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Nuni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3" name="Victor Onofre"/>
  <p:cmAuthor clrIdx="1" id="1" initials="" lastIdx="1" name="Adriano Lusso"/>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Nunito-bold.fntdata"/><Relationship Id="rId12" Type="http://schemas.openxmlformats.org/officeDocument/2006/relationships/slide" Target="slides/slide6.xml"/><Relationship Id="rId34" Type="http://schemas.openxmlformats.org/officeDocument/2006/relationships/font" Target="fonts/Nunito-regular.fntdata"/><Relationship Id="rId15" Type="http://schemas.openxmlformats.org/officeDocument/2006/relationships/slide" Target="slides/slide9.xml"/><Relationship Id="rId37" Type="http://schemas.openxmlformats.org/officeDocument/2006/relationships/font" Target="fonts/Nunito-boldItalic.fntdata"/><Relationship Id="rId14" Type="http://schemas.openxmlformats.org/officeDocument/2006/relationships/slide" Target="slides/slide8.xml"/><Relationship Id="rId36" Type="http://schemas.openxmlformats.org/officeDocument/2006/relationships/font" Target="fonts/Nunit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10-27T15:58:34.417">
    <p:pos x="1967" y="916"/>
    <p:text>aqui que quieres decir exactamente?</p:text>
  </p:cm>
  <p:cm authorId="0" idx="2" dt="2023-10-27T15:22:20.320">
    <p:pos x="1967" y="916"/>
    <p:text>_Marked as resolved_</p:text>
  </p:cm>
  <p:cm authorId="0" idx="3" dt="2023-10-27T15:22:27.233">
    <p:pos x="1967" y="916"/>
    <p:text>_Re-opened_</p:text>
  </p:cm>
  <p:cm authorId="1" idx="1" dt="2023-10-27T15:58:34.417">
    <p:pos x="1967" y="916"/>
    <p:text>Se explica principalemente hablando.Es mucho texto, si preferis cuando hagamos reunion meet te lo explico ahi:
Una computadora cuantica, al ejecutar un circuito, genera ruido. Ese ruido no se sabe como,ni cuando ni en que intensidad se genera. Basicamente, un black box. Eso dificulta encontrar tecnicas de mitigacion de ruido porque no se sabe como se comporta exactamente este ruido.
Para tratar de entender el ruido, se usan computadoras clasicas que emulen circuitos cuanticos. Como estas son meras emulaciones, las operaciones son sin ruido y se sabe exactamente que pasa en cada momento(porque no son estados cuanticos reales, podemos ver el estado en todo momento). Luego, se le agrega un simulador de ruido cuantico que busca asemejarse lo maximo posible al ruido real de una computadora cuantica. En el mejor caso posible, esta simulacion de circuito con ruido es identica a la del circuito cuantico real. La diferencia es que ahora si sabemos como se genera este ruido(porque lo estamos modelando nosotros), y nos permite buscar tecnicas de mitigacion de ruido mas facilmente(esto ultimo en la otra diapositiva).</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ea1becf9c8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ea1becf9c8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e99036606f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e99036606f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e99036606f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e99036606f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ea255f76b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ea255f76b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92becc2d6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92becc2d6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9375ac8c7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9375ac8c7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ea255f76b4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ea255f76b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ea255f76b4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ea255f76b4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92becc2d6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92becc2d6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92becc2d6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92becc2d6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e99036606f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e99036606f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ea1becf9c8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ea1becf9c8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ea1becf9c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ea1becf9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ea1becf9c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ea1becf9c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ea1becf9c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1ea1becf9c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1ea1becf9c8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1ea1becf9c8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93849861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293849861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29358d982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29358d982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1ea2e8d0029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1ea2e8d0029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ea3ce0c99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ea3ce0c99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e99036606f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e99036606f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92becc2d6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92becc2d6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e99036606f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e99036606f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927433df4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927433df4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ea1becf9c8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ea1becf9c8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ea468018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ea468018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comments" Target="../comments/comment1.xml"/><Relationship Id="rId4" Type="http://schemas.openxmlformats.org/officeDocument/2006/relationships/image" Target="../media/image12.png"/><Relationship Id="rId5" Type="http://schemas.openxmlformats.org/officeDocument/2006/relationships/image" Target="../media/image6.png"/><Relationship Id="rId6"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6.png"/><Relationship Id="rId5"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20.png"/><Relationship Id="rId5" Type="http://schemas.openxmlformats.org/officeDocument/2006/relationships/image" Target="../media/image14.png"/><Relationship Id="rId6"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18.png"/><Relationship Id="rId9" Type="http://schemas.openxmlformats.org/officeDocument/2006/relationships/image" Target="../media/image28.png"/><Relationship Id="rId5" Type="http://schemas.openxmlformats.org/officeDocument/2006/relationships/image" Target="../media/image22.png"/><Relationship Id="rId6" Type="http://schemas.openxmlformats.org/officeDocument/2006/relationships/image" Target="../media/image30.png"/><Relationship Id="rId7" Type="http://schemas.openxmlformats.org/officeDocument/2006/relationships/image" Target="../media/image26.png"/><Relationship Id="rId8" Type="http://schemas.openxmlformats.org/officeDocument/2006/relationships/image" Target="../media/image3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3.png"/><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2.png"/><Relationship Id="rId4" Type="http://schemas.openxmlformats.org/officeDocument/2006/relationships/image" Target="../media/image17.png"/><Relationship Id="rId5" Type="http://schemas.openxmlformats.org/officeDocument/2006/relationships/image" Target="../media/image27.png"/><Relationship Id="rId6"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1.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9.png"/><Relationship Id="rId5" Type="http://schemas.openxmlformats.org/officeDocument/2006/relationships/image" Target="../media/image40.png"/><Relationship Id="rId6" Type="http://schemas.openxmlformats.org/officeDocument/2006/relationships/image" Target="../media/image46.png"/><Relationship Id="rId7" Type="http://schemas.openxmlformats.org/officeDocument/2006/relationships/image" Target="../media/image4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8.png"/><Relationship Id="rId4" Type="http://schemas.openxmlformats.org/officeDocument/2006/relationships/image" Target="../media/image29.png"/><Relationship Id="rId9" Type="http://schemas.openxmlformats.org/officeDocument/2006/relationships/image" Target="../media/image47.png"/><Relationship Id="rId5" Type="http://schemas.openxmlformats.org/officeDocument/2006/relationships/image" Target="../media/image33.png"/><Relationship Id="rId6" Type="http://schemas.openxmlformats.org/officeDocument/2006/relationships/image" Target="../media/image39.png"/><Relationship Id="rId7" Type="http://schemas.openxmlformats.org/officeDocument/2006/relationships/image" Target="../media/image34.png"/><Relationship Id="rId8" Type="http://schemas.openxmlformats.org/officeDocument/2006/relationships/image" Target="../media/image3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5.png"/><Relationship Id="rId4" Type="http://schemas.openxmlformats.org/officeDocument/2006/relationships/image" Target="../media/image48.png"/><Relationship Id="rId5" Type="http://schemas.openxmlformats.org/officeDocument/2006/relationships/image" Target="../media/image4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3.png"/><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6.png"/><Relationship Id="rId4" Type="http://schemas.openxmlformats.org/officeDocument/2006/relationships/image" Target="../media/image16.png"/><Relationship Id="rId5" Type="http://schemas.openxmlformats.org/officeDocument/2006/relationships/image" Target="../media/image5.png"/><Relationship Id="rId6"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9.png"/><Relationship Id="rId6"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708200" y="663125"/>
            <a:ext cx="5607000" cy="15789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s"/>
              <a:t>Simulación y reducción de ruido utilizando compuertas nativas</a:t>
            </a:r>
            <a:endParaRPr/>
          </a:p>
        </p:txBody>
      </p:sp>
      <p:pic>
        <p:nvPicPr>
          <p:cNvPr id="129" name="Google Shape;129;p13"/>
          <p:cNvPicPr preferRelativeResize="0"/>
          <p:nvPr/>
        </p:nvPicPr>
        <p:blipFill>
          <a:blip r:embed="rId3">
            <a:alphaModFix/>
          </a:blip>
          <a:stretch>
            <a:fillRect/>
          </a:stretch>
        </p:blipFill>
        <p:spPr>
          <a:xfrm>
            <a:off x="7447100" y="4060104"/>
            <a:ext cx="1406749" cy="793250"/>
          </a:xfrm>
          <a:prstGeom prst="rect">
            <a:avLst/>
          </a:prstGeom>
          <a:noFill/>
          <a:ln>
            <a:noFill/>
          </a:ln>
        </p:spPr>
      </p:pic>
      <p:pic>
        <p:nvPicPr>
          <p:cNvPr id="130" name="Google Shape;130;p13"/>
          <p:cNvPicPr preferRelativeResize="0"/>
          <p:nvPr/>
        </p:nvPicPr>
        <p:blipFill>
          <a:blip r:embed="rId4">
            <a:alphaModFix/>
          </a:blip>
          <a:stretch>
            <a:fillRect/>
          </a:stretch>
        </p:blipFill>
        <p:spPr>
          <a:xfrm>
            <a:off x="2627600" y="2571750"/>
            <a:ext cx="3888800" cy="1944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2"/>
          <p:cNvSpPr txBox="1"/>
          <p:nvPr/>
        </p:nvSpPr>
        <p:spPr>
          <a:xfrm>
            <a:off x="323750" y="1688125"/>
            <a:ext cx="3372000" cy="1981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alibri"/>
              <a:buChar char="●"/>
            </a:pPr>
            <a:r>
              <a:rPr lang="es">
                <a:latin typeface="Calibri"/>
                <a:ea typeface="Calibri"/>
                <a:cs typeface="Calibri"/>
                <a:sym typeface="Calibri"/>
              </a:rPr>
              <a:t>La probabilidad de </a:t>
            </a:r>
            <a:r>
              <a:rPr lang="es">
                <a:latin typeface="Calibri"/>
                <a:ea typeface="Calibri"/>
                <a:cs typeface="Calibri"/>
                <a:sym typeface="Calibri"/>
              </a:rPr>
              <a:t>éxito</a:t>
            </a:r>
            <a:r>
              <a:rPr lang="es">
                <a:latin typeface="Calibri"/>
                <a:ea typeface="Calibri"/>
                <a:cs typeface="Calibri"/>
                <a:sym typeface="Calibri"/>
              </a:rPr>
              <a:t> de obtener la cadena buscada decrece </a:t>
            </a:r>
            <a:r>
              <a:rPr b="1" lang="es">
                <a:latin typeface="Calibri"/>
                <a:ea typeface="Calibri"/>
                <a:cs typeface="Calibri"/>
                <a:sym typeface="Calibri"/>
              </a:rPr>
              <a:t>exponencialmente</a:t>
            </a:r>
            <a:r>
              <a:rPr lang="es">
                <a:latin typeface="Calibri"/>
                <a:ea typeface="Calibri"/>
                <a:cs typeface="Calibri"/>
                <a:sym typeface="Calibri"/>
              </a:rPr>
              <a:t> entre el 0% y 10% de probabilidad de error.</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s">
                <a:latin typeface="Calibri"/>
                <a:ea typeface="Calibri"/>
                <a:cs typeface="Calibri"/>
                <a:sym typeface="Calibri"/>
              </a:rPr>
              <a:t>El algoritmo queda inutilizado con apenas un poco de probabilidad de error.</a:t>
            </a:r>
            <a:endParaRPr>
              <a:latin typeface="Calibri"/>
              <a:ea typeface="Calibri"/>
              <a:cs typeface="Calibri"/>
              <a:sym typeface="Calibri"/>
            </a:endParaRPr>
          </a:p>
        </p:txBody>
      </p:sp>
      <p:pic>
        <p:nvPicPr>
          <p:cNvPr id="201" name="Google Shape;201;p22"/>
          <p:cNvPicPr preferRelativeResize="0"/>
          <p:nvPr/>
        </p:nvPicPr>
        <p:blipFill>
          <a:blip r:embed="rId3">
            <a:alphaModFix/>
          </a:blip>
          <a:stretch>
            <a:fillRect/>
          </a:stretch>
        </p:blipFill>
        <p:spPr>
          <a:xfrm>
            <a:off x="3616625" y="665938"/>
            <a:ext cx="5243100" cy="3811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3"/>
          <p:cNvSpPr txBox="1"/>
          <p:nvPr>
            <p:ph type="title"/>
          </p:nvPr>
        </p:nvSpPr>
        <p:spPr>
          <a:xfrm>
            <a:off x="627300" y="423600"/>
            <a:ext cx="7889400" cy="79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a:t>¿Como podemos entender el ruido cuántico?</a:t>
            </a:r>
            <a:endParaRPr/>
          </a:p>
        </p:txBody>
      </p:sp>
      <p:pic>
        <p:nvPicPr>
          <p:cNvPr id="207" name="Google Shape;207;p23"/>
          <p:cNvPicPr preferRelativeResize="0"/>
          <p:nvPr/>
        </p:nvPicPr>
        <p:blipFill>
          <a:blip r:embed="rId4">
            <a:alphaModFix/>
          </a:blip>
          <a:stretch>
            <a:fillRect/>
          </a:stretch>
        </p:blipFill>
        <p:spPr>
          <a:xfrm>
            <a:off x="521775" y="1147350"/>
            <a:ext cx="1710950" cy="1710950"/>
          </a:xfrm>
          <a:prstGeom prst="rect">
            <a:avLst/>
          </a:prstGeom>
          <a:noFill/>
          <a:ln>
            <a:noFill/>
          </a:ln>
        </p:spPr>
      </p:pic>
      <p:sp>
        <p:nvSpPr>
          <p:cNvPr id="208" name="Google Shape;208;p23"/>
          <p:cNvSpPr/>
          <p:nvPr/>
        </p:nvSpPr>
        <p:spPr>
          <a:xfrm>
            <a:off x="3123425" y="1454625"/>
            <a:ext cx="2387100" cy="911700"/>
          </a:xfrm>
          <a:prstGeom prst="rightArrow">
            <a:avLst>
              <a:gd fmla="val 50000" name="adj1"/>
              <a:gd fmla="val 50000" name="adj2"/>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OPERACIONES CON RUIDO</a:t>
            </a:r>
            <a:endParaRPr b="1">
              <a:latin typeface="Calibri"/>
              <a:ea typeface="Calibri"/>
              <a:cs typeface="Calibri"/>
              <a:sym typeface="Calibri"/>
            </a:endParaRPr>
          </a:p>
          <a:p>
            <a:pPr indent="0" lvl="0" marL="0" rtl="0" algn="ctr">
              <a:spcBef>
                <a:spcPts val="0"/>
              </a:spcBef>
              <a:spcAft>
                <a:spcPts val="0"/>
              </a:spcAft>
              <a:buNone/>
            </a:pPr>
            <a:r>
              <a:rPr b="1" lang="es">
                <a:latin typeface="Calibri"/>
                <a:ea typeface="Calibri"/>
                <a:cs typeface="Calibri"/>
                <a:sym typeface="Calibri"/>
              </a:rPr>
              <a:t>(BLACK BOX)</a:t>
            </a:r>
            <a:endParaRPr b="1">
              <a:latin typeface="Calibri"/>
              <a:ea typeface="Calibri"/>
              <a:cs typeface="Calibri"/>
              <a:sym typeface="Calibri"/>
            </a:endParaRPr>
          </a:p>
        </p:txBody>
      </p:sp>
      <p:pic>
        <p:nvPicPr>
          <p:cNvPr id="209" name="Google Shape;209;p23"/>
          <p:cNvPicPr preferRelativeResize="0"/>
          <p:nvPr/>
        </p:nvPicPr>
        <p:blipFill>
          <a:blip r:embed="rId5">
            <a:alphaModFix/>
          </a:blip>
          <a:stretch>
            <a:fillRect/>
          </a:stretch>
        </p:blipFill>
        <p:spPr>
          <a:xfrm flipH="1">
            <a:off x="310749" y="3251237"/>
            <a:ext cx="1261626" cy="1261626"/>
          </a:xfrm>
          <a:prstGeom prst="rect">
            <a:avLst/>
          </a:prstGeom>
          <a:noFill/>
          <a:ln>
            <a:noFill/>
          </a:ln>
        </p:spPr>
      </p:pic>
      <p:sp>
        <p:nvSpPr>
          <p:cNvPr id="210" name="Google Shape;210;p23"/>
          <p:cNvSpPr/>
          <p:nvPr/>
        </p:nvSpPr>
        <p:spPr>
          <a:xfrm>
            <a:off x="1712475" y="3351800"/>
            <a:ext cx="1509300" cy="1060500"/>
          </a:xfrm>
          <a:prstGeom prst="rightArrow">
            <a:avLst>
              <a:gd fmla="val 50000" name="adj1"/>
              <a:gd fmla="val 50000" name="adj2"/>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200">
                <a:solidFill>
                  <a:schemeClr val="dk1"/>
                </a:solidFill>
                <a:latin typeface="Calibri"/>
                <a:ea typeface="Calibri"/>
                <a:cs typeface="Calibri"/>
                <a:sym typeface="Calibri"/>
              </a:rPr>
              <a:t>OPERACIONES SIN RUIDO</a:t>
            </a:r>
            <a:endParaRPr b="1" sz="1200">
              <a:solidFill>
                <a:schemeClr val="dk1"/>
              </a:solidFill>
              <a:latin typeface="Calibri"/>
              <a:ea typeface="Calibri"/>
              <a:cs typeface="Calibri"/>
              <a:sym typeface="Calibri"/>
            </a:endParaRPr>
          </a:p>
          <a:p>
            <a:pPr indent="0" lvl="0" marL="0" rtl="0" algn="ctr">
              <a:spcBef>
                <a:spcPts val="0"/>
              </a:spcBef>
              <a:spcAft>
                <a:spcPts val="0"/>
              </a:spcAft>
              <a:buNone/>
            </a:pPr>
            <a:r>
              <a:rPr b="1" lang="es" sz="1200">
                <a:solidFill>
                  <a:schemeClr val="dk1"/>
                </a:solidFill>
                <a:latin typeface="Calibri"/>
                <a:ea typeface="Calibri"/>
                <a:cs typeface="Calibri"/>
                <a:sym typeface="Calibri"/>
              </a:rPr>
              <a:t>(WHITE BOX)</a:t>
            </a:r>
            <a:endParaRPr b="1" sz="1200">
              <a:solidFill>
                <a:schemeClr val="dk1"/>
              </a:solidFill>
              <a:latin typeface="Calibri"/>
              <a:ea typeface="Calibri"/>
              <a:cs typeface="Calibri"/>
              <a:sym typeface="Calibri"/>
            </a:endParaRPr>
          </a:p>
        </p:txBody>
      </p:sp>
      <p:sp>
        <p:nvSpPr>
          <p:cNvPr id="211" name="Google Shape;211;p23"/>
          <p:cNvSpPr/>
          <p:nvPr/>
        </p:nvSpPr>
        <p:spPr>
          <a:xfrm>
            <a:off x="3366238" y="3426200"/>
            <a:ext cx="1003200" cy="911700"/>
          </a:xfrm>
          <a:prstGeom prst="roundRect">
            <a:avLst>
              <a:gd fmla="val 16667" name="adj"/>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200">
                <a:solidFill>
                  <a:schemeClr val="dk1"/>
                </a:solidFill>
                <a:latin typeface="Calibri"/>
                <a:ea typeface="Calibri"/>
                <a:cs typeface="Calibri"/>
                <a:sym typeface="Calibri"/>
              </a:rPr>
              <a:t>MODELO DE</a:t>
            </a:r>
            <a:endParaRPr b="1" sz="1200">
              <a:solidFill>
                <a:schemeClr val="dk1"/>
              </a:solidFill>
              <a:latin typeface="Calibri"/>
              <a:ea typeface="Calibri"/>
              <a:cs typeface="Calibri"/>
              <a:sym typeface="Calibri"/>
            </a:endParaRPr>
          </a:p>
          <a:p>
            <a:pPr indent="0" lvl="0" marL="0" rtl="0" algn="ctr">
              <a:spcBef>
                <a:spcPts val="0"/>
              </a:spcBef>
              <a:spcAft>
                <a:spcPts val="0"/>
              </a:spcAft>
              <a:buNone/>
            </a:pPr>
            <a:r>
              <a:rPr b="1" lang="es" sz="1200">
                <a:solidFill>
                  <a:schemeClr val="dk1"/>
                </a:solidFill>
                <a:latin typeface="Calibri"/>
                <a:ea typeface="Calibri"/>
                <a:cs typeface="Calibri"/>
                <a:sym typeface="Calibri"/>
              </a:rPr>
              <a:t>RUIDO</a:t>
            </a:r>
            <a:endParaRPr b="1" sz="1200">
              <a:solidFill>
                <a:schemeClr val="dk1"/>
              </a:solidFill>
              <a:latin typeface="Calibri"/>
              <a:ea typeface="Calibri"/>
              <a:cs typeface="Calibri"/>
              <a:sym typeface="Calibri"/>
            </a:endParaRPr>
          </a:p>
        </p:txBody>
      </p:sp>
      <p:sp>
        <p:nvSpPr>
          <p:cNvPr id="212" name="Google Shape;212;p23"/>
          <p:cNvSpPr/>
          <p:nvPr/>
        </p:nvSpPr>
        <p:spPr>
          <a:xfrm>
            <a:off x="4511713" y="3351800"/>
            <a:ext cx="1509300" cy="1060500"/>
          </a:xfrm>
          <a:prstGeom prst="rightArrow">
            <a:avLst>
              <a:gd fmla="val 50000" name="adj1"/>
              <a:gd fmla="val 50000" name="adj2"/>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200">
                <a:solidFill>
                  <a:schemeClr val="dk1"/>
                </a:solidFill>
                <a:latin typeface="Calibri"/>
                <a:ea typeface="Calibri"/>
                <a:cs typeface="Calibri"/>
                <a:sym typeface="Calibri"/>
              </a:rPr>
              <a:t>OPERACIONES CON RUIDO</a:t>
            </a:r>
            <a:endParaRPr b="1" sz="1200">
              <a:solidFill>
                <a:schemeClr val="dk1"/>
              </a:solidFill>
              <a:latin typeface="Calibri"/>
              <a:ea typeface="Calibri"/>
              <a:cs typeface="Calibri"/>
              <a:sym typeface="Calibri"/>
            </a:endParaRPr>
          </a:p>
          <a:p>
            <a:pPr indent="0" lvl="0" marL="0" rtl="0" algn="ctr">
              <a:spcBef>
                <a:spcPts val="0"/>
              </a:spcBef>
              <a:spcAft>
                <a:spcPts val="0"/>
              </a:spcAft>
              <a:buNone/>
            </a:pPr>
            <a:r>
              <a:rPr b="1" lang="es" sz="1200">
                <a:solidFill>
                  <a:schemeClr val="dk1"/>
                </a:solidFill>
                <a:latin typeface="Calibri"/>
                <a:ea typeface="Calibri"/>
                <a:cs typeface="Calibri"/>
                <a:sym typeface="Calibri"/>
              </a:rPr>
              <a:t>(WHITE BOX)</a:t>
            </a:r>
            <a:endParaRPr b="1" sz="1200">
              <a:solidFill>
                <a:schemeClr val="dk1"/>
              </a:solidFill>
              <a:latin typeface="Calibri"/>
              <a:ea typeface="Calibri"/>
              <a:cs typeface="Calibri"/>
              <a:sym typeface="Calibri"/>
            </a:endParaRPr>
          </a:p>
        </p:txBody>
      </p:sp>
      <p:pic>
        <p:nvPicPr>
          <p:cNvPr id="213" name="Google Shape;213;p23"/>
          <p:cNvPicPr preferRelativeResize="0"/>
          <p:nvPr/>
        </p:nvPicPr>
        <p:blipFill rotWithShape="1">
          <a:blip r:embed="rId6">
            <a:alphaModFix/>
          </a:blip>
          <a:srcRect b="0" l="0" r="0" t="6994"/>
          <a:stretch/>
        </p:blipFill>
        <p:spPr>
          <a:xfrm>
            <a:off x="6163300" y="1120775"/>
            <a:ext cx="2655501" cy="1764125"/>
          </a:xfrm>
          <a:prstGeom prst="rect">
            <a:avLst/>
          </a:prstGeom>
          <a:noFill/>
          <a:ln>
            <a:noFill/>
          </a:ln>
        </p:spPr>
      </p:pic>
      <p:pic>
        <p:nvPicPr>
          <p:cNvPr id="214" name="Google Shape;214;p23"/>
          <p:cNvPicPr preferRelativeResize="0"/>
          <p:nvPr/>
        </p:nvPicPr>
        <p:blipFill rotWithShape="1">
          <a:blip r:embed="rId6">
            <a:alphaModFix/>
          </a:blip>
          <a:srcRect b="0" l="0" r="0" t="6994"/>
          <a:stretch/>
        </p:blipFill>
        <p:spPr>
          <a:xfrm>
            <a:off x="6084175" y="2999988"/>
            <a:ext cx="2655501" cy="1764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p24"/>
          <p:cNvPicPr preferRelativeResize="0"/>
          <p:nvPr/>
        </p:nvPicPr>
        <p:blipFill>
          <a:blip r:embed="rId3">
            <a:alphaModFix/>
          </a:blip>
          <a:stretch>
            <a:fillRect/>
          </a:stretch>
        </p:blipFill>
        <p:spPr>
          <a:xfrm flipH="1">
            <a:off x="297524" y="652375"/>
            <a:ext cx="1261626" cy="1261626"/>
          </a:xfrm>
          <a:prstGeom prst="rect">
            <a:avLst/>
          </a:prstGeom>
          <a:noFill/>
          <a:ln>
            <a:noFill/>
          </a:ln>
        </p:spPr>
      </p:pic>
      <p:sp>
        <p:nvSpPr>
          <p:cNvPr id="220" name="Google Shape;220;p24"/>
          <p:cNvSpPr/>
          <p:nvPr/>
        </p:nvSpPr>
        <p:spPr>
          <a:xfrm>
            <a:off x="1638300" y="602325"/>
            <a:ext cx="1817700" cy="1361700"/>
          </a:xfrm>
          <a:prstGeom prst="rightArrow">
            <a:avLst>
              <a:gd fmla="val 50000" name="adj1"/>
              <a:gd fmla="val 50000" name="adj2"/>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solidFill>
                  <a:schemeClr val="dk1"/>
                </a:solidFill>
                <a:latin typeface="Calibri"/>
                <a:ea typeface="Calibri"/>
                <a:cs typeface="Calibri"/>
                <a:sym typeface="Calibri"/>
              </a:rPr>
              <a:t>OPERACIONES SIN RUIDO</a:t>
            </a:r>
            <a:endParaRPr b="1">
              <a:solidFill>
                <a:schemeClr val="dk1"/>
              </a:solidFill>
              <a:latin typeface="Calibri"/>
              <a:ea typeface="Calibri"/>
              <a:cs typeface="Calibri"/>
              <a:sym typeface="Calibri"/>
            </a:endParaRPr>
          </a:p>
          <a:p>
            <a:pPr indent="0" lvl="0" marL="0" rtl="0" algn="ctr">
              <a:spcBef>
                <a:spcPts val="0"/>
              </a:spcBef>
              <a:spcAft>
                <a:spcPts val="0"/>
              </a:spcAft>
              <a:buNone/>
            </a:pPr>
            <a:r>
              <a:rPr b="1" lang="es">
                <a:solidFill>
                  <a:schemeClr val="dk1"/>
                </a:solidFill>
                <a:latin typeface="Calibri"/>
                <a:ea typeface="Calibri"/>
                <a:cs typeface="Calibri"/>
                <a:sym typeface="Calibri"/>
              </a:rPr>
              <a:t>(WHITE BOX)</a:t>
            </a:r>
            <a:endParaRPr b="1">
              <a:solidFill>
                <a:schemeClr val="dk1"/>
              </a:solidFill>
              <a:latin typeface="Calibri"/>
              <a:ea typeface="Calibri"/>
              <a:cs typeface="Calibri"/>
              <a:sym typeface="Calibri"/>
            </a:endParaRPr>
          </a:p>
        </p:txBody>
      </p:sp>
      <p:sp>
        <p:nvSpPr>
          <p:cNvPr id="221" name="Google Shape;221;p24"/>
          <p:cNvSpPr/>
          <p:nvPr/>
        </p:nvSpPr>
        <p:spPr>
          <a:xfrm>
            <a:off x="3535138" y="827325"/>
            <a:ext cx="1003200" cy="911700"/>
          </a:xfrm>
          <a:prstGeom prst="roundRect">
            <a:avLst>
              <a:gd fmla="val 16667" name="adj"/>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solidFill>
                  <a:schemeClr val="dk1"/>
                </a:solidFill>
                <a:latin typeface="Calibri"/>
                <a:ea typeface="Calibri"/>
                <a:cs typeface="Calibri"/>
                <a:sym typeface="Calibri"/>
              </a:rPr>
              <a:t>MODELO DE</a:t>
            </a:r>
            <a:endParaRPr b="1">
              <a:solidFill>
                <a:schemeClr val="dk1"/>
              </a:solidFill>
              <a:latin typeface="Calibri"/>
              <a:ea typeface="Calibri"/>
              <a:cs typeface="Calibri"/>
              <a:sym typeface="Calibri"/>
            </a:endParaRPr>
          </a:p>
          <a:p>
            <a:pPr indent="0" lvl="0" marL="0" rtl="0" algn="ctr">
              <a:spcBef>
                <a:spcPts val="0"/>
              </a:spcBef>
              <a:spcAft>
                <a:spcPts val="0"/>
              </a:spcAft>
              <a:buNone/>
            </a:pPr>
            <a:r>
              <a:rPr b="1" lang="es">
                <a:solidFill>
                  <a:schemeClr val="dk1"/>
                </a:solidFill>
                <a:latin typeface="Calibri"/>
                <a:ea typeface="Calibri"/>
                <a:cs typeface="Calibri"/>
                <a:sym typeface="Calibri"/>
              </a:rPr>
              <a:t>RUIDO</a:t>
            </a:r>
            <a:endParaRPr b="1">
              <a:solidFill>
                <a:schemeClr val="dk1"/>
              </a:solidFill>
              <a:latin typeface="Calibri"/>
              <a:ea typeface="Calibri"/>
              <a:cs typeface="Calibri"/>
              <a:sym typeface="Calibri"/>
            </a:endParaRPr>
          </a:p>
        </p:txBody>
      </p:sp>
      <p:sp>
        <p:nvSpPr>
          <p:cNvPr id="222" name="Google Shape;222;p24"/>
          <p:cNvSpPr/>
          <p:nvPr/>
        </p:nvSpPr>
        <p:spPr>
          <a:xfrm>
            <a:off x="4734488" y="602338"/>
            <a:ext cx="1817700" cy="1361700"/>
          </a:xfrm>
          <a:prstGeom prst="rightArrow">
            <a:avLst>
              <a:gd fmla="val 50000" name="adj1"/>
              <a:gd fmla="val 50000" name="adj2"/>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solidFill>
                  <a:schemeClr val="dk1"/>
                </a:solidFill>
                <a:latin typeface="Calibri"/>
                <a:ea typeface="Calibri"/>
                <a:cs typeface="Calibri"/>
                <a:sym typeface="Calibri"/>
              </a:rPr>
              <a:t>OPERACIONES SIN RUIDO</a:t>
            </a:r>
            <a:endParaRPr b="1">
              <a:solidFill>
                <a:schemeClr val="dk1"/>
              </a:solidFill>
              <a:latin typeface="Calibri"/>
              <a:ea typeface="Calibri"/>
              <a:cs typeface="Calibri"/>
              <a:sym typeface="Calibri"/>
            </a:endParaRPr>
          </a:p>
          <a:p>
            <a:pPr indent="0" lvl="0" marL="0" rtl="0" algn="ctr">
              <a:spcBef>
                <a:spcPts val="0"/>
              </a:spcBef>
              <a:spcAft>
                <a:spcPts val="0"/>
              </a:spcAft>
              <a:buNone/>
            </a:pPr>
            <a:r>
              <a:rPr b="1" lang="es">
                <a:solidFill>
                  <a:schemeClr val="dk1"/>
                </a:solidFill>
                <a:latin typeface="Calibri"/>
                <a:ea typeface="Calibri"/>
                <a:cs typeface="Calibri"/>
                <a:sym typeface="Calibri"/>
              </a:rPr>
              <a:t>(WHITE BOX)</a:t>
            </a:r>
            <a:endParaRPr b="1">
              <a:solidFill>
                <a:schemeClr val="dk1"/>
              </a:solidFill>
              <a:latin typeface="Calibri"/>
              <a:ea typeface="Calibri"/>
              <a:cs typeface="Calibri"/>
              <a:sym typeface="Calibri"/>
            </a:endParaRPr>
          </a:p>
        </p:txBody>
      </p:sp>
      <p:sp>
        <p:nvSpPr>
          <p:cNvPr id="223" name="Google Shape;223;p24"/>
          <p:cNvSpPr/>
          <p:nvPr/>
        </p:nvSpPr>
        <p:spPr>
          <a:xfrm rot="10800000">
            <a:off x="6136400" y="2370163"/>
            <a:ext cx="2017800" cy="1361700"/>
          </a:xfrm>
          <a:prstGeom prst="bentArrow">
            <a:avLst>
              <a:gd fmla="val 25000" name="adj1"/>
              <a:gd fmla="val 25000" name="adj2"/>
              <a:gd fmla="val 25000" name="adj3"/>
              <a:gd fmla="val 43750" name="adj4"/>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24" name="Google Shape;224;p24"/>
          <p:cNvSpPr txBox="1"/>
          <p:nvPr/>
        </p:nvSpPr>
        <p:spPr>
          <a:xfrm>
            <a:off x="5951775" y="3675863"/>
            <a:ext cx="1925400" cy="59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25" name="Google Shape;225;p24"/>
          <p:cNvSpPr txBox="1"/>
          <p:nvPr/>
        </p:nvSpPr>
        <p:spPr>
          <a:xfrm>
            <a:off x="6347425" y="3731863"/>
            <a:ext cx="2677200" cy="8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a:latin typeface="Calibri"/>
                <a:ea typeface="Calibri"/>
                <a:cs typeface="Calibri"/>
                <a:sym typeface="Calibri"/>
              </a:rPr>
              <a:t>OPERACIONES CON RUIDO</a:t>
            </a:r>
            <a:endParaRPr b="1">
              <a:latin typeface="Calibri"/>
              <a:ea typeface="Calibri"/>
              <a:cs typeface="Calibri"/>
              <a:sym typeface="Calibri"/>
            </a:endParaRPr>
          </a:p>
          <a:p>
            <a:pPr indent="0" lvl="0" marL="0" rtl="0" algn="l">
              <a:spcBef>
                <a:spcPts val="0"/>
              </a:spcBef>
              <a:spcAft>
                <a:spcPts val="0"/>
              </a:spcAft>
              <a:buNone/>
            </a:pPr>
            <a:r>
              <a:rPr b="1" lang="es">
                <a:latin typeface="Calibri"/>
                <a:ea typeface="Calibri"/>
                <a:cs typeface="Calibri"/>
                <a:sym typeface="Calibri"/>
              </a:rPr>
              <a:t>MITIGADO</a:t>
            </a:r>
            <a:endParaRPr b="1">
              <a:latin typeface="Calibri"/>
              <a:ea typeface="Calibri"/>
              <a:cs typeface="Calibri"/>
              <a:sym typeface="Calibri"/>
            </a:endParaRPr>
          </a:p>
        </p:txBody>
      </p:sp>
      <p:pic>
        <p:nvPicPr>
          <p:cNvPr id="226" name="Google Shape;226;p24"/>
          <p:cNvPicPr preferRelativeResize="0"/>
          <p:nvPr/>
        </p:nvPicPr>
        <p:blipFill rotWithShape="1">
          <a:blip r:embed="rId4">
            <a:alphaModFix/>
          </a:blip>
          <a:srcRect b="0" l="0" r="0" t="6994"/>
          <a:stretch/>
        </p:blipFill>
        <p:spPr>
          <a:xfrm>
            <a:off x="6613163" y="521111"/>
            <a:ext cx="2294274" cy="1524150"/>
          </a:xfrm>
          <a:prstGeom prst="rect">
            <a:avLst/>
          </a:prstGeom>
          <a:noFill/>
          <a:ln>
            <a:noFill/>
          </a:ln>
        </p:spPr>
      </p:pic>
      <p:pic>
        <p:nvPicPr>
          <p:cNvPr id="227" name="Google Shape;227;p24"/>
          <p:cNvPicPr preferRelativeResize="0"/>
          <p:nvPr/>
        </p:nvPicPr>
        <p:blipFill rotWithShape="1">
          <a:blip r:embed="rId5">
            <a:alphaModFix/>
          </a:blip>
          <a:srcRect b="0" l="0" r="7390" t="8542"/>
          <a:stretch/>
        </p:blipFill>
        <p:spPr>
          <a:xfrm>
            <a:off x="2609363" y="2264663"/>
            <a:ext cx="3342420" cy="2357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5"/>
          <p:cNvSpPr txBox="1"/>
          <p:nvPr>
            <p:ph type="title"/>
          </p:nvPr>
        </p:nvSpPr>
        <p:spPr>
          <a:xfrm>
            <a:off x="2748150" y="145500"/>
            <a:ext cx="3647700" cy="954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t>Como representar estados cuánticos?</a:t>
            </a:r>
            <a:endParaRPr/>
          </a:p>
        </p:txBody>
      </p:sp>
      <p:sp>
        <p:nvSpPr>
          <p:cNvPr id="233" name="Google Shape;233;p25"/>
          <p:cNvSpPr/>
          <p:nvPr/>
        </p:nvSpPr>
        <p:spPr>
          <a:xfrm>
            <a:off x="326088" y="2258800"/>
            <a:ext cx="1811700" cy="1704600"/>
          </a:xfrm>
          <a:prstGeom prst="ellipse">
            <a:avLst/>
          </a:prstGeom>
          <a:solidFill>
            <a:srgbClr val="B6D7A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Estados puros</a:t>
            </a:r>
            <a:endParaRPr>
              <a:latin typeface="Calibri"/>
              <a:ea typeface="Calibri"/>
              <a:cs typeface="Calibri"/>
              <a:sym typeface="Calibri"/>
            </a:endParaRPr>
          </a:p>
        </p:txBody>
      </p:sp>
      <p:sp>
        <p:nvSpPr>
          <p:cNvPr id="234" name="Google Shape;234;p25"/>
          <p:cNvSpPr/>
          <p:nvPr/>
        </p:nvSpPr>
        <p:spPr>
          <a:xfrm>
            <a:off x="2137788" y="2258800"/>
            <a:ext cx="1811700" cy="1704600"/>
          </a:xfrm>
          <a:prstGeom prst="ellipse">
            <a:avLst/>
          </a:prstGeom>
          <a:solidFill>
            <a:srgbClr val="FFE59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Estados mixtos</a:t>
            </a:r>
            <a:endParaRPr>
              <a:latin typeface="Calibri"/>
              <a:ea typeface="Calibri"/>
              <a:cs typeface="Calibri"/>
              <a:sym typeface="Calibri"/>
            </a:endParaRPr>
          </a:p>
        </p:txBody>
      </p:sp>
      <p:sp>
        <p:nvSpPr>
          <p:cNvPr id="235" name="Google Shape;235;p25"/>
          <p:cNvSpPr/>
          <p:nvPr/>
        </p:nvSpPr>
        <p:spPr>
          <a:xfrm rot="-5400000">
            <a:off x="1066788" y="1258800"/>
            <a:ext cx="330300" cy="18759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36" name="Google Shape;236;p25"/>
          <p:cNvSpPr txBox="1"/>
          <p:nvPr/>
        </p:nvSpPr>
        <p:spPr>
          <a:xfrm>
            <a:off x="546150" y="1638025"/>
            <a:ext cx="137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s">
                <a:latin typeface="Calibri"/>
                <a:ea typeface="Calibri"/>
                <a:cs typeface="Calibri"/>
                <a:sym typeface="Calibri"/>
              </a:rPr>
              <a:t>Vectores estado</a:t>
            </a:r>
            <a:endParaRPr i="1">
              <a:latin typeface="Calibri"/>
              <a:ea typeface="Calibri"/>
              <a:cs typeface="Calibri"/>
              <a:sym typeface="Calibri"/>
            </a:endParaRPr>
          </a:p>
        </p:txBody>
      </p:sp>
      <p:sp>
        <p:nvSpPr>
          <p:cNvPr id="237" name="Google Shape;237;p25"/>
          <p:cNvSpPr/>
          <p:nvPr/>
        </p:nvSpPr>
        <p:spPr>
          <a:xfrm rot="-5400000">
            <a:off x="1854136" y="-199875"/>
            <a:ext cx="330300" cy="35487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38" name="Google Shape;238;p25"/>
          <p:cNvSpPr txBox="1"/>
          <p:nvPr/>
        </p:nvSpPr>
        <p:spPr>
          <a:xfrm>
            <a:off x="1081325" y="1100100"/>
            <a:ext cx="187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s">
                <a:latin typeface="Calibri"/>
                <a:ea typeface="Calibri"/>
                <a:cs typeface="Calibri"/>
                <a:sym typeface="Calibri"/>
              </a:rPr>
              <a:t>Matrices de densidad</a:t>
            </a:r>
            <a:endParaRPr i="1">
              <a:latin typeface="Calibri"/>
              <a:ea typeface="Calibri"/>
              <a:cs typeface="Calibri"/>
              <a:sym typeface="Calibri"/>
            </a:endParaRPr>
          </a:p>
        </p:txBody>
      </p:sp>
      <p:sp>
        <p:nvSpPr>
          <p:cNvPr id="239" name="Google Shape;239;p25"/>
          <p:cNvSpPr txBox="1"/>
          <p:nvPr/>
        </p:nvSpPr>
        <p:spPr>
          <a:xfrm>
            <a:off x="244925" y="4060475"/>
            <a:ext cx="35487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Las matrices de densidad son una forma </a:t>
            </a:r>
            <a:r>
              <a:rPr lang="es">
                <a:latin typeface="Calibri"/>
                <a:ea typeface="Calibri"/>
                <a:cs typeface="Calibri"/>
                <a:sym typeface="Calibri"/>
              </a:rPr>
              <a:t>más</a:t>
            </a:r>
            <a:r>
              <a:rPr lang="es">
                <a:latin typeface="Calibri"/>
                <a:ea typeface="Calibri"/>
                <a:cs typeface="Calibri"/>
                <a:sym typeface="Calibri"/>
              </a:rPr>
              <a:t> poderosa de representar estados cuánticos.</a:t>
            </a:r>
            <a:endParaRPr>
              <a:latin typeface="Calibri"/>
              <a:ea typeface="Calibri"/>
              <a:cs typeface="Calibri"/>
              <a:sym typeface="Calibri"/>
            </a:endParaRPr>
          </a:p>
        </p:txBody>
      </p:sp>
      <p:pic>
        <p:nvPicPr>
          <p:cNvPr id="240" name="Google Shape;240;p25"/>
          <p:cNvPicPr preferRelativeResize="0"/>
          <p:nvPr/>
        </p:nvPicPr>
        <p:blipFill>
          <a:blip r:embed="rId3">
            <a:alphaModFix/>
          </a:blip>
          <a:stretch>
            <a:fillRect/>
          </a:stretch>
        </p:blipFill>
        <p:spPr>
          <a:xfrm>
            <a:off x="5404350" y="1811186"/>
            <a:ext cx="552025" cy="1203125"/>
          </a:xfrm>
          <a:prstGeom prst="rect">
            <a:avLst/>
          </a:prstGeom>
          <a:noFill/>
          <a:ln>
            <a:noFill/>
          </a:ln>
        </p:spPr>
      </p:pic>
      <p:pic>
        <p:nvPicPr>
          <p:cNvPr id="241" name="Google Shape;241;p25"/>
          <p:cNvPicPr preferRelativeResize="0"/>
          <p:nvPr/>
        </p:nvPicPr>
        <p:blipFill>
          <a:blip r:embed="rId4">
            <a:alphaModFix/>
          </a:blip>
          <a:stretch>
            <a:fillRect/>
          </a:stretch>
        </p:blipFill>
        <p:spPr>
          <a:xfrm>
            <a:off x="6408550" y="2212638"/>
            <a:ext cx="2333400" cy="522400"/>
          </a:xfrm>
          <a:prstGeom prst="rect">
            <a:avLst/>
          </a:prstGeom>
          <a:noFill/>
          <a:ln>
            <a:noFill/>
          </a:ln>
        </p:spPr>
      </p:pic>
      <p:pic>
        <p:nvPicPr>
          <p:cNvPr id="242" name="Google Shape;242;p25"/>
          <p:cNvPicPr preferRelativeResize="0"/>
          <p:nvPr/>
        </p:nvPicPr>
        <p:blipFill>
          <a:blip r:embed="rId5">
            <a:alphaModFix/>
          </a:blip>
          <a:stretch>
            <a:fillRect/>
          </a:stretch>
        </p:blipFill>
        <p:spPr>
          <a:xfrm>
            <a:off x="6930250" y="4055063"/>
            <a:ext cx="1811700" cy="234466"/>
          </a:xfrm>
          <a:prstGeom prst="rect">
            <a:avLst/>
          </a:prstGeom>
          <a:noFill/>
          <a:ln>
            <a:noFill/>
          </a:ln>
        </p:spPr>
      </p:pic>
      <p:pic>
        <p:nvPicPr>
          <p:cNvPr id="243" name="Google Shape;243;p25"/>
          <p:cNvPicPr preferRelativeResize="0"/>
          <p:nvPr/>
        </p:nvPicPr>
        <p:blipFill>
          <a:blip r:embed="rId6">
            <a:alphaModFix/>
          </a:blip>
          <a:stretch>
            <a:fillRect/>
          </a:stretch>
        </p:blipFill>
        <p:spPr>
          <a:xfrm>
            <a:off x="5062475" y="3654179"/>
            <a:ext cx="1235776" cy="1036250"/>
          </a:xfrm>
          <a:prstGeom prst="rect">
            <a:avLst/>
          </a:prstGeom>
          <a:noFill/>
          <a:ln>
            <a:noFill/>
          </a:ln>
        </p:spPr>
      </p:pic>
      <p:sp>
        <p:nvSpPr>
          <p:cNvPr id="244" name="Google Shape;244;p25"/>
          <p:cNvSpPr txBox="1"/>
          <p:nvPr/>
        </p:nvSpPr>
        <p:spPr>
          <a:xfrm>
            <a:off x="6097825" y="1100100"/>
            <a:ext cx="18759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s" u="sng">
                <a:latin typeface="Calibri"/>
                <a:ea typeface="Calibri"/>
                <a:cs typeface="Calibri"/>
                <a:sym typeface="Calibri"/>
              </a:rPr>
              <a:t>Representación de un</a:t>
            </a:r>
            <a:endParaRPr i="1" u="sng">
              <a:latin typeface="Calibri"/>
              <a:ea typeface="Calibri"/>
              <a:cs typeface="Calibri"/>
              <a:sym typeface="Calibri"/>
            </a:endParaRPr>
          </a:p>
          <a:p>
            <a:pPr indent="0" lvl="0" marL="0" rtl="0" algn="ctr">
              <a:spcBef>
                <a:spcPts val="0"/>
              </a:spcBef>
              <a:spcAft>
                <a:spcPts val="0"/>
              </a:spcAft>
              <a:buNone/>
            </a:pPr>
            <a:r>
              <a:rPr i="1" lang="es" u="sng">
                <a:latin typeface="Calibri"/>
                <a:ea typeface="Calibri"/>
                <a:cs typeface="Calibri"/>
                <a:sym typeface="Calibri"/>
              </a:rPr>
              <a:t>estado puro:</a:t>
            </a:r>
            <a:endParaRPr i="1" u="sng">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6"/>
          <p:cNvSpPr txBox="1"/>
          <p:nvPr>
            <p:ph type="title"/>
          </p:nvPr>
        </p:nvSpPr>
        <p:spPr>
          <a:xfrm>
            <a:off x="1486500" y="176075"/>
            <a:ext cx="6171000" cy="552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Matriz de densidad de un estado mixto</a:t>
            </a:r>
            <a:endParaRPr/>
          </a:p>
        </p:txBody>
      </p:sp>
      <p:sp>
        <p:nvSpPr>
          <p:cNvPr id="250" name="Google Shape;250;p26"/>
          <p:cNvSpPr txBox="1"/>
          <p:nvPr/>
        </p:nvSpPr>
        <p:spPr>
          <a:xfrm>
            <a:off x="1597950" y="728663"/>
            <a:ext cx="5948100" cy="72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Calibri"/>
                <a:ea typeface="Calibri"/>
                <a:cs typeface="Calibri"/>
                <a:sym typeface="Calibri"/>
              </a:rPr>
              <a:t>Supongamos que realizamos una </a:t>
            </a:r>
            <a:r>
              <a:rPr lang="es">
                <a:latin typeface="Calibri"/>
                <a:ea typeface="Calibri"/>
                <a:cs typeface="Calibri"/>
                <a:sym typeface="Calibri"/>
              </a:rPr>
              <a:t>operación</a:t>
            </a:r>
            <a:r>
              <a:rPr lang="es">
                <a:latin typeface="Calibri"/>
                <a:ea typeface="Calibri"/>
                <a:cs typeface="Calibri"/>
                <a:sym typeface="Calibri"/>
              </a:rPr>
              <a:t> Hadamard sobre un qubit</a:t>
            </a:r>
            <a:r>
              <a:rPr lang="es">
                <a:latin typeface="Calibri"/>
                <a:ea typeface="Calibri"/>
                <a:cs typeface="Calibri"/>
                <a:sym typeface="Calibri"/>
              </a:rPr>
              <a:t>      </a:t>
            </a:r>
            <a:r>
              <a:rPr lang="es">
                <a:latin typeface="Calibri"/>
                <a:ea typeface="Calibri"/>
                <a:cs typeface="Calibri"/>
                <a:sym typeface="Calibri"/>
              </a:rPr>
              <a:t> . En una situación ideal, la operación se realizaría con un 100% de efectividad. Pero para este ejemplo, supondremos que hay ruido que afecta el resultado de la operación. </a:t>
            </a:r>
            <a:endParaRPr>
              <a:latin typeface="Calibri"/>
              <a:ea typeface="Calibri"/>
              <a:cs typeface="Calibri"/>
              <a:sym typeface="Calibri"/>
            </a:endParaRPr>
          </a:p>
        </p:txBody>
      </p:sp>
      <p:pic>
        <p:nvPicPr>
          <p:cNvPr id="251" name="Google Shape;251;p26"/>
          <p:cNvPicPr preferRelativeResize="0"/>
          <p:nvPr/>
        </p:nvPicPr>
        <p:blipFill>
          <a:blip r:embed="rId3">
            <a:alphaModFix/>
          </a:blip>
          <a:stretch>
            <a:fillRect/>
          </a:stretch>
        </p:blipFill>
        <p:spPr>
          <a:xfrm>
            <a:off x="6705400" y="728675"/>
            <a:ext cx="266700" cy="295275"/>
          </a:xfrm>
          <a:prstGeom prst="rect">
            <a:avLst/>
          </a:prstGeom>
          <a:noFill/>
          <a:ln>
            <a:noFill/>
          </a:ln>
        </p:spPr>
      </p:pic>
      <p:sp>
        <p:nvSpPr>
          <p:cNvPr id="252" name="Google Shape;252;p26"/>
          <p:cNvSpPr txBox="1"/>
          <p:nvPr/>
        </p:nvSpPr>
        <p:spPr>
          <a:xfrm>
            <a:off x="391263" y="1766524"/>
            <a:ext cx="2519100" cy="66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500">
                <a:latin typeface="Calibri"/>
                <a:ea typeface="Calibri"/>
                <a:cs typeface="Calibri"/>
                <a:sym typeface="Calibri"/>
              </a:rPr>
              <a:t>Con un 80% de probabilidad,</a:t>
            </a:r>
            <a:endParaRPr b="1" sz="1500">
              <a:latin typeface="Calibri"/>
              <a:ea typeface="Calibri"/>
              <a:cs typeface="Calibri"/>
              <a:sym typeface="Calibri"/>
            </a:endParaRPr>
          </a:p>
          <a:p>
            <a:pPr indent="0" lvl="0" marL="0" rtl="0" algn="ctr">
              <a:spcBef>
                <a:spcPts val="0"/>
              </a:spcBef>
              <a:spcAft>
                <a:spcPts val="0"/>
              </a:spcAft>
              <a:buNone/>
            </a:pPr>
            <a:r>
              <a:rPr b="1" lang="es" sz="1500">
                <a:latin typeface="Calibri"/>
                <a:ea typeface="Calibri"/>
                <a:cs typeface="Calibri"/>
                <a:sym typeface="Calibri"/>
              </a:rPr>
              <a:t>ÉXITO</a:t>
            </a:r>
            <a:r>
              <a:rPr b="1" lang="es" sz="1500">
                <a:latin typeface="Calibri"/>
                <a:ea typeface="Calibri"/>
                <a:cs typeface="Calibri"/>
                <a:sym typeface="Calibri"/>
              </a:rPr>
              <a:t>.</a:t>
            </a:r>
            <a:endParaRPr b="1" sz="1500">
              <a:latin typeface="Calibri"/>
              <a:ea typeface="Calibri"/>
              <a:cs typeface="Calibri"/>
              <a:sym typeface="Calibri"/>
            </a:endParaRPr>
          </a:p>
        </p:txBody>
      </p:sp>
      <p:sp>
        <p:nvSpPr>
          <p:cNvPr id="253" name="Google Shape;253;p26"/>
          <p:cNvSpPr txBox="1"/>
          <p:nvPr/>
        </p:nvSpPr>
        <p:spPr>
          <a:xfrm>
            <a:off x="3062663" y="1735175"/>
            <a:ext cx="2670000" cy="72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500">
                <a:latin typeface="Calibri"/>
                <a:ea typeface="Calibri"/>
                <a:cs typeface="Calibri"/>
                <a:sym typeface="Calibri"/>
              </a:rPr>
              <a:t>Con un 10% de probabilidad,</a:t>
            </a:r>
            <a:endParaRPr b="1" sz="1500">
              <a:latin typeface="Calibri"/>
              <a:ea typeface="Calibri"/>
              <a:cs typeface="Calibri"/>
              <a:sym typeface="Calibri"/>
            </a:endParaRPr>
          </a:p>
          <a:p>
            <a:pPr indent="0" lvl="0" marL="0" rtl="0" algn="ctr">
              <a:spcBef>
                <a:spcPts val="0"/>
              </a:spcBef>
              <a:spcAft>
                <a:spcPts val="0"/>
              </a:spcAft>
              <a:buNone/>
            </a:pPr>
            <a:r>
              <a:rPr b="1" lang="es" sz="1500">
                <a:latin typeface="Calibri"/>
                <a:ea typeface="Calibri"/>
                <a:cs typeface="Calibri"/>
                <a:sym typeface="Calibri"/>
              </a:rPr>
              <a:t>LA ROTACIÓN ES MUY CORTA.</a:t>
            </a:r>
            <a:endParaRPr b="1" sz="1500">
              <a:latin typeface="Calibri"/>
              <a:ea typeface="Calibri"/>
              <a:cs typeface="Calibri"/>
              <a:sym typeface="Calibri"/>
            </a:endParaRPr>
          </a:p>
        </p:txBody>
      </p:sp>
      <p:sp>
        <p:nvSpPr>
          <p:cNvPr id="254" name="Google Shape;254;p26"/>
          <p:cNvSpPr txBox="1"/>
          <p:nvPr/>
        </p:nvSpPr>
        <p:spPr>
          <a:xfrm>
            <a:off x="6082738" y="1735175"/>
            <a:ext cx="2670000" cy="72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500">
                <a:latin typeface="Calibri"/>
                <a:ea typeface="Calibri"/>
                <a:cs typeface="Calibri"/>
                <a:sym typeface="Calibri"/>
              </a:rPr>
              <a:t>Con un 10% de probabilidad,</a:t>
            </a:r>
            <a:endParaRPr b="1" sz="1500">
              <a:latin typeface="Calibri"/>
              <a:ea typeface="Calibri"/>
              <a:cs typeface="Calibri"/>
              <a:sym typeface="Calibri"/>
            </a:endParaRPr>
          </a:p>
          <a:p>
            <a:pPr indent="0" lvl="0" marL="0" rtl="0" algn="ctr">
              <a:spcBef>
                <a:spcPts val="0"/>
              </a:spcBef>
              <a:spcAft>
                <a:spcPts val="0"/>
              </a:spcAft>
              <a:buNone/>
            </a:pPr>
            <a:r>
              <a:rPr b="1" lang="es" sz="1500">
                <a:latin typeface="Calibri"/>
                <a:ea typeface="Calibri"/>
                <a:cs typeface="Calibri"/>
                <a:sym typeface="Calibri"/>
              </a:rPr>
              <a:t>LA ROTACIÓN ES MUY LARGA.</a:t>
            </a:r>
            <a:endParaRPr b="1" sz="1500">
              <a:latin typeface="Calibri"/>
              <a:ea typeface="Calibri"/>
              <a:cs typeface="Calibri"/>
              <a:sym typeface="Calibri"/>
            </a:endParaRPr>
          </a:p>
        </p:txBody>
      </p:sp>
      <p:pic>
        <p:nvPicPr>
          <p:cNvPr id="255" name="Google Shape;255;p26"/>
          <p:cNvPicPr preferRelativeResize="0"/>
          <p:nvPr/>
        </p:nvPicPr>
        <p:blipFill>
          <a:blip r:embed="rId4">
            <a:alphaModFix/>
          </a:blip>
          <a:stretch>
            <a:fillRect/>
          </a:stretch>
        </p:blipFill>
        <p:spPr>
          <a:xfrm>
            <a:off x="722800" y="2429225"/>
            <a:ext cx="1856025" cy="552550"/>
          </a:xfrm>
          <a:prstGeom prst="rect">
            <a:avLst/>
          </a:prstGeom>
          <a:noFill/>
          <a:ln>
            <a:noFill/>
          </a:ln>
        </p:spPr>
      </p:pic>
      <p:pic>
        <p:nvPicPr>
          <p:cNvPr id="256" name="Google Shape;256;p26"/>
          <p:cNvPicPr preferRelativeResize="0"/>
          <p:nvPr/>
        </p:nvPicPr>
        <p:blipFill>
          <a:blip r:embed="rId5">
            <a:alphaModFix/>
          </a:blip>
          <a:stretch>
            <a:fillRect/>
          </a:stretch>
        </p:blipFill>
        <p:spPr>
          <a:xfrm>
            <a:off x="860613" y="3045275"/>
            <a:ext cx="1580400" cy="1679175"/>
          </a:xfrm>
          <a:prstGeom prst="rect">
            <a:avLst/>
          </a:prstGeom>
          <a:noFill/>
          <a:ln>
            <a:noFill/>
          </a:ln>
        </p:spPr>
      </p:pic>
      <p:pic>
        <p:nvPicPr>
          <p:cNvPr id="257" name="Google Shape;257;p26"/>
          <p:cNvPicPr preferRelativeResize="0"/>
          <p:nvPr/>
        </p:nvPicPr>
        <p:blipFill>
          <a:blip r:embed="rId6">
            <a:alphaModFix/>
          </a:blip>
          <a:stretch>
            <a:fillRect/>
          </a:stretch>
        </p:blipFill>
        <p:spPr>
          <a:xfrm>
            <a:off x="3632158" y="2429213"/>
            <a:ext cx="1531000" cy="481175"/>
          </a:xfrm>
          <a:prstGeom prst="rect">
            <a:avLst/>
          </a:prstGeom>
          <a:noFill/>
          <a:ln>
            <a:noFill/>
          </a:ln>
        </p:spPr>
      </p:pic>
      <p:pic>
        <p:nvPicPr>
          <p:cNvPr id="258" name="Google Shape;258;p26"/>
          <p:cNvPicPr preferRelativeResize="0"/>
          <p:nvPr/>
        </p:nvPicPr>
        <p:blipFill>
          <a:blip r:embed="rId7">
            <a:alphaModFix/>
          </a:blip>
          <a:stretch>
            <a:fillRect/>
          </a:stretch>
        </p:blipFill>
        <p:spPr>
          <a:xfrm>
            <a:off x="3556251" y="3033587"/>
            <a:ext cx="1682824" cy="1702550"/>
          </a:xfrm>
          <a:prstGeom prst="rect">
            <a:avLst/>
          </a:prstGeom>
          <a:noFill/>
          <a:ln>
            <a:noFill/>
          </a:ln>
        </p:spPr>
      </p:pic>
      <p:pic>
        <p:nvPicPr>
          <p:cNvPr id="259" name="Google Shape;259;p26"/>
          <p:cNvPicPr preferRelativeResize="0"/>
          <p:nvPr/>
        </p:nvPicPr>
        <p:blipFill>
          <a:blip r:embed="rId8">
            <a:alphaModFix/>
          </a:blip>
          <a:stretch>
            <a:fillRect/>
          </a:stretch>
        </p:blipFill>
        <p:spPr>
          <a:xfrm>
            <a:off x="6652242" y="2448238"/>
            <a:ext cx="1531000" cy="514516"/>
          </a:xfrm>
          <a:prstGeom prst="rect">
            <a:avLst/>
          </a:prstGeom>
          <a:noFill/>
          <a:ln>
            <a:noFill/>
          </a:ln>
        </p:spPr>
      </p:pic>
      <p:pic>
        <p:nvPicPr>
          <p:cNvPr id="260" name="Google Shape;260;p26"/>
          <p:cNvPicPr preferRelativeResize="0"/>
          <p:nvPr/>
        </p:nvPicPr>
        <p:blipFill>
          <a:blip r:embed="rId9">
            <a:alphaModFix/>
          </a:blip>
          <a:stretch>
            <a:fillRect/>
          </a:stretch>
        </p:blipFill>
        <p:spPr>
          <a:xfrm>
            <a:off x="6652237" y="3052388"/>
            <a:ext cx="1580400" cy="166493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pic>
        <p:nvPicPr>
          <p:cNvPr id="265" name="Google Shape;265;p27"/>
          <p:cNvPicPr preferRelativeResize="0"/>
          <p:nvPr/>
        </p:nvPicPr>
        <p:blipFill>
          <a:blip r:embed="rId3">
            <a:alphaModFix/>
          </a:blip>
          <a:stretch>
            <a:fillRect/>
          </a:stretch>
        </p:blipFill>
        <p:spPr>
          <a:xfrm>
            <a:off x="2159138" y="1623725"/>
            <a:ext cx="4581424" cy="734850"/>
          </a:xfrm>
          <a:prstGeom prst="rect">
            <a:avLst/>
          </a:prstGeom>
          <a:noFill/>
          <a:ln>
            <a:noFill/>
          </a:ln>
        </p:spPr>
      </p:pic>
      <p:pic>
        <p:nvPicPr>
          <p:cNvPr id="266" name="Google Shape;266;p27"/>
          <p:cNvPicPr preferRelativeResize="0"/>
          <p:nvPr/>
        </p:nvPicPr>
        <p:blipFill>
          <a:blip r:embed="rId4">
            <a:alphaModFix/>
          </a:blip>
          <a:stretch>
            <a:fillRect/>
          </a:stretch>
        </p:blipFill>
        <p:spPr>
          <a:xfrm>
            <a:off x="2391705" y="2834875"/>
            <a:ext cx="4007250" cy="1520900"/>
          </a:xfrm>
          <a:prstGeom prst="rect">
            <a:avLst/>
          </a:prstGeom>
          <a:noFill/>
          <a:ln>
            <a:noFill/>
          </a:ln>
        </p:spPr>
      </p:pic>
      <p:sp>
        <p:nvSpPr>
          <p:cNvPr id="267" name="Google Shape;267;p27"/>
          <p:cNvSpPr txBox="1"/>
          <p:nvPr/>
        </p:nvSpPr>
        <p:spPr>
          <a:xfrm>
            <a:off x="2296463" y="787725"/>
            <a:ext cx="4688400" cy="359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Se multiplica cada estado puro por su probabilidad clásica.</a:t>
            </a:r>
            <a:endParaRPr>
              <a:latin typeface="Calibri"/>
              <a:ea typeface="Calibri"/>
              <a:cs typeface="Calibri"/>
              <a:sym typeface="Calibri"/>
            </a:endParaRPr>
          </a:p>
          <a:p>
            <a:pPr indent="0" lvl="0" marL="0" rtl="0" algn="ctr">
              <a:spcBef>
                <a:spcPts val="0"/>
              </a:spcBef>
              <a:spcAft>
                <a:spcPts val="0"/>
              </a:spcAft>
              <a:buNone/>
            </a:pPr>
            <a:r>
              <a:rPr lang="es">
                <a:latin typeface="Calibri"/>
                <a:ea typeface="Calibri"/>
                <a:cs typeface="Calibri"/>
                <a:sym typeface="Calibri"/>
              </a:rPr>
              <a:t>La probabilidad clásica hace referencia a si ocurre, o no, un error generado por el ruido cuántico.</a:t>
            </a:r>
            <a:endParaRPr>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8"/>
          <p:cNvSpPr txBox="1"/>
          <p:nvPr>
            <p:ph type="title"/>
          </p:nvPr>
        </p:nvSpPr>
        <p:spPr>
          <a:xfrm>
            <a:off x="1931000" y="129675"/>
            <a:ext cx="55020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s" sz="2300" u="sng"/>
              <a:t>Opcional</a:t>
            </a:r>
            <a:r>
              <a:rPr lang="es" sz="2300"/>
              <a:t>: </a:t>
            </a:r>
            <a:r>
              <a:rPr lang="es" sz="2300"/>
              <a:t>Interpretación de una</a:t>
            </a:r>
            <a:endParaRPr sz="2300"/>
          </a:p>
          <a:p>
            <a:pPr indent="0" lvl="0" marL="0" rtl="0" algn="ctr">
              <a:spcBef>
                <a:spcPts val="0"/>
              </a:spcBef>
              <a:spcAft>
                <a:spcPts val="0"/>
              </a:spcAft>
              <a:buSzPts val="990"/>
              <a:buNone/>
            </a:pPr>
            <a:r>
              <a:rPr lang="es" sz="2300"/>
              <a:t>matriz de densidad</a:t>
            </a:r>
            <a:endParaRPr sz="2300"/>
          </a:p>
        </p:txBody>
      </p:sp>
      <p:pic>
        <p:nvPicPr>
          <p:cNvPr id="273" name="Google Shape;273;p28"/>
          <p:cNvPicPr preferRelativeResize="0"/>
          <p:nvPr/>
        </p:nvPicPr>
        <p:blipFill>
          <a:blip r:embed="rId3">
            <a:alphaModFix/>
          </a:blip>
          <a:stretch>
            <a:fillRect/>
          </a:stretch>
        </p:blipFill>
        <p:spPr>
          <a:xfrm>
            <a:off x="444500" y="919175"/>
            <a:ext cx="1924069" cy="771525"/>
          </a:xfrm>
          <a:prstGeom prst="rect">
            <a:avLst/>
          </a:prstGeom>
          <a:noFill/>
          <a:ln>
            <a:noFill/>
          </a:ln>
        </p:spPr>
      </p:pic>
      <p:sp>
        <p:nvSpPr>
          <p:cNvPr id="274" name="Google Shape;274;p28"/>
          <p:cNvSpPr txBox="1"/>
          <p:nvPr/>
        </p:nvSpPr>
        <p:spPr>
          <a:xfrm>
            <a:off x="2670625" y="1022050"/>
            <a:ext cx="6079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s">
                <a:latin typeface="Calibri"/>
                <a:ea typeface="Calibri"/>
                <a:cs typeface="Calibri"/>
                <a:sym typeface="Calibri"/>
              </a:rPr>
              <a:t>Para cada estado puro que conforma al estado cuántico, se realiza su producto externo y producto por su probabilidad (clásica) de ocurrencia.</a:t>
            </a:r>
            <a:endParaRPr i="1">
              <a:latin typeface="Calibri"/>
              <a:ea typeface="Calibri"/>
              <a:cs typeface="Calibri"/>
              <a:sym typeface="Calibri"/>
            </a:endParaRPr>
          </a:p>
        </p:txBody>
      </p:sp>
      <p:pic>
        <p:nvPicPr>
          <p:cNvPr id="275" name="Google Shape;275;p28"/>
          <p:cNvPicPr preferRelativeResize="0"/>
          <p:nvPr/>
        </p:nvPicPr>
        <p:blipFill>
          <a:blip r:embed="rId4">
            <a:alphaModFix/>
          </a:blip>
          <a:stretch>
            <a:fillRect/>
          </a:stretch>
        </p:blipFill>
        <p:spPr>
          <a:xfrm>
            <a:off x="375488" y="1652950"/>
            <a:ext cx="2095500" cy="771525"/>
          </a:xfrm>
          <a:prstGeom prst="rect">
            <a:avLst/>
          </a:prstGeom>
          <a:noFill/>
          <a:ln>
            <a:noFill/>
          </a:ln>
        </p:spPr>
      </p:pic>
      <p:sp>
        <p:nvSpPr>
          <p:cNvPr id="276" name="Google Shape;276;p28"/>
          <p:cNvSpPr txBox="1"/>
          <p:nvPr/>
        </p:nvSpPr>
        <p:spPr>
          <a:xfrm>
            <a:off x="2688700" y="1652950"/>
            <a:ext cx="6079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s">
                <a:latin typeface="Calibri"/>
                <a:ea typeface="Calibri"/>
                <a:cs typeface="Calibri"/>
                <a:sym typeface="Calibri"/>
              </a:rPr>
              <a:t>A su vez, cada estado puro puede ser representado como una superposición lineal de elementos que conforman una base ortonormal completa.</a:t>
            </a:r>
            <a:endParaRPr i="1">
              <a:latin typeface="Calibri"/>
              <a:ea typeface="Calibri"/>
              <a:cs typeface="Calibri"/>
              <a:sym typeface="Calibri"/>
            </a:endParaRPr>
          </a:p>
        </p:txBody>
      </p:sp>
      <p:pic>
        <p:nvPicPr>
          <p:cNvPr id="277" name="Google Shape;277;p28"/>
          <p:cNvPicPr preferRelativeResize="0"/>
          <p:nvPr/>
        </p:nvPicPr>
        <p:blipFill>
          <a:blip r:embed="rId5">
            <a:alphaModFix/>
          </a:blip>
          <a:stretch>
            <a:fillRect/>
          </a:stretch>
        </p:blipFill>
        <p:spPr>
          <a:xfrm>
            <a:off x="375500" y="2424475"/>
            <a:ext cx="3178876" cy="641000"/>
          </a:xfrm>
          <a:prstGeom prst="rect">
            <a:avLst/>
          </a:prstGeom>
          <a:noFill/>
          <a:ln>
            <a:noFill/>
          </a:ln>
        </p:spPr>
      </p:pic>
      <p:sp>
        <p:nvSpPr>
          <p:cNvPr id="278" name="Google Shape;278;p28"/>
          <p:cNvSpPr txBox="1"/>
          <p:nvPr/>
        </p:nvSpPr>
        <p:spPr>
          <a:xfrm>
            <a:off x="3682175" y="2479113"/>
            <a:ext cx="607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s">
                <a:latin typeface="Calibri"/>
                <a:ea typeface="Calibri"/>
                <a:cs typeface="Calibri"/>
                <a:sym typeface="Calibri"/>
              </a:rPr>
              <a:t>Reemplazando la </a:t>
            </a:r>
            <a:r>
              <a:rPr i="1" lang="es">
                <a:latin typeface="Calibri"/>
                <a:ea typeface="Calibri"/>
                <a:cs typeface="Calibri"/>
                <a:sym typeface="Calibri"/>
              </a:rPr>
              <a:t>fórmula</a:t>
            </a:r>
            <a:r>
              <a:rPr i="1" lang="es">
                <a:latin typeface="Calibri"/>
                <a:ea typeface="Calibri"/>
                <a:cs typeface="Calibri"/>
                <a:sym typeface="Calibri"/>
              </a:rPr>
              <a:t> (2) en la (1), tenemos…</a:t>
            </a:r>
            <a:endParaRPr i="1">
              <a:latin typeface="Calibri"/>
              <a:ea typeface="Calibri"/>
              <a:cs typeface="Calibri"/>
              <a:sym typeface="Calibri"/>
            </a:endParaRPr>
          </a:p>
        </p:txBody>
      </p:sp>
      <p:pic>
        <p:nvPicPr>
          <p:cNvPr id="279" name="Google Shape;279;p28"/>
          <p:cNvPicPr preferRelativeResize="0"/>
          <p:nvPr/>
        </p:nvPicPr>
        <p:blipFill>
          <a:blip r:embed="rId6">
            <a:alphaModFix/>
          </a:blip>
          <a:stretch>
            <a:fillRect/>
          </a:stretch>
        </p:blipFill>
        <p:spPr>
          <a:xfrm>
            <a:off x="375488" y="3089900"/>
            <a:ext cx="3283114" cy="771525"/>
          </a:xfrm>
          <a:prstGeom prst="rect">
            <a:avLst/>
          </a:prstGeom>
          <a:noFill/>
          <a:ln>
            <a:noFill/>
          </a:ln>
        </p:spPr>
      </p:pic>
      <p:sp>
        <p:nvSpPr>
          <p:cNvPr id="280" name="Google Shape;280;p28"/>
          <p:cNvSpPr txBox="1"/>
          <p:nvPr/>
        </p:nvSpPr>
        <p:spPr>
          <a:xfrm>
            <a:off x="3798300" y="3089900"/>
            <a:ext cx="60798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s">
                <a:latin typeface="Calibri"/>
                <a:ea typeface="Calibri"/>
                <a:cs typeface="Calibri"/>
                <a:sym typeface="Calibri"/>
              </a:rPr>
              <a:t>Reorganizando la expresión, tenemos que para cada combinación</a:t>
            </a:r>
            <a:endParaRPr i="1">
              <a:latin typeface="Calibri"/>
              <a:ea typeface="Calibri"/>
              <a:cs typeface="Calibri"/>
              <a:sym typeface="Calibri"/>
            </a:endParaRPr>
          </a:p>
          <a:p>
            <a:pPr indent="0" lvl="0" marL="0" rtl="0" algn="l">
              <a:spcBef>
                <a:spcPts val="0"/>
              </a:spcBef>
              <a:spcAft>
                <a:spcPts val="0"/>
              </a:spcAft>
              <a:buNone/>
            </a:pPr>
            <a:r>
              <a:rPr i="1" lang="es">
                <a:latin typeface="Calibri"/>
                <a:ea typeface="Calibri"/>
                <a:cs typeface="Calibri"/>
                <a:sym typeface="Calibri"/>
              </a:rPr>
              <a:t>de estados base (u,v), se realiza el producto externo y se lo multiplica</a:t>
            </a:r>
            <a:endParaRPr i="1">
              <a:latin typeface="Calibri"/>
              <a:ea typeface="Calibri"/>
              <a:cs typeface="Calibri"/>
              <a:sym typeface="Calibri"/>
            </a:endParaRPr>
          </a:p>
          <a:p>
            <a:pPr indent="0" lvl="0" marL="0" rtl="0" algn="l">
              <a:spcBef>
                <a:spcPts val="0"/>
              </a:spcBef>
              <a:spcAft>
                <a:spcPts val="0"/>
              </a:spcAft>
              <a:buNone/>
            </a:pPr>
            <a:r>
              <a:rPr i="1" lang="es">
                <a:latin typeface="Calibri"/>
                <a:ea typeface="Calibri"/>
                <a:cs typeface="Calibri"/>
                <a:sym typeface="Calibri"/>
              </a:rPr>
              <a:t>por:</a:t>
            </a:r>
            <a:endParaRPr i="1">
              <a:latin typeface="Calibri"/>
              <a:ea typeface="Calibri"/>
              <a:cs typeface="Calibri"/>
              <a:sym typeface="Calibri"/>
            </a:endParaRPr>
          </a:p>
          <a:p>
            <a:pPr indent="-317500" lvl="0" marL="457200" rtl="0" algn="l">
              <a:spcBef>
                <a:spcPts val="0"/>
              </a:spcBef>
              <a:spcAft>
                <a:spcPts val="0"/>
              </a:spcAft>
              <a:buSzPts val="1400"/>
              <a:buFont typeface="Calibri"/>
              <a:buChar char="●"/>
            </a:pPr>
            <a:r>
              <a:rPr i="1" lang="es">
                <a:latin typeface="Calibri"/>
                <a:ea typeface="Calibri"/>
                <a:cs typeface="Calibri"/>
                <a:sym typeface="Calibri"/>
              </a:rPr>
              <a:t>la probabilidad clásica (relacionada al error)</a:t>
            </a:r>
            <a:endParaRPr i="1">
              <a:latin typeface="Calibri"/>
              <a:ea typeface="Calibri"/>
              <a:cs typeface="Calibri"/>
              <a:sym typeface="Calibri"/>
            </a:endParaRPr>
          </a:p>
          <a:p>
            <a:pPr indent="-317500" lvl="0" marL="457200" rtl="0" algn="l">
              <a:spcBef>
                <a:spcPts val="0"/>
              </a:spcBef>
              <a:spcAft>
                <a:spcPts val="0"/>
              </a:spcAft>
              <a:buSzPts val="1400"/>
              <a:buFont typeface="Calibri"/>
              <a:buChar char="●"/>
            </a:pPr>
            <a:r>
              <a:rPr i="1" lang="es">
                <a:latin typeface="Calibri"/>
                <a:ea typeface="Calibri"/>
                <a:cs typeface="Calibri"/>
                <a:sym typeface="Calibri"/>
              </a:rPr>
              <a:t>las probabilidad </a:t>
            </a:r>
            <a:r>
              <a:rPr i="1" lang="es">
                <a:latin typeface="Calibri"/>
                <a:ea typeface="Calibri"/>
                <a:cs typeface="Calibri"/>
                <a:sym typeface="Calibri"/>
              </a:rPr>
              <a:t>cuánticas</a:t>
            </a:r>
            <a:r>
              <a:rPr i="1" lang="es">
                <a:latin typeface="Calibri"/>
                <a:ea typeface="Calibri"/>
                <a:cs typeface="Calibri"/>
                <a:sym typeface="Calibri"/>
              </a:rPr>
              <a:t> (relacionadas a los estados base de</a:t>
            </a:r>
            <a:endParaRPr i="1">
              <a:latin typeface="Calibri"/>
              <a:ea typeface="Calibri"/>
              <a:cs typeface="Calibri"/>
              <a:sym typeface="Calibri"/>
            </a:endParaRPr>
          </a:p>
          <a:p>
            <a:pPr indent="0" lvl="0" marL="457200" rtl="0" algn="l">
              <a:spcBef>
                <a:spcPts val="0"/>
              </a:spcBef>
              <a:spcAft>
                <a:spcPts val="0"/>
              </a:spcAft>
              <a:buNone/>
            </a:pPr>
            <a:r>
              <a:rPr i="1" lang="es">
                <a:latin typeface="Calibri"/>
                <a:ea typeface="Calibri"/>
                <a:cs typeface="Calibri"/>
                <a:sym typeface="Calibri"/>
              </a:rPr>
              <a:t>‘u’ y ‘v’ respectivamente).</a:t>
            </a:r>
            <a:endParaRPr i="1">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9"/>
          <p:cNvSpPr txBox="1"/>
          <p:nvPr>
            <p:ph type="title"/>
          </p:nvPr>
        </p:nvSpPr>
        <p:spPr>
          <a:xfrm>
            <a:off x="1918300" y="218575"/>
            <a:ext cx="5502000" cy="954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t>Interpretación de una</a:t>
            </a:r>
            <a:endParaRPr/>
          </a:p>
          <a:p>
            <a:pPr indent="0" lvl="0" marL="0" rtl="0" algn="ctr">
              <a:spcBef>
                <a:spcPts val="0"/>
              </a:spcBef>
              <a:spcAft>
                <a:spcPts val="0"/>
              </a:spcAft>
              <a:buNone/>
            </a:pPr>
            <a:r>
              <a:rPr lang="es"/>
              <a:t>matriz de densidad</a:t>
            </a:r>
            <a:endParaRPr/>
          </a:p>
        </p:txBody>
      </p:sp>
      <p:pic>
        <p:nvPicPr>
          <p:cNvPr id="286" name="Google Shape;286;p29"/>
          <p:cNvPicPr preferRelativeResize="0"/>
          <p:nvPr/>
        </p:nvPicPr>
        <p:blipFill>
          <a:blip r:embed="rId3">
            <a:alphaModFix/>
          </a:blip>
          <a:stretch>
            <a:fillRect/>
          </a:stretch>
        </p:blipFill>
        <p:spPr>
          <a:xfrm>
            <a:off x="1470850" y="1434750"/>
            <a:ext cx="2057400" cy="695325"/>
          </a:xfrm>
          <a:prstGeom prst="rect">
            <a:avLst/>
          </a:prstGeom>
          <a:noFill/>
          <a:ln>
            <a:noFill/>
          </a:ln>
        </p:spPr>
      </p:pic>
      <p:sp>
        <p:nvSpPr>
          <p:cNvPr id="287" name="Google Shape;287;p29"/>
          <p:cNvSpPr txBox="1"/>
          <p:nvPr/>
        </p:nvSpPr>
        <p:spPr>
          <a:xfrm>
            <a:off x="4778825" y="1772525"/>
            <a:ext cx="3670200" cy="2463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alibri"/>
              <a:buChar char="●"/>
            </a:pPr>
            <a:r>
              <a:rPr lang="es">
                <a:latin typeface="Calibri"/>
                <a:ea typeface="Calibri"/>
                <a:cs typeface="Calibri"/>
                <a:sym typeface="Calibri"/>
              </a:rPr>
              <a:t>Los elementos de la diagonal son la </a:t>
            </a:r>
            <a:r>
              <a:rPr b="1" lang="es">
                <a:solidFill>
                  <a:srgbClr val="CC0000"/>
                </a:solidFill>
                <a:latin typeface="Calibri"/>
                <a:ea typeface="Calibri"/>
                <a:cs typeface="Calibri"/>
                <a:sym typeface="Calibri"/>
              </a:rPr>
              <a:t>probabilidad de encontrar al sistema en un respectivo estado base</a:t>
            </a:r>
            <a:r>
              <a:rPr lang="es">
                <a:latin typeface="Calibri"/>
                <a:ea typeface="Calibri"/>
                <a:cs typeface="Calibri"/>
                <a:sym typeface="Calibri"/>
              </a:rPr>
              <a:t>.</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s">
                <a:latin typeface="Calibri"/>
                <a:ea typeface="Calibri"/>
                <a:cs typeface="Calibri"/>
                <a:sym typeface="Calibri"/>
              </a:rPr>
              <a:t>Los </a:t>
            </a:r>
            <a:r>
              <a:rPr lang="es">
                <a:latin typeface="Calibri"/>
                <a:ea typeface="Calibri"/>
                <a:cs typeface="Calibri"/>
                <a:sym typeface="Calibri"/>
              </a:rPr>
              <a:t>demás</a:t>
            </a:r>
            <a:r>
              <a:rPr lang="es">
                <a:latin typeface="Calibri"/>
                <a:ea typeface="Calibri"/>
                <a:cs typeface="Calibri"/>
                <a:sym typeface="Calibri"/>
              </a:rPr>
              <a:t> elementos se los denomina la </a:t>
            </a:r>
            <a:r>
              <a:rPr b="1" lang="es">
                <a:solidFill>
                  <a:srgbClr val="0000FF"/>
                </a:solidFill>
                <a:latin typeface="Calibri"/>
                <a:ea typeface="Calibri"/>
                <a:cs typeface="Calibri"/>
                <a:sym typeface="Calibri"/>
              </a:rPr>
              <a:t>coherencia </a:t>
            </a:r>
            <a:r>
              <a:rPr lang="es">
                <a:latin typeface="Calibri"/>
                <a:ea typeface="Calibri"/>
                <a:cs typeface="Calibri"/>
                <a:sym typeface="Calibri"/>
              </a:rPr>
              <a:t>entre los diferentes estados base. Sirven para cuantificar </a:t>
            </a:r>
            <a:r>
              <a:rPr lang="es">
                <a:latin typeface="Calibri"/>
                <a:ea typeface="Calibri"/>
                <a:cs typeface="Calibri"/>
                <a:sym typeface="Calibri"/>
              </a:rPr>
              <a:t>qué</a:t>
            </a:r>
            <a:r>
              <a:rPr lang="es">
                <a:latin typeface="Calibri"/>
                <a:ea typeface="Calibri"/>
                <a:cs typeface="Calibri"/>
                <a:sym typeface="Calibri"/>
              </a:rPr>
              <a:t> tanto un estado puro </a:t>
            </a:r>
            <a:r>
              <a:rPr lang="es">
                <a:latin typeface="Calibri"/>
                <a:ea typeface="Calibri"/>
                <a:cs typeface="Calibri"/>
                <a:sym typeface="Calibri"/>
              </a:rPr>
              <a:t>podría</a:t>
            </a:r>
            <a:r>
              <a:rPr lang="es">
                <a:latin typeface="Calibri"/>
                <a:ea typeface="Calibri"/>
                <a:cs typeface="Calibri"/>
                <a:sym typeface="Calibri"/>
              </a:rPr>
              <a:t> evolucionar a un estado mixto, es decir, un estado con error involucrado. </a:t>
            </a:r>
            <a:endParaRPr>
              <a:latin typeface="Calibri"/>
              <a:ea typeface="Calibri"/>
              <a:cs typeface="Calibri"/>
              <a:sym typeface="Calibri"/>
            </a:endParaRPr>
          </a:p>
        </p:txBody>
      </p:sp>
      <p:pic>
        <p:nvPicPr>
          <p:cNvPr id="288" name="Google Shape;288;p29"/>
          <p:cNvPicPr preferRelativeResize="0"/>
          <p:nvPr/>
        </p:nvPicPr>
        <p:blipFill>
          <a:blip r:embed="rId4">
            <a:alphaModFix/>
          </a:blip>
          <a:stretch>
            <a:fillRect/>
          </a:stretch>
        </p:blipFill>
        <p:spPr>
          <a:xfrm>
            <a:off x="656463" y="2454663"/>
            <a:ext cx="3686175" cy="17240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0"/>
          <p:cNvSpPr txBox="1"/>
          <p:nvPr>
            <p:ph type="title"/>
          </p:nvPr>
        </p:nvSpPr>
        <p:spPr>
          <a:xfrm>
            <a:off x="2249700" y="370800"/>
            <a:ext cx="4644600" cy="954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t>Modelando los canales de ruido cuántico</a:t>
            </a:r>
            <a:endParaRPr/>
          </a:p>
        </p:txBody>
      </p:sp>
      <p:sp>
        <p:nvSpPr>
          <p:cNvPr id="294" name="Google Shape;294;p30"/>
          <p:cNvSpPr/>
          <p:nvPr/>
        </p:nvSpPr>
        <p:spPr>
          <a:xfrm>
            <a:off x="766375" y="2149050"/>
            <a:ext cx="1820100" cy="1113600"/>
          </a:xfrm>
          <a:prstGeom prst="roundRect">
            <a:avLst>
              <a:gd fmla="val 16667" name="adj"/>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dk1"/>
                </a:solidFill>
                <a:latin typeface="Calibri"/>
                <a:ea typeface="Calibri"/>
                <a:cs typeface="Calibri"/>
                <a:sym typeface="Calibri"/>
              </a:rPr>
              <a:t>Grupo 1:</a:t>
            </a:r>
            <a:endParaRPr>
              <a:solidFill>
                <a:schemeClr val="dk1"/>
              </a:solidFill>
              <a:latin typeface="Calibri"/>
              <a:ea typeface="Calibri"/>
              <a:cs typeface="Calibri"/>
              <a:sym typeface="Calibri"/>
            </a:endParaRPr>
          </a:p>
          <a:p>
            <a:pPr indent="0" lvl="0" marL="0" rtl="0" algn="ctr">
              <a:spcBef>
                <a:spcPts val="0"/>
              </a:spcBef>
              <a:spcAft>
                <a:spcPts val="0"/>
              </a:spcAft>
              <a:buNone/>
            </a:pPr>
            <a:r>
              <a:rPr lang="es">
                <a:solidFill>
                  <a:schemeClr val="dk1"/>
                </a:solidFill>
                <a:latin typeface="Calibri"/>
                <a:ea typeface="Calibri"/>
                <a:cs typeface="Calibri"/>
                <a:sym typeface="Calibri"/>
              </a:rPr>
              <a:t>Canal de </a:t>
            </a:r>
            <a:r>
              <a:rPr lang="es">
                <a:solidFill>
                  <a:schemeClr val="dk1"/>
                </a:solidFill>
                <a:latin typeface="Calibri"/>
                <a:ea typeface="Calibri"/>
                <a:cs typeface="Calibri"/>
                <a:sym typeface="Calibri"/>
              </a:rPr>
              <a:t>depolarización</a:t>
            </a:r>
            <a:endParaRPr>
              <a:solidFill>
                <a:schemeClr val="dk1"/>
              </a:solidFill>
              <a:latin typeface="Calibri"/>
              <a:ea typeface="Calibri"/>
              <a:cs typeface="Calibri"/>
              <a:sym typeface="Calibri"/>
            </a:endParaRPr>
          </a:p>
        </p:txBody>
      </p:sp>
      <p:sp>
        <p:nvSpPr>
          <p:cNvPr id="295" name="Google Shape;295;p30"/>
          <p:cNvSpPr/>
          <p:nvPr/>
        </p:nvSpPr>
        <p:spPr>
          <a:xfrm>
            <a:off x="3720113" y="2149050"/>
            <a:ext cx="1820100" cy="11136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Grupo 2:</a:t>
            </a:r>
            <a:endParaRPr>
              <a:latin typeface="Calibri"/>
              <a:ea typeface="Calibri"/>
              <a:cs typeface="Calibri"/>
              <a:sym typeface="Calibri"/>
            </a:endParaRPr>
          </a:p>
          <a:p>
            <a:pPr indent="0" lvl="0" marL="0" rtl="0" algn="ctr">
              <a:spcBef>
                <a:spcPts val="0"/>
              </a:spcBef>
              <a:spcAft>
                <a:spcPts val="0"/>
              </a:spcAft>
              <a:buNone/>
            </a:pPr>
            <a:r>
              <a:rPr lang="es">
                <a:latin typeface="Calibri"/>
                <a:ea typeface="Calibri"/>
                <a:cs typeface="Calibri"/>
                <a:sym typeface="Calibri"/>
              </a:rPr>
              <a:t>Canal SPAM</a:t>
            </a:r>
            <a:endParaRPr>
              <a:latin typeface="Calibri"/>
              <a:ea typeface="Calibri"/>
              <a:cs typeface="Calibri"/>
              <a:sym typeface="Calibri"/>
            </a:endParaRPr>
          </a:p>
        </p:txBody>
      </p:sp>
      <p:sp>
        <p:nvSpPr>
          <p:cNvPr id="296" name="Google Shape;296;p30"/>
          <p:cNvSpPr/>
          <p:nvPr/>
        </p:nvSpPr>
        <p:spPr>
          <a:xfrm>
            <a:off x="6673875" y="2149050"/>
            <a:ext cx="1820100" cy="11136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dk1"/>
                </a:solidFill>
                <a:latin typeface="Calibri"/>
                <a:ea typeface="Calibri"/>
                <a:cs typeface="Calibri"/>
                <a:sym typeface="Calibri"/>
              </a:rPr>
              <a:t>Grupo 3:</a:t>
            </a:r>
            <a:endParaRPr>
              <a:solidFill>
                <a:schemeClr val="dk1"/>
              </a:solidFill>
              <a:latin typeface="Calibri"/>
              <a:ea typeface="Calibri"/>
              <a:cs typeface="Calibri"/>
              <a:sym typeface="Calibri"/>
            </a:endParaRPr>
          </a:p>
          <a:p>
            <a:pPr indent="0" lvl="0" marL="0" rtl="0" algn="ctr">
              <a:spcBef>
                <a:spcPts val="0"/>
              </a:spcBef>
              <a:spcAft>
                <a:spcPts val="0"/>
              </a:spcAft>
              <a:buNone/>
            </a:pPr>
            <a:r>
              <a:rPr lang="es">
                <a:solidFill>
                  <a:schemeClr val="dk1"/>
                </a:solidFill>
                <a:latin typeface="Calibri"/>
                <a:ea typeface="Calibri"/>
                <a:cs typeface="Calibri"/>
                <a:sym typeface="Calibri"/>
              </a:rPr>
              <a:t>Canal de desfase y relajación.</a:t>
            </a:r>
            <a:endParaRPr>
              <a:solidFill>
                <a:schemeClr val="dk1"/>
              </a:solidFill>
              <a:latin typeface="Calibri"/>
              <a:ea typeface="Calibri"/>
              <a:cs typeface="Calibri"/>
              <a:sym typeface="Calibri"/>
            </a:endParaRPr>
          </a:p>
        </p:txBody>
      </p:sp>
      <p:sp>
        <p:nvSpPr>
          <p:cNvPr id="297" name="Google Shape;297;p30"/>
          <p:cNvSpPr txBox="1"/>
          <p:nvPr/>
        </p:nvSpPr>
        <p:spPr>
          <a:xfrm>
            <a:off x="1042925" y="1260375"/>
            <a:ext cx="7174500" cy="95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Calibri"/>
                <a:ea typeface="Calibri"/>
                <a:cs typeface="Calibri"/>
                <a:sym typeface="Calibri"/>
              </a:rPr>
              <a:t>Como  se dijo previamente, hay muchas fuentes que generan ruido cuántico. Cada canal se encarga de representar una fuente de </a:t>
            </a:r>
            <a:r>
              <a:rPr lang="es">
                <a:latin typeface="Calibri"/>
                <a:ea typeface="Calibri"/>
                <a:cs typeface="Calibri"/>
                <a:sym typeface="Calibri"/>
              </a:rPr>
              <a:t>interés</a:t>
            </a:r>
            <a:r>
              <a:rPr lang="es">
                <a:latin typeface="Calibri"/>
                <a:ea typeface="Calibri"/>
                <a:cs typeface="Calibri"/>
                <a:sym typeface="Calibri"/>
              </a:rPr>
              <a:t> para nuestro modelo…</a:t>
            </a:r>
            <a:endParaRPr>
              <a:latin typeface="Calibri"/>
              <a:ea typeface="Calibri"/>
              <a:cs typeface="Calibri"/>
              <a:sym typeface="Calibri"/>
            </a:endParaRPr>
          </a:p>
        </p:txBody>
      </p:sp>
      <p:sp>
        <p:nvSpPr>
          <p:cNvPr id="298" name="Google Shape;298;p30"/>
          <p:cNvSpPr txBox="1"/>
          <p:nvPr/>
        </p:nvSpPr>
        <p:spPr>
          <a:xfrm>
            <a:off x="802825" y="3338300"/>
            <a:ext cx="1747200" cy="95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Representa ruido proveniente de infidelidades de hardware, en forma de operaciones de Pauli.</a:t>
            </a:r>
            <a:endParaRPr>
              <a:latin typeface="Calibri"/>
              <a:ea typeface="Calibri"/>
              <a:cs typeface="Calibri"/>
              <a:sym typeface="Calibri"/>
            </a:endParaRPr>
          </a:p>
        </p:txBody>
      </p:sp>
      <p:sp>
        <p:nvSpPr>
          <p:cNvPr id="299" name="Google Shape;299;p30"/>
          <p:cNvSpPr txBox="1"/>
          <p:nvPr/>
        </p:nvSpPr>
        <p:spPr>
          <a:xfrm>
            <a:off x="3698400" y="3338300"/>
            <a:ext cx="1747200" cy="95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Representa ruido proveniente de las operaciones de preparación de estado cuántico y de su medición. </a:t>
            </a:r>
            <a:endParaRPr>
              <a:latin typeface="Calibri"/>
              <a:ea typeface="Calibri"/>
              <a:cs typeface="Calibri"/>
              <a:sym typeface="Calibri"/>
            </a:endParaRPr>
          </a:p>
        </p:txBody>
      </p:sp>
      <p:sp>
        <p:nvSpPr>
          <p:cNvPr id="300" name="Google Shape;300;p30"/>
          <p:cNvSpPr txBox="1"/>
          <p:nvPr/>
        </p:nvSpPr>
        <p:spPr>
          <a:xfrm>
            <a:off x="6294675" y="3496550"/>
            <a:ext cx="2440200" cy="95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Como su nombre indica, representa el desfase y la relajación termal que sufre un qubit a lo largo del tiempo.</a:t>
            </a:r>
            <a:endParaRPr>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1"/>
          <p:cNvSpPr/>
          <p:nvPr/>
        </p:nvSpPr>
        <p:spPr>
          <a:xfrm>
            <a:off x="350375" y="487300"/>
            <a:ext cx="1820100" cy="1113600"/>
          </a:xfrm>
          <a:prstGeom prst="roundRect">
            <a:avLst>
              <a:gd fmla="val 16667" name="adj"/>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dk1"/>
                </a:solidFill>
                <a:latin typeface="Calibri"/>
                <a:ea typeface="Calibri"/>
                <a:cs typeface="Calibri"/>
                <a:sym typeface="Calibri"/>
              </a:rPr>
              <a:t>Grupo 1:</a:t>
            </a:r>
            <a:endParaRPr>
              <a:solidFill>
                <a:schemeClr val="dk1"/>
              </a:solidFill>
              <a:latin typeface="Calibri"/>
              <a:ea typeface="Calibri"/>
              <a:cs typeface="Calibri"/>
              <a:sym typeface="Calibri"/>
            </a:endParaRPr>
          </a:p>
          <a:p>
            <a:pPr indent="0" lvl="0" marL="0" rtl="0" algn="ctr">
              <a:spcBef>
                <a:spcPts val="0"/>
              </a:spcBef>
              <a:spcAft>
                <a:spcPts val="0"/>
              </a:spcAft>
              <a:buNone/>
            </a:pPr>
            <a:r>
              <a:rPr lang="es">
                <a:solidFill>
                  <a:schemeClr val="dk1"/>
                </a:solidFill>
                <a:latin typeface="Calibri"/>
                <a:ea typeface="Calibri"/>
                <a:cs typeface="Calibri"/>
                <a:sym typeface="Calibri"/>
              </a:rPr>
              <a:t>Canal de depolarización</a:t>
            </a:r>
            <a:endParaRPr>
              <a:solidFill>
                <a:schemeClr val="dk1"/>
              </a:solidFill>
              <a:latin typeface="Calibri"/>
              <a:ea typeface="Calibri"/>
              <a:cs typeface="Calibri"/>
              <a:sym typeface="Calibri"/>
            </a:endParaRPr>
          </a:p>
        </p:txBody>
      </p:sp>
      <p:sp>
        <p:nvSpPr>
          <p:cNvPr id="306" name="Google Shape;306;p31"/>
          <p:cNvSpPr/>
          <p:nvPr/>
        </p:nvSpPr>
        <p:spPr>
          <a:xfrm>
            <a:off x="350363" y="2014938"/>
            <a:ext cx="1820100" cy="11136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Grupo 2:</a:t>
            </a:r>
            <a:endParaRPr>
              <a:latin typeface="Calibri"/>
              <a:ea typeface="Calibri"/>
              <a:cs typeface="Calibri"/>
              <a:sym typeface="Calibri"/>
            </a:endParaRPr>
          </a:p>
          <a:p>
            <a:pPr indent="0" lvl="0" marL="0" rtl="0" algn="ctr">
              <a:spcBef>
                <a:spcPts val="0"/>
              </a:spcBef>
              <a:spcAft>
                <a:spcPts val="0"/>
              </a:spcAft>
              <a:buNone/>
            </a:pPr>
            <a:r>
              <a:rPr lang="es">
                <a:latin typeface="Calibri"/>
                <a:ea typeface="Calibri"/>
                <a:cs typeface="Calibri"/>
                <a:sym typeface="Calibri"/>
              </a:rPr>
              <a:t>Canal SPAM</a:t>
            </a:r>
            <a:endParaRPr>
              <a:latin typeface="Calibri"/>
              <a:ea typeface="Calibri"/>
              <a:cs typeface="Calibri"/>
              <a:sym typeface="Calibri"/>
            </a:endParaRPr>
          </a:p>
        </p:txBody>
      </p:sp>
      <p:sp>
        <p:nvSpPr>
          <p:cNvPr id="307" name="Google Shape;307;p31"/>
          <p:cNvSpPr/>
          <p:nvPr/>
        </p:nvSpPr>
        <p:spPr>
          <a:xfrm>
            <a:off x="350375" y="3542600"/>
            <a:ext cx="1820100" cy="11136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dk1"/>
                </a:solidFill>
                <a:latin typeface="Calibri"/>
                <a:ea typeface="Calibri"/>
                <a:cs typeface="Calibri"/>
                <a:sym typeface="Calibri"/>
              </a:rPr>
              <a:t>Grupo 3:</a:t>
            </a:r>
            <a:endParaRPr>
              <a:solidFill>
                <a:schemeClr val="dk1"/>
              </a:solidFill>
              <a:latin typeface="Calibri"/>
              <a:ea typeface="Calibri"/>
              <a:cs typeface="Calibri"/>
              <a:sym typeface="Calibri"/>
            </a:endParaRPr>
          </a:p>
          <a:p>
            <a:pPr indent="0" lvl="0" marL="0" rtl="0" algn="ctr">
              <a:spcBef>
                <a:spcPts val="0"/>
              </a:spcBef>
              <a:spcAft>
                <a:spcPts val="0"/>
              </a:spcAft>
              <a:buNone/>
            </a:pPr>
            <a:r>
              <a:rPr lang="es">
                <a:solidFill>
                  <a:schemeClr val="dk1"/>
                </a:solidFill>
                <a:latin typeface="Calibri"/>
                <a:ea typeface="Calibri"/>
                <a:cs typeface="Calibri"/>
                <a:sym typeface="Calibri"/>
              </a:rPr>
              <a:t>Canal de desfase y relajación</a:t>
            </a:r>
            <a:endParaRPr>
              <a:solidFill>
                <a:schemeClr val="dk1"/>
              </a:solidFill>
              <a:latin typeface="Calibri"/>
              <a:ea typeface="Calibri"/>
              <a:cs typeface="Calibri"/>
              <a:sym typeface="Calibri"/>
            </a:endParaRPr>
          </a:p>
        </p:txBody>
      </p:sp>
      <p:pic>
        <p:nvPicPr>
          <p:cNvPr id="308" name="Google Shape;308;p31"/>
          <p:cNvPicPr preferRelativeResize="0"/>
          <p:nvPr/>
        </p:nvPicPr>
        <p:blipFill rotWithShape="1">
          <a:blip r:embed="rId3">
            <a:alphaModFix/>
          </a:blip>
          <a:srcRect b="15027" l="15835" r="6921" t="6743"/>
          <a:stretch/>
        </p:blipFill>
        <p:spPr>
          <a:xfrm>
            <a:off x="2229925" y="487300"/>
            <a:ext cx="2381090" cy="1014950"/>
          </a:xfrm>
          <a:prstGeom prst="rect">
            <a:avLst/>
          </a:prstGeom>
          <a:noFill/>
          <a:ln>
            <a:noFill/>
          </a:ln>
        </p:spPr>
      </p:pic>
      <p:sp>
        <p:nvSpPr>
          <p:cNvPr id="309" name="Google Shape;309;p31"/>
          <p:cNvSpPr/>
          <p:nvPr/>
        </p:nvSpPr>
        <p:spPr>
          <a:xfrm>
            <a:off x="4674338" y="634625"/>
            <a:ext cx="783900" cy="720300"/>
          </a:xfrm>
          <a:prstGeom prst="rightArrow">
            <a:avLst>
              <a:gd fmla="val 50000" name="adj1"/>
              <a:gd fmla="val 50000" name="adj2"/>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200">
              <a:solidFill>
                <a:schemeClr val="dk1"/>
              </a:solidFill>
              <a:latin typeface="Calibri"/>
              <a:ea typeface="Calibri"/>
              <a:cs typeface="Calibri"/>
              <a:sym typeface="Calibri"/>
            </a:endParaRPr>
          </a:p>
        </p:txBody>
      </p:sp>
      <p:pic>
        <p:nvPicPr>
          <p:cNvPr id="310" name="Google Shape;310;p31"/>
          <p:cNvPicPr preferRelativeResize="0"/>
          <p:nvPr/>
        </p:nvPicPr>
        <p:blipFill rotWithShape="1">
          <a:blip r:embed="rId4">
            <a:alphaModFix/>
          </a:blip>
          <a:srcRect b="14006" l="14882" r="8365" t="13382"/>
          <a:stretch/>
        </p:blipFill>
        <p:spPr>
          <a:xfrm>
            <a:off x="5521575" y="536625"/>
            <a:ext cx="3278926" cy="1014950"/>
          </a:xfrm>
          <a:prstGeom prst="rect">
            <a:avLst/>
          </a:prstGeom>
          <a:noFill/>
          <a:ln>
            <a:noFill/>
          </a:ln>
        </p:spPr>
      </p:pic>
      <p:sp>
        <p:nvSpPr>
          <p:cNvPr id="311" name="Google Shape;311;p31"/>
          <p:cNvSpPr txBox="1"/>
          <p:nvPr/>
        </p:nvSpPr>
        <p:spPr>
          <a:xfrm>
            <a:off x="7015054" y="1171981"/>
            <a:ext cx="717600" cy="27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s" sz="900">
                <a:solidFill>
                  <a:srgbClr val="FF0000"/>
                </a:solidFill>
                <a:latin typeface="Calibri"/>
                <a:ea typeface="Calibri"/>
                <a:cs typeface="Calibri"/>
                <a:sym typeface="Calibri"/>
              </a:rPr>
              <a:t>ruido!</a:t>
            </a:r>
            <a:endParaRPr b="1" i="1" sz="900">
              <a:solidFill>
                <a:srgbClr val="FF0000"/>
              </a:solidFill>
              <a:latin typeface="Calibri"/>
              <a:ea typeface="Calibri"/>
              <a:cs typeface="Calibri"/>
              <a:sym typeface="Calibri"/>
            </a:endParaRPr>
          </a:p>
        </p:txBody>
      </p:sp>
      <p:sp>
        <p:nvSpPr>
          <p:cNvPr id="312" name="Google Shape;312;p31"/>
          <p:cNvSpPr txBox="1"/>
          <p:nvPr/>
        </p:nvSpPr>
        <p:spPr>
          <a:xfrm>
            <a:off x="6468900" y="634630"/>
            <a:ext cx="717600" cy="27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s" sz="900">
                <a:solidFill>
                  <a:srgbClr val="FF0000"/>
                </a:solidFill>
                <a:latin typeface="Calibri"/>
                <a:ea typeface="Calibri"/>
                <a:cs typeface="Calibri"/>
                <a:sym typeface="Calibri"/>
              </a:rPr>
              <a:t>ruido!</a:t>
            </a:r>
            <a:endParaRPr b="1" i="1" sz="900">
              <a:solidFill>
                <a:srgbClr val="FF0000"/>
              </a:solidFill>
              <a:latin typeface="Calibri"/>
              <a:ea typeface="Calibri"/>
              <a:cs typeface="Calibri"/>
              <a:sym typeface="Calibri"/>
            </a:endParaRPr>
          </a:p>
        </p:txBody>
      </p:sp>
      <p:sp>
        <p:nvSpPr>
          <p:cNvPr id="313" name="Google Shape;313;p31"/>
          <p:cNvSpPr txBox="1"/>
          <p:nvPr/>
        </p:nvSpPr>
        <p:spPr>
          <a:xfrm>
            <a:off x="5956969" y="1171980"/>
            <a:ext cx="717600" cy="27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s" sz="900">
                <a:solidFill>
                  <a:srgbClr val="FF0000"/>
                </a:solidFill>
                <a:latin typeface="Calibri"/>
                <a:ea typeface="Calibri"/>
                <a:cs typeface="Calibri"/>
                <a:sym typeface="Calibri"/>
              </a:rPr>
              <a:t>ruido!</a:t>
            </a:r>
            <a:endParaRPr b="1" i="1" sz="900">
              <a:solidFill>
                <a:srgbClr val="FF0000"/>
              </a:solidFill>
              <a:latin typeface="Calibri"/>
              <a:ea typeface="Calibri"/>
              <a:cs typeface="Calibri"/>
              <a:sym typeface="Calibri"/>
            </a:endParaRPr>
          </a:p>
        </p:txBody>
      </p:sp>
      <p:pic>
        <p:nvPicPr>
          <p:cNvPr id="314" name="Google Shape;314;p31"/>
          <p:cNvPicPr preferRelativeResize="0"/>
          <p:nvPr/>
        </p:nvPicPr>
        <p:blipFill rotWithShape="1">
          <a:blip r:embed="rId3">
            <a:alphaModFix/>
          </a:blip>
          <a:srcRect b="15027" l="64616" r="6917" t="6743"/>
          <a:stretch/>
        </p:blipFill>
        <p:spPr>
          <a:xfrm>
            <a:off x="7015050" y="1720723"/>
            <a:ext cx="1070905" cy="1238675"/>
          </a:xfrm>
          <a:prstGeom prst="rect">
            <a:avLst/>
          </a:prstGeom>
          <a:noFill/>
          <a:ln>
            <a:noFill/>
          </a:ln>
        </p:spPr>
      </p:pic>
      <p:pic>
        <p:nvPicPr>
          <p:cNvPr id="315" name="Google Shape;315;p31"/>
          <p:cNvPicPr preferRelativeResize="0"/>
          <p:nvPr/>
        </p:nvPicPr>
        <p:blipFill>
          <a:blip r:embed="rId5">
            <a:alphaModFix/>
          </a:blip>
          <a:stretch>
            <a:fillRect/>
          </a:stretch>
        </p:blipFill>
        <p:spPr>
          <a:xfrm>
            <a:off x="2617325" y="1781450"/>
            <a:ext cx="237535" cy="1340925"/>
          </a:xfrm>
          <a:prstGeom prst="rect">
            <a:avLst/>
          </a:prstGeom>
          <a:noFill/>
          <a:ln>
            <a:noFill/>
          </a:ln>
        </p:spPr>
      </p:pic>
      <p:pic>
        <p:nvPicPr>
          <p:cNvPr id="316" name="Google Shape;316;p31"/>
          <p:cNvPicPr preferRelativeResize="0"/>
          <p:nvPr/>
        </p:nvPicPr>
        <p:blipFill>
          <a:blip r:embed="rId6">
            <a:alphaModFix/>
          </a:blip>
          <a:stretch>
            <a:fillRect/>
          </a:stretch>
        </p:blipFill>
        <p:spPr>
          <a:xfrm>
            <a:off x="3301700" y="1781485"/>
            <a:ext cx="237525" cy="1340867"/>
          </a:xfrm>
          <a:prstGeom prst="rect">
            <a:avLst/>
          </a:prstGeom>
          <a:noFill/>
          <a:ln>
            <a:noFill/>
          </a:ln>
        </p:spPr>
      </p:pic>
      <p:pic>
        <p:nvPicPr>
          <p:cNvPr id="317" name="Google Shape;317;p31"/>
          <p:cNvPicPr preferRelativeResize="0"/>
          <p:nvPr/>
        </p:nvPicPr>
        <p:blipFill rotWithShape="1">
          <a:blip r:embed="rId3">
            <a:alphaModFix/>
          </a:blip>
          <a:srcRect b="15027" l="15834" r="39422" t="6743"/>
          <a:stretch/>
        </p:blipFill>
        <p:spPr>
          <a:xfrm>
            <a:off x="4555432" y="1944450"/>
            <a:ext cx="1379225" cy="1014950"/>
          </a:xfrm>
          <a:prstGeom prst="rect">
            <a:avLst/>
          </a:prstGeom>
          <a:noFill/>
          <a:ln>
            <a:noFill/>
          </a:ln>
        </p:spPr>
      </p:pic>
      <p:sp>
        <p:nvSpPr>
          <p:cNvPr id="318" name="Google Shape;318;p31"/>
          <p:cNvSpPr txBox="1"/>
          <p:nvPr/>
        </p:nvSpPr>
        <p:spPr>
          <a:xfrm>
            <a:off x="2170475" y="3083475"/>
            <a:ext cx="1735800" cy="27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s" sz="1100">
                <a:latin typeface="Calibri"/>
                <a:ea typeface="Calibri"/>
                <a:cs typeface="Calibri"/>
                <a:sym typeface="Calibri"/>
              </a:rPr>
              <a:t>PREPARACIÓN DE ESTADO</a:t>
            </a:r>
            <a:endParaRPr i="1" sz="1100">
              <a:latin typeface="Calibri"/>
              <a:ea typeface="Calibri"/>
              <a:cs typeface="Calibri"/>
              <a:sym typeface="Calibri"/>
            </a:endParaRPr>
          </a:p>
        </p:txBody>
      </p:sp>
      <p:sp>
        <p:nvSpPr>
          <p:cNvPr id="319" name="Google Shape;319;p31"/>
          <p:cNvSpPr/>
          <p:nvPr/>
        </p:nvSpPr>
        <p:spPr>
          <a:xfrm>
            <a:off x="3009275" y="2324575"/>
            <a:ext cx="138000" cy="203400"/>
          </a:xfrm>
          <a:prstGeom prst="rightArrow">
            <a:avLst>
              <a:gd fmla="val 50000" name="adj1"/>
              <a:gd fmla="val 50000" name="adj2"/>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200">
              <a:solidFill>
                <a:schemeClr val="dk1"/>
              </a:solidFill>
              <a:latin typeface="Calibri"/>
              <a:ea typeface="Calibri"/>
              <a:cs typeface="Calibri"/>
              <a:sym typeface="Calibri"/>
            </a:endParaRPr>
          </a:p>
        </p:txBody>
      </p:sp>
      <p:sp>
        <p:nvSpPr>
          <p:cNvPr id="320" name="Google Shape;320;p31"/>
          <p:cNvSpPr/>
          <p:nvPr/>
        </p:nvSpPr>
        <p:spPr>
          <a:xfrm>
            <a:off x="3803211" y="2248375"/>
            <a:ext cx="590400" cy="407100"/>
          </a:xfrm>
          <a:prstGeom prst="rightArrow">
            <a:avLst>
              <a:gd fmla="val 50000" name="adj1"/>
              <a:gd fmla="val 50000" name="adj2"/>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200">
              <a:solidFill>
                <a:schemeClr val="dk1"/>
              </a:solidFill>
              <a:latin typeface="Calibri"/>
              <a:ea typeface="Calibri"/>
              <a:cs typeface="Calibri"/>
              <a:sym typeface="Calibri"/>
            </a:endParaRPr>
          </a:p>
        </p:txBody>
      </p:sp>
      <p:sp>
        <p:nvSpPr>
          <p:cNvPr id="321" name="Google Shape;321;p31"/>
          <p:cNvSpPr/>
          <p:nvPr/>
        </p:nvSpPr>
        <p:spPr>
          <a:xfrm>
            <a:off x="6298761" y="2248375"/>
            <a:ext cx="590400" cy="407100"/>
          </a:xfrm>
          <a:prstGeom prst="rightArrow">
            <a:avLst>
              <a:gd fmla="val 50000" name="adj1"/>
              <a:gd fmla="val 50000" name="adj2"/>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200">
              <a:solidFill>
                <a:schemeClr val="dk1"/>
              </a:solidFill>
              <a:latin typeface="Calibri"/>
              <a:ea typeface="Calibri"/>
              <a:cs typeface="Calibri"/>
              <a:sym typeface="Calibri"/>
            </a:endParaRPr>
          </a:p>
        </p:txBody>
      </p:sp>
      <p:sp>
        <p:nvSpPr>
          <p:cNvPr id="322" name="Google Shape;322;p31"/>
          <p:cNvSpPr txBox="1"/>
          <p:nvPr/>
        </p:nvSpPr>
        <p:spPr>
          <a:xfrm>
            <a:off x="7128100" y="2997750"/>
            <a:ext cx="844800" cy="27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s" sz="1100">
                <a:latin typeface="Calibri"/>
                <a:ea typeface="Calibri"/>
                <a:cs typeface="Calibri"/>
                <a:sym typeface="Calibri"/>
              </a:rPr>
              <a:t>MEDICIÓN</a:t>
            </a:r>
            <a:endParaRPr i="1" sz="1100">
              <a:latin typeface="Calibri"/>
              <a:ea typeface="Calibri"/>
              <a:cs typeface="Calibri"/>
              <a:sym typeface="Calibri"/>
            </a:endParaRPr>
          </a:p>
        </p:txBody>
      </p:sp>
      <p:pic>
        <p:nvPicPr>
          <p:cNvPr id="323" name="Google Shape;323;p31"/>
          <p:cNvPicPr preferRelativeResize="0"/>
          <p:nvPr/>
        </p:nvPicPr>
        <p:blipFill rotWithShape="1">
          <a:blip r:embed="rId7">
            <a:alphaModFix/>
          </a:blip>
          <a:srcRect b="0" l="6909" r="47088" t="0"/>
          <a:stretch/>
        </p:blipFill>
        <p:spPr>
          <a:xfrm>
            <a:off x="6018975" y="3454363"/>
            <a:ext cx="1379250" cy="1382888"/>
          </a:xfrm>
          <a:prstGeom prst="rect">
            <a:avLst/>
          </a:prstGeom>
          <a:noFill/>
          <a:ln>
            <a:noFill/>
          </a:ln>
        </p:spPr>
      </p:pic>
      <p:pic>
        <p:nvPicPr>
          <p:cNvPr id="324" name="Google Shape;324;p31"/>
          <p:cNvPicPr preferRelativeResize="0"/>
          <p:nvPr/>
        </p:nvPicPr>
        <p:blipFill rotWithShape="1">
          <a:blip r:embed="rId7">
            <a:alphaModFix/>
          </a:blip>
          <a:srcRect b="0" l="58937" r="0" t="0"/>
          <a:stretch/>
        </p:blipFill>
        <p:spPr>
          <a:xfrm>
            <a:off x="3584487" y="3325400"/>
            <a:ext cx="1379226" cy="1549250"/>
          </a:xfrm>
          <a:prstGeom prst="rect">
            <a:avLst/>
          </a:prstGeom>
          <a:noFill/>
          <a:ln>
            <a:noFill/>
          </a:ln>
        </p:spPr>
      </p:pic>
      <p:sp>
        <p:nvSpPr>
          <p:cNvPr id="325" name="Google Shape;325;p31"/>
          <p:cNvSpPr txBox="1"/>
          <p:nvPr/>
        </p:nvSpPr>
        <p:spPr>
          <a:xfrm>
            <a:off x="2272275" y="3852475"/>
            <a:ext cx="1735800" cy="27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s" sz="1100">
                <a:latin typeface="Calibri"/>
                <a:ea typeface="Calibri"/>
                <a:cs typeface="Calibri"/>
                <a:sym typeface="Calibri"/>
              </a:rPr>
              <a:t>Desfase</a:t>
            </a:r>
            <a:endParaRPr i="1" sz="1100">
              <a:latin typeface="Calibri"/>
              <a:ea typeface="Calibri"/>
              <a:cs typeface="Calibri"/>
              <a:sym typeface="Calibri"/>
            </a:endParaRPr>
          </a:p>
        </p:txBody>
      </p:sp>
      <p:sp>
        <p:nvSpPr>
          <p:cNvPr id="326" name="Google Shape;326;p31"/>
          <p:cNvSpPr txBox="1"/>
          <p:nvPr/>
        </p:nvSpPr>
        <p:spPr>
          <a:xfrm>
            <a:off x="4828350" y="3782650"/>
            <a:ext cx="1735800" cy="27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s" sz="1100">
                <a:latin typeface="Calibri"/>
                <a:ea typeface="Calibri"/>
                <a:cs typeface="Calibri"/>
                <a:sym typeface="Calibri"/>
              </a:rPr>
              <a:t>Relajación</a:t>
            </a:r>
            <a:endParaRPr i="1" sz="11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idx="4294967295" type="title"/>
          </p:nvPr>
        </p:nvSpPr>
        <p:spPr>
          <a:xfrm>
            <a:off x="2389350" y="104325"/>
            <a:ext cx="43653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 sz="3000"/>
              <a:t>Presentación: Quantum Quipu</a:t>
            </a:r>
            <a:endParaRPr b="1" sz="3000"/>
          </a:p>
          <a:p>
            <a:pPr indent="0" lvl="0" marL="0" rtl="0" algn="l">
              <a:spcBef>
                <a:spcPts val="0"/>
              </a:spcBef>
              <a:spcAft>
                <a:spcPts val="0"/>
              </a:spcAft>
              <a:buNone/>
            </a:pPr>
            <a:r>
              <a:t/>
            </a:r>
            <a:endParaRPr sz="3000"/>
          </a:p>
        </p:txBody>
      </p:sp>
      <p:pic>
        <p:nvPicPr>
          <p:cNvPr id="136" name="Google Shape;136;p14"/>
          <p:cNvPicPr preferRelativeResize="0"/>
          <p:nvPr/>
        </p:nvPicPr>
        <p:blipFill>
          <a:blip r:embed="rId3">
            <a:alphaModFix/>
          </a:blip>
          <a:stretch>
            <a:fillRect/>
          </a:stretch>
        </p:blipFill>
        <p:spPr>
          <a:xfrm>
            <a:off x="5656325" y="2061400"/>
            <a:ext cx="2695775" cy="1520150"/>
          </a:xfrm>
          <a:prstGeom prst="rect">
            <a:avLst/>
          </a:prstGeom>
          <a:noFill/>
          <a:ln>
            <a:noFill/>
          </a:ln>
        </p:spPr>
      </p:pic>
      <p:sp>
        <p:nvSpPr>
          <p:cNvPr id="137" name="Google Shape;137;p14"/>
          <p:cNvSpPr txBox="1"/>
          <p:nvPr/>
        </p:nvSpPr>
        <p:spPr>
          <a:xfrm>
            <a:off x="702775" y="2010425"/>
            <a:ext cx="4431300" cy="162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t>Fundado por Ricardo Quispe en 2022, Quantum Quipu es el grupo de investigación en tópicos de computación e información cuántica de la Universidad Nacional de San Marcos en Lima, Perú.</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Actualmente, cuenta con </a:t>
            </a:r>
            <a:r>
              <a:rPr lang="es"/>
              <a:t>múltiples</a:t>
            </a:r>
            <a:r>
              <a:rPr lang="es"/>
              <a:t> proyectos de investigación con Quantum Fellows y Quantum Interns que trabajan arduamente en los mismos.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2"/>
          <p:cNvSpPr txBox="1"/>
          <p:nvPr>
            <p:ph type="title"/>
          </p:nvPr>
        </p:nvSpPr>
        <p:spPr>
          <a:xfrm>
            <a:off x="1631475" y="274100"/>
            <a:ext cx="5664600" cy="954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t>Implementando el</a:t>
            </a:r>
            <a:endParaRPr/>
          </a:p>
          <a:p>
            <a:pPr indent="0" lvl="0" marL="0" rtl="0" algn="ctr">
              <a:spcBef>
                <a:spcPts val="0"/>
              </a:spcBef>
              <a:spcAft>
                <a:spcPts val="0"/>
              </a:spcAft>
              <a:buNone/>
            </a:pPr>
            <a:r>
              <a:rPr lang="es"/>
              <a:t>Canal de Depolarización</a:t>
            </a:r>
            <a:endParaRPr/>
          </a:p>
        </p:txBody>
      </p:sp>
      <p:pic>
        <p:nvPicPr>
          <p:cNvPr id="332" name="Google Shape;332;p32"/>
          <p:cNvPicPr preferRelativeResize="0"/>
          <p:nvPr/>
        </p:nvPicPr>
        <p:blipFill>
          <a:blip r:embed="rId3">
            <a:alphaModFix/>
          </a:blip>
          <a:stretch>
            <a:fillRect/>
          </a:stretch>
        </p:blipFill>
        <p:spPr>
          <a:xfrm>
            <a:off x="4962525" y="1799275"/>
            <a:ext cx="1658625" cy="751692"/>
          </a:xfrm>
          <a:prstGeom prst="rect">
            <a:avLst/>
          </a:prstGeom>
          <a:noFill/>
          <a:ln>
            <a:noFill/>
          </a:ln>
        </p:spPr>
      </p:pic>
      <p:pic>
        <p:nvPicPr>
          <p:cNvPr id="333" name="Google Shape;333;p32"/>
          <p:cNvPicPr preferRelativeResize="0"/>
          <p:nvPr/>
        </p:nvPicPr>
        <p:blipFill>
          <a:blip r:embed="rId4">
            <a:alphaModFix/>
          </a:blip>
          <a:stretch>
            <a:fillRect/>
          </a:stretch>
        </p:blipFill>
        <p:spPr>
          <a:xfrm>
            <a:off x="3056250" y="1757725"/>
            <a:ext cx="1658625" cy="793250"/>
          </a:xfrm>
          <a:prstGeom prst="rect">
            <a:avLst/>
          </a:prstGeom>
          <a:noFill/>
          <a:ln>
            <a:noFill/>
          </a:ln>
        </p:spPr>
      </p:pic>
      <p:pic>
        <p:nvPicPr>
          <p:cNvPr id="334" name="Google Shape;334;p32"/>
          <p:cNvPicPr preferRelativeResize="0"/>
          <p:nvPr/>
        </p:nvPicPr>
        <p:blipFill>
          <a:blip r:embed="rId5">
            <a:alphaModFix/>
          </a:blip>
          <a:stretch>
            <a:fillRect/>
          </a:stretch>
        </p:blipFill>
        <p:spPr>
          <a:xfrm>
            <a:off x="6772275" y="1778500"/>
            <a:ext cx="1563168" cy="793250"/>
          </a:xfrm>
          <a:prstGeom prst="rect">
            <a:avLst/>
          </a:prstGeom>
          <a:noFill/>
          <a:ln>
            <a:noFill/>
          </a:ln>
        </p:spPr>
      </p:pic>
      <p:pic>
        <p:nvPicPr>
          <p:cNvPr id="335" name="Google Shape;335;p32"/>
          <p:cNvPicPr preferRelativeResize="0"/>
          <p:nvPr/>
        </p:nvPicPr>
        <p:blipFill>
          <a:blip r:embed="rId6">
            <a:alphaModFix/>
          </a:blip>
          <a:stretch>
            <a:fillRect/>
          </a:stretch>
        </p:blipFill>
        <p:spPr>
          <a:xfrm>
            <a:off x="723900" y="1897775"/>
            <a:ext cx="1850550" cy="513175"/>
          </a:xfrm>
          <a:prstGeom prst="rect">
            <a:avLst/>
          </a:prstGeom>
          <a:noFill/>
          <a:ln>
            <a:noFill/>
          </a:ln>
        </p:spPr>
      </p:pic>
      <p:sp>
        <p:nvSpPr>
          <p:cNvPr id="336" name="Google Shape;336;p32"/>
          <p:cNvSpPr txBox="1"/>
          <p:nvPr/>
        </p:nvSpPr>
        <p:spPr>
          <a:xfrm>
            <a:off x="583725" y="1330800"/>
            <a:ext cx="6981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Calibri"/>
                <a:ea typeface="Calibri"/>
                <a:cs typeface="Calibri"/>
                <a:sym typeface="Calibri"/>
              </a:rPr>
              <a:t>Un error perteneciente a este canal tiene una probabilidad          de ocurrir.  Dados los siguientes operadores:  </a:t>
            </a:r>
            <a:r>
              <a:rPr i="1" lang="es">
                <a:latin typeface="Calibri"/>
                <a:ea typeface="Calibri"/>
                <a:cs typeface="Calibri"/>
                <a:sym typeface="Calibri"/>
              </a:rPr>
              <a:t> </a:t>
            </a:r>
            <a:endParaRPr>
              <a:latin typeface="Calibri"/>
              <a:ea typeface="Calibri"/>
              <a:cs typeface="Calibri"/>
              <a:sym typeface="Calibri"/>
            </a:endParaRPr>
          </a:p>
        </p:txBody>
      </p:sp>
      <p:pic>
        <p:nvPicPr>
          <p:cNvPr id="337" name="Google Shape;337;p32"/>
          <p:cNvPicPr preferRelativeResize="0"/>
          <p:nvPr/>
        </p:nvPicPr>
        <p:blipFill>
          <a:blip r:embed="rId7">
            <a:alphaModFix/>
          </a:blip>
          <a:stretch>
            <a:fillRect/>
          </a:stretch>
        </p:blipFill>
        <p:spPr>
          <a:xfrm>
            <a:off x="4962525" y="1375850"/>
            <a:ext cx="284425" cy="276300"/>
          </a:xfrm>
          <a:prstGeom prst="rect">
            <a:avLst/>
          </a:prstGeom>
          <a:noFill/>
          <a:ln>
            <a:noFill/>
          </a:ln>
        </p:spPr>
      </p:pic>
      <p:sp>
        <p:nvSpPr>
          <p:cNvPr id="338" name="Google Shape;338;p32"/>
          <p:cNvSpPr txBox="1"/>
          <p:nvPr/>
        </p:nvSpPr>
        <p:spPr>
          <a:xfrm>
            <a:off x="888525" y="2698100"/>
            <a:ext cx="698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Calibri"/>
                <a:ea typeface="Calibri"/>
                <a:cs typeface="Calibri"/>
                <a:sym typeface="Calibri"/>
              </a:rPr>
              <a:t>El efecto del Canal de Depolarización en un sistema cuántico puede expresarse como:</a:t>
            </a:r>
            <a:endParaRPr>
              <a:latin typeface="Calibri"/>
              <a:ea typeface="Calibri"/>
              <a:cs typeface="Calibri"/>
              <a:sym typeface="Calibri"/>
            </a:endParaRPr>
          </a:p>
        </p:txBody>
      </p:sp>
      <p:pic>
        <p:nvPicPr>
          <p:cNvPr id="339" name="Google Shape;339;p32"/>
          <p:cNvPicPr preferRelativeResize="0"/>
          <p:nvPr/>
        </p:nvPicPr>
        <p:blipFill>
          <a:blip r:embed="rId8">
            <a:alphaModFix/>
          </a:blip>
          <a:stretch>
            <a:fillRect/>
          </a:stretch>
        </p:blipFill>
        <p:spPr>
          <a:xfrm>
            <a:off x="3094950" y="3121550"/>
            <a:ext cx="2954100" cy="878825"/>
          </a:xfrm>
          <a:prstGeom prst="rect">
            <a:avLst/>
          </a:prstGeom>
          <a:noFill/>
          <a:ln>
            <a:noFill/>
          </a:ln>
        </p:spPr>
      </p:pic>
      <p:sp>
        <p:nvSpPr>
          <p:cNvPr id="340" name="Google Shape;340;p32"/>
          <p:cNvSpPr txBox="1"/>
          <p:nvPr/>
        </p:nvSpPr>
        <p:spPr>
          <a:xfrm>
            <a:off x="888525" y="4144250"/>
            <a:ext cx="698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Calibri"/>
                <a:ea typeface="Calibri"/>
                <a:cs typeface="Calibri"/>
                <a:sym typeface="Calibri"/>
              </a:rPr>
              <a:t>Donde       es la matriz de densidad de un qubit.</a:t>
            </a:r>
            <a:endParaRPr>
              <a:latin typeface="Calibri"/>
              <a:ea typeface="Calibri"/>
              <a:cs typeface="Calibri"/>
              <a:sym typeface="Calibri"/>
            </a:endParaRPr>
          </a:p>
        </p:txBody>
      </p:sp>
      <p:pic>
        <p:nvPicPr>
          <p:cNvPr id="341" name="Google Shape;341;p32"/>
          <p:cNvPicPr preferRelativeResize="0"/>
          <p:nvPr/>
        </p:nvPicPr>
        <p:blipFill>
          <a:blip r:embed="rId9">
            <a:alphaModFix/>
          </a:blip>
          <a:stretch>
            <a:fillRect/>
          </a:stretch>
        </p:blipFill>
        <p:spPr>
          <a:xfrm>
            <a:off x="1524000" y="4234813"/>
            <a:ext cx="161925" cy="2190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3"/>
          <p:cNvSpPr txBox="1"/>
          <p:nvPr>
            <p:ph type="title"/>
          </p:nvPr>
        </p:nvSpPr>
        <p:spPr>
          <a:xfrm>
            <a:off x="2133750" y="253000"/>
            <a:ext cx="4876500" cy="954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t>Modelo Unificado de</a:t>
            </a:r>
            <a:endParaRPr/>
          </a:p>
          <a:p>
            <a:pPr indent="0" lvl="0" marL="0" rtl="0" algn="ctr">
              <a:spcBef>
                <a:spcPts val="0"/>
              </a:spcBef>
              <a:spcAft>
                <a:spcPts val="0"/>
              </a:spcAft>
              <a:buNone/>
            </a:pPr>
            <a:r>
              <a:rPr lang="es"/>
              <a:t>Ruido Cuántico</a:t>
            </a:r>
            <a:endParaRPr/>
          </a:p>
        </p:txBody>
      </p:sp>
      <p:sp>
        <p:nvSpPr>
          <p:cNvPr id="347" name="Google Shape;347;p33"/>
          <p:cNvSpPr/>
          <p:nvPr/>
        </p:nvSpPr>
        <p:spPr>
          <a:xfrm>
            <a:off x="708200" y="3547025"/>
            <a:ext cx="1820100" cy="1113600"/>
          </a:xfrm>
          <a:prstGeom prst="roundRect">
            <a:avLst>
              <a:gd fmla="val 16667" name="adj"/>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dk1"/>
                </a:solidFill>
                <a:latin typeface="Calibri"/>
                <a:ea typeface="Calibri"/>
                <a:cs typeface="Calibri"/>
                <a:sym typeface="Calibri"/>
              </a:rPr>
              <a:t>Grupo 1:</a:t>
            </a:r>
            <a:endParaRPr>
              <a:solidFill>
                <a:schemeClr val="dk1"/>
              </a:solidFill>
              <a:latin typeface="Calibri"/>
              <a:ea typeface="Calibri"/>
              <a:cs typeface="Calibri"/>
              <a:sym typeface="Calibri"/>
            </a:endParaRPr>
          </a:p>
          <a:p>
            <a:pPr indent="0" lvl="0" marL="0" rtl="0" algn="ctr">
              <a:spcBef>
                <a:spcPts val="0"/>
              </a:spcBef>
              <a:spcAft>
                <a:spcPts val="0"/>
              </a:spcAft>
              <a:buNone/>
            </a:pPr>
            <a:r>
              <a:rPr lang="es">
                <a:solidFill>
                  <a:schemeClr val="dk1"/>
                </a:solidFill>
                <a:latin typeface="Calibri"/>
                <a:ea typeface="Calibri"/>
                <a:cs typeface="Calibri"/>
                <a:sym typeface="Calibri"/>
              </a:rPr>
              <a:t>Canal de despolarización</a:t>
            </a:r>
            <a:endParaRPr>
              <a:solidFill>
                <a:schemeClr val="dk1"/>
              </a:solidFill>
              <a:latin typeface="Calibri"/>
              <a:ea typeface="Calibri"/>
              <a:cs typeface="Calibri"/>
              <a:sym typeface="Calibri"/>
            </a:endParaRPr>
          </a:p>
        </p:txBody>
      </p:sp>
      <p:sp>
        <p:nvSpPr>
          <p:cNvPr id="348" name="Google Shape;348;p33"/>
          <p:cNvSpPr/>
          <p:nvPr/>
        </p:nvSpPr>
        <p:spPr>
          <a:xfrm>
            <a:off x="3553913" y="3586575"/>
            <a:ext cx="1820100" cy="11136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Grupo 2:</a:t>
            </a:r>
            <a:endParaRPr>
              <a:latin typeface="Calibri"/>
              <a:ea typeface="Calibri"/>
              <a:cs typeface="Calibri"/>
              <a:sym typeface="Calibri"/>
            </a:endParaRPr>
          </a:p>
          <a:p>
            <a:pPr indent="0" lvl="0" marL="0" rtl="0" algn="ctr">
              <a:spcBef>
                <a:spcPts val="0"/>
              </a:spcBef>
              <a:spcAft>
                <a:spcPts val="0"/>
              </a:spcAft>
              <a:buNone/>
            </a:pPr>
            <a:r>
              <a:rPr lang="es">
                <a:latin typeface="Calibri"/>
                <a:ea typeface="Calibri"/>
                <a:cs typeface="Calibri"/>
                <a:sym typeface="Calibri"/>
              </a:rPr>
              <a:t>Canal SPAM</a:t>
            </a:r>
            <a:endParaRPr>
              <a:latin typeface="Calibri"/>
              <a:ea typeface="Calibri"/>
              <a:cs typeface="Calibri"/>
              <a:sym typeface="Calibri"/>
            </a:endParaRPr>
          </a:p>
        </p:txBody>
      </p:sp>
      <p:sp>
        <p:nvSpPr>
          <p:cNvPr id="349" name="Google Shape;349;p33"/>
          <p:cNvSpPr/>
          <p:nvPr/>
        </p:nvSpPr>
        <p:spPr>
          <a:xfrm>
            <a:off x="6615700" y="3547025"/>
            <a:ext cx="1820100" cy="11136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dk1"/>
                </a:solidFill>
                <a:latin typeface="Calibri"/>
                <a:ea typeface="Calibri"/>
                <a:cs typeface="Calibri"/>
                <a:sym typeface="Calibri"/>
              </a:rPr>
              <a:t>Grupo 3:</a:t>
            </a:r>
            <a:endParaRPr>
              <a:solidFill>
                <a:schemeClr val="dk1"/>
              </a:solidFill>
              <a:latin typeface="Calibri"/>
              <a:ea typeface="Calibri"/>
              <a:cs typeface="Calibri"/>
              <a:sym typeface="Calibri"/>
            </a:endParaRPr>
          </a:p>
          <a:p>
            <a:pPr indent="0" lvl="0" marL="0" rtl="0" algn="ctr">
              <a:spcBef>
                <a:spcPts val="0"/>
              </a:spcBef>
              <a:spcAft>
                <a:spcPts val="0"/>
              </a:spcAft>
              <a:buNone/>
            </a:pPr>
            <a:r>
              <a:rPr lang="es">
                <a:solidFill>
                  <a:schemeClr val="dk1"/>
                </a:solidFill>
                <a:latin typeface="Calibri"/>
                <a:ea typeface="Calibri"/>
                <a:cs typeface="Calibri"/>
                <a:sym typeface="Calibri"/>
              </a:rPr>
              <a:t>Canal de desfase y relajación.</a:t>
            </a:r>
            <a:endParaRPr>
              <a:solidFill>
                <a:schemeClr val="dk1"/>
              </a:solidFill>
              <a:latin typeface="Calibri"/>
              <a:ea typeface="Calibri"/>
              <a:cs typeface="Calibri"/>
              <a:sym typeface="Calibri"/>
            </a:endParaRPr>
          </a:p>
        </p:txBody>
      </p:sp>
      <p:sp>
        <p:nvSpPr>
          <p:cNvPr id="350" name="Google Shape;350;p33"/>
          <p:cNvSpPr/>
          <p:nvPr/>
        </p:nvSpPr>
        <p:spPr>
          <a:xfrm>
            <a:off x="3292625" y="1260375"/>
            <a:ext cx="2342700" cy="1113600"/>
          </a:xfrm>
          <a:prstGeom prst="roundRect">
            <a:avLst>
              <a:gd fmla="val 16667" name="adj"/>
            </a:avLst>
          </a:prstGeom>
          <a:solidFill>
            <a:schemeClr val="dk1"/>
          </a:solidFill>
          <a:ln cap="flat" cmpd="sng" w="38100">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MODELO UNIFICADO DE RUIDO</a:t>
            </a:r>
            <a:endParaRPr b="1">
              <a:latin typeface="Calibri"/>
              <a:ea typeface="Calibri"/>
              <a:cs typeface="Calibri"/>
              <a:sym typeface="Calibri"/>
            </a:endParaRPr>
          </a:p>
        </p:txBody>
      </p:sp>
      <p:sp>
        <p:nvSpPr>
          <p:cNvPr id="351" name="Google Shape;351;p33"/>
          <p:cNvSpPr/>
          <p:nvPr/>
        </p:nvSpPr>
        <p:spPr>
          <a:xfrm>
            <a:off x="4355975" y="2373975"/>
            <a:ext cx="216000" cy="1212600"/>
          </a:xfrm>
          <a:prstGeom prst="up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52" name="Google Shape;352;p33"/>
          <p:cNvSpPr/>
          <p:nvPr/>
        </p:nvSpPr>
        <p:spPr>
          <a:xfrm>
            <a:off x="1586400" y="1590075"/>
            <a:ext cx="1706100" cy="1956900"/>
          </a:xfrm>
          <a:prstGeom prst="bentArrow">
            <a:avLst>
              <a:gd fmla="val 7730" name="adj1"/>
              <a:gd fmla="val 11728" name="adj2"/>
              <a:gd fmla="val 12649" name="adj3"/>
              <a:gd fmla="val 44899" name="adj4"/>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53" name="Google Shape;353;p33"/>
          <p:cNvSpPr/>
          <p:nvPr/>
        </p:nvSpPr>
        <p:spPr>
          <a:xfrm flipH="1">
            <a:off x="5635300" y="1550650"/>
            <a:ext cx="2054700" cy="1996500"/>
          </a:xfrm>
          <a:prstGeom prst="bentArrow">
            <a:avLst>
              <a:gd fmla="val 5813" name="adj1"/>
              <a:gd fmla="val 7261" name="adj2"/>
              <a:gd fmla="val 9246" name="adj3"/>
              <a:gd fmla="val 44899" name="adj4"/>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pic>
        <p:nvPicPr>
          <p:cNvPr id="358" name="Google Shape;358;p34"/>
          <p:cNvPicPr preferRelativeResize="0"/>
          <p:nvPr/>
        </p:nvPicPr>
        <p:blipFill rotWithShape="1">
          <a:blip r:embed="rId3">
            <a:alphaModFix/>
          </a:blip>
          <a:srcRect b="0" l="0" r="1980" t="0"/>
          <a:stretch/>
        </p:blipFill>
        <p:spPr>
          <a:xfrm>
            <a:off x="260375" y="943775"/>
            <a:ext cx="8452776" cy="1108925"/>
          </a:xfrm>
          <a:prstGeom prst="rect">
            <a:avLst/>
          </a:prstGeom>
          <a:noFill/>
          <a:ln>
            <a:noFill/>
          </a:ln>
        </p:spPr>
      </p:pic>
      <p:sp>
        <p:nvSpPr>
          <p:cNvPr id="359" name="Google Shape;359;p34"/>
          <p:cNvSpPr txBox="1"/>
          <p:nvPr>
            <p:ph type="title"/>
          </p:nvPr>
        </p:nvSpPr>
        <p:spPr>
          <a:xfrm>
            <a:off x="2133750" y="253000"/>
            <a:ext cx="4876500" cy="954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t>Aplicando el modelo unificado</a:t>
            </a:r>
            <a:endParaRPr/>
          </a:p>
        </p:txBody>
      </p:sp>
      <p:sp>
        <p:nvSpPr>
          <p:cNvPr id="360" name="Google Shape;360;p34"/>
          <p:cNvSpPr/>
          <p:nvPr/>
        </p:nvSpPr>
        <p:spPr>
          <a:xfrm>
            <a:off x="402950" y="1177100"/>
            <a:ext cx="726900" cy="4953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800">
                <a:latin typeface="Calibri"/>
                <a:ea typeface="Calibri"/>
                <a:cs typeface="Calibri"/>
                <a:sym typeface="Calibri"/>
              </a:rPr>
              <a:t>Preparación de estado</a:t>
            </a:r>
            <a:endParaRPr b="1" sz="800">
              <a:latin typeface="Calibri"/>
              <a:ea typeface="Calibri"/>
              <a:cs typeface="Calibri"/>
              <a:sym typeface="Calibri"/>
            </a:endParaRPr>
          </a:p>
        </p:txBody>
      </p:sp>
      <p:sp>
        <p:nvSpPr>
          <p:cNvPr id="361" name="Google Shape;361;p34"/>
          <p:cNvSpPr/>
          <p:nvPr/>
        </p:nvSpPr>
        <p:spPr>
          <a:xfrm>
            <a:off x="1333700" y="1098625"/>
            <a:ext cx="571200" cy="666900"/>
          </a:xfrm>
          <a:prstGeom prst="rect">
            <a:avLst/>
          </a:prstGeom>
          <a:solidFill>
            <a:srgbClr val="FFD96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800">
                <a:latin typeface="Calibri"/>
                <a:ea typeface="Calibri"/>
                <a:cs typeface="Calibri"/>
                <a:sym typeface="Calibri"/>
              </a:rPr>
              <a:t>SPAM</a:t>
            </a:r>
            <a:endParaRPr b="1" sz="800">
              <a:latin typeface="Calibri"/>
              <a:ea typeface="Calibri"/>
              <a:cs typeface="Calibri"/>
              <a:sym typeface="Calibri"/>
            </a:endParaRPr>
          </a:p>
        </p:txBody>
      </p:sp>
      <p:sp>
        <p:nvSpPr>
          <p:cNvPr id="362" name="Google Shape;362;p34"/>
          <p:cNvSpPr/>
          <p:nvPr/>
        </p:nvSpPr>
        <p:spPr>
          <a:xfrm>
            <a:off x="1960250" y="1098550"/>
            <a:ext cx="514500" cy="666900"/>
          </a:xfrm>
          <a:prstGeom prst="rect">
            <a:avLst/>
          </a:prstGeom>
          <a:solidFill>
            <a:srgbClr val="6AA84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800">
                <a:solidFill>
                  <a:schemeClr val="dk1"/>
                </a:solidFill>
                <a:latin typeface="Calibri"/>
                <a:ea typeface="Calibri"/>
                <a:cs typeface="Calibri"/>
                <a:sym typeface="Calibri"/>
              </a:rPr>
              <a:t>Relaj.</a:t>
            </a:r>
            <a:endParaRPr b="1" sz="800">
              <a:solidFill>
                <a:schemeClr val="dk1"/>
              </a:solidFill>
              <a:latin typeface="Calibri"/>
              <a:ea typeface="Calibri"/>
              <a:cs typeface="Calibri"/>
              <a:sym typeface="Calibri"/>
            </a:endParaRPr>
          </a:p>
          <a:p>
            <a:pPr indent="0" lvl="0" marL="0" rtl="0" algn="ctr">
              <a:spcBef>
                <a:spcPts val="0"/>
              </a:spcBef>
              <a:spcAft>
                <a:spcPts val="0"/>
              </a:spcAft>
              <a:buNone/>
            </a:pPr>
            <a:r>
              <a:rPr b="1" lang="es" sz="800">
                <a:solidFill>
                  <a:schemeClr val="dk1"/>
                </a:solidFill>
                <a:latin typeface="Calibri"/>
                <a:ea typeface="Calibri"/>
                <a:cs typeface="Calibri"/>
                <a:sym typeface="Calibri"/>
              </a:rPr>
              <a:t>Desf.</a:t>
            </a:r>
            <a:endParaRPr b="1" sz="800">
              <a:solidFill>
                <a:schemeClr val="dk1"/>
              </a:solidFill>
              <a:latin typeface="Calibri"/>
              <a:ea typeface="Calibri"/>
              <a:cs typeface="Calibri"/>
              <a:sym typeface="Calibri"/>
            </a:endParaRPr>
          </a:p>
        </p:txBody>
      </p:sp>
      <p:sp>
        <p:nvSpPr>
          <p:cNvPr id="363" name="Google Shape;363;p34"/>
          <p:cNvSpPr/>
          <p:nvPr/>
        </p:nvSpPr>
        <p:spPr>
          <a:xfrm>
            <a:off x="2820075" y="1362500"/>
            <a:ext cx="438300" cy="3099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800">
                <a:latin typeface="Calibri"/>
                <a:ea typeface="Calibri"/>
                <a:cs typeface="Calibri"/>
                <a:sym typeface="Calibri"/>
              </a:rPr>
              <a:t>1Q</a:t>
            </a:r>
            <a:endParaRPr b="1" sz="800">
              <a:latin typeface="Calibri"/>
              <a:ea typeface="Calibri"/>
              <a:cs typeface="Calibri"/>
              <a:sym typeface="Calibri"/>
            </a:endParaRPr>
          </a:p>
          <a:p>
            <a:pPr indent="0" lvl="0" marL="0" rtl="0" algn="ctr">
              <a:spcBef>
                <a:spcPts val="0"/>
              </a:spcBef>
              <a:spcAft>
                <a:spcPts val="0"/>
              </a:spcAft>
              <a:buNone/>
            </a:pPr>
            <a:r>
              <a:rPr b="1" lang="es" sz="800">
                <a:latin typeface="Calibri"/>
                <a:ea typeface="Calibri"/>
                <a:cs typeface="Calibri"/>
                <a:sym typeface="Calibri"/>
              </a:rPr>
              <a:t>gate</a:t>
            </a:r>
            <a:endParaRPr b="1" sz="800">
              <a:latin typeface="Calibri"/>
              <a:ea typeface="Calibri"/>
              <a:cs typeface="Calibri"/>
              <a:sym typeface="Calibri"/>
            </a:endParaRPr>
          </a:p>
        </p:txBody>
      </p:sp>
      <p:sp>
        <p:nvSpPr>
          <p:cNvPr id="364" name="Google Shape;364;p34"/>
          <p:cNvSpPr/>
          <p:nvPr/>
        </p:nvSpPr>
        <p:spPr>
          <a:xfrm>
            <a:off x="3317875" y="1301825"/>
            <a:ext cx="549900" cy="416100"/>
          </a:xfrm>
          <a:prstGeom prst="rect">
            <a:avLst/>
          </a:prstGeom>
          <a:solidFill>
            <a:srgbClr val="99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700">
                <a:solidFill>
                  <a:schemeClr val="dk1"/>
                </a:solidFill>
                <a:latin typeface="Calibri"/>
                <a:ea typeface="Calibri"/>
                <a:cs typeface="Calibri"/>
                <a:sym typeface="Calibri"/>
              </a:rPr>
              <a:t>Depol.</a:t>
            </a:r>
            <a:endParaRPr b="1" sz="700">
              <a:solidFill>
                <a:schemeClr val="dk1"/>
              </a:solidFill>
              <a:latin typeface="Calibri"/>
              <a:ea typeface="Calibri"/>
              <a:cs typeface="Calibri"/>
              <a:sym typeface="Calibri"/>
            </a:endParaRPr>
          </a:p>
        </p:txBody>
      </p:sp>
      <p:sp>
        <p:nvSpPr>
          <p:cNvPr id="365" name="Google Shape;365;p34"/>
          <p:cNvSpPr/>
          <p:nvPr/>
        </p:nvSpPr>
        <p:spPr>
          <a:xfrm>
            <a:off x="3918175" y="1301825"/>
            <a:ext cx="549900" cy="416100"/>
          </a:xfrm>
          <a:prstGeom prst="rect">
            <a:avLst/>
          </a:prstGeom>
          <a:solidFill>
            <a:srgbClr val="6AA84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800">
                <a:solidFill>
                  <a:schemeClr val="dk1"/>
                </a:solidFill>
                <a:latin typeface="Calibri"/>
                <a:ea typeface="Calibri"/>
                <a:cs typeface="Calibri"/>
                <a:sym typeface="Calibri"/>
              </a:rPr>
              <a:t>Relaj.</a:t>
            </a:r>
            <a:endParaRPr b="1" sz="800">
              <a:solidFill>
                <a:schemeClr val="dk1"/>
              </a:solidFill>
              <a:latin typeface="Calibri"/>
              <a:ea typeface="Calibri"/>
              <a:cs typeface="Calibri"/>
              <a:sym typeface="Calibri"/>
            </a:endParaRPr>
          </a:p>
          <a:p>
            <a:pPr indent="0" lvl="0" marL="0" rtl="0" algn="ctr">
              <a:spcBef>
                <a:spcPts val="0"/>
              </a:spcBef>
              <a:spcAft>
                <a:spcPts val="0"/>
              </a:spcAft>
              <a:buNone/>
            </a:pPr>
            <a:r>
              <a:rPr b="1" lang="es" sz="800">
                <a:solidFill>
                  <a:schemeClr val="dk1"/>
                </a:solidFill>
                <a:latin typeface="Calibri"/>
                <a:ea typeface="Calibri"/>
                <a:cs typeface="Calibri"/>
                <a:sym typeface="Calibri"/>
              </a:rPr>
              <a:t>Desf.</a:t>
            </a:r>
            <a:endParaRPr b="1" sz="800">
              <a:solidFill>
                <a:schemeClr val="dk1"/>
              </a:solidFill>
              <a:latin typeface="Calibri"/>
              <a:ea typeface="Calibri"/>
              <a:cs typeface="Calibri"/>
              <a:sym typeface="Calibri"/>
            </a:endParaRPr>
          </a:p>
        </p:txBody>
      </p:sp>
      <p:sp>
        <p:nvSpPr>
          <p:cNvPr id="366" name="Google Shape;366;p34"/>
          <p:cNvSpPr/>
          <p:nvPr/>
        </p:nvSpPr>
        <p:spPr>
          <a:xfrm>
            <a:off x="4572000" y="1362500"/>
            <a:ext cx="438300" cy="3099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800">
                <a:latin typeface="Calibri"/>
                <a:ea typeface="Calibri"/>
                <a:cs typeface="Calibri"/>
                <a:sym typeface="Calibri"/>
              </a:rPr>
              <a:t>1Q</a:t>
            </a:r>
            <a:endParaRPr b="1" sz="800">
              <a:latin typeface="Calibri"/>
              <a:ea typeface="Calibri"/>
              <a:cs typeface="Calibri"/>
              <a:sym typeface="Calibri"/>
            </a:endParaRPr>
          </a:p>
          <a:p>
            <a:pPr indent="0" lvl="0" marL="0" rtl="0" algn="ctr">
              <a:spcBef>
                <a:spcPts val="0"/>
              </a:spcBef>
              <a:spcAft>
                <a:spcPts val="0"/>
              </a:spcAft>
              <a:buNone/>
            </a:pPr>
            <a:r>
              <a:rPr b="1" lang="es" sz="800">
                <a:latin typeface="Calibri"/>
                <a:ea typeface="Calibri"/>
                <a:cs typeface="Calibri"/>
                <a:sym typeface="Calibri"/>
              </a:rPr>
              <a:t>gate</a:t>
            </a:r>
            <a:endParaRPr b="1" sz="800">
              <a:latin typeface="Calibri"/>
              <a:ea typeface="Calibri"/>
              <a:cs typeface="Calibri"/>
              <a:sym typeface="Calibri"/>
            </a:endParaRPr>
          </a:p>
        </p:txBody>
      </p:sp>
      <p:sp>
        <p:nvSpPr>
          <p:cNvPr id="367" name="Google Shape;367;p34"/>
          <p:cNvSpPr/>
          <p:nvPr/>
        </p:nvSpPr>
        <p:spPr>
          <a:xfrm>
            <a:off x="5092475" y="1325975"/>
            <a:ext cx="514500" cy="392100"/>
          </a:xfrm>
          <a:prstGeom prst="rect">
            <a:avLst/>
          </a:prstGeom>
          <a:solidFill>
            <a:srgbClr val="99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700">
                <a:solidFill>
                  <a:schemeClr val="dk1"/>
                </a:solidFill>
                <a:latin typeface="Calibri"/>
                <a:ea typeface="Calibri"/>
                <a:cs typeface="Calibri"/>
                <a:sym typeface="Calibri"/>
              </a:rPr>
              <a:t>Depol.</a:t>
            </a:r>
            <a:endParaRPr b="1" sz="700">
              <a:solidFill>
                <a:schemeClr val="dk1"/>
              </a:solidFill>
              <a:latin typeface="Calibri"/>
              <a:ea typeface="Calibri"/>
              <a:cs typeface="Calibri"/>
              <a:sym typeface="Calibri"/>
            </a:endParaRPr>
          </a:p>
        </p:txBody>
      </p:sp>
      <p:sp>
        <p:nvSpPr>
          <p:cNvPr id="368" name="Google Shape;368;p34"/>
          <p:cNvSpPr/>
          <p:nvPr/>
        </p:nvSpPr>
        <p:spPr>
          <a:xfrm>
            <a:off x="5681925" y="1325975"/>
            <a:ext cx="514500" cy="392100"/>
          </a:xfrm>
          <a:prstGeom prst="rect">
            <a:avLst/>
          </a:prstGeom>
          <a:solidFill>
            <a:srgbClr val="6AA84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800">
                <a:solidFill>
                  <a:schemeClr val="dk1"/>
                </a:solidFill>
                <a:latin typeface="Calibri"/>
                <a:ea typeface="Calibri"/>
                <a:cs typeface="Calibri"/>
                <a:sym typeface="Calibri"/>
              </a:rPr>
              <a:t>Relaj.</a:t>
            </a:r>
            <a:endParaRPr b="1" sz="800">
              <a:solidFill>
                <a:schemeClr val="dk1"/>
              </a:solidFill>
              <a:latin typeface="Calibri"/>
              <a:ea typeface="Calibri"/>
              <a:cs typeface="Calibri"/>
              <a:sym typeface="Calibri"/>
            </a:endParaRPr>
          </a:p>
          <a:p>
            <a:pPr indent="0" lvl="0" marL="0" rtl="0" algn="ctr">
              <a:spcBef>
                <a:spcPts val="0"/>
              </a:spcBef>
              <a:spcAft>
                <a:spcPts val="0"/>
              </a:spcAft>
              <a:buNone/>
            </a:pPr>
            <a:r>
              <a:rPr b="1" lang="es" sz="800">
                <a:solidFill>
                  <a:schemeClr val="dk1"/>
                </a:solidFill>
                <a:latin typeface="Calibri"/>
                <a:ea typeface="Calibri"/>
                <a:cs typeface="Calibri"/>
                <a:sym typeface="Calibri"/>
              </a:rPr>
              <a:t>Desf.</a:t>
            </a:r>
            <a:endParaRPr b="1" sz="800">
              <a:solidFill>
                <a:schemeClr val="dk1"/>
              </a:solidFill>
              <a:latin typeface="Calibri"/>
              <a:ea typeface="Calibri"/>
              <a:cs typeface="Calibri"/>
              <a:sym typeface="Calibri"/>
            </a:endParaRPr>
          </a:p>
        </p:txBody>
      </p:sp>
      <p:sp>
        <p:nvSpPr>
          <p:cNvPr id="369" name="Google Shape;369;p34"/>
          <p:cNvSpPr/>
          <p:nvPr/>
        </p:nvSpPr>
        <p:spPr>
          <a:xfrm>
            <a:off x="6810375" y="1098625"/>
            <a:ext cx="549900" cy="666900"/>
          </a:xfrm>
          <a:prstGeom prst="rect">
            <a:avLst/>
          </a:prstGeom>
          <a:solidFill>
            <a:srgbClr val="FFD96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800">
                <a:latin typeface="Calibri"/>
                <a:ea typeface="Calibri"/>
                <a:cs typeface="Calibri"/>
                <a:sym typeface="Calibri"/>
              </a:rPr>
              <a:t>SPAM</a:t>
            </a:r>
            <a:endParaRPr b="1" sz="800">
              <a:latin typeface="Calibri"/>
              <a:ea typeface="Calibri"/>
              <a:cs typeface="Calibri"/>
              <a:sym typeface="Calibri"/>
            </a:endParaRPr>
          </a:p>
        </p:txBody>
      </p:sp>
      <p:sp>
        <p:nvSpPr>
          <p:cNvPr id="370" name="Google Shape;370;p34"/>
          <p:cNvSpPr/>
          <p:nvPr/>
        </p:nvSpPr>
        <p:spPr>
          <a:xfrm>
            <a:off x="7603750" y="1140250"/>
            <a:ext cx="901800" cy="5778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Medición</a:t>
            </a:r>
            <a:endParaRPr>
              <a:latin typeface="Calibri"/>
              <a:ea typeface="Calibri"/>
              <a:cs typeface="Calibri"/>
              <a:sym typeface="Calibri"/>
            </a:endParaRPr>
          </a:p>
        </p:txBody>
      </p:sp>
      <p:sp>
        <p:nvSpPr>
          <p:cNvPr id="371" name="Google Shape;371;p34"/>
          <p:cNvSpPr txBox="1"/>
          <p:nvPr/>
        </p:nvSpPr>
        <p:spPr>
          <a:xfrm>
            <a:off x="3905663" y="1892025"/>
            <a:ext cx="1162200" cy="30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s">
                <a:latin typeface="Calibri"/>
                <a:ea typeface="Calibri"/>
                <a:cs typeface="Calibri"/>
                <a:sym typeface="Calibri"/>
              </a:rPr>
              <a:t>Tiempo</a:t>
            </a:r>
            <a:endParaRPr i="1">
              <a:latin typeface="Calibri"/>
              <a:ea typeface="Calibri"/>
              <a:cs typeface="Calibri"/>
              <a:sym typeface="Calibri"/>
            </a:endParaRPr>
          </a:p>
        </p:txBody>
      </p:sp>
      <p:sp>
        <p:nvSpPr>
          <p:cNvPr id="372" name="Google Shape;372;p34"/>
          <p:cNvSpPr txBox="1"/>
          <p:nvPr/>
        </p:nvSpPr>
        <p:spPr>
          <a:xfrm>
            <a:off x="1467479" y="2421550"/>
            <a:ext cx="6382800" cy="2162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alibri"/>
              <a:buChar char="●"/>
            </a:pPr>
            <a:r>
              <a:rPr lang="es">
                <a:latin typeface="Calibri"/>
                <a:ea typeface="Calibri"/>
                <a:cs typeface="Calibri"/>
                <a:sym typeface="Calibri"/>
              </a:rPr>
              <a:t>El canal SPAM se aplica luego de preparar el estado y antes de realizar la medición.</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s">
                <a:latin typeface="Calibri"/>
                <a:ea typeface="Calibri"/>
                <a:cs typeface="Calibri"/>
                <a:sym typeface="Calibri"/>
              </a:rPr>
              <a:t>El canal de depolarización se aplica exactamente </a:t>
            </a:r>
            <a:r>
              <a:rPr lang="es">
                <a:latin typeface="Calibri"/>
                <a:ea typeface="Calibri"/>
                <a:cs typeface="Calibri"/>
                <a:sym typeface="Calibri"/>
              </a:rPr>
              <a:t>después</a:t>
            </a:r>
            <a:r>
              <a:rPr lang="es">
                <a:latin typeface="Calibri"/>
                <a:ea typeface="Calibri"/>
                <a:cs typeface="Calibri"/>
                <a:sym typeface="Calibri"/>
              </a:rPr>
              <a:t> de aplicar una compuerta  al estado cuántico.</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s">
                <a:latin typeface="Calibri"/>
                <a:ea typeface="Calibri"/>
                <a:cs typeface="Calibri"/>
                <a:sym typeface="Calibri"/>
              </a:rPr>
              <a:t>El canal de relajación y desfase se aplica luego del canal SPAM en la preparación de estado y luego del canal de depolarización tras aplicaciones de compuertas.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s">
                <a:latin typeface="Calibri"/>
                <a:ea typeface="Calibri"/>
                <a:cs typeface="Calibri"/>
                <a:sym typeface="Calibri"/>
              </a:rPr>
              <a:t>Recordemos que el objetivo del canal de relajación y desfase es emular los cambios cuánticos a través del tiempo.</a:t>
            </a:r>
            <a:endParaRPr>
              <a:latin typeface="Calibri"/>
              <a:ea typeface="Calibri"/>
              <a:cs typeface="Calibri"/>
              <a:sym typeface="Calibri"/>
            </a:endParaRPr>
          </a:p>
        </p:txBody>
      </p:sp>
      <p:sp>
        <p:nvSpPr>
          <p:cNvPr id="373" name="Google Shape;373;p34"/>
          <p:cNvSpPr/>
          <p:nvPr/>
        </p:nvSpPr>
        <p:spPr>
          <a:xfrm>
            <a:off x="3695950" y="1140250"/>
            <a:ext cx="2068500" cy="1179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300">
                <a:latin typeface="Calibri"/>
                <a:ea typeface="Calibri"/>
                <a:cs typeface="Calibri"/>
                <a:sym typeface="Calibri"/>
              </a:rPr>
              <a:t>Circuito cuántico</a:t>
            </a:r>
            <a:endParaRPr sz="1300">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35"/>
          <p:cNvSpPr txBox="1"/>
          <p:nvPr>
            <p:ph type="title"/>
          </p:nvPr>
        </p:nvSpPr>
        <p:spPr>
          <a:xfrm>
            <a:off x="898275" y="304875"/>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i="1" lang="es" sz="2100" u="sng"/>
              <a:t>Opcional:</a:t>
            </a:r>
            <a:endParaRPr i="1" sz="2100" u="sng"/>
          </a:p>
          <a:p>
            <a:pPr indent="0" lvl="0" marL="0" rtl="0" algn="ctr">
              <a:spcBef>
                <a:spcPts val="0"/>
              </a:spcBef>
              <a:spcAft>
                <a:spcPts val="0"/>
              </a:spcAft>
              <a:buSzPts val="990"/>
              <a:buNone/>
            </a:pPr>
            <a:r>
              <a:rPr i="1" lang="es" sz="2100"/>
              <a:t>Ruido en compuertas de uno y dos qubits </a:t>
            </a:r>
            <a:endParaRPr i="1" sz="2100"/>
          </a:p>
        </p:txBody>
      </p:sp>
      <p:pic>
        <p:nvPicPr>
          <p:cNvPr id="379" name="Google Shape;379;p35"/>
          <p:cNvPicPr preferRelativeResize="0"/>
          <p:nvPr/>
        </p:nvPicPr>
        <p:blipFill rotWithShape="1">
          <a:blip r:embed="rId3">
            <a:alphaModFix/>
          </a:blip>
          <a:srcRect b="0" l="0" r="0" t="12372"/>
          <a:stretch/>
        </p:blipFill>
        <p:spPr>
          <a:xfrm>
            <a:off x="5287175" y="2745350"/>
            <a:ext cx="2824101" cy="995975"/>
          </a:xfrm>
          <a:prstGeom prst="rect">
            <a:avLst/>
          </a:prstGeom>
          <a:noFill/>
          <a:ln>
            <a:noFill/>
          </a:ln>
        </p:spPr>
      </p:pic>
      <p:pic>
        <p:nvPicPr>
          <p:cNvPr id="380" name="Google Shape;380;p35"/>
          <p:cNvPicPr preferRelativeResize="0"/>
          <p:nvPr/>
        </p:nvPicPr>
        <p:blipFill>
          <a:blip r:embed="rId4">
            <a:alphaModFix/>
          </a:blip>
          <a:stretch>
            <a:fillRect/>
          </a:stretch>
        </p:blipFill>
        <p:spPr>
          <a:xfrm>
            <a:off x="670050" y="2865375"/>
            <a:ext cx="3430501" cy="755925"/>
          </a:xfrm>
          <a:prstGeom prst="rect">
            <a:avLst/>
          </a:prstGeom>
          <a:noFill/>
          <a:ln>
            <a:noFill/>
          </a:ln>
        </p:spPr>
      </p:pic>
      <p:sp>
        <p:nvSpPr>
          <p:cNvPr id="381" name="Google Shape;381;p35"/>
          <p:cNvSpPr/>
          <p:nvPr/>
        </p:nvSpPr>
        <p:spPr>
          <a:xfrm>
            <a:off x="4620425" y="1655350"/>
            <a:ext cx="419100" cy="2610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700">
                <a:latin typeface="Calibri"/>
                <a:ea typeface="Calibri"/>
                <a:cs typeface="Calibri"/>
                <a:sym typeface="Calibri"/>
              </a:rPr>
              <a:t>2Q</a:t>
            </a:r>
            <a:endParaRPr b="1" sz="700">
              <a:latin typeface="Calibri"/>
              <a:ea typeface="Calibri"/>
              <a:cs typeface="Calibri"/>
              <a:sym typeface="Calibri"/>
            </a:endParaRPr>
          </a:p>
          <a:p>
            <a:pPr indent="0" lvl="0" marL="0" rtl="0" algn="ctr">
              <a:spcBef>
                <a:spcPts val="0"/>
              </a:spcBef>
              <a:spcAft>
                <a:spcPts val="0"/>
              </a:spcAft>
              <a:buNone/>
            </a:pPr>
            <a:r>
              <a:rPr b="1" lang="es" sz="700">
                <a:latin typeface="Calibri"/>
                <a:ea typeface="Calibri"/>
                <a:cs typeface="Calibri"/>
                <a:sym typeface="Calibri"/>
              </a:rPr>
              <a:t>GATE</a:t>
            </a:r>
            <a:endParaRPr b="1" sz="700">
              <a:latin typeface="Calibri"/>
              <a:ea typeface="Calibri"/>
              <a:cs typeface="Calibri"/>
              <a:sym typeface="Calibri"/>
            </a:endParaRPr>
          </a:p>
        </p:txBody>
      </p:sp>
      <p:sp>
        <p:nvSpPr>
          <p:cNvPr id="382" name="Google Shape;382;p35"/>
          <p:cNvSpPr/>
          <p:nvPr/>
        </p:nvSpPr>
        <p:spPr>
          <a:xfrm>
            <a:off x="1456800" y="3079974"/>
            <a:ext cx="419100" cy="3540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700">
                <a:latin typeface="Calibri"/>
                <a:ea typeface="Calibri"/>
                <a:cs typeface="Calibri"/>
                <a:sym typeface="Calibri"/>
              </a:rPr>
              <a:t>1</a:t>
            </a:r>
            <a:r>
              <a:rPr b="1" lang="es" sz="700">
                <a:latin typeface="Calibri"/>
                <a:ea typeface="Calibri"/>
                <a:cs typeface="Calibri"/>
                <a:sym typeface="Calibri"/>
              </a:rPr>
              <a:t>Q</a:t>
            </a:r>
            <a:endParaRPr b="1" sz="700">
              <a:latin typeface="Calibri"/>
              <a:ea typeface="Calibri"/>
              <a:cs typeface="Calibri"/>
              <a:sym typeface="Calibri"/>
            </a:endParaRPr>
          </a:p>
          <a:p>
            <a:pPr indent="0" lvl="0" marL="0" rtl="0" algn="ctr">
              <a:spcBef>
                <a:spcPts val="0"/>
              </a:spcBef>
              <a:spcAft>
                <a:spcPts val="0"/>
              </a:spcAft>
              <a:buNone/>
            </a:pPr>
            <a:r>
              <a:rPr b="1" lang="es" sz="700">
                <a:latin typeface="Calibri"/>
                <a:ea typeface="Calibri"/>
                <a:cs typeface="Calibri"/>
                <a:sym typeface="Calibri"/>
              </a:rPr>
              <a:t>GATE</a:t>
            </a:r>
            <a:endParaRPr b="1" sz="700">
              <a:latin typeface="Calibri"/>
              <a:ea typeface="Calibri"/>
              <a:cs typeface="Calibri"/>
              <a:sym typeface="Calibri"/>
            </a:endParaRPr>
          </a:p>
        </p:txBody>
      </p:sp>
      <p:sp>
        <p:nvSpPr>
          <p:cNvPr id="383" name="Google Shape;383;p35"/>
          <p:cNvSpPr txBox="1"/>
          <p:nvPr/>
        </p:nvSpPr>
        <p:spPr>
          <a:xfrm>
            <a:off x="3105675" y="3951025"/>
            <a:ext cx="2824200" cy="7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s" sz="1100">
                <a:latin typeface="Calibri"/>
                <a:ea typeface="Calibri"/>
                <a:cs typeface="Calibri"/>
                <a:sym typeface="Calibri"/>
              </a:rPr>
              <a:t>!!!El ruido de depolarización se aplica SOLO en los qubits objetivo…</a:t>
            </a:r>
            <a:endParaRPr b="1" i="1" sz="1100">
              <a:latin typeface="Calibri"/>
              <a:ea typeface="Calibri"/>
              <a:cs typeface="Calibri"/>
              <a:sym typeface="Calibri"/>
            </a:endParaRPr>
          </a:p>
        </p:txBody>
      </p:sp>
      <p:sp>
        <p:nvSpPr>
          <p:cNvPr id="384" name="Google Shape;384;p35"/>
          <p:cNvSpPr/>
          <p:nvPr/>
        </p:nvSpPr>
        <p:spPr>
          <a:xfrm>
            <a:off x="5936150" y="2830325"/>
            <a:ext cx="490200" cy="791100"/>
          </a:xfrm>
          <a:prstGeom prst="rect">
            <a:avLst/>
          </a:prstGeom>
          <a:solidFill>
            <a:schemeClr val="dk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800">
                <a:latin typeface="Calibri"/>
                <a:ea typeface="Calibri"/>
                <a:cs typeface="Calibri"/>
                <a:sym typeface="Calibri"/>
              </a:rPr>
              <a:t>2Q</a:t>
            </a:r>
            <a:endParaRPr b="1" sz="800">
              <a:latin typeface="Calibri"/>
              <a:ea typeface="Calibri"/>
              <a:cs typeface="Calibri"/>
              <a:sym typeface="Calibri"/>
            </a:endParaRPr>
          </a:p>
          <a:p>
            <a:pPr indent="0" lvl="0" marL="0" rtl="0" algn="ctr">
              <a:spcBef>
                <a:spcPts val="0"/>
              </a:spcBef>
              <a:spcAft>
                <a:spcPts val="0"/>
              </a:spcAft>
              <a:buNone/>
            </a:pPr>
            <a:r>
              <a:rPr b="1" lang="es" sz="800">
                <a:latin typeface="Calibri"/>
                <a:ea typeface="Calibri"/>
                <a:cs typeface="Calibri"/>
                <a:sym typeface="Calibri"/>
              </a:rPr>
              <a:t>GATE</a:t>
            </a:r>
            <a:endParaRPr b="1" sz="800">
              <a:latin typeface="Calibri"/>
              <a:ea typeface="Calibri"/>
              <a:cs typeface="Calibri"/>
              <a:sym typeface="Calibri"/>
            </a:endParaRPr>
          </a:p>
        </p:txBody>
      </p:sp>
      <p:sp>
        <p:nvSpPr>
          <p:cNvPr id="385" name="Google Shape;385;p35"/>
          <p:cNvSpPr/>
          <p:nvPr/>
        </p:nvSpPr>
        <p:spPr>
          <a:xfrm>
            <a:off x="2290200" y="3137300"/>
            <a:ext cx="571500" cy="261000"/>
          </a:xfrm>
          <a:prstGeom prst="rect">
            <a:avLst/>
          </a:prstGeom>
          <a:solidFill>
            <a:srgbClr val="99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s" sz="700">
                <a:solidFill>
                  <a:schemeClr val="dk1"/>
                </a:solidFill>
                <a:latin typeface="Calibri"/>
                <a:ea typeface="Calibri"/>
                <a:cs typeface="Calibri"/>
                <a:sym typeface="Calibri"/>
              </a:rPr>
              <a:t>Depol.</a:t>
            </a:r>
            <a:endParaRPr b="1" sz="700">
              <a:solidFill>
                <a:schemeClr val="dk1"/>
              </a:solidFill>
              <a:latin typeface="Calibri"/>
              <a:ea typeface="Calibri"/>
              <a:cs typeface="Calibri"/>
              <a:sym typeface="Calibri"/>
            </a:endParaRPr>
          </a:p>
        </p:txBody>
      </p:sp>
      <p:sp>
        <p:nvSpPr>
          <p:cNvPr id="386" name="Google Shape;386;p35"/>
          <p:cNvSpPr/>
          <p:nvPr/>
        </p:nvSpPr>
        <p:spPr>
          <a:xfrm>
            <a:off x="3223825" y="3137300"/>
            <a:ext cx="490200" cy="261000"/>
          </a:xfrm>
          <a:prstGeom prst="rect">
            <a:avLst/>
          </a:prstGeom>
          <a:solidFill>
            <a:srgbClr val="6AA84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800">
                <a:solidFill>
                  <a:schemeClr val="dk1"/>
                </a:solidFill>
                <a:latin typeface="Calibri"/>
                <a:ea typeface="Calibri"/>
                <a:cs typeface="Calibri"/>
                <a:sym typeface="Calibri"/>
              </a:rPr>
              <a:t>Relaj.</a:t>
            </a:r>
            <a:endParaRPr b="1" sz="800">
              <a:solidFill>
                <a:schemeClr val="dk1"/>
              </a:solidFill>
              <a:latin typeface="Calibri"/>
              <a:ea typeface="Calibri"/>
              <a:cs typeface="Calibri"/>
              <a:sym typeface="Calibri"/>
            </a:endParaRPr>
          </a:p>
          <a:p>
            <a:pPr indent="0" lvl="0" marL="0" rtl="0" algn="ctr">
              <a:spcBef>
                <a:spcPts val="0"/>
              </a:spcBef>
              <a:spcAft>
                <a:spcPts val="0"/>
              </a:spcAft>
              <a:buNone/>
            </a:pPr>
            <a:r>
              <a:rPr b="1" lang="es" sz="800">
                <a:solidFill>
                  <a:schemeClr val="dk1"/>
                </a:solidFill>
                <a:latin typeface="Calibri"/>
                <a:ea typeface="Calibri"/>
                <a:cs typeface="Calibri"/>
                <a:sym typeface="Calibri"/>
              </a:rPr>
              <a:t>Desf.</a:t>
            </a:r>
            <a:endParaRPr b="1" sz="800">
              <a:solidFill>
                <a:schemeClr val="dk1"/>
              </a:solidFill>
              <a:latin typeface="Calibri"/>
              <a:ea typeface="Calibri"/>
              <a:cs typeface="Calibri"/>
              <a:sym typeface="Calibri"/>
            </a:endParaRPr>
          </a:p>
        </p:txBody>
      </p:sp>
      <p:sp>
        <p:nvSpPr>
          <p:cNvPr id="387" name="Google Shape;387;p35"/>
          <p:cNvSpPr/>
          <p:nvPr/>
        </p:nvSpPr>
        <p:spPr>
          <a:xfrm>
            <a:off x="6628300" y="2937275"/>
            <a:ext cx="571500" cy="261000"/>
          </a:xfrm>
          <a:prstGeom prst="rect">
            <a:avLst/>
          </a:prstGeom>
          <a:solidFill>
            <a:srgbClr val="99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s" sz="700">
                <a:solidFill>
                  <a:schemeClr val="dk1"/>
                </a:solidFill>
                <a:latin typeface="Calibri"/>
                <a:ea typeface="Calibri"/>
                <a:cs typeface="Calibri"/>
                <a:sym typeface="Calibri"/>
              </a:rPr>
              <a:t>Depol.</a:t>
            </a:r>
            <a:endParaRPr b="1" sz="700">
              <a:solidFill>
                <a:schemeClr val="dk1"/>
              </a:solidFill>
              <a:latin typeface="Calibri"/>
              <a:ea typeface="Calibri"/>
              <a:cs typeface="Calibri"/>
              <a:sym typeface="Calibri"/>
            </a:endParaRPr>
          </a:p>
        </p:txBody>
      </p:sp>
      <p:sp>
        <p:nvSpPr>
          <p:cNvPr id="388" name="Google Shape;388;p35"/>
          <p:cNvSpPr/>
          <p:nvPr/>
        </p:nvSpPr>
        <p:spPr>
          <a:xfrm>
            <a:off x="7419575" y="2937275"/>
            <a:ext cx="490200" cy="261000"/>
          </a:xfrm>
          <a:prstGeom prst="rect">
            <a:avLst/>
          </a:prstGeom>
          <a:solidFill>
            <a:srgbClr val="6AA84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800">
                <a:solidFill>
                  <a:schemeClr val="dk1"/>
                </a:solidFill>
                <a:latin typeface="Calibri"/>
                <a:ea typeface="Calibri"/>
                <a:cs typeface="Calibri"/>
                <a:sym typeface="Calibri"/>
              </a:rPr>
              <a:t>Relaj.</a:t>
            </a:r>
            <a:endParaRPr b="1" sz="800">
              <a:solidFill>
                <a:schemeClr val="dk1"/>
              </a:solidFill>
              <a:latin typeface="Calibri"/>
              <a:ea typeface="Calibri"/>
              <a:cs typeface="Calibri"/>
              <a:sym typeface="Calibri"/>
            </a:endParaRPr>
          </a:p>
          <a:p>
            <a:pPr indent="0" lvl="0" marL="0" rtl="0" algn="ctr">
              <a:spcBef>
                <a:spcPts val="0"/>
              </a:spcBef>
              <a:spcAft>
                <a:spcPts val="0"/>
              </a:spcAft>
              <a:buNone/>
            </a:pPr>
            <a:r>
              <a:rPr b="1" lang="es" sz="800">
                <a:solidFill>
                  <a:schemeClr val="dk1"/>
                </a:solidFill>
                <a:latin typeface="Calibri"/>
                <a:ea typeface="Calibri"/>
                <a:cs typeface="Calibri"/>
                <a:sym typeface="Calibri"/>
              </a:rPr>
              <a:t>Desf.</a:t>
            </a:r>
            <a:endParaRPr b="1" sz="800">
              <a:solidFill>
                <a:schemeClr val="dk1"/>
              </a:solidFill>
              <a:latin typeface="Calibri"/>
              <a:ea typeface="Calibri"/>
              <a:cs typeface="Calibri"/>
              <a:sym typeface="Calibri"/>
            </a:endParaRPr>
          </a:p>
        </p:txBody>
      </p:sp>
      <p:sp>
        <p:nvSpPr>
          <p:cNvPr id="389" name="Google Shape;389;p35"/>
          <p:cNvSpPr/>
          <p:nvPr/>
        </p:nvSpPr>
        <p:spPr>
          <a:xfrm>
            <a:off x="7419575" y="3294450"/>
            <a:ext cx="490200" cy="261000"/>
          </a:xfrm>
          <a:prstGeom prst="rect">
            <a:avLst/>
          </a:prstGeom>
          <a:solidFill>
            <a:srgbClr val="6AA84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800">
                <a:solidFill>
                  <a:schemeClr val="dk1"/>
                </a:solidFill>
                <a:latin typeface="Calibri"/>
                <a:ea typeface="Calibri"/>
                <a:cs typeface="Calibri"/>
                <a:sym typeface="Calibri"/>
              </a:rPr>
              <a:t>Relaj.</a:t>
            </a:r>
            <a:endParaRPr b="1" sz="800">
              <a:solidFill>
                <a:schemeClr val="dk1"/>
              </a:solidFill>
              <a:latin typeface="Calibri"/>
              <a:ea typeface="Calibri"/>
              <a:cs typeface="Calibri"/>
              <a:sym typeface="Calibri"/>
            </a:endParaRPr>
          </a:p>
          <a:p>
            <a:pPr indent="0" lvl="0" marL="0" rtl="0" algn="ctr">
              <a:spcBef>
                <a:spcPts val="0"/>
              </a:spcBef>
              <a:spcAft>
                <a:spcPts val="0"/>
              </a:spcAft>
              <a:buNone/>
            </a:pPr>
            <a:r>
              <a:rPr b="1" lang="es" sz="800">
                <a:solidFill>
                  <a:schemeClr val="dk1"/>
                </a:solidFill>
                <a:latin typeface="Calibri"/>
                <a:ea typeface="Calibri"/>
                <a:cs typeface="Calibri"/>
                <a:sym typeface="Calibri"/>
              </a:rPr>
              <a:t>Desf.</a:t>
            </a:r>
            <a:endParaRPr b="1" sz="800">
              <a:solidFill>
                <a:schemeClr val="dk1"/>
              </a:solidFill>
              <a:latin typeface="Calibri"/>
              <a:ea typeface="Calibri"/>
              <a:cs typeface="Calibri"/>
              <a:sym typeface="Calibri"/>
            </a:endParaRPr>
          </a:p>
        </p:txBody>
      </p:sp>
      <p:sp>
        <p:nvSpPr>
          <p:cNvPr id="390" name="Google Shape;390;p35"/>
          <p:cNvSpPr/>
          <p:nvPr/>
        </p:nvSpPr>
        <p:spPr>
          <a:xfrm>
            <a:off x="6668950" y="3294450"/>
            <a:ext cx="490200" cy="261000"/>
          </a:xfrm>
          <a:prstGeom prst="rect">
            <a:avLst/>
          </a:prstGeom>
          <a:solidFill>
            <a:schemeClr val="dk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s" sz="800">
                <a:latin typeface="Calibri"/>
                <a:ea typeface="Calibri"/>
                <a:cs typeface="Calibri"/>
                <a:sym typeface="Calibri"/>
              </a:rPr>
              <a:t>gate I</a:t>
            </a:r>
            <a:endParaRPr b="1" i="1" sz="800">
              <a:latin typeface="Calibri"/>
              <a:ea typeface="Calibri"/>
              <a:cs typeface="Calibri"/>
              <a:sym typeface="Calibri"/>
            </a:endParaRPr>
          </a:p>
        </p:txBody>
      </p:sp>
      <p:pic>
        <p:nvPicPr>
          <p:cNvPr id="391" name="Google Shape;391;p35"/>
          <p:cNvPicPr preferRelativeResize="0"/>
          <p:nvPr/>
        </p:nvPicPr>
        <p:blipFill rotWithShape="1">
          <a:blip r:embed="rId5">
            <a:alphaModFix/>
          </a:blip>
          <a:srcRect b="0" l="0" r="1980" t="0"/>
          <a:stretch/>
        </p:blipFill>
        <p:spPr>
          <a:xfrm>
            <a:off x="291388" y="1075213"/>
            <a:ext cx="8452776" cy="1108925"/>
          </a:xfrm>
          <a:prstGeom prst="rect">
            <a:avLst/>
          </a:prstGeom>
          <a:noFill/>
          <a:ln>
            <a:noFill/>
          </a:ln>
        </p:spPr>
      </p:pic>
      <p:sp>
        <p:nvSpPr>
          <p:cNvPr id="392" name="Google Shape;392;p35"/>
          <p:cNvSpPr/>
          <p:nvPr/>
        </p:nvSpPr>
        <p:spPr>
          <a:xfrm>
            <a:off x="433963" y="1308538"/>
            <a:ext cx="726900" cy="4953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800">
                <a:latin typeface="Calibri"/>
                <a:ea typeface="Calibri"/>
                <a:cs typeface="Calibri"/>
                <a:sym typeface="Calibri"/>
              </a:rPr>
              <a:t>Preparación de estado</a:t>
            </a:r>
            <a:endParaRPr b="1" sz="800">
              <a:latin typeface="Calibri"/>
              <a:ea typeface="Calibri"/>
              <a:cs typeface="Calibri"/>
              <a:sym typeface="Calibri"/>
            </a:endParaRPr>
          </a:p>
        </p:txBody>
      </p:sp>
      <p:sp>
        <p:nvSpPr>
          <p:cNvPr id="393" name="Google Shape;393;p35"/>
          <p:cNvSpPr/>
          <p:nvPr/>
        </p:nvSpPr>
        <p:spPr>
          <a:xfrm>
            <a:off x="1364713" y="1230063"/>
            <a:ext cx="571200" cy="666900"/>
          </a:xfrm>
          <a:prstGeom prst="rect">
            <a:avLst/>
          </a:prstGeom>
          <a:solidFill>
            <a:srgbClr val="FFD96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800">
                <a:latin typeface="Calibri"/>
                <a:ea typeface="Calibri"/>
                <a:cs typeface="Calibri"/>
                <a:sym typeface="Calibri"/>
              </a:rPr>
              <a:t>SPAM</a:t>
            </a:r>
            <a:endParaRPr b="1" sz="800">
              <a:latin typeface="Calibri"/>
              <a:ea typeface="Calibri"/>
              <a:cs typeface="Calibri"/>
              <a:sym typeface="Calibri"/>
            </a:endParaRPr>
          </a:p>
        </p:txBody>
      </p:sp>
      <p:sp>
        <p:nvSpPr>
          <p:cNvPr id="394" name="Google Shape;394;p35"/>
          <p:cNvSpPr/>
          <p:nvPr/>
        </p:nvSpPr>
        <p:spPr>
          <a:xfrm>
            <a:off x="1991263" y="1229988"/>
            <a:ext cx="514500" cy="666900"/>
          </a:xfrm>
          <a:prstGeom prst="rect">
            <a:avLst/>
          </a:prstGeom>
          <a:solidFill>
            <a:srgbClr val="6AA84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800">
                <a:solidFill>
                  <a:schemeClr val="dk1"/>
                </a:solidFill>
                <a:latin typeface="Calibri"/>
                <a:ea typeface="Calibri"/>
                <a:cs typeface="Calibri"/>
                <a:sym typeface="Calibri"/>
              </a:rPr>
              <a:t>Relaj.</a:t>
            </a:r>
            <a:endParaRPr b="1" sz="800">
              <a:solidFill>
                <a:schemeClr val="dk1"/>
              </a:solidFill>
              <a:latin typeface="Calibri"/>
              <a:ea typeface="Calibri"/>
              <a:cs typeface="Calibri"/>
              <a:sym typeface="Calibri"/>
            </a:endParaRPr>
          </a:p>
          <a:p>
            <a:pPr indent="0" lvl="0" marL="0" rtl="0" algn="ctr">
              <a:spcBef>
                <a:spcPts val="0"/>
              </a:spcBef>
              <a:spcAft>
                <a:spcPts val="0"/>
              </a:spcAft>
              <a:buNone/>
            </a:pPr>
            <a:r>
              <a:rPr b="1" lang="es" sz="800">
                <a:solidFill>
                  <a:schemeClr val="dk1"/>
                </a:solidFill>
                <a:latin typeface="Calibri"/>
                <a:ea typeface="Calibri"/>
                <a:cs typeface="Calibri"/>
                <a:sym typeface="Calibri"/>
              </a:rPr>
              <a:t>Desf.</a:t>
            </a:r>
            <a:endParaRPr b="1" sz="800">
              <a:solidFill>
                <a:schemeClr val="dk1"/>
              </a:solidFill>
              <a:latin typeface="Calibri"/>
              <a:ea typeface="Calibri"/>
              <a:cs typeface="Calibri"/>
              <a:sym typeface="Calibri"/>
            </a:endParaRPr>
          </a:p>
        </p:txBody>
      </p:sp>
      <p:sp>
        <p:nvSpPr>
          <p:cNvPr id="395" name="Google Shape;395;p35"/>
          <p:cNvSpPr/>
          <p:nvPr/>
        </p:nvSpPr>
        <p:spPr>
          <a:xfrm>
            <a:off x="2851088" y="1493938"/>
            <a:ext cx="438300" cy="3099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800">
                <a:latin typeface="Calibri"/>
                <a:ea typeface="Calibri"/>
                <a:cs typeface="Calibri"/>
                <a:sym typeface="Calibri"/>
              </a:rPr>
              <a:t>1Q</a:t>
            </a:r>
            <a:endParaRPr b="1" sz="800">
              <a:latin typeface="Calibri"/>
              <a:ea typeface="Calibri"/>
              <a:cs typeface="Calibri"/>
              <a:sym typeface="Calibri"/>
            </a:endParaRPr>
          </a:p>
          <a:p>
            <a:pPr indent="0" lvl="0" marL="0" rtl="0" algn="ctr">
              <a:spcBef>
                <a:spcPts val="0"/>
              </a:spcBef>
              <a:spcAft>
                <a:spcPts val="0"/>
              </a:spcAft>
              <a:buNone/>
            </a:pPr>
            <a:r>
              <a:rPr b="1" lang="es" sz="800">
                <a:latin typeface="Calibri"/>
                <a:ea typeface="Calibri"/>
                <a:cs typeface="Calibri"/>
                <a:sym typeface="Calibri"/>
              </a:rPr>
              <a:t>gate</a:t>
            </a:r>
            <a:endParaRPr b="1" sz="800">
              <a:latin typeface="Calibri"/>
              <a:ea typeface="Calibri"/>
              <a:cs typeface="Calibri"/>
              <a:sym typeface="Calibri"/>
            </a:endParaRPr>
          </a:p>
        </p:txBody>
      </p:sp>
      <p:sp>
        <p:nvSpPr>
          <p:cNvPr id="396" name="Google Shape;396;p35"/>
          <p:cNvSpPr/>
          <p:nvPr/>
        </p:nvSpPr>
        <p:spPr>
          <a:xfrm>
            <a:off x="3348888" y="1433263"/>
            <a:ext cx="549900" cy="416100"/>
          </a:xfrm>
          <a:prstGeom prst="rect">
            <a:avLst/>
          </a:prstGeom>
          <a:solidFill>
            <a:srgbClr val="99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700">
                <a:solidFill>
                  <a:schemeClr val="dk1"/>
                </a:solidFill>
                <a:latin typeface="Calibri"/>
                <a:ea typeface="Calibri"/>
                <a:cs typeface="Calibri"/>
                <a:sym typeface="Calibri"/>
              </a:rPr>
              <a:t>Depol.</a:t>
            </a:r>
            <a:endParaRPr b="1" sz="700">
              <a:solidFill>
                <a:schemeClr val="dk1"/>
              </a:solidFill>
              <a:latin typeface="Calibri"/>
              <a:ea typeface="Calibri"/>
              <a:cs typeface="Calibri"/>
              <a:sym typeface="Calibri"/>
            </a:endParaRPr>
          </a:p>
        </p:txBody>
      </p:sp>
      <p:sp>
        <p:nvSpPr>
          <p:cNvPr id="397" name="Google Shape;397;p35"/>
          <p:cNvSpPr/>
          <p:nvPr/>
        </p:nvSpPr>
        <p:spPr>
          <a:xfrm>
            <a:off x="3949188" y="1433263"/>
            <a:ext cx="549900" cy="416100"/>
          </a:xfrm>
          <a:prstGeom prst="rect">
            <a:avLst/>
          </a:prstGeom>
          <a:solidFill>
            <a:srgbClr val="6AA84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800">
                <a:solidFill>
                  <a:schemeClr val="dk1"/>
                </a:solidFill>
                <a:latin typeface="Calibri"/>
                <a:ea typeface="Calibri"/>
                <a:cs typeface="Calibri"/>
                <a:sym typeface="Calibri"/>
              </a:rPr>
              <a:t>Relaj.</a:t>
            </a:r>
            <a:endParaRPr b="1" sz="800">
              <a:solidFill>
                <a:schemeClr val="dk1"/>
              </a:solidFill>
              <a:latin typeface="Calibri"/>
              <a:ea typeface="Calibri"/>
              <a:cs typeface="Calibri"/>
              <a:sym typeface="Calibri"/>
            </a:endParaRPr>
          </a:p>
          <a:p>
            <a:pPr indent="0" lvl="0" marL="0" rtl="0" algn="ctr">
              <a:spcBef>
                <a:spcPts val="0"/>
              </a:spcBef>
              <a:spcAft>
                <a:spcPts val="0"/>
              </a:spcAft>
              <a:buNone/>
            </a:pPr>
            <a:r>
              <a:rPr b="1" lang="es" sz="800">
                <a:solidFill>
                  <a:schemeClr val="dk1"/>
                </a:solidFill>
                <a:latin typeface="Calibri"/>
                <a:ea typeface="Calibri"/>
                <a:cs typeface="Calibri"/>
                <a:sym typeface="Calibri"/>
              </a:rPr>
              <a:t>Desf.</a:t>
            </a:r>
            <a:endParaRPr b="1" sz="800">
              <a:solidFill>
                <a:schemeClr val="dk1"/>
              </a:solidFill>
              <a:latin typeface="Calibri"/>
              <a:ea typeface="Calibri"/>
              <a:cs typeface="Calibri"/>
              <a:sym typeface="Calibri"/>
            </a:endParaRPr>
          </a:p>
        </p:txBody>
      </p:sp>
      <p:sp>
        <p:nvSpPr>
          <p:cNvPr id="398" name="Google Shape;398;p35"/>
          <p:cNvSpPr/>
          <p:nvPr/>
        </p:nvSpPr>
        <p:spPr>
          <a:xfrm>
            <a:off x="4603013" y="1493938"/>
            <a:ext cx="438300" cy="3099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800">
                <a:latin typeface="Calibri"/>
                <a:ea typeface="Calibri"/>
                <a:cs typeface="Calibri"/>
                <a:sym typeface="Calibri"/>
              </a:rPr>
              <a:t>2</a:t>
            </a:r>
            <a:r>
              <a:rPr b="1" lang="es" sz="800">
                <a:latin typeface="Calibri"/>
                <a:ea typeface="Calibri"/>
                <a:cs typeface="Calibri"/>
                <a:sym typeface="Calibri"/>
              </a:rPr>
              <a:t>Q</a:t>
            </a:r>
            <a:endParaRPr b="1" sz="800">
              <a:latin typeface="Calibri"/>
              <a:ea typeface="Calibri"/>
              <a:cs typeface="Calibri"/>
              <a:sym typeface="Calibri"/>
            </a:endParaRPr>
          </a:p>
          <a:p>
            <a:pPr indent="0" lvl="0" marL="0" rtl="0" algn="ctr">
              <a:spcBef>
                <a:spcPts val="0"/>
              </a:spcBef>
              <a:spcAft>
                <a:spcPts val="0"/>
              </a:spcAft>
              <a:buNone/>
            </a:pPr>
            <a:r>
              <a:rPr b="1" lang="es" sz="800">
                <a:latin typeface="Calibri"/>
                <a:ea typeface="Calibri"/>
                <a:cs typeface="Calibri"/>
                <a:sym typeface="Calibri"/>
              </a:rPr>
              <a:t>gate</a:t>
            </a:r>
            <a:endParaRPr b="1" sz="800">
              <a:latin typeface="Calibri"/>
              <a:ea typeface="Calibri"/>
              <a:cs typeface="Calibri"/>
              <a:sym typeface="Calibri"/>
            </a:endParaRPr>
          </a:p>
        </p:txBody>
      </p:sp>
      <p:sp>
        <p:nvSpPr>
          <p:cNvPr id="399" name="Google Shape;399;p35"/>
          <p:cNvSpPr/>
          <p:nvPr/>
        </p:nvSpPr>
        <p:spPr>
          <a:xfrm>
            <a:off x="5123488" y="1457413"/>
            <a:ext cx="514500" cy="392100"/>
          </a:xfrm>
          <a:prstGeom prst="rect">
            <a:avLst/>
          </a:prstGeom>
          <a:solidFill>
            <a:srgbClr val="99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700">
                <a:solidFill>
                  <a:schemeClr val="dk1"/>
                </a:solidFill>
                <a:latin typeface="Calibri"/>
                <a:ea typeface="Calibri"/>
                <a:cs typeface="Calibri"/>
                <a:sym typeface="Calibri"/>
              </a:rPr>
              <a:t>Depol.</a:t>
            </a:r>
            <a:endParaRPr b="1" sz="700">
              <a:solidFill>
                <a:schemeClr val="dk1"/>
              </a:solidFill>
              <a:latin typeface="Calibri"/>
              <a:ea typeface="Calibri"/>
              <a:cs typeface="Calibri"/>
              <a:sym typeface="Calibri"/>
            </a:endParaRPr>
          </a:p>
        </p:txBody>
      </p:sp>
      <p:sp>
        <p:nvSpPr>
          <p:cNvPr id="400" name="Google Shape;400;p35"/>
          <p:cNvSpPr/>
          <p:nvPr/>
        </p:nvSpPr>
        <p:spPr>
          <a:xfrm>
            <a:off x="5712938" y="1457413"/>
            <a:ext cx="514500" cy="392100"/>
          </a:xfrm>
          <a:prstGeom prst="rect">
            <a:avLst/>
          </a:prstGeom>
          <a:solidFill>
            <a:srgbClr val="6AA84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800">
                <a:solidFill>
                  <a:schemeClr val="dk1"/>
                </a:solidFill>
                <a:latin typeface="Calibri"/>
                <a:ea typeface="Calibri"/>
                <a:cs typeface="Calibri"/>
                <a:sym typeface="Calibri"/>
              </a:rPr>
              <a:t>Relaj.</a:t>
            </a:r>
            <a:endParaRPr b="1" sz="800">
              <a:solidFill>
                <a:schemeClr val="dk1"/>
              </a:solidFill>
              <a:latin typeface="Calibri"/>
              <a:ea typeface="Calibri"/>
              <a:cs typeface="Calibri"/>
              <a:sym typeface="Calibri"/>
            </a:endParaRPr>
          </a:p>
          <a:p>
            <a:pPr indent="0" lvl="0" marL="0" rtl="0" algn="ctr">
              <a:spcBef>
                <a:spcPts val="0"/>
              </a:spcBef>
              <a:spcAft>
                <a:spcPts val="0"/>
              </a:spcAft>
              <a:buNone/>
            </a:pPr>
            <a:r>
              <a:rPr b="1" lang="es" sz="800">
                <a:solidFill>
                  <a:schemeClr val="dk1"/>
                </a:solidFill>
                <a:latin typeface="Calibri"/>
                <a:ea typeface="Calibri"/>
                <a:cs typeface="Calibri"/>
                <a:sym typeface="Calibri"/>
              </a:rPr>
              <a:t>Desf.</a:t>
            </a:r>
            <a:endParaRPr b="1" sz="800">
              <a:solidFill>
                <a:schemeClr val="dk1"/>
              </a:solidFill>
              <a:latin typeface="Calibri"/>
              <a:ea typeface="Calibri"/>
              <a:cs typeface="Calibri"/>
              <a:sym typeface="Calibri"/>
            </a:endParaRPr>
          </a:p>
        </p:txBody>
      </p:sp>
      <p:sp>
        <p:nvSpPr>
          <p:cNvPr id="401" name="Google Shape;401;p35"/>
          <p:cNvSpPr/>
          <p:nvPr/>
        </p:nvSpPr>
        <p:spPr>
          <a:xfrm>
            <a:off x="6841388" y="1230063"/>
            <a:ext cx="549900" cy="666900"/>
          </a:xfrm>
          <a:prstGeom prst="rect">
            <a:avLst/>
          </a:prstGeom>
          <a:solidFill>
            <a:srgbClr val="FFD96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800">
                <a:latin typeface="Calibri"/>
                <a:ea typeface="Calibri"/>
                <a:cs typeface="Calibri"/>
                <a:sym typeface="Calibri"/>
              </a:rPr>
              <a:t>SPAM</a:t>
            </a:r>
            <a:endParaRPr b="1" sz="800">
              <a:latin typeface="Calibri"/>
              <a:ea typeface="Calibri"/>
              <a:cs typeface="Calibri"/>
              <a:sym typeface="Calibri"/>
            </a:endParaRPr>
          </a:p>
        </p:txBody>
      </p:sp>
      <p:sp>
        <p:nvSpPr>
          <p:cNvPr id="402" name="Google Shape;402;p35"/>
          <p:cNvSpPr/>
          <p:nvPr/>
        </p:nvSpPr>
        <p:spPr>
          <a:xfrm>
            <a:off x="7634763" y="1271688"/>
            <a:ext cx="901800" cy="5778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Medición</a:t>
            </a:r>
            <a:endParaRPr>
              <a:latin typeface="Calibri"/>
              <a:ea typeface="Calibri"/>
              <a:cs typeface="Calibri"/>
              <a:sym typeface="Calibri"/>
            </a:endParaRPr>
          </a:p>
        </p:txBody>
      </p:sp>
      <p:sp>
        <p:nvSpPr>
          <p:cNvPr id="403" name="Google Shape;403;p35"/>
          <p:cNvSpPr txBox="1"/>
          <p:nvPr/>
        </p:nvSpPr>
        <p:spPr>
          <a:xfrm>
            <a:off x="3936675" y="2023463"/>
            <a:ext cx="1162200" cy="30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s">
                <a:latin typeface="Calibri"/>
                <a:ea typeface="Calibri"/>
                <a:cs typeface="Calibri"/>
                <a:sym typeface="Calibri"/>
              </a:rPr>
              <a:t>Tiempo</a:t>
            </a:r>
            <a:endParaRPr i="1">
              <a:latin typeface="Calibri"/>
              <a:ea typeface="Calibri"/>
              <a:cs typeface="Calibri"/>
              <a:sym typeface="Calibri"/>
            </a:endParaRPr>
          </a:p>
        </p:txBody>
      </p:sp>
      <p:sp>
        <p:nvSpPr>
          <p:cNvPr id="404" name="Google Shape;404;p35"/>
          <p:cNvSpPr/>
          <p:nvPr/>
        </p:nvSpPr>
        <p:spPr>
          <a:xfrm>
            <a:off x="3726963" y="1271688"/>
            <a:ext cx="2068500" cy="1179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300">
                <a:latin typeface="Calibri"/>
                <a:ea typeface="Calibri"/>
                <a:cs typeface="Calibri"/>
                <a:sym typeface="Calibri"/>
              </a:rPr>
              <a:t>Circuito cuántico</a:t>
            </a:r>
            <a:endParaRPr sz="1300">
              <a:latin typeface="Calibri"/>
              <a:ea typeface="Calibri"/>
              <a:cs typeface="Calibri"/>
              <a:sym typeface="Calibri"/>
            </a:endParaRPr>
          </a:p>
        </p:txBody>
      </p:sp>
      <p:cxnSp>
        <p:nvCxnSpPr>
          <p:cNvPr id="405" name="Google Shape;405;p35"/>
          <p:cNvCxnSpPr>
            <a:stCxn id="395" idx="2"/>
          </p:cNvCxnSpPr>
          <p:nvPr/>
        </p:nvCxnSpPr>
        <p:spPr>
          <a:xfrm flipH="1">
            <a:off x="2373938" y="1803838"/>
            <a:ext cx="696300" cy="838200"/>
          </a:xfrm>
          <a:prstGeom prst="straightConnector1">
            <a:avLst/>
          </a:prstGeom>
          <a:noFill/>
          <a:ln cap="flat" cmpd="sng" w="9525">
            <a:solidFill>
              <a:schemeClr val="dk2"/>
            </a:solidFill>
            <a:prstDash val="solid"/>
            <a:round/>
            <a:headEnd len="med" w="med" type="none"/>
            <a:tailEnd len="med" w="med" type="triangle"/>
          </a:ln>
        </p:spPr>
      </p:cxnSp>
      <p:cxnSp>
        <p:nvCxnSpPr>
          <p:cNvPr id="406" name="Google Shape;406;p35"/>
          <p:cNvCxnSpPr>
            <a:stCxn id="398" idx="2"/>
          </p:cNvCxnSpPr>
          <p:nvPr/>
        </p:nvCxnSpPr>
        <p:spPr>
          <a:xfrm>
            <a:off x="4822163" y="1803838"/>
            <a:ext cx="771000" cy="857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36"/>
          <p:cNvSpPr txBox="1"/>
          <p:nvPr>
            <p:ph type="title"/>
          </p:nvPr>
        </p:nvSpPr>
        <p:spPr>
          <a:xfrm>
            <a:off x="3337200" y="359825"/>
            <a:ext cx="2469600" cy="558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Conclusiones</a:t>
            </a:r>
            <a:endParaRPr/>
          </a:p>
        </p:txBody>
      </p:sp>
      <p:sp>
        <p:nvSpPr>
          <p:cNvPr id="412" name="Google Shape;412;p36"/>
          <p:cNvSpPr txBox="1"/>
          <p:nvPr/>
        </p:nvSpPr>
        <p:spPr>
          <a:xfrm>
            <a:off x="1518600" y="1346450"/>
            <a:ext cx="6106800" cy="1743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alibri"/>
              <a:buChar char="●"/>
            </a:pPr>
            <a:r>
              <a:rPr lang="es">
                <a:latin typeface="Calibri"/>
                <a:ea typeface="Calibri"/>
                <a:cs typeface="Calibri"/>
                <a:sym typeface="Calibri"/>
              </a:rPr>
              <a:t>Por poco que sea, el ruido cuántico puede inutilizar completamente la ejecución de un algoritmo.</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s">
                <a:latin typeface="Calibri"/>
                <a:ea typeface="Calibri"/>
                <a:cs typeface="Calibri"/>
                <a:sym typeface="Calibri"/>
              </a:rPr>
              <a:t>El modelado del ruido cuántico es de gran ayuda a la hora de entender </a:t>
            </a:r>
            <a:r>
              <a:rPr lang="es">
                <a:latin typeface="Calibri"/>
                <a:ea typeface="Calibri"/>
                <a:cs typeface="Calibri"/>
                <a:sym typeface="Calibri"/>
              </a:rPr>
              <a:t>cómo</a:t>
            </a:r>
            <a:r>
              <a:rPr lang="es">
                <a:latin typeface="Calibri"/>
                <a:ea typeface="Calibri"/>
                <a:cs typeface="Calibri"/>
                <a:sym typeface="Calibri"/>
              </a:rPr>
              <a:t> mitigarlo.</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s">
                <a:latin typeface="Calibri"/>
                <a:ea typeface="Calibri"/>
                <a:cs typeface="Calibri"/>
                <a:sym typeface="Calibri"/>
              </a:rPr>
              <a:t>El modelo unificado de ruido cuántico es una buena opción a la hora de representar ruido proveniente de diversas fuentes.</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s">
                <a:latin typeface="Calibri"/>
                <a:ea typeface="Calibri"/>
                <a:cs typeface="Calibri"/>
                <a:sym typeface="Calibri"/>
              </a:rPr>
              <a:t>Aún así, este es un modelo básico que cuenta con aspectos que deja de lado. Por ejemplo, posible ruido por traslado de fase.</a:t>
            </a:r>
            <a:endParaRPr>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37"/>
          <p:cNvSpPr txBox="1"/>
          <p:nvPr>
            <p:ph type="title"/>
          </p:nvPr>
        </p:nvSpPr>
        <p:spPr>
          <a:xfrm>
            <a:off x="3278125" y="319525"/>
            <a:ext cx="3146100" cy="630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Próximos</a:t>
            </a:r>
            <a:r>
              <a:rPr lang="es"/>
              <a:t> pasos</a:t>
            </a:r>
            <a:endParaRPr/>
          </a:p>
        </p:txBody>
      </p:sp>
      <p:pic>
        <p:nvPicPr>
          <p:cNvPr id="418" name="Google Shape;418;p37"/>
          <p:cNvPicPr preferRelativeResize="0"/>
          <p:nvPr/>
        </p:nvPicPr>
        <p:blipFill>
          <a:blip r:embed="rId3">
            <a:alphaModFix/>
          </a:blip>
          <a:stretch>
            <a:fillRect/>
          </a:stretch>
        </p:blipFill>
        <p:spPr>
          <a:xfrm>
            <a:off x="5545525" y="1421450"/>
            <a:ext cx="2853599" cy="2537950"/>
          </a:xfrm>
          <a:prstGeom prst="rect">
            <a:avLst/>
          </a:prstGeom>
          <a:noFill/>
          <a:ln>
            <a:noFill/>
          </a:ln>
        </p:spPr>
      </p:pic>
      <p:sp>
        <p:nvSpPr>
          <p:cNvPr id="419" name="Google Shape;419;p37"/>
          <p:cNvSpPr txBox="1"/>
          <p:nvPr/>
        </p:nvSpPr>
        <p:spPr>
          <a:xfrm>
            <a:off x="781900" y="1088925"/>
            <a:ext cx="3790200" cy="3138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alibri"/>
              <a:buChar char="●"/>
            </a:pPr>
            <a:r>
              <a:rPr lang="es">
                <a:latin typeface="Calibri"/>
                <a:ea typeface="Calibri"/>
                <a:cs typeface="Calibri"/>
                <a:sym typeface="Calibri"/>
              </a:rPr>
              <a:t>Luego de tener el simulador de ruido, el siguiente paso es implementar una técnica de mitigación de ruido.</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s">
                <a:latin typeface="Calibri"/>
                <a:ea typeface="Calibri"/>
                <a:cs typeface="Calibri"/>
                <a:sym typeface="Calibri"/>
              </a:rPr>
              <a:t>La técnica estudiada consta de:</a:t>
            </a:r>
            <a:endParaRPr>
              <a:latin typeface="Calibri"/>
              <a:ea typeface="Calibri"/>
              <a:cs typeface="Calibri"/>
              <a:sym typeface="Calibri"/>
            </a:endParaRPr>
          </a:p>
          <a:p>
            <a:pPr indent="-317500" lvl="0" marL="914400" rtl="0" algn="l">
              <a:spcBef>
                <a:spcPts val="0"/>
              </a:spcBef>
              <a:spcAft>
                <a:spcPts val="0"/>
              </a:spcAft>
              <a:buSzPts val="1400"/>
              <a:buFont typeface="Calibri"/>
              <a:buAutoNum type="arabicPeriod"/>
            </a:pPr>
            <a:r>
              <a:rPr lang="es">
                <a:latin typeface="Calibri"/>
                <a:ea typeface="Calibri"/>
                <a:cs typeface="Calibri"/>
                <a:sym typeface="Calibri"/>
              </a:rPr>
              <a:t>Buscar, para cada compuerta, su </a:t>
            </a:r>
            <a:r>
              <a:rPr lang="es">
                <a:latin typeface="Calibri"/>
                <a:ea typeface="Calibri"/>
                <a:cs typeface="Calibri"/>
                <a:sym typeface="Calibri"/>
              </a:rPr>
              <a:t>trayectoria</a:t>
            </a:r>
            <a:r>
              <a:rPr lang="es">
                <a:latin typeface="Calibri"/>
                <a:ea typeface="Calibri"/>
                <a:cs typeface="Calibri"/>
                <a:sym typeface="Calibri"/>
              </a:rPr>
              <a:t> optimizada, lo que minimiza la posiblidad de ruido.</a:t>
            </a:r>
            <a:endParaRPr>
              <a:latin typeface="Calibri"/>
              <a:ea typeface="Calibri"/>
              <a:cs typeface="Calibri"/>
              <a:sym typeface="Calibri"/>
            </a:endParaRPr>
          </a:p>
          <a:p>
            <a:pPr indent="-317500" lvl="0" marL="914400" rtl="0" algn="l">
              <a:spcBef>
                <a:spcPts val="0"/>
              </a:spcBef>
              <a:spcAft>
                <a:spcPts val="0"/>
              </a:spcAft>
              <a:buSzPts val="1400"/>
              <a:buFont typeface="Calibri"/>
              <a:buAutoNum type="arabicPeriod"/>
            </a:pPr>
            <a:r>
              <a:rPr lang="es">
                <a:latin typeface="Calibri"/>
                <a:ea typeface="Calibri"/>
                <a:cs typeface="Calibri"/>
                <a:sym typeface="Calibri"/>
              </a:rPr>
              <a:t>A cada compuerta optimizada se la descompone en un conjunto compuertas nativas.</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317500" lvl="0" marL="914400" rtl="0" algn="l">
              <a:spcBef>
                <a:spcPts val="0"/>
              </a:spcBef>
              <a:spcAft>
                <a:spcPts val="0"/>
              </a:spcAft>
              <a:buSzPts val="1400"/>
              <a:buFont typeface="Calibri"/>
              <a:buAutoNum type="arabicPeriod"/>
            </a:pPr>
            <a:r>
              <a:rPr lang="es">
                <a:latin typeface="Calibri"/>
                <a:ea typeface="Calibri"/>
                <a:cs typeface="Calibri"/>
                <a:sym typeface="Calibri"/>
              </a:rPr>
              <a:t>Se toman como compuertas nativas a las dadas por IBM en su framework de descomposición standard.</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420" name="Google Shape;420;p37"/>
          <p:cNvPicPr preferRelativeResize="0"/>
          <p:nvPr/>
        </p:nvPicPr>
        <p:blipFill>
          <a:blip r:embed="rId4">
            <a:alphaModFix/>
          </a:blip>
          <a:stretch>
            <a:fillRect/>
          </a:stretch>
        </p:blipFill>
        <p:spPr>
          <a:xfrm>
            <a:off x="836788" y="3294375"/>
            <a:ext cx="4256325" cy="3846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38"/>
          <p:cNvSpPr txBox="1"/>
          <p:nvPr>
            <p:ph type="title"/>
          </p:nvPr>
        </p:nvSpPr>
        <p:spPr>
          <a:xfrm>
            <a:off x="3469650" y="426425"/>
            <a:ext cx="2204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Referencias</a:t>
            </a:r>
            <a:endParaRPr/>
          </a:p>
        </p:txBody>
      </p:sp>
      <p:sp>
        <p:nvSpPr>
          <p:cNvPr id="426" name="Google Shape;426;p38"/>
          <p:cNvSpPr txBox="1"/>
          <p:nvPr/>
        </p:nvSpPr>
        <p:spPr>
          <a:xfrm>
            <a:off x="608000" y="1381025"/>
            <a:ext cx="7745100" cy="2660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alibri"/>
              <a:buChar char="●"/>
            </a:pPr>
            <a:r>
              <a:rPr lang="es">
                <a:latin typeface="Calibri"/>
                <a:ea typeface="Calibri"/>
                <a:cs typeface="Calibri"/>
                <a:sym typeface="Calibri"/>
              </a:rPr>
              <a:t>K. Georgopoulos, C. Emary, P. Zuliani - Modelling and Simulating the Noisy Behaviour of Near-term Quantum Computers (2021).</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s">
                <a:latin typeface="Calibri"/>
                <a:ea typeface="Calibri"/>
                <a:cs typeface="Calibri"/>
                <a:sym typeface="Calibri"/>
              </a:rPr>
              <a:t>Thomas J. Maldonado, J. Flick, S. Krastanov, A. Galda - Error rate reduction of single-qubit gates via noise-aware decomposition into native gates (2022).</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s">
                <a:latin typeface="Calibri"/>
                <a:ea typeface="Calibri"/>
                <a:cs typeface="Calibri"/>
                <a:sym typeface="Calibri"/>
              </a:rPr>
              <a:t>Michael A. Nielsen, Isaac L. Chuang - Quantum Computation and Quantum Information 10th Anniversary Edition (2010).</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s">
                <a:latin typeface="Calibri"/>
                <a:ea typeface="Calibri"/>
                <a:cs typeface="Calibri"/>
                <a:sym typeface="Calibri"/>
              </a:rPr>
              <a:t>Qiskit - The Density Matrix and Mixed States </a:t>
            </a:r>
            <a:r>
              <a:rPr i="1" lang="es" u="sng">
                <a:latin typeface="Calibri"/>
                <a:ea typeface="Calibri"/>
                <a:cs typeface="Calibri"/>
                <a:sym typeface="Calibri"/>
              </a:rPr>
              <a:t>https://learn.qiskit.org/course/quantum-hardware/density-matrix</a:t>
            </a:r>
            <a:endParaRPr i="1" u="sng">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39"/>
          <p:cNvSpPr txBox="1"/>
          <p:nvPr>
            <p:ph type="title"/>
          </p:nvPr>
        </p:nvSpPr>
        <p:spPr>
          <a:xfrm>
            <a:off x="1565550" y="832900"/>
            <a:ext cx="6012900" cy="954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s"/>
              <a:t>¡MUCHAS GRACIAS POR ESCUCHAR!</a:t>
            </a:r>
            <a:endParaRPr b="1"/>
          </a:p>
          <a:p>
            <a:pPr indent="0" lvl="0" marL="0" rtl="0" algn="ctr">
              <a:spcBef>
                <a:spcPts val="0"/>
              </a:spcBef>
              <a:spcAft>
                <a:spcPts val="0"/>
              </a:spcAft>
              <a:buNone/>
            </a:pPr>
            <a:r>
              <a:t/>
            </a:r>
            <a:endParaRPr/>
          </a:p>
          <a:p>
            <a:pPr indent="0" lvl="0" marL="0" rtl="0" algn="ctr">
              <a:spcBef>
                <a:spcPts val="0"/>
              </a:spcBef>
              <a:spcAft>
                <a:spcPts val="0"/>
              </a:spcAft>
              <a:buNone/>
            </a:pPr>
            <a:r>
              <a:rPr i="1" lang="es" sz="2111"/>
              <a:t>¿</a:t>
            </a:r>
            <a:r>
              <a:rPr i="1" lang="es" sz="2111"/>
              <a:t>Preguntas?..</a:t>
            </a:r>
            <a:endParaRPr i="1" sz="2111"/>
          </a:p>
        </p:txBody>
      </p:sp>
      <p:pic>
        <p:nvPicPr>
          <p:cNvPr id="432" name="Google Shape;432;p39"/>
          <p:cNvPicPr preferRelativeResize="0"/>
          <p:nvPr/>
        </p:nvPicPr>
        <p:blipFill>
          <a:blip r:embed="rId3">
            <a:alphaModFix/>
          </a:blip>
          <a:stretch>
            <a:fillRect/>
          </a:stretch>
        </p:blipFill>
        <p:spPr>
          <a:xfrm flipH="1">
            <a:off x="417751" y="3326617"/>
            <a:ext cx="670124" cy="619603"/>
          </a:xfrm>
          <a:prstGeom prst="rect">
            <a:avLst/>
          </a:prstGeom>
          <a:noFill/>
          <a:ln>
            <a:noFill/>
          </a:ln>
        </p:spPr>
      </p:pic>
      <p:sp>
        <p:nvSpPr>
          <p:cNvPr id="433" name="Google Shape;433;p39"/>
          <p:cNvSpPr/>
          <p:nvPr/>
        </p:nvSpPr>
        <p:spPr>
          <a:xfrm>
            <a:off x="1168025" y="3302074"/>
            <a:ext cx="1071600" cy="536400"/>
          </a:xfrm>
          <a:prstGeom prst="rightArrow">
            <a:avLst>
              <a:gd fmla="val 50000" name="adj1"/>
              <a:gd fmla="val 50000" name="adj2"/>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900">
                <a:solidFill>
                  <a:schemeClr val="dk1"/>
                </a:solidFill>
                <a:latin typeface="Calibri"/>
                <a:ea typeface="Calibri"/>
                <a:cs typeface="Calibri"/>
                <a:sym typeface="Calibri"/>
              </a:rPr>
              <a:t>operaciones sin ruido</a:t>
            </a:r>
            <a:endParaRPr b="1" sz="900">
              <a:solidFill>
                <a:schemeClr val="dk1"/>
              </a:solidFill>
              <a:latin typeface="Calibri"/>
              <a:ea typeface="Calibri"/>
              <a:cs typeface="Calibri"/>
              <a:sym typeface="Calibri"/>
            </a:endParaRPr>
          </a:p>
        </p:txBody>
      </p:sp>
      <p:sp>
        <p:nvSpPr>
          <p:cNvPr id="434" name="Google Shape;434;p39"/>
          <p:cNvSpPr/>
          <p:nvPr/>
        </p:nvSpPr>
        <p:spPr>
          <a:xfrm>
            <a:off x="3251375" y="3337925"/>
            <a:ext cx="1071600" cy="464700"/>
          </a:xfrm>
          <a:prstGeom prst="rightArrow">
            <a:avLst>
              <a:gd fmla="val 50000" name="adj1"/>
              <a:gd fmla="val 50000" name="adj2"/>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s" sz="800">
                <a:solidFill>
                  <a:schemeClr val="dk1"/>
                </a:solidFill>
                <a:latin typeface="Calibri"/>
                <a:ea typeface="Calibri"/>
                <a:cs typeface="Calibri"/>
                <a:sym typeface="Calibri"/>
              </a:rPr>
              <a:t>operaciones con ruido simulado</a:t>
            </a:r>
            <a:endParaRPr b="1" sz="800">
              <a:solidFill>
                <a:schemeClr val="dk1"/>
              </a:solidFill>
              <a:latin typeface="Calibri"/>
              <a:ea typeface="Calibri"/>
              <a:cs typeface="Calibri"/>
              <a:sym typeface="Calibri"/>
            </a:endParaRPr>
          </a:p>
        </p:txBody>
      </p:sp>
      <p:sp>
        <p:nvSpPr>
          <p:cNvPr id="435" name="Google Shape;435;p39"/>
          <p:cNvSpPr txBox="1"/>
          <p:nvPr/>
        </p:nvSpPr>
        <p:spPr>
          <a:xfrm>
            <a:off x="5681656" y="4133798"/>
            <a:ext cx="1022700" cy="29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436" name="Google Shape;436;p39"/>
          <p:cNvPicPr preferRelativeResize="0"/>
          <p:nvPr/>
        </p:nvPicPr>
        <p:blipFill rotWithShape="1">
          <a:blip r:embed="rId4">
            <a:alphaModFix/>
          </a:blip>
          <a:srcRect b="0" l="0" r="0" t="6994"/>
          <a:stretch/>
        </p:blipFill>
        <p:spPr>
          <a:xfrm>
            <a:off x="4433598" y="3035460"/>
            <a:ext cx="1506050" cy="925075"/>
          </a:xfrm>
          <a:prstGeom prst="rect">
            <a:avLst/>
          </a:prstGeom>
          <a:noFill/>
          <a:ln>
            <a:noFill/>
          </a:ln>
        </p:spPr>
      </p:pic>
      <p:pic>
        <p:nvPicPr>
          <p:cNvPr id="437" name="Google Shape;437;p39"/>
          <p:cNvPicPr preferRelativeResize="0"/>
          <p:nvPr/>
        </p:nvPicPr>
        <p:blipFill rotWithShape="1">
          <a:blip r:embed="rId5">
            <a:alphaModFix/>
          </a:blip>
          <a:srcRect b="0" l="0" r="7390" t="8542"/>
          <a:stretch/>
        </p:blipFill>
        <p:spPr>
          <a:xfrm>
            <a:off x="7075200" y="2959576"/>
            <a:ext cx="1651050" cy="1076850"/>
          </a:xfrm>
          <a:prstGeom prst="rect">
            <a:avLst/>
          </a:prstGeom>
          <a:noFill/>
          <a:ln>
            <a:noFill/>
          </a:ln>
        </p:spPr>
      </p:pic>
      <p:sp>
        <p:nvSpPr>
          <p:cNvPr id="438" name="Google Shape;438;p39"/>
          <p:cNvSpPr/>
          <p:nvPr/>
        </p:nvSpPr>
        <p:spPr>
          <a:xfrm>
            <a:off x="2385950" y="3302075"/>
            <a:ext cx="754800" cy="536400"/>
          </a:xfrm>
          <a:prstGeom prst="roundRect">
            <a:avLst>
              <a:gd fmla="val 16667" name="adj"/>
            </a:avLst>
          </a:prstGeom>
          <a:solidFill>
            <a:schemeClr val="dk1"/>
          </a:solidFill>
          <a:ln cap="flat" cmpd="sng" w="38100">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800">
                <a:latin typeface="Calibri"/>
                <a:ea typeface="Calibri"/>
                <a:cs typeface="Calibri"/>
                <a:sym typeface="Calibri"/>
              </a:rPr>
              <a:t>MODELO UNIFICADO DE RUIDO</a:t>
            </a:r>
            <a:endParaRPr b="1" sz="800">
              <a:latin typeface="Calibri"/>
              <a:ea typeface="Calibri"/>
              <a:cs typeface="Calibri"/>
              <a:sym typeface="Calibri"/>
            </a:endParaRPr>
          </a:p>
        </p:txBody>
      </p:sp>
      <p:sp>
        <p:nvSpPr>
          <p:cNvPr id="439" name="Google Shape;439;p39"/>
          <p:cNvSpPr/>
          <p:nvPr/>
        </p:nvSpPr>
        <p:spPr>
          <a:xfrm>
            <a:off x="5929513" y="3316900"/>
            <a:ext cx="1071600" cy="464700"/>
          </a:xfrm>
          <a:prstGeom prst="rightArrow">
            <a:avLst>
              <a:gd fmla="val 50000" name="adj1"/>
              <a:gd fmla="val 50000" name="adj2"/>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s" sz="800">
                <a:solidFill>
                  <a:schemeClr val="dk1"/>
                </a:solidFill>
                <a:latin typeface="Calibri"/>
                <a:ea typeface="Calibri"/>
                <a:cs typeface="Calibri"/>
                <a:sym typeface="Calibri"/>
              </a:rPr>
              <a:t>operaciones con ruido mitigado</a:t>
            </a:r>
            <a:endParaRPr b="1" sz="800">
              <a:solidFill>
                <a:schemeClr val="dk1"/>
              </a:solidFill>
              <a:latin typeface="Calibri"/>
              <a:ea typeface="Calibri"/>
              <a:cs typeface="Calibri"/>
              <a:sym typeface="Calibri"/>
            </a:endParaRPr>
          </a:p>
        </p:txBody>
      </p:sp>
      <p:sp>
        <p:nvSpPr>
          <p:cNvPr id="440" name="Google Shape;440;p39"/>
          <p:cNvSpPr/>
          <p:nvPr/>
        </p:nvSpPr>
        <p:spPr>
          <a:xfrm>
            <a:off x="1325825" y="4177050"/>
            <a:ext cx="913800" cy="370200"/>
          </a:xfrm>
          <a:prstGeom prst="roundRect">
            <a:avLst>
              <a:gd fmla="val 16667" name="adj"/>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800">
                <a:solidFill>
                  <a:schemeClr val="dk1"/>
                </a:solidFill>
                <a:latin typeface="Calibri"/>
                <a:ea typeface="Calibri"/>
                <a:cs typeface="Calibri"/>
                <a:sym typeface="Calibri"/>
              </a:rPr>
              <a:t>Canal de despolarización</a:t>
            </a:r>
            <a:endParaRPr sz="800">
              <a:solidFill>
                <a:schemeClr val="dk1"/>
              </a:solidFill>
              <a:latin typeface="Calibri"/>
              <a:ea typeface="Calibri"/>
              <a:cs typeface="Calibri"/>
              <a:sym typeface="Calibri"/>
            </a:endParaRPr>
          </a:p>
        </p:txBody>
      </p:sp>
      <p:sp>
        <p:nvSpPr>
          <p:cNvPr id="441" name="Google Shape;441;p39"/>
          <p:cNvSpPr/>
          <p:nvPr/>
        </p:nvSpPr>
        <p:spPr>
          <a:xfrm>
            <a:off x="2385950" y="4177050"/>
            <a:ext cx="728700" cy="3702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800">
                <a:latin typeface="Calibri"/>
                <a:ea typeface="Calibri"/>
                <a:cs typeface="Calibri"/>
                <a:sym typeface="Calibri"/>
              </a:rPr>
              <a:t>Canal SPAM</a:t>
            </a:r>
            <a:endParaRPr sz="800">
              <a:latin typeface="Calibri"/>
              <a:ea typeface="Calibri"/>
              <a:cs typeface="Calibri"/>
              <a:sym typeface="Calibri"/>
            </a:endParaRPr>
          </a:p>
        </p:txBody>
      </p:sp>
      <p:sp>
        <p:nvSpPr>
          <p:cNvPr id="442" name="Google Shape;442;p39"/>
          <p:cNvSpPr/>
          <p:nvPr/>
        </p:nvSpPr>
        <p:spPr>
          <a:xfrm>
            <a:off x="3415775" y="4194600"/>
            <a:ext cx="728700" cy="3351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800">
                <a:solidFill>
                  <a:schemeClr val="dk1"/>
                </a:solidFill>
                <a:latin typeface="Calibri"/>
                <a:ea typeface="Calibri"/>
                <a:cs typeface="Calibri"/>
                <a:sym typeface="Calibri"/>
              </a:rPr>
              <a:t>Canal de desfase y relajación</a:t>
            </a:r>
            <a:endParaRPr sz="800">
              <a:solidFill>
                <a:schemeClr val="dk1"/>
              </a:solidFill>
              <a:latin typeface="Calibri"/>
              <a:ea typeface="Calibri"/>
              <a:cs typeface="Calibri"/>
              <a:sym typeface="Calibri"/>
            </a:endParaRPr>
          </a:p>
        </p:txBody>
      </p:sp>
      <p:cxnSp>
        <p:nvCxnSpPr>
          <p:cNvPr id="443" name="Google Shape;443;p39"/>
          <p:cNvCxnSpPr>
            <a:stCxn id="441" idx="0"/>
            <a:endCxn id="438" idx="2"/>
          </p:cNvCxnSpPr>
          <p:nvPr/>
        </p:nvCxnSpPr>
        <p:spPr>
          <a:xfrm flipH="1" rot="10800000">
            <a:off x="2750300" y="3838350"/>
            <a:ext cx="13200" cy="338700"/>
          </a:xfrm>
          <a:prstGeom prst="straightConnector1">
            <a:avLst/>
          </a:prstGeom>
          <a:noFill/>
          <a:ln cap="flat" cmpd="sng" w="9525">
            <a:solidFill>
              <a:schemeClr val="dk2"/>
            </a:solidFill>
            <a:prstDash val="solid"/>
            <a:round/>
            <a:headEnd len="med" w="med" type="none"/>
            <a:tailEnd len="med" w="med" type="triangle"/>
          </a:ln>
        </p:spPr>
      </p:cxnSp>
      <p:cxnSp>
        <p:nvCxnSpPr>
          <p:cNvPr id="444" name="Google Shape;444;p39"/>
          <p:cNvCxnSpPr>
            <a:stCxn id="442" idx="0"/>
            <a:endCxn id="438" idx="2"/>
          </p:cNvCxnSpPr>
          <p:nvPr/>
        </p:nvCxnSpPr>
        <p:spPr>
          <a:xfrm rot="10800000">
            <a:off x="2763425" y="3838500"/>
            <a:ext cx="1016700" cy="356100"/>
          </a:xfrm>
          <a:prstGeom prst="straightConnector1">
            <a:avLst/>
          </a:prstGeom>
          <a:noFill/>
          <a:ln cap="flat" cmpd="sng" w="9525">
            <a:solidFill>
              <a:schemeClr val="dk2"/>
            </a:solidFill>
            <a:prstDash val="solid"/>
            <a:round/>
            <a:headEnd len="med" w="med" type="none"/>
            <a:tailEnd len="med" w="med" type="triangle"/>
          </a:ln>
        </p:spPr>
      </p:cxnSp>
      <p:cxnSp>
        <p:nvCxnSpPr>
          <p:cNvPr id="445" name="Google Shape;445;p39"/>
          <p:cNvCxnSpPr>
            <a:stCxn id="440" idx="0"/>
            <a:endCxn id="438" idx="2"/>
          </p:cNvCxnSpPr>
          <p:nvPr/>
        </p:nvCxnSpPr>
        <p:spPr>
          <a:xfrm flipH="1" rot="10800000">
            <a:off x="1782725" y="3838350"/>
            <a:ext cx="980700" cy="338700"/>
          </a:xfrm>
          <a:prstGeom prst="straightConnector1">
            <a:avLst/>
          </a:prstGeom>
          <a:noFill/>
          <a:ln cap="flat" cmpd="sng" w="9525">
            <a:solidFill>
              <a:schemeClr val="dk2"/>
            </a:solidFill>
            <a:prstDash val="solid"/>
            <a:round/>
            <a:headEnd len="med" w="med" type="none"/>
            <a:tailEnd len="med" w="med" type="triangle"/>
          </a:ln>
        </p:spPr>
      </p:cxnSp>
      <p:pic>
        <p:nvPicPr>
          <p:cNvPr id="446" name="Google Shape;446;p39"/>
          <p:cNvPicPr preferRelativeResize="0"/>
          <p:nvPr/>
        </p:nvPicPr>
        <p:blipFill>
          <a:blip r:embed="rId6">
            <a:alphaModFix/>
          </a:blip>
          <a:stretch>
            <a:fillRect/>
          </a:stretch>
        </p:blipFill>
        <p:spPr>
          <a:xfrm>
            <a:off x="7367075" y="315237"/>
            <a:ext cx="1424119" cy="80306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5"/>
          <p:cNvSpPr txBox="1"/>
          <p:nvPr>
            <p:ph idx="4294967295" type="title"/>
          </p:nvPr>
        </p:nvSpPr>
        <p:spPr>
          <a:xfrm>
            <a:off x="2425225" y="157100"/>
            <a:ext cx="48300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s" sz="2600"/>
              <a:t>Presentación:</a:t>
            </a:r>
            <a:endParaRPr b="1" sz="2600"/>
          </a:p>
          <a:p>
            <a:pPr indent="0" lvl="0" marL="0" rtl="0" algn="ctr">
              <a:spcBef>
                <a:spcPts val="0"/>
              </a:spcBef>
              <a:spcAft>
                <a:spcPts val="0"/>
              </a:spcAft>
              <a:buNone/>
            </a:pPr>
            <a:r>
              <a:rPr b="1" lang="es" sz="2600"/>
              <a:t>Quantum Fellow</a:t>
            </a:r>
            <a:endParaRPr b="1" sz="2600"/>
          </a:p>
        </p:txBody>
      </p:sp>
      <p:sp>
        <p:nvSpPr>
          <p:cNvPr id="143" name="Google Shape;143;p15"/>
          <p:cNvSpPr txBox="1"/>
          <p:nvPr/>
        </p:nvSpPr>
        <p:spPr>
          <a:xfrm>
            <a:off x="1135275" y="1639775"/>
            <a:ext cx="6422100" cy="14112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lang="es" sz="1600"/>
              <a:t>Victor Onofre </a:t>
            </a:r>
            <a:endParaRPr b="1" sz="1600"/>
          </a:p>
          <a:p>
            <a:pPr indent="-330200" lvl="0" marL="457200" rtl="0" algn="l">
              <a:spcBef>
                <a:spcPts val="0"/>
              </a:spcBef>
              <a:spcAft>
                <a:spcPts val="0"/>
              </a:spcAft>
              <a:buSzPts val="1600"/>
              <a:buChar char="●"/>
            </a:pPr>
            <a:r>
              <a:rPr lang="es" sz="1600"/>
              <a:t>Físico con maestría del CNyN-UNAM en información cuántica</a:t>
            </a:r>
            <a:endParaRPr sz="1600"/>
          </a:p>
          <a:p>
            <a:pPr indent="-330200" lvl="0" marL="457200" rtl="0" algn="l">
              <a:spcBef>
                <a:spcPts val="0"/>
              </a:spcBef>
              <a:spcAft>
                <a:spcPts val="0"/>
              </a:spcAft>
              <a:buSzPts val="1600"/>
              <a:buChar char="●"/>
            </a:pPr>
            <a:r>
              <a:rPr lang="es" sz="1600"/>
              <a:t>2</a:t>
            </a:r>
            <a:r>
              <a:rPr lang="es" sz="1600"/>
              <a:t> años de experiencia como Quantum Software Engineer en la Startup Multiverse Computing</a:t>
            </a:r>
            <a:endParaRPr sz="1600"/>
          </a:p>
          <a:p>
            <a:pPr indent="-330200" lvl="0" marL="457200" rtl="0" algn="l">
              <a:spcBef>
                <a:spcPts val="0"/>
              </a:spcBef>
              <a:spcAft>
                <a:spcPts val="0"/>
              </a:spcAft>
              <a:buSzPts val="1600"/>
              <a:buChar char="●"/>
            </a:pPr>
            <a:r>
              <a:rPr lang="es" sz="1600"/>
              <a:t>Mentor en programa del Quantum Open Source Foundation, Quantum Fellow en Quantum Quipu </a:t>
            </a:r>
            <a:endParaRPr sz="1600"/>
          </a:p>
          <a:p>
            <a:pPr indent="-330200" lvl="0" marL="457200" rtl="0" algn="l">
              <a:spcBef>
                <a:spcPts val="0"/>
              </a:spcBef>
              <a:spcAft>
                <a:spcPts val="0"/>
              </a:spcAft>
              <a:buSzPts val="1600"/>
              <a:buChar char="●"/>
            </a:pPr>
            <a:r>
              <a:rPr lang="es" sz="1600"/>
              <a:t>Intereses en Quantum Error mitigation, Error Correction y pruebas de conceptos de futuras aplicaciones con dispositivos NISQ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idx="4294967295" type="title"/>
          </p:nvPr>
        </p:nvSpPr>
        <p:spPr>
          <a:xfrm>
            <a:off x="2092575" y="189725"/>
            <a:ext cx="48300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s" sz="2600"/>
              <a:t>Presentación:</a:t>
            </a:r>
            <a:endParaRPr b="1" sz="2600"/>
          </a:p>
          <a:p>
            <a:pPr indent="0" lvl="0" marL="0" rtl="0" algn="ctr">
              <a:spcBef>
                <a:spcPts val="0"/>
              </a:spcBef>
              <a:spcAft>
                <a:spcPts val="0"/>
              </a:spcAft>
              <a:buNone/>
            </a:pPr>
            <a:r>
              <a:rPr b="1" lang="es" sz="2600"/>
              <a:t>Quantum Interns</a:t>
            </a:r>
            <a:endParaRPr b="1" sz="2600"/>
          </a:p>
        </p:txBody>
      </p:sp>
      <p:sp>
        <p:nvSpPr>
          <p:cNvPr id="149" name="Google Shape;149;p16"/>
          <p:cNvSpPr txBox="1"/>
          <p:nvPr/>
        </p:nvSpPr>
        <p:spPr>
          <a:xfrm>
            <a:off x="1117875" y="1512575"/>
            <a:ext cx="6779400" cy="1411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s"/>
              <a:t>Adriano Lusso</a:t>
            </a:r>
            <a:endParaRPr b="1"/>
          </a:p>
          <a:p>
            <a:pPr indent="-330200" lvl="0" marL="457200" rtl="0" algn="l">
              <a:spcBef>
                <a:spcPts val="0"/>
              </a:spcBef>
              <a:spcAft>
                <a:spcPts val="0"/>
              </a:spcAft>
              <a:buSzPts val="1600"/>
              <a:buChar char="●"/>
            </a:pPr>
            <a:r>
              <a:rPr lang="es" sz="1600"/>
              <a:t>Universidad Nacional del Comahue en Neuquén, Argentina</a:t>
            </a:r>
            <a:endParaRPr sz="1600"/>
          </a:p>
          <a:p>
            <a:pPr indent="-330200" lvl="0" marL="457200" rtl="0" algn="l">
              <a:spcBef>
                <a:spcPts val="0"/>
              </a:spcBef>
              <a:spcAft>
                <a:spcPts val="0"/>
              </a:spcAft>
              <a:buSzPts val="1600"/>
              <a:buChar char="●"/>
            </a:pPr>
            <a:r>
              <a:rPr lang="es" sz="1600"/>
              <a:t>Estudiante de cuarto año en “Licenciatura en Ciencias de la Computación”</a:t>
            </a:r>
            <a:endParaRPr sz="1600"/>
          </a:p>
          <a:p>
            <a:pPr indent="-330200" lvl="0" marL="457200" rtl="0" algn="l">
              <a:spcBef>
                <a:spcPts val="0"/>
              </a:spcBef>
              <a:spcAft>
                <a:spcPts val="0"/>
              </a:spcAft>
              <a:buSzPts val="1600"/>
              <a:buChar char="●"/>
            </a:pPr>
            <a:r>
              <a:rPr lang="es" sz="1600"/>
              <a:t>Interés en computación cuántica y machine learning</a:t>
            </a:r>
            <a:endParaRPr sz="1600"/>
          </a:p>
        </p:txBody>
      </p:sp>
      <p:sp>
        <p:nvSpPr>
          <p:cNvPr id="150" name="Google Shape;150;p16"/>
          <p:cNvSpPr txBox="1"/>
          <p:nvPr/>
        </p:nvSpPr>
        <p:spPr>
          <a:xfrm>
            <a:off x="1117875" y="2923775"/>
            <a:ext cx="6422100" cy="983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s"/>
              <a:t>María Ramos</a:t>
            </a:r>
            <a:endParaRPr b="1"/>
          </a:p>
          <a:p>
            <a:pPr indent="-330200" lvl="0" marL="457200" rtl="0" algn="l">
              <a:spcBef>
                <a:spcPts val="0"/>
              </a:spcBef>
              <a:spcAft>
                <a:spcPts val="0"/>
              </a:spcAft>
              <a:buSzPts val="1600"/>
              <a:buChar char="●"/>
            </a:pPr>
            <a:r>
              <a:rPr lang="es" sz="1600"/>
              <a:t>Centro de Ciencias Matemáticas, CCM UNAM, México</a:t>
            </a:r>
            <a:endParaRPr sz="1600"/>
          </a:p>
          <a:p>
            <a:pPr indent="-330200" lvl="0" marL="457200" rtl="0" algn="l">
              <a:spcBef>
                <a:spcPts val="0"/>
              </a:spcBef>
              <a:spcAft>
                <a:spcPts val="0"/>
              </a:spcAft>
              <a:buSzPts val="1600"/>
              <a:buChar char="●"/>
            </a:pPr>
            <a:r>
              <a:rPr lang="es" sz="1600"/>
              <a:t>Estudiante de </a:t>
            </a:r>
            <a:r>
              <a:rPr lang="es" sz="1600"/>
              <a:t>maestría en Ciencias Matemáticas</a:t>
            </a:r>
            <a:r>
              <a:rPr lang="es" sz="1600"/>
              <a:t> </a:t>
            </a:r>
            <a:endParaRPr sz="1600"/>
          </a:p>
          <a:p>
            <a:pPr indent="-330200" lvl="0" marL="457200" rtl="0" algn="l">
              <a:spcBef>
                <a:spcPts val="0"/>
              </a:spcBef>
              <a:spcAft>
                <a:spcPts val="0"/>
              </a:spcAft>
              <a:buSzPts val="1600"/>
              <a:buChar char="●"/>
            </a:pPr>
            <a:r>
              <a:rPr lang="es" sz="1600"/>
              <a:t>Interés en geometría, computación cuántica y teoría de la información</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7"/>
          <p:cNvSpPr txBox="1"/>
          <p:nvPr>
            <p:ph idx="4294967295" type="title"/>
          </p:nvPr>
        </p:nvSpPr>
        <p:spPr>
          <a:xfrm>
            <a:off x="2346100" y="183475"/>
            <a:ext cx="48300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s" sz="2600"/>
              <a:t>Presentación:</a:t>
            </a:r>
            <a:endParaRPr b="1" sz="2600"/>
          </a:p>
          <a:p>
            <a:pPr indent="0" lvl="0" marL="0" rtl="0" algn="ctr">
              <a:spcBef>
                <a:spcPts val="0"/>
              </a:spcBef>
              <a:spcAft>
                <a:spcPts val="0"/>
              </a:spcAft>
              <a:buNone/>
            </a:pPr>
            <a:r>
              <a:rPr b="1" lang="es" sz="2600"/>
              <a:t>Nuestro proyecto</a:t>
            </a:r>
            <a:endParaRPr b="1" sz="2600"/>
          </a:p>
        </p:txBody>
      </p:sp>
      <p:sp>
        <p:nvSpPr>
          <p:cNvPr id="156" name="Google Shape;156;p17"/>
          <p:cNvSpPr txBox="1"/>
          <p:nvPr/>
        </p:nvSpPr>
        <p:spPr>
          <a:xfrm>
            <a:off x="765225" y="1097575"/>
            <a:ext cx="3907200" cy="162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t>Objetivos:</a:t>
            </a:r>
            <a:endParaRPr/>
          </a:p>
          <a:p>
            <a:pPr indent="-317500" lvl="0" marL="457200" rtl="0" algn="l">
              <a:spcBef>
                <a:spcPts val="0"/>
              </a:spcBef>
              <a:spcAft>
                <a:spcPts val="0"/>
              </a:spcAft>
              <a:buSzPts val="1400"/>
              <a:buChar char="●"/>
            </a:pPr>
            <a:r>
              <a:rPr lang="es"/>
              <a:t>Estudiar distintos métodos de simulación de ruido en qubits superconductores.</a:t>
            </a:r>
            <a:endParaRPr/>
          </a:p>
          <a:p>
            <a:pPr indent="-317500" lvl="0" marL="457200" rtl="0" algn="l">
              <a:spcBef>
                <a:spcPts val="0"/>
              </a:spcBef>
              <a:spcAft>
                <a:spcPts val="0"/>
              </a:spcAft>
              <a:buSzPts val="1400"/>
              <a:buChar char="●"/>
            </a:pPr>
            <a:r>
              <a:rPr lang="es"/>
              <a:t>Estudiar distintos </a:t>
            </a:r>
            <a:r>
              <a:rPr lang="es"/>
              <a:t>métodos</a:t>
            </a:r>
            <a:r>
              <a:rPr lang="es"/>
              <a:t> de mitigación de ruido.</a:t>
            </a:r>
            <a:endParaRPr/>
          </a:p>
          <a:p>
            <a:pPr indent="-317500" lvl="0" marL="457200" rtl="0" algn="l">
              <a:spcBef>
                <a:spcPts val="0"/>
              </a:spcBef>
              <a:spcAft>
                <a:spcPts val="0"/>
              </a:spcAft>
              <a:buSzPts val="1400"/>
              <a:buChar char="●"/>
            </a:pPr>
            <a:r>
              <a:rPr lang="es"/>
              <a:t>Crear un modelo de simulación y mitigación de ruido basado en la bibliografía leída.</a:t>
            </a:r>
            <a:endParaRPr/>
          </a:p>
          <a:p>
            <a:pPr indent="0" lvl="0" marL="0" rtl="0" algn="l">
              <a:spcBef>
                <a:spcPts val="0"/>
              </a:spcBef>
              <a:spcAft>
                <a:spcPts val="0"/>
              </a:spcAft>
              <a:buNone/>
            </a:pPr>
            <a:r>
              <a:t/>
            </a:r>
            <a:endParaRPr/>
          </a:p>
        </p:txBody>
      </p:sp>
      <p:sp>
        <p:nvSpPr>
          <p:cNvPr id="157" name="Google Shape;157;p17"/>
          <p:cNvSpPr txBox="1"/>
          <p:nvPr/>
        </p:nvSpPr>
        <p:spPr>
          <a:xfrm>
            <a:off x="765225" y="2936400"/>
            <a:ext cx="4342500" cy="162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t>Para lograr nuestro objetivo, veremos…</a:t>
            </a:r>
            <a:endParaRPr/>
          </a:p>
          <a:p>
            <a:pPr indent="-317500" lvl="0" marL="457200" rtl="0" algn="l">
              <a:spcBef>
                <a:spcPts val="0"/>
              </a:spcBef>
              <a:spcAft>
                <a:spcPts val="0"/>
              </a:spcAft>
              <a:buSzPts val="1400"/>
              <a:buAutoNum type="arabicPeriod"/>
            </a:pPr>
            <a:r>
              <a:rPr lang="es"/>
              <a:t>Que es el ruido cuántico y su importancia.</a:t>
            </a:r>
            <a:endParaRPr/>
          </a:p>
          <a:p>
            <a:pPr indent="-317500" lvl="0" marL="457200" rtl="0" algn="l">
              <a:spcBef>
                <a:spcPts val="0"/>
              </a:spcBef>
              <a:spcAft>
                <a:spcPts val="0"/>
              </a:spcAft>
              <a:buSzPts val="1400"/>
              <a:buAutoNum type="arabicPeriod"/>
            </a:pPr>
            <a:r>
              <a:rPr lang="es"/>
              <a:t>Matrices de densidad y su función a la hora de representar el ruido.</a:t>
            </a:r>
            <a:endParaRPr/>
          </a:p>
          <a:p>
            <a:pPr indent="-317500" lvl="0" marL="457200" rtl="0" algn="l">
              <a:spcBef>
                <a:spcPts val="0"/>
              </a:spcBef>
              <a:spcAft>
                <a:spcPts val="0"/>
              </a:spcAft>
              <a:buSzPts val="1400"/>
              <a:buAutoNum type="arabicPeriod"/>
            </a:pPr>
            <a:r>
              <a:rPr lang="es"/>
              <a:t>El modelo de simulación</a:t>
            </a:r>
            <a:endParaRPr/>
          </a:p>
          <a:p>
            <a:pPr indent="0" lvl="0" marL="457200" rtl="0" algn="l">
              <a:spcBef>
                <a:spcPts val="0"/>
              </a:spcBef>
              <a:spcAft>
                <a:spcPts val="0"/>
              </a:spcAft>
              <a:buNone/>
            </a:pPr>
            <a:r>
              <a:rPr lang="es"/>
              <a:t> de ruido que implementaremos.</a:t>
            </a:r>
            <a:endParaRPr/>
          </a:p>
          <a:p>
            <a:pPr indent="-317500" lvl="0" marL="457200" rtl="0" algn="l">
              <a:spcBef>
                <a:spcPts val="0"/>
              </a:spcBef>
              <a:spcAft>
                <a:spcPts val="0"/>
              </a:spcAft>
              <a:buSzPts val="1400"/>
              <a:buAutoNum type="arabicPeriod"/>
            </a:pPr>
            <a:r>
              <a:rPr lang="es"/>
              <a:t>Conclusiones y siguientes pasos.</a:t>
            </a:r>
            <a:endParaRPr/>
          </a:p>
        </p:txBody>
      </p:sp>
      <p:pic>
        <p:nvPicPr>
          <p:cNvPr id="158" name="Google Shape;158;p17"/>
          <p:cNvPicPr preferRelativeResize="0"/>
          <p:nvPr/>
        </p:nvPicPr>
        <p:blipFill>
          <a:blip r:embed="rId3">
            <a:alphaModFix/>
          </a:blip>
          <a:stretch>
            <a:fillRect/>
          </a:stretch>
        </p:blipFill>
        <p:spPr>
          <a:xfrm>
            <a:off x="5498253" y="1541625"/>
            <a:ext cx="2425070" cy="23871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2151175" y="357650"/>
            <a:ext cx="5000700" cy="79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¿Qué es el ruido cuántico?</a:t>
            </a:r>
            <a:endParaRPr/>
          </a:p>
        </p:txBody>
      </p:sp>
      <p:sp>
        <p:nvSpPr>
          <p:cNvPr id="164" name="Google Shape;164;p18"/>
          <p:cNvSpPr txBox="1"/>
          <p:nvPr/>
        </p:nvSpPr>
        <p:spPr>
          <a:xfrm>
            <a:off x="457150" y="1569450"/>
            <a:ext cx="5112300" cy="2004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s"/>
              <a:t>El ruido cuántico son los </a:t>
            </a:r>
            <a:r>
              <a:rPr lang="es"/>
              <a:t>múltiples</a:t>
            </a:r>
            <a:r>
              <a:rPr lang="es"/>
              <a:t> factores que pueden afectar en la exactitud de los cálculos hechos por una computadora cuántica.</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s"/>
              <a:t>Una fuente importante de ruido es la</a:t>
            </a:r>
            <a:r>
              <a:rPr lang="es"/>
              <a:t> </a:t>
            </a:r>
            <a:r>
              <a:rPr lang="es"/>
              <a:t>interacción</a:t>
            </a:r>
            <a:r>
              <a:rPr lang="es"/>
              <a:t> entre qubits </a:t>
            </a:r>
            <a:r>
              <a:rPr lang="es"/>
              <a:t>cercanos</a:t>
            </a:r>
            <a:r>
              <a:rPr lang="es"/>
              <a:t> entre sí.</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s"/>
              <a:t>En otros casos casos, realizar operaciones sobre los qubits son el causante de que el ruido cuántico aparezca.</a:t>
            </a:r>
            <a:endParaRPr/>
          </a:p>
        </p:txBody>
      </p:sp>
      <p:pic>
        <p:nvPicPr>
          <p:cNvPr id="165" name="Google Shape;165;p18"/>
          <p:cNvPicPr preferRelativeResize="0"/>
          <p:nvPr/>
        </p:nvPicPr>
        <p:blipFill>
          <a:blip r:embed="rId3">
            <a:alphaModFix/>
          </a:blip>
          <a:stretch>
            <a:fillRect/>
          </a:stretch>
        </p:blipFill>
        <p:spPr>
          <a:xfrm>
            <a:off x="5753950" y="1232375"/>
            <a:ext cx="2993775" cy="2993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646250" y="155400"/>
            <a:ext cx="60420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Ejemplo: ruido en un circuito simple</a:t>
            </a:r>
            <a:endParaRPr/>
          </a:p>
        </p:txBody>
      </p:sp>
      <p:pic>
        <p:nvPicPr>
          <p:cNvPr id="171" name="Google Shape;171;p19"/>
          <p:cNvPicPr preferRelativeResize="0"/>
          <p:nvPr/>
        </p:nvPicPr>
        <p:blipFill rotWithShape="1">
          <a:blip r:embed="rId3">
            <a:alphaModFix/>
          </a:blip>
          <a:srcRect b="15027" l="15835" r="6921" t="6743"/>
          <a:stretch/>
        </p:blipFill>
        <p:spPr>
          <a:xfrm>
            <a:off x="470350" y="1068312"/>
            <a:ext cx="3479249" cy="1483050"/>
          </a:xfrm>
          <a:prstGeom prst="rect">
            <a:avLst/>
          </a:prstGeom>
          <a:noFill/>
          <a:ln>
            <a:noFill/>
          </a:ln>
        </p:spPr>
      </p:pic>
      <p:pic>
        <p:nvPicPr>
          <p:cNvPr id="172" name="Google Shape;172;p19"/>
          <p:cNvPicPr preferRelativeResize="0"/>
          <p:nvPr/>
        </p:nvPicPr>
        <p:blipFill rotWithShape="1">
          <a:blip r:embed="rId4">
            <a:alphaModFix/>
          </a:blip>
          <a:srcRect b="0" l="0" r="7390" t="8542"/>
          <a:stretch/>
        </p:blipFill>
        <p:spPr>
          <a:xfrm>
            <a:off x="305100" y="2522000"/>
            <a:ext cx="3342420" cy="2357725"/>
          </a:xfrm>
          <a:prstGeom prst="rect">
            <a:avLst/>
          </a:prstGeom>
          <a:noFill/>
          <a:ln>
            <a:noFill/>
          </a:ln>
        </p:spPr>
      </p:pic>
      <p:pic>
        <p:nvPicPr>
          <p:cNvPr id="173" name="Google Shape;173;p19"/>
          <p:cNvPicPr preferRelativeResize="0"/>
          <p:nvPr/>
        </p:nvPicPr>
        <p:blipFill rotWithShape="1">
          <a:blip r:embed="rId5">
            <a:alphaModFix/>
          </a:blip>
          <a:srcRect b="14006" l="14882" r="8365" t="13382"/>
          <a:stretch/>
        </p:blipFill>
        <p:spPr>
          <a:xfrm>
            <a:off x="4835425" y="1247775"/>
            <a:ext cx="3962401" cy="1323975"/>
          </a:xfrm>
          <a:prstGeom prst="rect">
            <a:avLst/>
          </a:prstGeom>
          <a:noFill/>
          <a:ln>
            <a:noFill/>
          </a:ln>
        </p:spPr>
      </p:pic>
      <p:pic>
        <p:nvPicPr>
          <p:cNvPr id="174" name="Google Shape;174;p19"/>
          <p:cNvPicPr preferRelativeResize="0"/>
          <p:nvPr/>
        </p:nvPicPr>
        <p:blipFill rotWithShape="1">
          <a:blip r:embed="rId6">
            <a:alphaModFix/>
          </a:blip>
          <a:srcRect b="0" l="0" r="0" t="6994"/>
          <a:stretch/>
        </p:blipFill>
        <p:spPr>
          <a:xfrm>
            <a:off x="4835425" y="2513974"/>
            <a:ext cx="3549025" cy="2357726"/>
          </a:xfrm>
          <a:prstGeom prst="rect">
            <a:avLst/>
          </a:prstGeom>
          <a:noFill/>
          <a:ln>
            <a:noFill/>
          </a:ln>
        </p:spPr>
      </p:pic>
      <p:sp>
        <p:nvSpPr>
          <p:cNvPr id="175" name="Google Shape;175;p19"/>
          <p:cNvSpPr txBox="1"/>
          <p:nvPr>
            <p:ph type="title"/>
          </p:nvPr>
        </p:nvSpPr>
        <p:spPr>
          <a:xfrm>
            <a:off x="5718900" y="720975"/>
            <a:ext cx="2878800" cy="49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000"/>
              <a:t>Circuito con ruido</a:t>
            </a:r>
            <a:endParaRPr sz="2000"/>
          </a:p>
        </p:txBody>
      </p:sp>
      <p:sp>
        <p:nvSpPr>
          <p:cNvPr id="176" name="Google Shape;176;p19"/>
          <p:cNvSpPr txBox="1"/>
          <p:nvPr>
            <p:ph type="title"/>
          </p:nvPr>
        </p:nvSpPr>
        <p:spPr>
          <a:xfrm>
            <a:off x="880200" y="720975"/>
            <a:ext cx="2878800" cy="4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2000"/>
              <a:t>Circuito sin ruido</a:t>
            </a:r>
            <a:endParaRPr sz="2000"/>
          </a:p>
        </p:txBody>
      </p:sp>
      <p:sp>
        <p:nvSpPr>
          <p:cNvPr id="177" name="Google Shape;177;p19"/>
          <p:cNvSpPr txBox="1"/>
          <p:nvPr/>
        </p:nvSpPr>
        <p:spPr>
          <a:xfrm>
            <a:off x="6030975" y="1421050"/>
            <a:ext cx="867000" cy="36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s" sz="900">
                <a:solidFill>
                  <a:srgbClr val="FF0000"/>
                </a:solidFill>
                <a:latin typeface="Calibri"/>
                <a:ea typeface="Calibri"/>
                <a:cs typeface="Calibri"/>
                <a:sym typeface="Calibri"/>
              </a:rPr>
              <a:t>ruido!</a:t>
            </a:r>
            <a:endParaRPr b="1" i="1" sz="900">
              <a:solidFill>
                <a:srgbClr val="FF0000"/>
              </a:solidFill>
              <a:latin typeface="Calibri"/>
              <a:ea typeface="Calibri"/>
              <a:cs typeface="Calibri"/>
              <a:sym typeface="Calibri"/>
            </a:endParaRPr>
          </a:p>
        </p:txBody>
      </p:sp>
      <p:sp>
        <p:nvSpPr>
          <p:cNvPr id="178" name="Google Shape;178;p19"/>
          <p:cNvSpPr txBox="1"/>
          <p:nvPr/>
        </p:nvSpPr>
        <p:spPr>
          <a:xfrm>
            <a:off x="6669150" y="1783138"/>
            <a:ext cx="867000" cy="36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s" sz="900">
                <a:solidFill>
                  <a:srgbClr val="FF0000"/>
                </a:solidFill>
                <a:latin typeface="Calibri"/>
                <a:ea typeface="Calibri"/>
                <a:cs typeface="Calibri"/>
                <a:sym typeface="Calibri"/>
              </a:rPr>
              <a:t>ruido!</a:t>
            </a:r>
            <a:endParaRPr b="1" i="1" sz="900">
              <a:solidFill>
                <a:srgbClr val="FF0000"/>
              </a:solidFill>
              <a:latin typeface="Calibri"/>
              <a:ea typeface="Calibri"/>
              <a:cs typeface="Calibri"/>
              <a:sym typeface="Calibri"/>
            </a:endParaRPr>
          </a:p>
        </p:txBody>
      </p:sp>
      <p:sp>
        <p:nvSpPr>
          <p:cNvPr id="179" name="Google Shape;179;p19"/>
          <p:cNvSpPr txBox="1"/>
          <p:nvPr/>
        </p:nvSpPr>
        <p:spPr>
          <a:xfrm>
            <a:off x="5425350" y="1783138"/>
            <a:ext cx="867000" cy="36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s" sz="900">
                <a:solidFill>
                  <a:srgbClr val="FF0000"/>
                </a:solidFill>
                <a:latin typeface="Calibri"/>
                <a:ea typeface="Calibri"/>
                <a:cs typeface="Calibri"/>
                <a:sym typeface="Calibri"/>
              </a:rPr>
              <a:t>ruido!</a:t>
            </a:r>
            <a:endParaRPr b="1" i="1" sz="900">
              <a:solidFill>
                <a:srgbClr val="FF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0"/>
          <p:cNvSpPr txBox="1"/>
          <p:nvPr>
            <p:ph type="title"/>
          </p:nvPr>
        </p:nvSpPr>
        <p:spPr>
          <a:xfrm>
            <a:off x="1594050" y="388400"/>
            <a:ext cx="59559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La importancia del ruido cuántico</a:t>
            </a:r>
            <a:endParaRPr/>
          </a:p>
        </p:txBody>
      </p:sp>
      <p:pic>
        <p:nvPicPr>
          <p:cNvPr id="185" name="Google Shape;185;p20"/>
          <p:cNvPicPr preferRelativeResize="0"/>
          <p:nvPr/>
        </p:nvPicPr>
        <p:blipFill>
          <a:blip r:embed="rId3">
            <a:alphaModFix/>
          </a:blip>
          <a:stretch>
            <a:fillRect/>
          </a:stretch>
        </p:blipFill>
        <p:spPr>
          <a:xfrm>
            <a:off x="694600" y="939200"/>
            <a:ext cx="7754800" cy="2800351"/>
          </a:xfrm>
          <a:prstGeom prst="rect">
            <a:avLst/>
          </a:prstGeom>
          <a:noFill/>
          <a:ln>
            <a:noFill/>
          </a:ln>
        </p:spPr>
      </p:pic>
      <p:sp>
        <p:nvSpPr>
          <p:cNvPr id="186" name="Google Shape;186;p20"/>
          <p:cNvSpPr txBox="1"/>
          <p:nvPr/>
        </p:nvSpPr>
        <p:spPr>
          <a:xfrm>
            <a:off x="2228850" y="3739550"/>
            <a:ext cx="4686300" cy="64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s">
                <a:latin typeface="Calibri"/>
                <a:ea typeface="Calibri"/>
                <a:cs typeface="Calibri"/>
                <a:sym typeface="Calibri"/>
              </a:rPr>
              <a:t>Circuito de “</a:t>
            </a:r>
            <a:r>
              <a:rPr i="1" lang="es">
                <a:latin typeface="Calibri"/>
                <a:ea typeface="Calibri"/>
                <a:cs typeface="Calibri"/>
                <a:sym typeface="Calibri"/>
              </a:rPr>
              <a:t>Búsqueda</a:t>
            </a:r>
            <a:r>
              <a:rPr i="1" lang="es">
                <a:latin typeface="Calibri"/>
                <a:ea typeface="Calibri"/>
                <a:cs typeface="Calibri"/>
                <a:sym typeface="Calibri"/>
              </a:rPr>
              <a:t> de Grover” descompuesto en</a:t>
            </a:r>
            <a:endParaRPr i="1">
              <a:latin typeface="Calibri"/>
              <a:ea typeface="Calibri"/>
              <a:cs typeface="Calibri"/>
              <a:sym typeface="Calibri"/>
            </a:endParaRPr>
          </a:p>
          <a:p>
            <a:pPr indent="0" lvl="0" marL="0" rtl="0" algn="ctr">
              <a:spcBef>
                <a:spcPts val="0"/>
              </a:spcBef>
              <a:spcAft>
                <a:spcPts val="0"/>
              </a:spcAft>
              <a:buNone/>
            </a:pPr>
            <a:r>
              <a:rPr b="1" i="1" lang="es">
                <a:latin typeface="Calibri"/>
                <a:ea typeface="Calibri"/>
                <a:cs typeface="Calibri"/>
                <a:sym typeface="Calibri"/>
              </a:rPr>
              <a:t>compuertas nativas</a:t>
            </a:r>
            <a:endParaRPr b="1" i="1">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21"/>
          <p:cNvPicPr preferRelativeResize="0"/>
          <p:nvPr/>
        </p:nvPicPr>
        <p:blipFill>
          <a:blip r:embed="rId3">
            <a:alphaModFix/>
          </a:blip>
          <a:stretch>
            <a:fillRect/>
          </a:stretch>
        </p:blipFill>
        <p:spPr>
          <a:xfrm>
            <a:off x="483575" y="1707400"/>
            <a:ext cx="4716450" cy="2818225"/>
          </a:xfrm>
          <a:prstGeom prst="rect">
            <a:avLst/>
          </a:prstGeom>
          <a:noFill/>
          <a:ln>
            <a:noFill/>
          </a:ln>
        </p:spPr>
      </p:pic>
      <p:pic>
        <p:nvPicPr>
          <p:cNvPr id="192" name="Google Shape;192;p21"/>
          <p:cNvPicPr preferRelativeResize="0"/>
          <p:nvPr/>
        </p:nvPicPr>
        <p:blipFill>
          <a:blip r:embed="rId4">
            <a:alphaModFix/>
          </a:blip>
          <a:stretch>
            <a:fillRect/>
          </a:stretch>
        </p:blipFill>
        <p:spPr>
          <a:xfrm>
            <a:off x="6060800" y="1707400"/>
            <a:ext cx="2171700" cy="1971675"/>
          </a:xfrm>
          <a:prstGeom prst="rect">
            <a:avLst/>
          </a:prstGeom>
          <a:noFill/>
          <a:ln>
            <a:noFill/>
          </a:ln>
        </p:spPr>
      </p:pic>
      <p:sp>
        <p:nvSpPr>
          <p:cNvPr id="193" name="Google Shape;193;p21"/>
          <p:cNvSpPr/>
          <p:nvPr/>
        </p:nvSpPr>
        <p:spPr>
          <a:xfrm>
            <a:off x="3472350" y="3500000"/>
            <a:ext cx="1543200" cy="5277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94" name="Google Shape;194;p21"/>
          <p:cNvSpPr txBox="1"/>
          <p:nvPr>
            <p:ph type="title"/>
          </p:nvPr>
        </p:nvSpPr>
        <p:spPr>
          <a:xfrm>
            <a:off x="1594050" y="388400"/>
            <a:ext cx="5955900" cy="954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t>Compuertas nativas y</a:t>
            </a:r>
            <a:r>
              <a:rPr lang="es"/>
              <a:t> </a:t>
            </a:r>
            <a:r>
              <a:rPr lang="es"/>
              <a:t>qubits d</a:t>
            </a:r>
            <a:r>
              <a:rPr lang="es"/>
              <a:t>e</a:t>
            </a:r>
            <a:endParaRPr/>
          </a:p>
          <a:p>
            <a:pPr indent="457200" lvl="0" marL="0" rtl="0" algn="ctr">
              <a:spcBef>
                <a:spcPts val="0"/>
              </a:spcBef>
              <a:spcAft>
                <a:spcPts val="0"/>
              </a:spcAft>
              <a:buNone/>
            </a:pPr>
            <a:r>
              <a:rPr lang="es"/>
              <a:t>hardware real</a:t>
            </a:r>
            <a:endParaRPr sz="2888"/>
          </a:p>
        </p:txBody>
      </p:sp>
      <p:sp>
        <p:nvSpPr>
          <p:cNvPr id="195" name="Google Shape;195;p21"/>
          <p:cNvSpPr txBox="1"/>
          <p:nvPr/>
        </p:nvSpPr>
        <p:spPr>
          <a:xfrm>
            <a:off x="6294675" y="3679075"/>
            <a:ext cx="2347500" cy="59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s">
                <a:latin typeface="Calibri"/>
                <a:ea typeface="Calibri"/>
                <a:cs typeface="Calibri"/>
                <a:sym typeface="Calibri"/>
              </a:rPr>
              <a:t>Topología de 7 qubits interconectados</a:t>
            </a:r>
            <a:endParaRPr i="1">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