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Nunito"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ctor Onofre" initials="" lastIdx="3" clrIdx="0"/>
  <p:cmAuthor id="1" name="Adriano Luss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10-27T15:22:20.320" idx="2">
    <p:pos x="1967" y="916"/>
    <p:text>_Marked as resolved_</p:text>
  </p:cm>
  <p:cm authorId="0" dt="2023-10-27T15:22:27.233" idx="3">
    <p:pos x="1967" y="916"/>
    <p:text>_Re-opened_</p:text>
  </p:cm>
  <p:cm authorId="0" dt="2023-10-27T15:58:34.417" idx="1">
    <p:pos x="1967" y="916"/>
    <p:text>aqui que quieres decir exactamente?</p:text>
  </p:cm>
  <p:cm authorId="1" dt="2023-10-27T15:58:34.417" idx="1">
    <p:pos x="1967" y="916"/>
    <p:text>Se explica principalemente hablando.Es mucho texto, si preferis cuando hagamos reunion meet te lo explico ahi:
Una computadora cuantica, al ejecutar un circuito, genera ruido. Ese ruido no se sabe como,ni cuando ni en que intensidad se genera. Basicamente, un black box. Eso dificulta encontrar tecnicas de mitigacion de ruido porque no se sabe como se comporta exactamente este ruido.
Para tratar de entender el ruido, se usan computadoras clasicas que emulen circuitos cuanticos. Como estas son meras emulaciones, las operaciones son sin ruido y se sabe exactamente que pasa en cada momento(porque no son estados cuanticos reales, podemos ver el estado en todo momento). Luego, se le agrega un simulador de ruido cuantico que busca asemejarse lo maximo posible al ruido real de una computadora cuantica. En el mejor caso posible, esta simulacion de circuito con ruido es identica a la del circuito cuantico real. La diferencia es que ahora si sabemos como se genera este ruido(porque lo estamos modelando nosotros), y nos permite buscar tecnicas de mitigacion de ruido mas facilmente(esto ultimo en la otra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ea1becf9c8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ea1becf9c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e99036606f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e99036606f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e99036606f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e99036606f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ea255f76b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ea255f76b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92becc2d6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92becc2d6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9375ac8c7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9375ac8c7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ea255f76b4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ea255f76b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ea255f76b4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ea255f76b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92becc2d6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92becc2d6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92becc2d6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92becc2d6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99036606f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e99036606f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ea1becf9c8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ea1becf9c8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ea1becf9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ea1becf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a1becf9c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a1becf9c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ea1becf9c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ea1becf9c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ea1becf9c8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ea1becf9c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93849861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93849861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9358d982c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9358d982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ea2e8d0029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ea2e8d0029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ea3ce0c99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ea3ce0c9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e99036606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e99036606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92becc2d6a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92becc2d6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e99036606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e99036606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27433df4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27433df4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ea1becf9c8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ea1becf9c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ea468018c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ea468018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comments" Target="../comments/comment1.xml"/><Relationship Id="rId5" Type="http://schemas.openxmlformats.org/officeDocument/2006/relationships/image" Target="../media/image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708200" y="663125"/>
            <a:ext cx="5607000" cy="15789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s"/>
              <a:t>Simulación y reducción de ruido utilizando compuertas nativas</a:t>
            </a:r>
            <a:endParaRPr/>
          </a:p>
        </p:txBody>
      </p:sp>
      <p:pic>
        <p:nvPicPr>
          <p:cNvPr id="129" name="Google Shape;129;p13"/>
          <p:cNvPicPr preferRelativeResize="0"/>
          <p:nvPr/>
        </p:nvPicPr>
        <p:blipFill>
          <a:blip r:embed="rId3">
            <a:alphaModFix/>
          </a:blip>
          <a:stretch>
            <a:fillRect/>
          </a:stretch>
        </p:blipFill>
        <p:spPr>
          <a:xfrm>
            <a:off x="7447100" y="4060104"/>
            <a:ext cx="1406749" cy="793250"/>
          </a:xfrm>
          <a:prstGeom prst="rect">
            <a:avLst/>
          </a:prstGeom>
          <a:noFill/>
          <a:ln>
            <a:noFill/>
          </a:ln>
        </p:spPr>
      </p:pic>
      <p:pic>
        <p:nvPicPr>
          <p:cNvPr id="130" name="Google Shape;130;p13"/>
          <p:cNvPicPr preferRelativeResize="0"/>
          <p:nvPr/>
        </p:nvPicPr>
        <p:blipFill>
          <a:blip r:embed="rId4">
            <a:alphaModFix/>
          </a:blip>
          <a:stretch>
            <a:fillRect/>
          </a:stretch>
        </p:blipFill>
        <p:spPr>
          <a:xfrm>
            <a:off x="2627600" y="2571750"/>
            <a:ext cx="3888800" cy="194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p:nvPr/>
        </p:nvSpPr>
        <p:spPr>
          <a:xfrm>
            <a:off x="323750" y="1688125"/>
            <a:ext cx="3372000" cy="1981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s">
                <a:latin typeface="Calibri"/>
                <a:ea typeface="Calibri"/>
                <a:cs typeface="Calibri"/>
                <a:sym typeface="Calibri"/>
              </a:rPr>
              <a:t>La probabilidad de éxito de obtener la cadena buscada decrece </a:t>
            </a:r>
            <a:r>
              <a:rPr lang="es" b="1">
                <a:latin typeface="Calibri"/>
                <a:ea typeface="Calibri"/>
                <a:cs typeface="Calibri"/>
                <a:sym typeface="Calibri"/>
              </a:rPr>
              <a:t>exponencialmente</a:t>
            </a:r>
            <a:r>
              <a:rPr lang="es">
                <a:latin typeface="Calibri"/>
                <a:ea typeface="Calibri"/>
                <a:cs typeface="Calibri"/>
                <a:sym typeface="Calibri"/>
              </a:rPr>
              <a:t> entre el 0% y 10% de probabilidad de error.</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a:latin typeface="Calibri"/>
                <a:ea typeface="Calibri"/>
                <a:cs typeface="Calibri"/>
                <a:sym typeface="Calibri"/>
              </a:rPr>
              <a:t>El algoritmo queda inutilizado con apenas un poco de probabilidad de error.</a:t>
            </a:r>
            <a:endParaRPr>
              <a:latin typeface="Calibri"/>
              <a:ea typeface="Calibri"/>
              <a:cs typeface="Calibri"/>
              <a:sym typeface="Calibri"/>
            </a:endParaRPr>
          </a:p>
        </p:txBody>
      </p:sp>
      <p:pic>
        <p:nvPicPr>
          <p:cNvPr id="201" name="Google Shape;201;p22"/>
          <p:cNvPicPr preferRelativeResize="0"/>
          <p:nvPr/>
        </p:nvPicPr>
        <p:blipFill>
          <a:blip r:embed="rId3">
            <a:alphaModFix/>
          </a:blip>
          <a:stretch>
            <a:fillRect/>
          </a:stretch>
        </p:blipFill>
        <p:spPr>
          <a:xfrm>
            <a:off x="3616625" y="665938"/>
            <a:ext cx="5243100" cy="381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627300" y="423600"/>
            <a:ext cx="7889400" cy="7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a:t>¿Como podemos entender el ruido cuántico?</a:t>
            </a:r>
            <a:endParaRPr/>
          </a:p>
        </p:txBody>
      </p:sp>
      <p:pic>
        <p:nvPicPr>
          <p:cNvPr id="207" name="Google Shape;207;p23"/>
          <p:cNvPicPr preferRelativeResize="0"/>
          <p:nvPr/>
        </p:nvPicPr>
        <p:blipFill>
          <a:blip r:embed="rId3">
            <a:alphaModFix/>
          </a:blip>
          <a:stretch>
            <a:fillRect/>
          </a:stretch>
        </p:blipFill>
        <p:spPr>
          <a:xfrm>
            <a:off x="521775" y="1147350"/>
            <a:ext cx="1710950" cy="1710950"/>
          </a:xfrm>
          <a:prstGeom prst="rect">
            <a:avLst/>
          </a:prstGeom>
          <a:noFill/>
          <a:ln>
            <a:noFill/>
          </a:ln>
        </p:spPr>
      </p:pic>
      <p:sp>
        <p:nvSpPr>
          <p:cNvPr id="208" name="Google Shape;208;p23"/>
          <p:cNvSpPr/>
          <p:nvPr/>
        </p:nvSpPr>
        <p:spPr>
          <a:xfrm>
            <a:off x="3123425" y="1454625"/>
            <a:ext cx="2387100" cy="911700"/>
          </a:xfrm>
          <a:prstGeom prst="right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latin typeface="Calibri"/>
                <a:ea typeface="Calibri"/>
                <a:cs typeface="Calibri"/>
                <a:sym typeface="Calibri"/>
              </a:rPr>
              <a:t>OPERACIONES CON RUIDO</a:t>
            </a:r>
            <a:endParaRPr b="1">
              <a:latin typeface="Calibri"/>
              <a:ea typeface="Calibri"/>
              <a:cs typeface="Calibri"/>
              <a:sym typeface="Calibri"/>
            </a:endParaRPr>
          </a:p>
          <a:p>
            <a:pPr marL="0" lvl="0" indent="0" algn="ctr" rtl="0">
              <a:spcBef>
                <a:spcPts val="0"/>
              </a:spcBef>
              <a:spcAft>
                <a:spcPts val="0"/>
              </a:spcAft>
              <a:buNone/>
            </a:pPr>
            <a:r>
              <a:rPr lang="es" b="1">
                <a:latin typeface="Calibri"/>
                <a:ea typeface="Calibri"/>
                <a:cs typeface="Calibri"/>
                <a:sym typeface="Calibri"/>
              </a:rPr>
              <a:t>(BLACK BOX)</a:t>
            </a:r>
            <a:endParaRPr b="1">
              <a:latin typeface="Calibri"/>
              <a:ea typeface="Calibri"/>
              <a:cs typeface="Calibri"/>
              <a:sym typeface="Calibri"/>
            </a:endParaRPr>
          </a:p>
        </p:txBody>
      </p:sp>
      <p:pic>
        <p:nvPicPr>
          <p:cNvPr id="209" name="Google Shape;209;p23"/>
          <p:cNvPicPr preferRelativeResize="0"/>
          <p:nvPr/>
        </p:nvPicPr>
        <p:blipFill>
          <a:blip r:embed="rId4">
            <a:alphaModFix/>
          </a:blip>
          <a:stretch>
            <a:fillRect/>
          </a:stretch>
        </p:blipFill>
        <p:spPr>
          <a:xfrm flipH="1">
            <a:off x="310749" y="3251237"/>
            <a:ext cx="1261626" cy="1261626"/>
          </a:xfrm>
          <a:prstGeom prst="rect">
            <a:avLst/>
          </a:prstGeom>
          <a:noFill/>
          <a:ln>
            <a:noFill/>
          </a:ln>
        </p:spPr>
      </p:pic>
      <p:sp>
        <p:nvSpPr>
          <p:cNvPr id="210" name="Google Shape;210;p23"/>
          <p:cNvSpPr/>
          <p:nvPr/>
        </p:nvSpPr>
        <p:spPr>
          <a:xfrm>
            <a:off x="1712475" y="3351800"/>
            <a:ext cx="1509300" cy="10605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chemeClr val="dk1"/>
                </a:solidFill>
                <a:latin typeface="Calibri"/>
                <a:ea typeface="Calibri"/>
                <a:cs typeface="Calibri"/>
                <a:sym typeface="Calibri"/>
              </a:rPr>
              <a:t>OPERACIONES SIN RUIDO</a:t>
            </a:r>
            <a:endParaRPr sz="1200" b="1">
              <a:solidFill>
                <a:schemeClr val="dk1"/>
              </a:solidFill>
              <a:latin typeface="Calibri"/>
              <a:ea typeface="Calibri"/>
              <a:cs typeface="Calibri"/>
              <a:sym typeface="Calibri"/>
            </a:endParaRPr>
          </a:p>
          <a:p>
            <a:pPr marL="0" lvl="0" indent="0" algn="ctr" rtl="0">
              <a:spcBef>
                <a:spcPts val="0"/>
              </a:spcBef>
              <a:spcAft>
                <a:spcPts val="0"/>
              </a:spcAft>
              <a:buNone/>
            </a:pPr>
            <a:r>
              <a:rPr lang="es" sz="1200" b="1">
                <a:solidFill>
                  <a:schemeClr val="dk1"/>
                </a:solidFill>
                <a:latin typeface="Calibri"/>
                <a:ea typeface="Calibri"/>
                <a:cs typeface="Calibri"/>
                <a:sym typeface="Calibri"/>
              </a:rPr>
              <a:t>(WHITE BOX)</a:t>
            </a:r>
            <a:endParaRPr sz="1200" b="1">
              <a:solidFill>
                <a:schemeClr val="dk1"/>
              </a:solidFill>
              <a:latin typeface="Calibri"/>
              <a:ea typeface="Calibri"/>
              <a:cs typeface="Calibri"/>
              <a:sym typeface="Calibri"/>
            </a:endParaRPr>
          </a:p>
        </p:txBody>
      </p:sp>
      <p:sp>
        <p:nvSpPr>
          <p:cNvPr id="211" name="Google Shape;211;p23"/>
          <p:cNvSpPr/>
          <p:nvPr/>
        </p:nvSpPr>
        <p:spPr>
          <a:xfrm>
            <a:off x="3366238" y="3426200"/>
            <a:ext cx="1003200" cy="911700"/>
          </a:xfrm>
          <a:prstGeom prst="roundRect">
            <a:avLst>
              <a:gd name="adj" fmla="val 16667"/>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chemeClr val="dk1"/>
                </a:solidFill>
                <a:latin typeface="Calibri"/>
                <a:ea typeface="Calibri"/>
                <a:cs typeface="Calibri"/>
                <a:sym typeface="Calibri"/>
              </a:rPr>
              <a:t>MODELO DE</a:t>
            </a:r>
            <a:endParaRPr sz="1200" b="1">
              <a:solidFill>
                <a:schemeClr val="dk1"/>
              </a:solidFill>
              <a:latin typeface="Calibri"/>
              <a:ea typeface="Calibri"/>
              <a:cs typeface="Calibri"/>
              <a:sym typeface="Calibri"/>
            </a:endParaRPr>
          </a:p>
          <a:p>
            <a:pPr marL="0" lvl="0" indent="0" algn="ctr" rtl="0">
              <a:spcBef>
                <a:spcPts val="0"/>
              </a:spcBef>
              <a:spcAft>
                <a:spcPts val="0"/>
              </a:spcAft>
              <a:buNone/>
            </a:pPr>
            <a:r>
              <a:rPr lang="es" sz="1200" b="1">
                <a:solidFill>
                  <a:schemeClr val="dk1"/>
                </a:solidFill>
                <a:latin typeface="Calibri"/>
                <a:ea typeface="Calibri"/>
                <a:cs typeface="Calibri"/>
                <a:sym typeface="Calibri"/>
              </a:rPr>
              <a:t>RUIDO</a:t>
            </a:r>
            <a:endParaRPr sz="1200" b="1">
              <a:solidFill>
                <a:schemeClr val="dk1"/>
              </a:solidFill>
              <a:latin typeface="Calibri"/>
              <a:ea typeface="Calibri"/>
              <a:cs typeface="Calibri"/>
              <a:sym typeface="Calibri"/>
            </a:endParaRPr>
          </a:p>
        </p:txBody>
      </p:sp>
      <p:sp>
        <p:nvSpPr>
          <p:cNvPr id="212" name="Google Shape;212;p23"/>
          <p:cNvSpPr/>
          <p:nvPr/>
        </p:nvSpPr>
        <p:spPr>
          <a:xfrm>
            <a:off x="4511713" y="3351800"/>
            <a:ext cx="1509300" cy="10605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chemeClr val="dk1"/>
                </a:solidFill>
                <a:latin typeface="Calibri"/>
                <a:ea typeface="Calibri"/>
                <a:cs typeface="Calibri"/>
                <a:sym typeface="Calibri"/>
              </a:rPr>
              <a:t>OPERACIONES CON RUIDO</a:t>
            </a:r>
            <a:endParaRPr sz="1200" b="1">
              <a:solidFill>
                <a:schemeClr val="dk1"/>
              </a:solidFill>
              <a:latin typeface="Calibri"/>
              <a:ea typeface="Calibri"/>
              <a:cs typeface="Calibri"/>
              <a:sym typeface="Calibri"/>
            </a:endParaRPr>
          </a:p>
          <a:p>
            <a:pPr marL="0" lvl="0" indent="0" algn="ctr" rtl="0">
              <a:spcBef>
                <a:spcPts val="0"/>
              </a:spcBef>
              <a:spcAft>
                <a:spcPts val="0"/>
              </a:spcAft>
              <a:buNone/>
            </a:pPr>
            <a:r>
              <a:rPr lang="es" sz="1200" b="1">
                <a:solidFill>
                  <a:schemeClr val="dk1"/>
                </a:solidFill>
                <a:latin typeface="Calibri"/>
                <a:ea typeface="Calibri"/>
                <a:cs typeface="Calibri"/>
                <a:sym typeface="Calibri"/>
              </a:rPr>
              <a:t>(WHITE BOX)</a:t>
            </a:r>
            <a:endParaRPr sz="1200" b="1">
              <a:solidFill>
                <a:schemeClr val="dk1"/>
              </a:solidFill>
              <a:latin typeface="Calibri"/>
              <a:ea typeface="Calibri"/>
              <a:cs typeface="Calibri"/>
              <a:sym typeface="Calibri"/>
            </a:endParaRPr>
          </a:p>
        </p:txBody>
      </p:sp>
      <p:pic>
        <p:nvPicPr>
          <p:cNvPr id="213" name="Google Shape;213;p23"/>
          <p:cNvPicPr preferRelativeResize="0"/>
          <p:nvPr/>
        </p:nvPicPr>
        <p:blipFill rotWithShape="1">
          <a:blip r:embed="rId5">
            <a:alphaModFix/>
          </a:blip>
          <a:srcRect t="6994"/>
          <a:stretch/>
        </p:blipFill>
        <p:spPr>
          <a:xfrm>
            <a:off x="6163300" y="1120775"/>
            <a:ext cx="2655501" cy="1764125"/>
          </a:xfrm>
          <a:prstGeom prst="rect">
            <a:avLst/>
          </a:prstGeom>
          <a:noFill/>
          <a:ln>
            <a:noFill/>
          </a:ln>
        </p:spPr>
      </p:pic>
      <p:pic>
        <p:nvPicPr>
          <p:cNvPr id="214" name="Google Shape;214;p23"/>
          <p:cNvPicPr preferRelativeResize="0"/>
          <p:nvPr/>
        </p:nvPicPr>
        <p:blipFill rotWithShape="1">
          <a:blip r:embed="rId5">
            <a:alphaModFix/>
          </a:blip>
          <a:srcRect t="6994"/>
          <a:stretch/>
        </p:blipFill>
        <p:spPr>
          <a:xfrm>
            <a:off x="6084175" y="2999988"/>
            <a:ext cx="2655501" cy="176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4"/>
          <p:cNvPicPr preferRelativeResize="0"/>
          <p:nvPr/>
        </p:nvPicPr>
        <p:blipFill>
          <a:blip r:embed="rId3">
            <a:alphaModFix/>
          </a:blip>
          <a:stretch>
            <a:fillRect/>
          </a:stretch>
        </p:blipFill>
        <p:spPr>
          <a:xfrm flipH="1">
            <a:off x="297524" y="652375"/>
            <a:ext cx="1261626" cy="1261626"/>
          </a:xfrm>
          <a:prstGeom prst="rect">
            <a:avLst/>
          </a:prstGeom>
          <a:noFill/>
          <a:ln>
            <a:noFill/>
          </a:ln>
        </p:spPr>
      </p:pic>
      <p:sp>
        <p:nvSpPr>
          <p:cNvPr id="220" name="Google Shape;220;p24"/>
          <p:cNvSpPr/>
          <p:nvPr/>
        </p:nvSpPr>
        <p:spPr>
          <a:xfrm>
            <a:off x="1638300" y="602325"/>
            <a:ext cx="1817700" cy="13617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solidFill>
                  <a:schemeClr val="dk1"/>
                </a:solidFill>
                <a:latin typeface="Calibri"/>
                <a:ea typeface="Calibri"/>
                <a:cs typeface="Calibri"/>
                <a:sym typeface="Calibri"/>
              </a:rPr>
              <a:t>OPERACIONES SIN RUIDO</a:t>
            </a:r>
            <a:endParaRPr b="1">
              <a:solidFill>
                <a:schemeClr val="dk1"/>
              </a:solidFill>
              <a:latin typeface="Calibri"/>
              <a:ea typeface="Calibri"/>
              <a:cs typeface="Calibri"/>
              <a:sym typeface="Calibri"/>
            </a:endParaRPr>
          </a:p>
          <a:p>
            <a:pPr marL="0" lvl="0" indent="0" algn="ctr" rtl="0">
              <a:spcBef>
                <a:spcPts val="0"/>
              </a:spcBef>
              <a:spcAft>
                <a:spcPts val="0"/>
              </a:spcAft>
              <a:buNone/>
            </a:pPr>
            <a:r>
              <a:rPr lang="es" b="1">
                <a:solidFill>
                  <a:schemeClr val="dk1"/>
                </a:solidFill>
                <a:latin typeface="Calibri"/>
                <a:ea typeface="Calibri"/>
                <a:cs typeface="Calibri"/>
                <a:sym typeface="Calibri"/>
              </a:rPr>
              <a:t>(WHITE BOX)</a:t>
            </a:r>
            <a:endParaRPr b="1">
              <a:solidFill>
                <a:schemeClr val="dk1"/>
              </a:solidFill>
              <a:latin typeface="Calibri"/>
              <a:ea typeface="Calibri"/>
              <a:cs typeface="Calibri"/>
              <a:sym typeface="Calibri"/>
            </a:endParaRPr>
          </a:p>
        </p:txBody>
      </p:sp>
      <p:sp>
        <p:nvSpPr>
          <p:cNvPr id="221" name="Google Shape;221;p24"/>
          <p:cNvSpPr/>
          <p:nvPr/>
        </p:nvSpPr>
        <p:spPr>
          <a:xfrm>
            <a:off x="3535138" y="827325"/>
            <a:ext cx="1003200" cy="911700"/>
          </a:xfrm>
          <a:prstGeom prst="roundRect">
            <a:avLst>
              <a:gd name="adj" fmla="val 16667"/>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solidFill>
                  <a:schemeClr val="dk1"/>
                </a:solidFill>
                <a:latin typeface="Calibri"/>
                <a:ea typeface="Calibri"/>
                <a:cs typeface="Calibri"/>
                <a:sym typeface="Calibri"/>
              </a:rPr>
              <a:t>MODELO DE</a:t>
            </a:r>
            <a:endParaRPr b="1">
              <a:solidFill>
                <a:schemeClr val="dk1"/>
              </a:solidFill>
              <a:latin typeface="Calibri"/>
              <a:ea typeface="Calibri"/>
              <a:cs typeface="Calibri"/>
              <a:sym typeface="Calibri"/>
            </a:endParaRPr>
          </a:p>
          <a:p>
            <a:pPr marL="0" lvl="0" indent="0" algn="ctr" rtl="0">
              <a:spcBef>
                <a:spcPts val="0"/>
              </a:spcBef>
              <a:spcAft>
                <a:spcPts val="0"/>
              </a:spcAft>
              <a:buNone/>
            </a:pPr>
            <a:r>
              <a:rPr lang="es" b="1">
                <a:solidFill>
                  <a:schemeClr val="dk1"/>
                </a:solidFill>
                <a:latin typeface="Calibri"/>
                <a:ea typeface="Calibri"/>
                <a:cs typeface="Calibri"/>
                <a:sym typeface="Calibri"/>
              </a:rPr>
              <a:t>RUIDO</a:t>
            </a:r>
            <a:endParaRPr b="1">
              <a:solidFill>
                <a:schemeClr val="dk1"/>
              </a:solidFill>
              <a:latin typeface="Calibri"/>
              <a:ea typeface="Calibri"/>
              <a:cs typeface="Calibri"/>
              <a:sym typeface="Calibri"/>
            </a:endParaRPr>
          </a:p>
        </p:txBody>
      </p:sp>
      <p:sp>
        <p:nvSpPr>
          <p:cNvPr id="222" name="Google Shape;222;p24"/>
          <p:cNvSpPr/>
          <p:nvPr/>
        </p:nvSpPr>
        <p:spPr>
          <a:xfrm>
            <a:off x="4734488" y="602338"/>
            <a:ext cx="1817700" cy="13617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solidFill>
                  <a:schemeClr val="dk1"/>
                </a:solidFill>
                <a:latin typeface="Calibri"/>
                <a:ea typeface="Calibri"/>
                <a:cs typeface="Calibri"/>
                <a:sym typeface="Calibri"/>
              </a:rPr>
              <a:t>OPERACIONES SIN RUIDO</a:t>
            </a:r>
            <a:endParaRPr b="1">
              <a:solidFill>
                <a:schemeClr val="dk1"/>
              </a:solidFill>
              <a:latin typeface="Calibri"/>
              <a:ea typeface="Calibri"/>
              <a:cs typeface="Calibri"/>
              <a:sym typeface="Calibri"/>
            </a:endParaRPr>
          </a:p>
          <a:p>
            <a:pPr marL="0" lvl="0" indent="0" algn="ctr" rtl="0">
              <a:spcBef>
                <a:spcPts val="0"/>
              </a:spcBef>
              <a:spcAft>
                <a:spcPts val="0"/>
              </a:spcAft>
              <a:buNone/>
            </a:pPr>
            <a:r>
              <a:rPr lang="es" b="1">
                <a:solidFill>
                  <a:schemeClr val="dk1"/>
                </a:solidFill>
                <a:latin typeface="Calibri"/>
                <a:ea typeface="Calibri"/>
                <a:cs typeface="Calibri"/>
                <a:sym typeface="Calibri"/>
              </a:rPr>
              <a:t>(WHITE BOX)</a:t>
            </a:r>
            <a:endParaRPr b="1">
              <a:solidFill>
                <a:schemeClr val="dk1"/>
              </a:solidFill>
              <a:latin typeface="Calibri"/>
              <a:ea typeface="Calibri"/>
              <a:cs typeface="Calibri"/>
              <a:sym typeface="Calibri"/>
            </a:endParaRPr>
          </a:p>
        </p:txBody>
      </p:sp>
      <p:sp>
        <p:nvSpPr>
          <p:cNvPr id="223" name="Google Shape;223;p24"/>
          <p:cNvSpPr/>
          <p:nvPr/>
        </p:nvSpPr>
        <p:spPr>
          <a:xfrm rot="10800000">
            <a:off x="6136400" y="2370163"/>
            <a:ext cx="2017800" cy="1361700"/>
          </a:xfrm>
          <a:prstGeom prst="bentArrow">
            <a:avLst>
              <a:gd name="adj1" fmla="val 25000"/>
              <a:gd name="adj2" fmla="val 25000"/>
              <a:gd name="adj3" fmla="val 25000"/>
              <a:gd name="adj4" fmla="val 4375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24" name="Google Shape;224;p24"/>
          <p:cNvSpPr txBox="1"/>
          <p:nvPr/>
        </p:nvSpPr>
        <p:spPr>
          <a:xfrm>
            <a:off x="5951775" y="3675863"/>
            <a:ext cx="1925400" cy="5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25" name="Google Shape;225;p24"/>
          <p:cNvSpPr txBox="1"/>
          <p:nvPr/>
        </p:nvSpPr>
        <p:spPr>
          <a:xfrm>
            <a:off x="6347425" y="3731863"/>
            <a:ext cx="26772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Calibri"/>
                <a:ea typeface="Calibri"/>
                <a:cs typeface="Calibri"/>
                <a:sym typeface="Calibri"/>
              </a:rPr>
              <a:t>OPERACIONES CON RUIDO</a:t>
            </a:r>
            <a:endParaRPr b="1">
              <a:latin typeface="Calibri"/>
              <a:ea typeface="Calibri"/>
              <a:cs typeface="Calibri"/>
              <a:sym typeface="Calibri"/>
            </a:endParaRPr>
          </a:p>
          <a:p>
            <a:pPr marL="0" lvl="0" indent="0" algn="l" rtl="0">
              <a:spcBef>
                <a:spcPts val="0"/>
              </a:spcBef>
              <a:spcAft>
                <a:spcPts val="0"/>
              </a:spcAft>
              <a:buNone/>
            </a:pPr>
            <a:r>
              <a:rPr lang="es" b="1">
                <a:latin typeface="Calibri"/>
                <a:ea typeface="Calibri"/>
                <a:cs typeface="Calibri"/>
                <a:sym typeface="Calibri"/>
              </a:rPr>
              <a:t>MITIGADO</a:t>
            </a:r>
            <a:endParaRPr b="1">
              <a:latin typeface="Calibri"/>
              <a:ea typeface="Calibri"/>
              <a:cs typeface="Calibri"/>
              <a:sym typeface="Calibri"/>
            </a:endParaRPr>
          </a:p>
        </p:txBody>
      </p:sp>
      <p:pic>
        <p:nvPicPr>
          <p:cNvPr id="226" name="Google Shape;226;p24"/>
          <p:cNvPicPr preferRelativeResize="0"/>
          <p:nvPr/>
        </p:nvPicPr>
        <p:blipFill rotWithShape="1">
          <a:blip r:embed="rId4">
            <a:alphaModFix/>
          </a:blip>
          <a:srcRect t="6994"/>
          <a:stretch/>
        </p:blipFill>
        <p:spPr>
          <a:xfrm>
            <a:off x="6613163" y="521111"/>
            <a:ext cx="2294274" cy="1524150"/>
          </a:xfrm>
          <a:prstGeom prst="rect">
            <a:avLst/>
          </a:prstGeom>
          <a:noFill/>
          <a:ln>
            <a:noFill/>
          </a:ln>
        </p:spPr>
      </p:pic>
      <p:pic>
        <p:nvPicPr>
          <p:cNvPr id="227" name="Google Shape;227;p24"/>
          <p:cNvPicPr preferRelativeResize="0"/>
          <p:nvPr/>
        </p:nvPicPr>
        <p:blipFill rotWithShape="1">
          <a:blip r:embed="rId5">
            <a:alphaModFix/>
          </a:blip>
          <a:srcRect t="8542" r="7390"/>
          <a:stretch/>
        </p:blipFill>
        <p:spPr>
          <a:xfrm>
            <a:off x="2609363" y="2264663"/>
            <a:ext cx="3342420" cy="235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5"/>
          <p:cNvSpPr txBox="1">
            <a:spLocks noGrp="1"/>
          </p:cNvSpPr>
          <p:nvPr>
            <p:ph type="title"/>
          </p:nvPr>
        </p:nvSpPr>
        <p:spPr>
          <a:xfrm>
            <a:off x="2748150" y="145500"/>
            <a:ext cx="3647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Como representar estados cuánticos?</a:t>
            </a:r>
            <a:endParaRPr/>
          </a:p>
        </p:txBody>
      </p:sp>
      <p:sp>
        <p:nvSpPr>
          <p:cNvPr id="233" name="Google Shape;233;p25"/>
          <p:cNvSpPr/>
          <p:nvPr/>
        </p:nvSpPr>
        <p:spPr>
          <a:xfrm>
            <a:off x="326088" y="2258800"/>
            <a:ext cx="1811700" cy="1704600"/>
          </a:xfrm>
          <a:prstGeom prst="ellipse">
            <a:avLst/>
          </a:prstGeom>
          <a:solidFill>
            <a:srgbClr val="B6D7A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latin typeface="Calibri"/>
                <a:ea typeface="Calibri"/>
                <a:cs typeface="Calibri"/>
                <a:sym typeface="Calibri"/>
              </a:rPr>
              <a:t>Estados puros</a:t>
            </a:r>
            <a:endParaRPr>
              <a:latin typeface="Calibri"/>
              <a:ea typeface="Calibri"/>
              <a:cs typeface="Calibri"/>
              <a:sym typeface="Calibri"/>
            </a:endParaRPr>
          </a:p>
        </p:txBody>
      </p:sp>
      <p:sp>
        <p:nvSpPr>
          <p:cNvPr id="234" name="Google Shape;234;p25"/>
          <p:cNvSpPr/>
          <p:nvPr/>
        </p:nvSpPr>
        <p:spPr>
          <a:xfrm>
            <a:off x="2137788" y="2258800"/>
            <a:ext cx="1811700" cy="1704600"/>
          </a:xfrm>
          <a:prstGeom prst="ellipse">
            <a:avLst/>
          </a:prstGeom>
          <a:solidFill>
            <a:srgbClr val="FFE5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latin typeface="Calibri"/>
                <a:ea typeface="Calibri"/>
                <a:cs typeface="Calibri"/>
                <a:sym typeface="Calibri"/>
              </a:rPr>
              <a:t>Estados mixtos</a:t>
            </a:r>
            <a:endParaRPr>
              <a:latin typeface="Calibri"/>
              <a:ea typeface="Calibri"/>
              <a:cs typeface="Calibri"/>
              <a:sym typeface="Calibri"/>
            </a:endParaRPr>
          </a:p>
        </p:txBody>
      </p:sp>
      <p:sp>
        <p:nvSpPr>
          <p:cNvPr id="235" name="Google Shape;235;p25"/>
          <p:cNvSpPr/>
          <p:nvPr/>
        </p:nvSpPr>
        <p:spPr>
          <a:xfrm rot="-5400000">
            <a:off x="1066788" y="1258800"/>
            <a:ext cx="330300" cy="18759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6" name="Google Shape;236;p25"/>
          <p:cNvSpPr txBox="1"/>
          <p:nvPr/>
        </p:nvSpPr>
        <p:spPr>
          <a:xfrm>
            <a:off x="546150" y="1638025"/>
            <a:ext cx="137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latin typeface="Calibri"/>
                <a:ea typeface="Calibri"/>
                <a:cs typeface="Calibri"/>
                <a:sym typeface="Calibri"/>
              </a:rPr>
              <a:t>Vectores estado</a:t>
            </a:r>
            <a:endParaRPr i="1">
              <a:latin typeface="Calibri"/>
              <a:ea typeface="Calibri"/>
              <a:cs typeface="Calibri"/>
              <a:sym typeface="Calibri"/>
            </a:endParaRPr>
          </a:p>
        </p:txBody>
      </p:sp>
      <p:sp>
        <p:nvSpPr>
          <p:cNvPr id="237" name="Google Shape;237;p25"/>
          <p:cNvSpPr/>
          <p:nvPr/>
        </p:nvSpPr>
        <p:spPr>
          <a:xfrm rot="-5400000">
            <a:off x="1854136" y="-199875"/>
            <a:ext cx="330300" cy="3548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8" name="Google Shape;238;p25"/>
          <p:cNvSpPr txBox="1"/>
          <p:nvPr/>
        </p:nvSpPr>
        <p:spPr>
          <a:xfrm>
            <a:off x="1081325" y="1100100"/>
            <a:ext cx="187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latin typeface="Calibri"/>
                <a:ea typeface="Calibri"/>
                <a:cs typeface="Calibri"/>
                <a:sym typeface="Calibri"/>
              </a:rPr>
              <a:t>Matrices de densidad</a:t>
            </a:r>
            <a:endParaRPr i="1">
              <a:latin typeface="Calibri"/>
              <a:ea typeface="Calibri"/>
              <a:cs typeface="Calibri"/>
              <a:sym typeface="Calibri"/>
            </a:endParaRPr>
          </a:p>
        </p:txBody>
      </p:sp>
      <p:sp>
        <p:nvSpPr>
          <p:cNvPr id="239" name="Google Shape;239;p25"/>
          <p:cNvSpPr txBox="1"/>
          <p:nvPr/>
        </p:nvSpPr>
        <p:spPr>
          <a:xfrm>
            <a:off x="244925" y="4060475"/>
            <a:ext cx="3548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latin typeface="Calibri"/>
                <a:ea typeface="Calibri"/>
                <a:cs typeface="Calibri"/>
                <a:sym typeface="Calibri"/>
              </a:rPr>
              <a:t>Las matrices de densidad son una forma más poderosa de representar estados cuánticos.</a:t>
            </a:r>
            <a:endParaRPr>
              <a:latin typeface="Calibri"/>
              <a:ea typeface="Calibri"/>
              <a:cs typeface="Calibri"/>
              <a:sym typeface="Calibri"/>
            </a:endParaRPr>
          </a:p>
        </p:txBody>
      </p:sp>
      <p:pic>
        <p:nvPicPr>
          <p:cNvPr id="240" name="Google Shape;240;p25"/>
          <p:cNvPicPr preferRelativeResize="0"/>
          <p:nvPr/>
        </p:nvPicPr>
        <p:blipFill>
          <a:blip r:embed="rId3">
            <a:alphaModFix/>
          </a:blip>
          <a:stretch>
            <a:fillRect/>
          </a:stretch>
        </p:blipFill>
        <p:spPr>
          <a:xfrm>
            <a:off x="5404350" y="1811186"/>
            <a:ext cx="552025" cy="1203125"/>
          </a:xfrm>
          <a:prstGeom prst="rect">
            <a:avLst/>
          </a:prstGeom>
          <a:noFill/>
          <a:ln>
            <a:noFill/>
          </a:ln>
        </p:spPr>
      </p:pic>
      <p:pic>
        <p:nvPicPr>
          <p:cNvPr id="241" name="Google Shape;241;p25"/>
          <p:cNvPicPr preferRelativeResize="0"/>
          <p:nvPr/>
        </p:nvPicPr>
        <p:blipFill>
          <a:blip r:embed="rId4">
            <a:alphaModFix/>
          </a:blip>
          <a:stretch>
            <a:fillRect/>
          </a:stretch>
        </p:blipFill>
        <p:spPr>
          <a:xfrm>
            <a:off x="6408550" y="2212638"/>
            <a:ext cx="2333400" cy="522400"/>
          </a:xfrm>
          <a:prstGeom prst="rect">
            <a:avLst/>
          </a:prstGeom>
          <a:noFill/>
          <a:ln>
            <a:noFill/>
          </a:ln>
        </p:spPr>
      </p:pic>
      <p:pic>
        <p:nvPicPr>
          <p:cNvPr id="242" name="Google Shape;242;p25"/>
          <p:cNvPicPr preferRelativeResize="0"/>
          <p:nvPr/>
        </p:nvPicPr>
        <p:blipFill>
          <a:blip r:embed="rId5">
            <a:alphaModFix/>
          </a:blip>
          <a:stretch>
            <a:fillRect/>
          </a:stretch>
        </p:blipFill>
        <p:spPr>
          <a:xfrm>
            <a:off x="6930250" y="4055063"/>
            <a:ext cx="1811700" cy="234466"/>
          </a:xfrm>
          <a:prstGeom prst="rect">
            <a:avLst/>
          </a:prstGeom>
          <a:noFill/>
          <a:ln>
            <a:noFill/>
          </a:ln>
        </p:spPr>
      </p:pic>
      <p:pic>
        <p:nvPicPr>
          <p:cNvPr id="243" name="Google Shape;243;p25"/>
          <p:cNvPicPr preferRelativeResize="0"/>
          <p:nvPr/>
        </p:nvPicPr>
        <p:blipFill>
          <a:blip r:embed="rId6">
            <a:alphaModFix/>
          </a:blip>
          <a:stretch>
            <a:fillRect/>
          </a:stretch>
        </p:blipFill>
        <p:spPr>
          <a:xfrm>
            <a:off x="5062475" y="3654179"/>
            <a:ext cx="1235776" cy="1036250"/>
          </a:xfrm>
          <a:prstGeom prst="rect">
            <a:avLst/>
          </a:prstGeom>
          <a:noFill/>
          <a:ln>
            <a:noFill/>
          </a:ln>
        </p:spPr>
      </p:pic>
      <p:sp>
        <p:nvSpPr>
          <p:cNvPr id="244" name="Google Shape;244;p25"/>
          <p:cNvSpPr txBox="1"/>
          <p:nvPr/>
        </p:nvSpPr>
        <p:spPr>
          <a:xfrm>
            <a:off x="6097825" y="1100100"/>
            <a:ext cx="1875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u="sng">
                <a:latin typeface="Calibri"/>
                <a:ea typeface="Calibri"/>
                <a:cs typeface="Calibri"/>
                <a:sym typeface="Calibri"/>
              </a:rPr>
              <a:t>Representación de un</a:t>
            </a:r>
            <a:endParaRPr i="1" u="sng">
              <a:latin typeface="Calibri"/>
              <a:ea typeface="Calibri"/>
              <a:cs typeface="Calibri"/>
              <a:sym typeface="Calibri"/>
            </a:endParaRPr>
          </a:p>
          <a:p>
            <a:pPr marL="0" lvl="0" indent="0" algn="ctr" rtl="0">
              <a:spcBef>
                <a:spcPts val="0"/>
              </a:spcBef>
              <a:spcAft>
                <a:spcPts val="0"/>
              </a:spcAft>
              <a:buNone/>
            </a:pPr>
            <a:r>
              <a:rPr lang="es" i="1" u="sng">
                <a:latin typeface="Calibri"/>
                <a:ea typeface="Calibri"/>
                <a:cs typeface="Calibri"/>
                <a:sym typeface="Calibri"/>
              </a:rPr>
              <a:t>estado puro:</a:t>
            </a:r>
            <a:endParaRPr i="1" u="sng">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1486500" y="176075"/>
            <a:ext cx="6171000" cy="55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Matriz de densidad de un estado mixto</a:t>
            </a:r>
            <a:endParaRPr/>
          </a:p>
        </p:txBody>
      </p:sp>
      <p:sp>
        <p:nvSpPr>
          <p:cNvPr id="250" name="Google Shape;250;p26"/>
          <p:cNvSpPr txBox="1"/>
          <p:nvPr/>
        </p:nvSpPr>
        <p:spPr>
          <a:xfrm>
            <a:off x="1597950" y="728663"/>
            <a:ext cx="5948100" cy="7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Calibri"/>
                <a:ea typeface="Calibri"/>
                <a:cs typeface="Calibri"/>
                <a:sym typeface="Calibri"/>
              </a:rPr>
              <a:t>Supongamos que realizamos una operación Hadamard sobre un qubit       . En una situación ideal, la operación se realizaría con un 100% de efectividad. Pero para este ejemplo, supondremos que hay ruido que afecta el resultado de la operación. </a:t>
            </a:r>
            <a:endParaRPr>
              <a:latin typeface="Calibri"/>
              <a:ea typeface="Calibri"/>
              <a:cs typeface="Calibri"/>
              <a:sym typeface="Calibri"/>
            </a:endParaRPr>
          </a:p>
        </p:txBody>
      </p:sp>
      <p:pic>
        <p:nvPicPr>
          <p:cNvPr id="251" name="Google Shape;251;p26"/>
          <p:cNvPicPr preferRelativeResize="0"/>
          <p:nvPr/>
        </p:nvPicPr>
        <p:blipFill>
          <a:blip r:embed="rId3">
            <a:alphaModFix/>
          </a:blip>
          <a:stretch>
            <a:fillRect/>
          </a:stretch>
        </p:blipFill>
        <p:spPr>
          <a:xfrm>
            <a:off x="6727702" y="750977"/>
            <a:ext cx="266700" cy="295275"/>
          </a:xfrm>
          <a:prstGeom prst="rect">
            <a:avLst/>
          </a:prstGeom>
          <a:noFill/>
          <a:ln>
            <a:noFill/>
          </a:ln>
        </p:spPr>
      </p:pic>
      <p:sp>
        <p:nvSpPr>
          <p:cNvPr id="252" name="Google Shape;252;p26"/>
          <p:cNvSpPr txBox="1"/>
          <p:nvPr/>
        </p:nvSpPr>
        <p:spPr>
          <a:xfrm>
            <a:off x="391263" y="1766524"/>
            <a:ext cx="2519100" cy="66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500" b="1">
                <a:latin typeface="Calibri"/>
                <a:ea typeface="Calibri"/>
                <a:cs typeface="Calibri"/>
                <a:sym typeface="Calibri"/>
              </a:rPr>
              <a:t>Con un 80% de probabilidad,</a:t>
            </a:r>
            <a:endParaRPr sz="1500" b="1">
              <a:latin typeface="Calibri"/>
              <a:ea typeface="Calibri"/>
              <a:cs typeface="Calibri"/>
              <a:sym typeface="Calibri"/>
            </a:endParaRPr>
          </a:p>
          <a:p>
            <a:pPr marL="0" lvl="0" indent="0" algn="ctr" rtl="0">
              <a:spcBef>
                <a:spcPts val="0"/>
              </a:spcBef>
              <a:spcAft>
                <a:spcPts val="0"/>
              </a:spcAft>
              <a:buNone/>
            </a:pPr>
            <a:r>
              <a:rPr lang="es" sz="1500" b="1">
                <a:latin typeface="Calibri"/>
                <a:ea typeface="Calibri"/>
                <a:cs typeface="Calibri"/>
                <a:sym typeface="Calibri"/>
              </a:rPr>
              <a:t>ÉXITO.</a:t>
            </a:r>
            <a:endParaRPr sz="1500" b="1">
              <a:latin typeface="Calibri"/>
              <a:ea typeface="Calibri"/>
              <a:cs typeface="Calibri"/>
              <a:sym typeface="Calibri"/>
            </a:endParaRPr>
          </a:p>
        </p:txBody>
      </p:sp>
      <p:sp>
        <p:nvSpPr>
          <p:cNvPr id="253" name="Google Shape;253;p26"/>
          <p:cNvSpPr txBox="1"/>
          <p:nvPr/>
        </p:nvSpPr>
        <p:spPr>
          <a:xfrm>
            <a:off x="3062663" y="1735175"/>
            <a:ext cx="2670000" cy="72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500" b="1">
                <a:latin typeface="Calibri"/>
                <a:ea typeface="Calibri"/>
                <a:cs typeface="Calibri"/>
                <a:sym typeface="Calibri"/>
              </a:rPr>
              <a:t>Con un 10% de probabilidad,</a:t>
            </a:r>
            <a:endParaRPr sz="1500" b="1">
              <a:latin typeface="Calibri"/>
              <a:ea typeface="Calibri"/>
              <a:cs typeface="Calibri"/>
              <a:sym typeface="Calibri"/>
            </a:endParaRPr>
          </a:p>
          <a:p>
            <a:pPr marL="0" lvl="0" indent="0" algn="ctr" rtl="0">
              <a:spcBef>
                <a:spcPts val="0"/>
              </a:spcBef>
              <a:spcAft>
                <a:spcPts val="0"/>
              </a:spcAft>
              <a:buNone/>
            </a:pPr>
            <a:r>
              <a:rPr lang="es" sz="1500" b="1">
                <a:latin typeface="Calibri"/>
                <a:ea typeface="Calibri"/>
                <a:cs typeface="Calibri"/>
                <a:sym typeface="Calibri"/>
              </a:rPr>
              <a:t>LA ROTACIÓN ES MUY CORTA.</a:t>
            </a:r>
            <a:endParaRPr sz="1500" b="1">
              <a:latin typeface="Calibri"/>
              <a:ea typeface="Calibri"/>
              <a:cs typeface="Calibri"/>
              <a:sym typeface="Calibri"/>
            </a:endParaRPr>
          </a:p>
        </p:txBody>
      </p:sp>
      <p:sp>
        <p:nvSpPr>
          <p:cNvPr id="254" name="Google Shape;254;p26"/>
          <p:cNvSpPr txBox="1"/>
          <p:nvPr/>
        </p:nvSpPr>
        <p:spPr>
          <a:xfrm>
            <a:off x="6082738" y="1735175"/>
            <a:ext cx="2670000" cy="72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500" b="1">
                <a:latin typeface="Calibri"/>
                <a:ea typeface="Calibri"/>
                <a:cs typeface="Calibri"/>
                <a:sym typeface="Calibri"/>
              </a:rPr>
              <a:t>Con un 10% de probabilidad,</a:t>
            </a:r>
            <a:endParaRPr sz="1500" b="1">
              <a:latin typeface="Calibri"/>
              <a:ea typeface="Calibri"/>
              <a:cs typeface="Calibri"/>
              <a:sym typeface="Calibri"/>
            </a:endParaRPr>
          </a:p>
          <a:p>
            <a:pPr marL="0" lvl="0" indent="0" algn="ctr" rtl="0">
              <a:spcBef>
                <a:spcPts val="0"/>
              </a:spcBef>
              <a:spcAft>
                <a:spcPts val="0"/>
              </a:spcAft>
              <a:buNone/>
            </a:pPr>
            <a:r>
              <a:rPr lang="es" sz="1500" b="1">
                <a:latin typeface="Calibri"/>
                <a:ea typeface="Calibri"/>
                <a:cs typeface="Calibri"/>
                <a:sym typeface="Calibri"/>
              </a:rPr>
              <a:t>LA ROTACIÓN ES MUY LARGA.</a:t>
            </a:r>
            <a:endParaRPr sz="1500" b="1">
              <a:latin typeface="Calibri"/>
              <a:ea typeface="Calibri"/>
              <a:cs typeface="Calibri"/>
              <a:sym typeface="Calibri"/>
            </a:endParaRPr>
          </a:p>
        </p:txBody>
      </p:sp>
      <p:pic>
        <p:nvPicPr>
          <p:cNvPr id="255" name="Google Shape;255;p26"/>
          <p:cNvPicPr preferRelativeResize="0"/>
          <p:nvPr/>
        </p:nvPicPr>
        <p:blipFill>
          <a:blip r:embed="rId4">
            <a:alphaModFix/>
          </a:blip>
          <a:stretch>
            <a:fillRect/>
          </a:stretch>
        </p:blipFill>
        <p:spPr>
          <a:xfrm>
            <a:off x="722800" y="2429225"/>
            <a:ext cx="1856025" cy="552550"/>
          </a:xfrm>
          <a:prstGeom prst="rect">
            <a:avLst/>
          </a:prstGeom>
          <a:noFill/>
          <a:ln>
            <a:noFill/>
          </a:ln>
        </p:spPr>
      </p:pic>
      <p:pic>
        <p:nvPicPr>
          <p:cNvPr id="256" name="Google Shape;256;p26"/>
          <p:cNvPicPr preferRelativeResize="0"/>
          <p:nvPr/>
        </p:nvPicPr>
        <p:blipFill>
          <a:blip r:embed="rId5">
            <a:alphaModFix/>
          </a:blip>
          <a:stretch>
            <a:fillRect/>
          </a:stretch>
        </p:blipFill>
        <p:spPr>
          <a:xfrm>
            <a:off x="860613" y="3045275"/>
            <a:ext cx="1580400" cy="1679175"/>
          </a:xfrm>
          <a:prstGeom prst="rect">
            <a:avLst/>
          </a:prstGeom>
          <a:noFill/>
          <a:ln>
            <a:noFill/>
          </a:ln>
        </p:spPr>
      </p:pic>
      <p:pic>
        <p:nvPicPr>
          <p:cNvPr id="257" name="Google Shape;257;p26"/>
          <p:cNvPicPr preferRelativeResize="0"/>
          <p:nvPr/>
        </p:nvPicPr>
        <p:blipFill>
          <a:blip r:embed="rId6">
            <a:alphaModFix/>
          </a:blip>
          <a:stretch>
            <a:fillRect/>
          </a:stretch>
        </p:blipFill>
        <p:spPr>
          <a:xfrm>
            <a:off x="3632158" y="2429213"/>
            <a:ext cx="1531000" cy="481175"/>
          </a:xfrm>
          <a:prstGeom prst="rect">
            <a:avLst/>
          </a:prstGeom>
          <a:noFill/>
          <a:ln>
            <a:noFill/>
          </a:ln>
        </p:spPr>
      </p:pic>
      <p:pic>
        <p:nvPicPr>
          <p:cNvPr id="258" name="Google Shape;258;p26"/>
          <p:cNvPicPr preferRelativeResize="0"/>
          <p:nvPr/>
        </p:nvPicPr>
        <p:blipFill>
          <a:blip r:embed="rId7">
            <a:alphaModFix/>
          </a:blip>
          <a:stretch>
            <a:fillRect/>
          </a:stretch>
        </p:blipFill>
        <p:spPr>
          <a:xfrm>
            <a:off x="3556251" y="3033587"/>
            <a:ext cx="1682824" cy="1702550"/>
          </a:xfrm>
          <a:prstGeom prst="rect">
            <a:avLst/>
          </a:prstGeom>
          <a:noFill/>
          <a:ln>
            <a:noFill/>
          </a:ln>
        </p:spPr>
      </p:pic>
      <p:pic>
        <p:nvPicPr>
          <p:cNvPr id="259" name="Google Shape;259;p26"/>
          <p:cNvPicPr preferRelativeResize="0"/>
          <p:nvPr/>
        </p:nvPicPr>
        <p:blipFill>
          <a:blip r:embed="rId8">
            <a:alphaModFix/>
          </a:blip>
          <a:stretch>
            <a:fillRect/>
          </a:stretch>
        </p:blipFill>
        <p:spPr>
          <a:xfrm>
            <a:off x="6652242" y="2448238"/>
            <a:ext cx="1531000" cy="514516"/>
          </a:xfrm>
          <a:prstGeom prst="rect">
            <a:avLst/>
          </a:prstGeom>
          <a:noFill/>
          <a:ln>
            <a:noFill/>
          </a:ln>
        </p:spPr>
      </p:pic>
      <p:pic>
        <p:nvPicPr>
          <p:cNvPr id="260" name="Google Shape;260;p26"/>
          <p:cNvPicPr preferRelativeResize="0"/>
          <p:nvPr/>
        </p:nvPicPr>
        <p:blipFill>
          <a:blip r:embed="rId9">
            <a:alphaModFix/>
          </a:blip>
          <a:stretch>
            <a:fillRect/>
          </a:stretch>
        </p:blipFill>
        <p:spPr>
          <a:xfrm>
            <a:off x="6652237" y="3052388"/>
            <a:ext cx="1580400" cy="16649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27"/>
          <p:cNvPicPr preferRelativeResize="0"/>
          <p:nvPr/>
        </p:nvPicPr>
        <p:blipFill>
          <a:blip r:embed="rId3">
            <a:alphaModFix/>
          </a:blip>
          <a:stretch>
            <a:fillRect/>
          </a:stretch>
        </p:blipFill>
        <p:spPr>
          <a:xfrm>
            <a:off x="2159138" y="1623725"/>
            <a:ext cx="4581424" cy="734850"/>
          </a:xfrm>
          <a:prstGeom prst="rect">
            <a:avLst/>
          </a:prstGeom>
          <a:noFill/>
          <a:ln>
            <a:noFill/>
          </a:ln>
        </p:spPr>
      </p:pic>
      <p:pic>
        <p:nvPicPr>
          <p:cNvPr id="266" name="Google Shape;266;p27"/>
          <p:cNvPicPr preferRelativeResize="0"/>
          <p:nvPr/>
        </p:nvPicPr>
        <p:blipFill>
          <a:blip r:embed="rId4">
            <a:alphaModFix/>
          </a:blip>
          <a:stretch>
            <a:fillRect/>
          </a:stretch>
        </p:blipFill>
        <p:spPr>
          <a:xfrm>
            <a:off x="2391705" y="2834875"/>
            <a:ext cx="4007250" cy="1520900"/>
          </a:xfrm>
          <a:prstGeom prst="rect">
            <a:avLst/>
          </a:prstGeom>
          <a:noFill/>
          <a:ln>
            <a:noFill/>
          </a:ln>
        </p:spPr>
      </p:pic>
      <p:sp>
        <p:nvSpPr>
          <p:cNvPr id="267" name="Google Shape;267;p27"/>
          <p:cNvSpPr txBox="1"/>
          <p:nvPr/>
        </p:nvSpPr>
        <p:spPr>
          <a:xfrm>
            <a:off x="2296463" y="787725"/>
            <a:ext cx="4688400" cy="35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latin typeface="Calibri"/>
                <a:ea typeface="Calibri"/>
                <a:cs typeface="Calibri"/>
                <a:sym typeface="Calibri"/>
              </a:rPr>
              <a:t>Se multiplica cada estado puro por su probabilidad clásica.</a:t>
            </a:r>
            <a:endParaRPr>
              <a:latin typeface="Calibri"/>
              <a:ea typeface="Calibri"/>
              <a:cs typeface="Calibri"/>
              <a:sym typeface="Calibri"/>
            </a:endParaRPr>
          </a:p>
          <a:p>
            <a:pPr marL="0" lvl="0" indent="0" algn="ctr" rtl="0">
              <a:spcBef>
                <a:spcPts val="0"/>
              </a:spcBef>
              <a:spcAft>
                <a:spcPts val="0"/>
              </a:spcAft>
              <a:buNone/>
            </a:pPr>
            <a:r>
              <a:rPr lang="es">
                <a:latin typeface="Calibri"/>
                <a:ea typeface="Calibri"/>
                <a:cs typeface="Calibri"/>
                <a:sym typeface="Calibri"/>
              </a:rPr>
              <a:t>La probabilidad clásica hace referencia a si ocurre, o no, un error generado por el ruido cuántico.</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8"/>
          <p:cNvSpPr txBox="1">
            <a:spLocks noGrp="1"/>
          </p:cNvSpPr>
          <p:nvPr>
            <p:ph type="title"/>
          </p:nvPr>
        </p:nvSpPr>
        <p:spPr>
          <a:xfrm>
            <a:off x="1931000" y="129675"/>
            <a:ext cx="55020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300" u="sng"/>
              <a:t>Opcional</a:t>
            </a:r>
            <a:r>
              <a:rPr lang="es" sz="2300"/>
              <a:t>: Interpretación de una</a:t>
            </a:r>
            <a:endParaRPr sz="2300"/>
          </a:p>
          <a:p>
            <a:pPr marL="0" lvl="0" indent="0" algn="ctr" rtl="0">
              <a:spcBef>
                <a:spcPts val="0"/>
              </a:spcBef>
              <a:spcAft>
                <a:spcPts val="0"/>
              </a:spcAft>
              <a:buSzPts val="990"/>
              <a:buNone/>
            </a:pPr>
            <a:r>
              <a:rPr lang="es" sz="2300"/>
              <a:t>matriz de densidad</a:t>
            </a:r>
            <a:endParaRPr sz="2300"/>
          </a:p>
        </p:txBody>
      </p:sp>
      <p:pic>
        <p:nvPicPr>
          <p:cNvPr id="273" name="Google Shape;273;p28"/>
          <p:cNvPicPr preferRelativeResize="0"/>
          <p:nvPr/>
        </p:nvPicPr>
        <p:blipFill>
          <a:blip r:embed="rId3">
            <a:alphaModFix/>
          </a:blip>
          <a:stretch>
            <a:fillRect/>
          </a:stretch>
        </p:blipFill>
        <p:spPr>
          <a:xfrm>
            <a:off x="444500" y="919175"/>
            <a:ext cx="1924069" cy="771525"/>
          </a:xfrm>
          <a:prstGeom prst="rect">
            <a:avLst/>
          </a:prstGeom>
          <a:noFill/>
          <a:ln>
            <a:noFill/>
          </a:ln>
        </p:spPr>
      </p:pic>
      <p:sp>
        <p:nvSpPr>
          <p:cNvPr id="274" name="Google Shape;274;p28"/>
          <p:cNvSpPr txBox="1"/>
          <p:nvPr/>
        </p:nvSpPr>
        <p:spPr>
          <a:xfrm>
            <a:off x="2670625" y="1022050"/>
            <a:ext cx="6079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latin typeface="Calibri"/>
                <a:ea typeface="Calibri"/>
                <a:cs typeface="Calibri"/>
                <a:sym typeface="Calibri"/>
              </a:rPr>
              <a:t>Para cada estado puro que conforma al estado cuántico, se realiza su producto externo y producto por su probabilidad (clásica) de ocurrencia.</a:t>
            </a:r>
            <a:endParaRPr i="1">
              <a:latin typeface="Calibri"/>
              <a:ea typeface="Calibri"/>
              <a:cs typeface="Calibri"/>
              <a:sym typeface="Calibri"/>
            </a:endParaRPr>
          </a:p>
        </p:txBody>
      </p:sp>
      <p:pic>
        <p:nvPicPr>
          <p:cNvPr id="275" name="Google Shape;275;p28"/>
          <p:cNvPicPr preferRelativeResize="0"/>
          <p:nvPr/>
        </p:nvPicPr>
        <p:blipFill>
          <a:blip r:embed="rId4">
            <a:alphaModFix/>
          </a:blip>
          <a:stretch>
            <a:fillRect/>
          </a:stretch>
        </p:blipFill>
        <p:spPr>
          <a:xfrm>
            <a:off x="375488" y="1652950"/>
            <a:ext cx="2095500" cy="771525"/>
          </a:xfrm>
          <a:prstGeom prst="rect">
            <a:avLst/>
          </a:prstGeom>
          <a:noFill/>
          <a:ln>
            <a:noFill/>
          </a:ln>
        </p:spPr>
      </p:pic>
      <p:sp>
        <p:nvSpPr>
          <p:cNvPr id="276" name="Google Shape;276;p28"/>
          <p:cNvSpPr txBox="1"/>
          <p:nvPr/>
        </p:nvSpPr>
        <p:spPr>
          <a:xfrm>
            <a:off x="2688700" y="1652950"/>
            <a:ext cx="6079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latin typeface="Calibri"/>
                <a:ea typeface="Calibri"/>
                <a:cs typeface="Calibri"/>
                <a:sym typeface="Calibri"/>
              </a:rPr>
              <a:t>A su vez, cada estado puro puede ser representado como una superposición lineal de elementos que conforman una base ortonormal completa.</a:t>
            </a:r>
            <a:endParaRPr i="1">
              <a:latin typeface="Calibri"/>
              <a:ea typeface="Calibri"/>
              <a:cs typeface="Calibri"/>
              <a:sym typeface="Calibri"/>
            </a:endParaRPr>
          </a:p>
        </p:txBody>
      </p:sp>
      <p:pic>
        <p:nvPicPr>
          <p:cNvPr id="277" name="Google Shape;277;p28"/>
          <p:cNvPicPr preferRelativeResize="0"/>
          <p:nvPr/>
        </p:nvPicPr>
        <p:blipFill>
          <a:blip r:embed="rId5">
            <a:alphaModFix/>
          </a:blip>
          <a:stretch>
            <a:fillRect/>
          </a:stretch>
        </p:blipFill>
        <p:spPr>
          <a:xfrm>
            <a:off x="375500" y="2424475"/>
            <a:ext cx="3178876" cy="641000"/>
          </a:xfrm>
          <a:prstGeom prst="rect">
            <a:avLst/>
          </a:prstGeom>
          <a:noFill/>
          <a:ln>
            <a:noFill/>
          </a:ln>
        </p:spPr>
      </p:pic>
      <p:sp>
        <p:nvSpPr>
          <p:cNvPr id="278" name="Google Shape;278;p28"/>
          <p:cNvSpPr txBox="1"/>
          <p:nvPr/>
        </p:nvSpPr>
        <p:spPr>
          <a:xfrm>
            <a:off x="3682175" y="2479113"/>
            <a:ext cx="60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latin typeface="Calibri"/>
                <a:ea typeface="Calibri"/>
                <a:cs typeface="Calibri"/>
                <a:sym typeface="Calibri"/>
              </a:rPr>
              <a:t>Reemplazando la fórmula (2) en la (1), tenemos…</a:t>
            </a:r>
            <a:endParaRPr i="1">
              <a:latin typeface="Calibri"/>
              <a:ea typeface="Calibri"/>
              <a:cs typeface="Calibri"/>
              <a:sym typeface="Calibri"/>
            </a:endParaRPr>
          </a:p>
        </p:txBody>
      </p:sp>
      <p:pic>
        <p:nvPicPr>
          <p:cNvPr id="279" name="Google Shape;279;p28"/>
          <p:cNvPicPr preferRelativeResize="0"/>
          <p:nvPr/>
        </p:nvPicPr>
        <p:blipFill>
          <a:blip r:embed="rId6">
            <a:alphaModFix/>
          </a:blip>
          <a:stretch>
            <a:fillRect/>
          </a:stretch>
        </p:blipFill>
        <p:spPr>
          <a:xfrm>
            <a:off x="375488" y="3089900"/>
            <a:ext cx="3283114" cy="771525"/>
          </a:xfrm>
          <a:prstGeom prst="rect">
            <a:avLst/>
          </a:prstGeom>
          <a:noFill/>
          <a:ln>
            <a:noFill/>
          </a:ln>
        </p:spPr>
      </p:pic>
      <p:sp>
        <p:nvSpPr>
          <p:cNvPr id="280" name="Google Shape;280;p28"/>
          <p:cNvSpPr txBox="1"/>
          <p:nvPr/>
        </p:nvSpPr>
        <p:spPr>
          <a:xfrm>
            <a:off x="3798300" y="3089900"/>
            <a:ext cx="6079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latin typeface="Calibri"/>
                <a:ea typeface="Calibri"/>
                <a:cs typeface="Calibri"/>
                <a:sym typeface="Calibri"/>
              </a:rPr>
              <a:t>Reorganizando la expresión, tenemos que para cada combinación</a:t>
            </a:r>
            <a:endParaRPr i="1">
              <a:latin typeface="Calibri"/>
              <a:ea typeface="Calibri"/>
              <a:cs typeface="Calibri"/>
              <a:sym typeface="Calibri"/>
            </a:endParaRPr>
          </a:p>
          <a:p>
            <a:pPr marL="0" lvl="0" indent="0" algn="l" rtl="0">
              <a:spcBef>
                <a:spcPts val="0"/>
              </a:spcBef>
              <a:spcAft>
                <a:spcPts val="0"/>
              </a:spcAft>
              <a:buNone/>
            </a:pPr>
            <a:r>
              <a:rPr lang="es" i="1">
                <a:latin typeface="Calibri"/>
                <a:ea typeface="Calibri"/>
                <a:cs typeface="Calibri"/>
                <a:sym typeface="Calibri"/>
              </a:rPr>
              <a:t>de estados base (u,v), se realiza el producto externo y se lo multiplica</a:t>
            </a:r>
            <a:endParaRPr i="1">
              <a:latin typeface="Calibri"/>
              <a:ea typeface="Calibri"/>
              <a:cs typeface="Calibri"/>
              <a:sym typeface="Calibri"/>
            </a:endParaRPr>
          </a:p>
          <a:p>
            <a:pPr marL="0" lvl="0" indent="0" algn="l" rtl="0">
              <a:spcBef>
                <a:spcPts val="0"/>
              </a:spcBef>
              <a:spcAft>
                <a:spcPts val="0"/>
              </a:spcAft>
              <a:buNone/>
            </a:pPr>
            <a:r>
              <a:rPr lang="es" i="1">
                <a:latin typeface="Calibri"/>
                <a:ea typeface="Calibri"/>
                <a:cs typeface="Calibri"/>
                <a:sym typeface="Calibri"/>
              </a:rPr>
              <a:t>por:</a:t>
            </a:r>
            <a:endParaRPr i="1">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i="1">
                <a:latin typeface="Calibri"/>
                <a:ea typeface="Calibri"/>
                <a:cs typeface="Calibri"/>
                <a:sym typeface="Calibri"/>
              </a:rPr>
              <a:t>la probabilidad clásica (relacionada al error)</a:t>
            </a:r>
            <a:endParaRPr i="1">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i="1">
                <a:latin typeface="Calibri"/>
                <a:ea typeface="Calibri"/>
                <a:cs typeface="Calibri"/>
                <a:sym typeface="Calibri"/>
              </a:rPr>
              <a:t>las probabilidad cuánticas (relacionadas a los estados base de</a:t>
            </a:r>
            <a:endParaRPr i="1">
              <a:latin typeface="Calibri"/>
              <a:ea typeface="Calibri"/>
              <a:cs typeface="Calibri"/>
              <a:sym typeface="Calibri"/>
            </a:endParaRPr>
          </a:p>
          <a:p>
            <a:pPr marL="457200" lvl="0" indent="0" algn="l" rtl="0">
              <a:spcBef>
                <a:spcPts val="0"/>
              </a:spcBef>
              <a:spcAft>
                <a:spcPts val="0"/>
              </a:spcAft>
              <a:buNone/>
            </a:pPr>
            <a:r>
              <a:rPr lang="es" i="1">
                <a:latin typeface="Calibri"/>
                <a:ea typeface="Calibri"/>
                <a:cs typeface="Calibri"/>
                <a:sym typeface="Calibri"/>
              </a:rPr>
              <a:t>‘u’ y ‘v’ respectivamente).</a:t>
            </a:r>
            <a:endParaRPr i="1">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9"/>
          <p:cNvSpPr txBox="1">
            <a:spLocks noGrp="1"/>
          </p:cNvSpPr>
          <p:nvPr>
            <p:ph type="title"/>
          </p:nvPr>
        </p:nvSpPr>
        <p:spPr>
          <a:xfrm>
            <a:off x="1918300" y="218575"/>
            <a:ext cx="55020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Interpretación de una</a:t>
            </a:r>
            <a:endParaRPr/>
          </a:p>
          <a:p>
            <a:pPr marL="0" lvl="0" indent="0" algn="ctr" rtl="0">
              <a:spcBef>
                <a:spcPts val="0"/>
              </a:spcBef>
              <a:spcAft>
                <a:spcPts val="0"/>
              </a:spcAft>
              <a:buNone/>
            </a:pPr>
            <a:r>
              <a:rPr lang="es"/>
              <a:t>matriz de densidad</a:t>
            </a:r>
            <a:endParaRPr/>
          </a:p>
        </p:txBody>
      </p:sp>
      <p:pic>
        <p:nvPicPr>
          <p:cNvPr id="286" name="Google Shape;286;p29"/>
          <p:cNvPicPr preferRelativeResize="0"/>
          <p:nvPr/>
        </p:nvPicPr>
        <p:blipFill>
          <a:blip r:embed="rId3">
            <a:alphaModFix/>
          </a:blip>
          <a:stretch>
            <a:fillRect/>
          </a:stretch>
        </p:blipFill>
        <p:spPr>
          <a:xfrm>
            <a:off x="1470850" y="1434750"/>
            <a:ext cx="2057400" cy="695325"/>
          </a:xfrm>
          <a:prstGeom prst="rect">
            <a:avLst/>
          </a:prstGeom>
          <a:noFill/>
          <a:ln>
            <a:noFill/>
          </a:ln>
        </p:spPr>
      </p:pic>
      <p:sp>
        <p:nvSpPr>
          <p:cNvPr id="287" name="Google Shape;287;p29"/>
          <p:cNvSpPr txBox="1"/>
          <p:nvPr/>
        </p:nvSpPr>
        <p:spPr>
          <a:xfrm>
            <a:off x="4778825" y="1772525"/>
            <a:ext cx="3670200" cy="2463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s">
                <a:latin typeface="Calibri"/>
                <a:ea typeface="Calibri"/>
                <a:cs typeface="Calibri"/>
                <a:sym typeface="Calibri"/>
              </a:rPr>
              <a:t>Los elementos de la diagonal son la </a:t>
            </a:r>
            <a:r>
              <a:rPr lang="es" b="1">
                <a:solidFill>
                  <a:srgbClr val="CC0000"/>
                </a:solidFill>
                <a:latin typeface="Calibri"/>
                <a:ea typeface="Calibri"/>
                <a:cs typeface="Calibri"/>
                <a:sym typeface="Calibri"/>
              </a:rPr>
              <a:t>probabilidad de encontrar al sistema en un respectivo estado base</a:t>
            </a:r>
            <a:r>
              <a:rPr lang="es">
                <a:latin typeface="Calibri"/>
                <a:ea typeface="Calibri"/>
                <a:cs typeface="Calibri"/>
                <a:sym typeface="Calibri"/>
              </a:rPr>
              <a:t>.</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a:latin typeface="Calibri"/>
                <a:ea typeface="Calibri"/>
                <a:cs typeface="Calibri"/>
                <a:sym typeface="Calibri"/>
              </a:rPr>
              <a:t>Los demás elementos se los denomina la </a:t>
            </a:r>
            <a:r>
              <a:rPr lang="es" b="1">
                <a:solidFill>
                  <a:srgbClr val="0000FF"/>
                </a:solidFill>
                <a:latin typeface="Calibri"/>
                <a:ea typeface="Calibri"/>
                <a:cs typeface="Calibri"/>
                <a:sym typeface="Calibri"/>
              </a:rPr>
              <a:t>coherencia </a:t>
            </a:r>
            <a:r>
              <a:rPr lang="es">
                <a:latin typeface="Calibri"/>
                <a:ea typeface="Calibri"/>
                <a:cs typeface="Calibri"/>
                <a:sym typeface="Calibri"/>
              </a:rPr>
              <a:t>entre los diferentes estados base. Sirven para cuantificar qué tanto un estado puro podría evolucionar a un estado mixto, es decir, un estado con error involucrado. </a:t>
            </a:r>
            <a:endParaRPr>
              <a:latin typeface="Calibri"/>
              <a:ea typeface="Calibri"/>
              <a:cs typeface="Calibri"/>
              <a:sym typeface="Calibri"/>
            </a:endParaRPr>
          </a:p>
        </p:txBody>
      </p:sp>
      <p:pic>
        <p:nvPicPr>
          <p:cNvPr id="288" name="Google Shape;288;p29"/>
          <p:cNvPicPr preferRelativeResize="0"/>
          <p:nvPr/>
        </p:nvPicPr>
        <p:blipFill>
          <a:blip r:embed="rId4">
            <a:alphaModFix/>
          </a:blip>
          <a:stretch>
            <a:fillRect/>
          </a:stretch>
        </p:blipFill>
        <p:spPr>
          <a:xfrm>
            <a:off x="656463" y="2454663"/>
            <a:ext cx="3686175" cy="172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0"/>
          <p:cNvSpPr txBox="1">
            <a:spLocks noGrp="1"/>
          </p:cNvSpPr>
          <p:nvPr>
            <p:ph type="title"/>
          </p:nvPr>
        </p:nvSpPr>
        <p:spPr>
          <a:xfrm>
            <a:off x="2249700" y="370800"/>
            <a:ext cx="46446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Modelando los canales de ruido cuántico</a:t>
            </a:r>
            <a:endParaRPr/>
          </a:p>
        </p:txBody>
      </p:sp>
      <p:sp>
        <p:nvSpPr>
          <p:cNvPr id="294" name="Google Shape;294;p30"/>
          <p:cNvSpPr/>
          <p:nvPr/>
        </p:nvSpPr>
        <p:spPr>
          <a:xfrm>
            <a:off x="766375" y="2149050"/>
            <a:ext cx="1820100" cy="1113600"/>
          </a:xfrm>
          <a:prstGeom prst="roundRect">
            <a:avLst>
              <a:gd name="adj" fmla="val 16667"/>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Calibri"/>
                <a:ea typeface="Calibri"/>
                <a:cs typeface="Calibri"/>
                <a:sym typeface="Calibri"/>
              </a:rPr>
              <a:t>Grupo 1:</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s">
                <a:solidFill>
                  <a:schemeClr val="dk1"/>
                </a:solidFill>
                <a:latin typeface="Calibri"/>
                <a:ea typeface="Calibri"/>
                <a:cs typeface="Calibri"/>
                <a:sym typeface="Calibri"/>
              </a:rPr>
              <a:t>Canal de depolarización</a:t>
            </a:r>
            <a:endParaRPr>
              <a:solidFill>
                <a:schemeClr val="dk1"/>
              </a:solidFill>
              <a:latin typeface="Calibri"/>
              <a:ea typeface="Calibri"/>
              <a:cs typeface="Calibri"/>
              <a:sym typeface="Calibri"/>
            </a:endParaRPr>
          </a:p>
        </p:txBody>
      </p:sp>
      <p:sp>
        <p:nvSpPr>
          <p:cNvPr id="295" name="Google Shape;295;p30"/>
          <p:cNvSpPr/>
          <p:nvPr/>
        </p:nvSpPr>
        <p:spPr>
          <a:xfrm>
            <a:off x="3720113" y="2149050"/>
            <a:ext cx="1820100" cy="11136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latin typeface="Calibri"/>
                <a:ea typeface="Calibri"/>
                <a:cs typeface="Calibri"/>
                <a:sym typeface="Calibri"/>
              </a:rPr>
              <a:t>Grupo 2:</a:t>
            </a:r>
            <a:endParaRPr>
              <a:latin typeface="Calibri"/>
              <a:ea typeface="Calibri"/>
              <a:cs typeface="Calibri"/>
              <a:sym typeface="Calibri"/>
            </a:endParaRPr>
          </a:p>
          <a:p>
            <a:pPr marL="0" lvl="0" indent="0" algn="ctr" rtl="0">
              <a:spcBef>
                <a:spcPts val="0"/>
              </a:spcBef>
              <a:spcAft>
                <a:spcPts val="0"/>
              </a:spcAft>
              <a:buNone/>
            </a:pPr>
            <a:r>
              <a:rPr lang="es">
                <a:latin typeface="Calibri"/>
                <a:ea typeface="Calibri"/>
                <a:cs typeface="Calibri"/>
                <a:sym typeface="Calibri"/>
              </a:rPr>
              <a:t>Canal SPAM</a:t>
            </a:r>
            <a:endParaRPr>
              <a:latin typeface="Calibri"/>
              <a:ea typeface="Calibri"/>
              <a:cs typeface="Calibri"/>
              <a:sym typeface="Calibri"/>
            </a:endParaRPr>
          </a:p>
        </p:txBody>
      </p:sp>
      <p:sp>
        <p:nvSpPr>
          <p:cNvPr id="296" name="Google Shape;296;p30"/>
          <p:cNvSpPr/>
          <p:nvPr/>
        </p:nvSpPr>
        <p:spPr>
          <a:xfrm>
            <a:off x="6673875" y="2149050"/>
            <a:ext cx="1820100" cy="11136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Calibri"/>
                <a:ea typeface="Calibri"/>
                <a:cs typeface="Calibri"/>
                <a:sym typeface="Calibri"/>
              </a:rPr>
              <a:t>Grupo 3:</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s">
                <a:solidFill>
                  <a:schemeClr val="dk1"/>
                </a:solidFill>
                <a:latin typeface="Calibri"/>
                <a:ea typeface="Calibri"/>
                <a:cs typeface="Calibri"/>
                <a:sym typeface="Calibri"/>
              </a:rPr>
              <a:t>Canal de desfase y relajación.</a:t>
            </a:r>
            <a:endParaRPr>
              <a:solidFill>
                <a:schemeClr val="dk1"/>
              </a:solidFill>
              <a:latin typeface="Calibri"/>
              <a:ea typeface="Calibri"/>
              <a:cs typeface="Calibri"/>
              <a:sym typeface="Calibri"/>
            </a:endParaRPr>
          </a:p>
        </p:txBody>
      </p:sp>
      <p:sp>
        <p:nvSpPr>
          <p:cNvPr id="297" name="Google Shape;297;p30"/>
          <p:cNvSpPr txBox="1"/>
          <p:nvPr/>
        </p:nvSpPr>
        <p:spPr>
          <a:xfrm>
            <a:off x="1042925" y="1260375"/>
            <a:ext cx="7174500" cy="9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Calibri"/>
                <a:ea typeface="Calibri"/>
                <a:cs typeface="Calibri"/>
                <a:sym typeface="Calibri"/>
              </a:rPr>
              <a:t>Como  se dijo previamente, hay muchas fuentes que generan ruido cuántico. Cada canal se encarga de representar una fuente de interés para nuestro modelo…</a:t>
            </a:r>
            <a:endParaRPr>
              <a:latin typeface="Calibri"/>
              <a:ea typeface="Calibri"/>
              <a:cs typeface="Calibri"/>
              <a:sym typeface="Calibri"/>
            </a:endParaRPr>
          </a:p>
        </p:txBody>
      </p:sp>
      <p:sp>
        <p:nvSpPr>
          <p:cNvPr id="298" name="Google Shape;298;p30"/>
          <p:cNvSpPr txBox="1"/>
          <p:nvPr/>
        </p:nvSpPr>
        <p:spPr>
          <a:xfrm>
            <a:off x="802825" y="3338300"/>
            <a:ext cx="1747200" cy="95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latin typeface="Calibri"/>
                <a:ea typeface="Calibri"/>
                <a:cs typeface="Calibri"/>
                <a:sym typeface="Calibri"/>
              </a:rPr>
              <a:t>Representa ruido proveniente de infidelidades de hardware, en forma de operaciones de Pauli.</a:t>
            </a:r>
            <a:endParaRPr>
              <a:latin typeface="Calibri"/>
              <a:ea typeface="Calibri"/>
              <a:cs typeface="Calibri"/>
              <a:sym typeface="Calibri"/>
            </a:endParaRPr>
          </a:p>
        </p:txBody>
      </p:sp>
      <p:sp>
        <p:nvSpPr>
          <p:cNvPr id="299" name="Google Shape;299;p30"/>
          <p:cNvSpPr txBox="1"/>
          <p:nvPr/>
        </p:nvSpPr>
        <p:spPr>
          <a:xfrm>
            <a:off x="3698400" y="3338300"/>
            <a:ext cx="1747200" cy="95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latin typeface="Calibri"/>
                <a:ea typeface="Calibri"/>
                <a:cs typeface="Calibri"/>
                <a:sym typeface="Calibri"/>
              </a:rPr>
              <a:t>Representa ruido proveniente de las operaciones de preparación de estado cuántico y de su medición. </a:t>
            </a:r>
            <a:endParaRPr>
              <a:latin typeface="Calibri"/>
              <a:ea typeface="Calibri"/>
              <a:cs typeface="Calibri"/>
              <a:sym typeface="Calibri"/>
            </a:endParaRPr>
          </a:p>
        </p:txBody>
      </p:sp>
      <p:sp>
        <p:nvSpPr>
          <p:cNvPr id="300" name="Google Shape;300;p30"/>
          <p:cNvSpPr txBox="1"/>
          <p:nvPr/>
        </p:nvSpPr>
        <p:spPr>
          <a:xfrm>
            <a:off x="6294675" y="3496550"/>
            <a:ext cx="2440200" cy="95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latin typeface="Calibri"/>
                <a:ea typeface="Calibri"/>
                <a:cs typeface="Calibri"/>
                <a:sym typeface="Calibri"/>
              </a:rPr>
              <a:t>Como su nombre indica, representa el desfase y la relajación termal que sufre un qubit a lo largo del tiempo.</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p:nvPr/>
        </p:nvSpPr>
        <p:spPr>
          <a:xfrm>
            <a:off x="350375" y="487300"/>
            <a:ext cx="1820100" cy="1113600"/>
          </a:xfrm>
          <a:prstGeom prst="roundRect">
            <a:avLst>
              <a:gd name="adj" fmla="val 16667"/>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Calibri"/>
                <a:ea typeface="Calibri"/>
                <a:cs typeface="Calibri"/>
                <a:sym typeface="Calibri"/>
              </a:rPr>
              <a:t>Grupo 1:</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s">
                <a:solidFill>
                  <a:schemeClr val="dk1"/>
                </a:solidFill>
                <a:latin typeface="Calibri"/>
                <a:ea typeface="Calibri"/>
                <a:cs typeface="Calibri"/>
                <a:sym typeface="Calibri"/>
              </a:rPr>
              <a:t>Canal de depolarización</a:t>
            </a:r>
            <a:endParaRPr>
              <a:solidFill>
                <a:schemeClr val="dk1"/>
              </a:solidFill>
              <a:latin typeface="Calibri"/>
              <a:ea typeface="Calibri"/>
              <a:cs typeface="Calibri"/>
              <a:sym typeface="Calibri"/>
            </a:endParaRPr>
          </a:p>
        </p:txBody>
      </p:sp>
      <p:sp>
        <p:nvSpPr>
          <p:cNvPr id="306" name="Google Shape;306;p31"/>
          <p:cNvSpPr/>
          <p:nvPr/>
        </p:nvSpPr>
        <p:spPr>
          <a:xfrm>
            <a:off x="350363" y="2014938"/>
            <a:ext cx="1820100" cy="11136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latin typeface="Calibri"/>
                <a:ea typeface="Calibri"/>
                <a:cs typeface="Calibri"/>
                <a:sym typeface="Calibri"/>
              </a:rPr>
              <a:t>Grupo 2:</a:t>
            </a:r>
            <a:endParaRPr>
              <a:latin typeface="Calibri"/>
              <a:ea typeface="Calibri"/>
              <a:cs typeface="Calibri"/>
              <a:sym typeface="Calibri"/>
            </a:endParaRPr>
          </a:p>
          <a:p>
            <a:pPr marL="0" lvl="0" indent="0" algn="ctr" rtl="0">
              <a:spcBef>
                <a:spcPts val="0"/>
              </a:spcBef>
              <a:spcAft>
                <a:spcPts val="0"/>
              </a:spcAft>
              <a:buNone/>
            </a:pPr>
            <a:r>
              <a:rPr lang="es">
                <a:latin typeface="Calibri"/>
                <a:ea typeface="Calibri"/>
                <a:cs typeface="Calibri"/>
                <a:sym typeface="Calibri"/>
              </a:rPr>
              <a:t>Canal SPAM</a:t>
            </a:r>
            <a:endParaRPr>
              <a:latin typeface="Calibri"/>
              <a:ea typeface="Calibri"/>
              <a:cs typeface="Calibri"/>
              <a:sym typeface="Calibri"/>
            </a:endParaRPr>
          </a:p>
        </p:txBody>
      </p:sp>
      <p:sp>
        <p:nvSpPr>
          <p:cNvPr id="307" name="Google Shape;307;p31"/>
          <p:cNvSpPr/>
          <p:nvPr/>
        </p:nvSpPr>
        <p:spPr>
          <a:xfrm>
            <a:off x="350375" y="3542600"/>
            <a:ext cx="1820100" cy="11136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Calibri"/>
                <a:ea typeface="Calibri"/>
                <a:cs typeface="Calibri"/>
                <a:sym typeface="Calibri"/>
              </a:rPr>
              <a:t>Grupo 3:</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s">
                <a:solidFill>
                  <a:schemeClr val="dk1"/>
                </a:solidFill>
                <a:latin typeface="Calibri"/>
                <a:ea typeface="Calibri"/>
                <a:cs typeface="Calibri"/>
                <a:sym typeface="Calibri"/>
              </a:rPr>
              <a:t>Canal de desfase y relajación</a:t>
            </a:r>
            <a:endParaRPr>
              <a:solidFill>
                <a:schemeClr val="dk1"/>
              </a:solidFill>
              <a:latin typeface="Calibri"/>
              <a:ea typeface="Calibri"/>
              <a:cs typeface="Calibri"/>
              <a:sym typeface="Calibri"/>
            </a:endParaRPr>
          </a:p>
        </p:txBody>
      </p:sp>
      <p:pic>
        <p:nvPicPr>
          <p:cNvPr id="308" name="Google Shape;308;p31"/>
          <p:cNvPicPr preferRelativeResize="0"/>
          <p:nvPr/>
        </p:nvPicPr>
        <p:blipFill rotWithShape="1">
          <a:blip r:embed="rId3">
            <a:alphaModFix/>
          </a:blip>
          <a:srcRect l="15835" t="6743" r="6921" b="15027"/>
          <a:stretch/>
        </p:blipFill>
        <p:spPr>
          <a:xfrm>
            <a:off x="2229925" y="487300"/>
            <a:ext cx="2381090" cy="1014950"/>
          </a:xfrm>
          <a:prstGeom prst="rect">
            <a:avLst/>
          </a:prstGeom>
          <a:noFill/>
          <a:ln>
            <a:noFill/>
          </a:ln>
        </p:spPr>
      </p:pic>
      <p:sp>
        <p:nvSpPr>
          <p:cNvPr id="309" name="Google Shape;309;p31"/>
          <p:cNvSpPr/>
          <p:nvPr/>
        </p:nvSpPr>
        <p:spPr>
          <a:xfrm>
            <a:off x="4674338" y="634625"/>
            <a:ext cx="783900" cy="720300"/>
          </a:xfrm>
          <a:prstGeom prst="rightArrow">
            <a:avLst>
              <a:gd name="adj1" fmla="val 50000"/>
              <a:gd name="adj2"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Calibri"/>
              <a:ea typeface="Calibri"/>
              <a:cs typeface="Calibri"/>
              <a:sym typeface="Calibri"/>
            </a:endParaRPr>
          </a:p>
        </p:txBody>
      </p:sp>
      <p:pic>
        <p:nvPicPr>
          <p:cNvPr id="310" name="Google Shape;310;p31"/>
          <p:cNvPicPr preferRelativeResize="0"/>
          <p:nvPr/>
        </p:nvPicPr>
        <p:blipFill rotWithShape="1">
          <a:blip r:embed="rId4">
            <a:alphaModFix/>
          </a:blip>
          <a:srcRect l="14882" t="13382" r="8365" b="14006"/>
          <a:stretch/>
        </p:blipFill>
        <p:spPr>
          <a:xfrm>
            <a:off x="5521575" y="536625"/>
            <a:ext cx="3278926" cy="1014950"/>
          </a:xfrm>
          <a:prstGeom prst="rect">
            <a:avLst/>
          </a:prstGeom>
          <a:noFill/>
          <a:ln>
            <a:noFill/>
          </a:ln>
        </p:spPr>
      </p:pic>
      <p:sp>
        <p:nvSpPr>
          <p:cNvPr id="311" name="Google Shape;311;p31"/>
          <p:cNvSpPr txBox="1"/>
          <p:nvPr/>
        </p:nvSpPr>
        <p:spPr>
          <a:xfrm>
            <a:off x="7015054" y="1171981"/>
            <a:ext cx="7176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900" b="1" i="1">
                <a:solidFill>
                  <a:srgbClr val="FF0000"/>
                </a:solidFill>
                <a:latin typeface="Calibri"/>
                <a:ea typeface="Calibri"/>
                <a:cs typeface="Calibri"/>
                <a:sym typeface="Calibri"/>
              </a:rPr>
              <a:t>ruido!</a:t>
            </a:r>
            <a:endParaRPr sz="900" b="1" i="1">
              <a:solidFill>
                <a:srgbClr val="FF0000"/>
              </a:solidFill>
              <a:latin typeface="Calibri"/>
              <a:ea typeface="Calibri"/>
              <a:cs typeface="Calibri"/>
              <a:sym typeface="Calibri"/>
            </a:endParaRPr>
          </a:p>
        </p:txBody>
      </p:sp>
      <p:sp>
        <p:nvSpPr>
          <p:cNvPr id="312" name="Google Shape;312;p31"/>
          <p:cNvSpPr txBox="1"/>
          <p:nvPr/>
        </p:nvSpPr>
        <p:spPr>
          <a:xfrm>
            <a:off x="6468900" y="634630"/>
            <a:ext cx="7176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900" b="1" i="1">
                <a:solidFill>
                  <a:srgbClr val="FF0000"/>
                </a:solidFill>
                <a:latin typeface="Calibri"/>
                <a:ea typeface="Calibri"/>
                <a:cs typeface="Calibri"/>
                <a:sym typeface="Calibri"/>
              </a:rPr>
              <a:t>ruido!</a:t>
            </a:r>
            <a:endParaRPr sz="900" b="1" i="1">
              <a:solidFill>
                <a:srgbClr val="FF0000"/>
              </a:solidFill>
              <a:latin typeface="Calibri"/>
              <a:ea typeface="Calibri"/>
              <a:cs typeface="Calibri"/>
              <a:sym typeface="Calibri"/>
            </a:endParaRPr>
          </a:p>
        </p:txBody>
      </p:sp>
      <p:sp>
        <p:nvSpPr>
          <p:cNvPr id="313" name="Google Shape;313;p31"/>
          <p:cNvSpPr txBox="1"/>
          <p:nvPr/>
        </p:nvSpPr>
        <p:spPr>
          <a:xfrm>
            <a:off x="5956969" y="1171980"/>
            <a:ext cx="7176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900" b="1" i="1">
                <a:solidFill>
                  <a:srgbClr val="FF0000"/>
                </a:solidFill>
                <a:latin typeface="Calibri"/>
                <a:ea typeface="Calibri"/>
                <a:cs typeface="Calibri"/>
                <a:sym typeface="Calibri"/>
              </a:rPr>
              <a:t>ruido!</a:t>
            </a:r>
            <a:endParaRPr sz="900" b="1" i="1">
              <a:solidFill>
                <a:srgbClr val="FF0000"/>
              </a:solidFill>
              <a:latin typeface="Calibri"/>
              <a:ea typeface="Calibri"/>
              <a:cs typeface="Calibri"/>
              <a:sym typeface="Calibri"/>
            </a:endParaRPr>
          </a:p>
        </p:txBody>
      </p:sp>
      <p:pic>
        <p:nvPicPr>
          <p:cNvPr id="314" name="Google Shape;314;p31"/>
          <p:cNvPicPr preferRelativeResize="0"/>
          <p:nvPr/>
        </p:nvPicPr>
        <p:blipFill rotWithShape="1">
          <a:blip r:embed="rId3">
            <a:alphaModFix/>
          </a:blip>
          <a:srcRect l="64616" t="6743" r="6917" b="15027"/>
          <a:stretch/>
        </p:blipFill>
        <p:spPr>
          <a:xfrm>
            <a:off x="7015050" y="1720723"/>
            <a:ext cx="1070905" cy="1238675"/>
          </a:xfrm>
          <a:prstGeom prst="rect">
            <a:avLst/>
          </a:prstGeom>
          <a:noFill/>
          <a:ln>
            <a:noFill/>
          </a:ln>
        </p:spPr>
      </p:pic>
      <p:pic>
        <p:nvPicPr>
          <p:cNvPr id="315" name="Google Shape;315;p31"/>
          <p:cNvPicPr preferRelativeResize="0"/>
          <p:nvPr/>
        </p:nvPicPr>
        <p:blipFill>
          <a:blip r:embed="rId5">
            <a:alphaModFix/>
          </a:blip>
          <a:stretch>
            <a:fillRect/>
          </a:stretch>
        </p:blipFill>
        <p:spPr>
          <a:xfrm>
            <a:off x="2617325" y="1781450"/>
            <a:ext cx="237535" cy="1340925"/>
          </a:xfrm>
          <a:prstGeom prst="rect">
            <a:avLst/>
          </a:prstGeom>
          <a:noFill/>
          <a:ln>
            <a:noFill/>
          </a:ln>
        </p:spPr>
      </p:pic>
      <p:pic>
        <p:nvPicPr>
          <p:cNvPr id="316" name="Google Shape;316;p31"/>
          <p:cNvPicPr preferRelativeResize="0"/>
          <p:nvPr/>
        </p:nvPicPr>
        <p:blipFill>
          <a:blip r:embed="rId6">
            <a:alphaModFix/>
          </a:blip>
          <a:stretch>
            <a:fillRect/>
          </a:stretch>
        </p:blipFill>
        <p:spPr>
          <a:xfrm>
            <a:off x="3301700" y="1781485"/>
            <a:ext cx="237525" cy="1340867"/>
          </a:xfrm>
          <a:prstGeom prst="rect">
            <a:avLst/>
          </a:prstGeom>
          <a:noFill/>
          <a:ln>
            <a:noFill/>
          </a:ln>
        </p:spPr>
      </p:pic>
      <p:pic>
        <p:nvPicPr>
          <p:cNvPr id="317" name="Google Shape;317;p31"/>
          <p:cNvPicPr preferRelativeResize="0"/>
          <p:nvPr/>
        </p:nvPicPr>
        <p:blipFill rotWithShape="1">
          <a:blip r:embed="rId3">
            <a:alphaModFix/>
          </a:blip>
          <a:srcRect l="15834" t="6743" r="39422" b="15027"/>
          <a:stretch/>
        </p:blipFill>
        <p:spPr>
          <a:xfrm>
            <a:off x="4555432" y="1944450"/>
            <a:ext cx="1379225" cy="1014950"/>
          </a:xfrm>
          <a:prstGeom prst="rect">
            <a:avLst/>
          </a:prstGeom>
          <a:noFill/>
          <a:ln>
            <a:noFill/>
          </a:ln>
        </p:spPr>
      </p:pic>
      <p:sp>
        <p:nvSpPr>
          <p:cNvPr id="318" name="Google Shape;318;p31"/>
          <p:cNvSpPr txBox="1"/>
          <p:nvPr/>
        </p:nvSpPr>
        <p:spPr>
          <a:xfrm>
            <a:off x="2170475" y="3083475"/>
            <a:ext cx="1735800" cy="2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100" i="1">
                <a:latin typeface="Calibri"/>
                <a:ea typeface="Calibri"/>
                <a:cs typeface="Calibri"/>
                <a:sym typeface="Calibri"/>
              </a:rPr>
              <a:t>PREPARACIÓN DE ESTADO</a:t>
            </a:r>
            <a:endParaRPr sz="1100" i="1">
              <a:latin typeface="Calibri"/>
              <a:ea typeface="Calibri"/>
              <a:cs typeface="Calibri"/>
              <a:sym typeface="Calibri"/>
            </a:endParaRPr>
          </a:p>
        </p:txBody>
      </p:sp>
      <p:sp>
        <p:nvSpPr>
          <p:cNvPr id="319" name="Google Shape;319;p31"/>
          <p:cNvSpPr/>
          <p:nvPr/>
        </p:nvSpPr>
        <p:spPr>
          <a:xfrm>
            <a:off x="3009275" y="2324575"/>
            <a:ext cx="138000" cy="203400"/>
          </a:xfrm>
          <a:prstGeom prst="rightArrow">
            <a:avLst>
              <a:gd name="adj1" fmla="val 50000"/>
              <a:gd name="adj2" fmla="val 50000"/>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Calibri"/>
              <a:ea typeface="Calibri"/>
              <a:cs typeface="Calibri"/>
              <a:sym typeface="Calibri"/>
            </a:endParaRPr>
          </a:p>
        </p:txBody>
      </p:sp>
      <p:sp>
        <p:nvSpPr>
          <p:cNvPr id="320" name="Google Shape;320;p31"/>
          <p:cNvSpPr/>
          <p:nvPr/>
        </p:nvSpPr>
        <p:spPr>
          <a:xfrm>
            <a:off x="3803211" y="2248375"/>
            <a:ext cx="590400" cy="407100"/>
          </a:xfrm>
          <a:prstGeom prst="rightArrow">
            <a:avLst>
              <a:gd name="adj1" fmla="val 50000"/>
              <a:gd name="adj2" fmla="val 50000"/>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Calibri"/>
              <a:ea typeface="Calibri"/>
              <a:cs typeface="Calibri"/>
              <a:sym typeface="Calibri"/>
            </a:endParaRPr>
          </a:p>
        </p:txBody>
      </p:sp>
      <p:sp>
        <p:nvSpPr>
          <p:cNvPr id="321" name="Google Shape;321;p31"/>
          <p:cNvSpPr/>
          <p:nvPr/>
        </p:nvSpPr>
        <p:spPr>
          <a:xfrm>
            <a:off x="6298761" y="2248375"/>
            <a:ext cx="590400" cy="407100"/>
          </a:xfrm>
          <a:prstGeom prst="rightArrow">
            <a:avLst>
              <a:gd name="adj1" fmla="val 50000"/>
              <a:gd name="adj2" fmla="val 50000"/>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Calibri"/>
              <a:ea typeface="Calibri"/>
              <a:cs typeface="Calibri"/>
              <a:sym typeface="Calibri"/>
            </a:endParaRPr>
          </a:p>
        </p:txBody>
      </p:sp>
      <p:sp>
        <p:nvSpPr>
          <p:cNvPr id="322" name="Google Shape;322;p31"/>
          <p:cNvSpPr txBox="1"/>
          <p:nvPr/>
        </p:nvSpPr>
        <p:spPr>
          <a:xfrm>
            <a:off x="7128100" y="2997750"/>
            <a:ext cx="8448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100" i="1">
                <a:latin typeface="Calibri"/>
                <a:ea typeface="Calibri"/>
                <a:cs typeface="Calibri"/>
                <a:sym typeface="Calibri"/>
              </a:rPr>
              <a:t>MEDICIÓN</a:t>
            </a:r>
            <a:endParaRPr sz="1100" i="1">
              <a:latin typeface="Calibri"/>
              <a:ea typeface="Calibri"/>
              <a:cs typeface="Calibri"/>
              <a:sym typeface="Calibri"/>
            </a:endParaRPr>
          </a:p>
        </p:txBody>
      </p:sp>
      <p:pic>
        <p:nvPicPr>
          <p:cNvPr id="323" name="Google Shape;323;p31"/>
          <p:cNvPicPr preferRelativeResize="0"/>
          <p:nvPr/>
        </p:nvPicPr>
        <p:blipFill rotWithShape="1">
          <a:blip r:embed="rId7">
            <a:alphaModFix/>
          </a:blip>
          <a:srcRect l="6909" r="47088"/>
          <a:stretch/>
        </p:blipFill>
        <p:spPr>
          <a:xfrm>
            <a:off x="6018975" y="3454363"/>
            <a:ext cx="1379250" cy="1382888"/>
          </a:xfrm>
          <a:prstGeom prst="rect">
            <a:avLst/>
          </a:prstGeom>
          <a:noFill/>
          <a:ln>
            <a:noFill/>
          </a:ln>
        </p:spPr>
      </p:pic>
      <p:pic>
        <p:nvPicPr>
          <p:cNvPr id="324" name="Google Shape;324;p31"/>
          <p:cNvPicPr preferRelativeResize="0"/>
          <p:nvPr/>
        </p:nvPicPr>
        <p:blipFill rotWithShape="1">
          <a:blip r:embed="rId7">
            <a:alphaModFix/>
          </a:blip>
          <a:srcRect l="58937"/>
          <a:stretch/>
        </p:blipFill>
        <p:spPr>
          <a:xfrm>
            <a:off x="3584487" y="3325400"/>
            <a:ext cx="1379226" cy="1549250"/>
          </a:xfrm>
          <a:prstGeom prst="rect">
            <a:avLst/>
          </a:prstGeom>
          <a:noFill/>
          <a:ln>
            <a:noFill/>
          </a:ln>
        </p:spPr>
      </p:pic>
      <p:sp>
        <p:nvSpPr>
          <p:cNvPr id="325" name="Google Shape;325;p31"/>
          <p:cNvSpPr txBox="1"/>
          <p:nvPr/>
        </p:nvSpPr>
        <p:spPr>
          <a:xfrm>
            <a:off x="2272275" y="3852475"/>
            <a:ext cx="1735800" cy="2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100" i="1">
                <a:latin typeface="Calibri"/>
                <a:ea typeface="Calibri"/>
                <a:cs typeface="Calibri"/>
                <a:sym typeface="Calibri"/>
              </a:rPr>
              <a:t>Desfase</a:t>
            </a:r>
            <a:endParaRPr sz="1100" i="1">
              <a:latin typeface="Calibri"/>
              <a:ea typeface="Calibri"/>
              <a:cs typeface="Calibri"/>
              <a:sym typeface="Calibri"/>
            </a:endParaRPr>
          </a:p>
        </p:txBody>
      </p:sp>
      <p:sp>
        <p:nvSpPr>
          <p:cNvPr id="326" name="Google Shape;326;p31"/>
          <p:cNvSpPr txBox="1"/>
          <p:nvPr/>
        </p:nvSpPr>
        <p:spPr>
          <a:xfrm>
            <a:off x="4828350" y="3782650"/>
            <a:ext cx="1735800" cy="2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100" i="1">
                <a:latin typeface="Calibri"/>
                <a:ea typeface="Calibri"/>
                <a:cs typeface="Calibri"/>
                <a:sym typeface="Calibri"/>
              </a:rPr>
              <a:t>Relajación</a:t>
            </a:r>
            <a:endParaRPr sz="1100" i="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idx="4294967295"/>
          </p:nvPr>
        </p:nvSpPr>
        <p:spPr>
          <a:xfrm>
            <a:off x="2389350" y="104325"/>
            <a:ext cx="43653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000" b="1"/>
              <a:t>Presentación: Quantum Quipu</a:t>
            </a:r>
            <a:endParaRPr sz="3000" b="1"/>
          </a:p>
          <a:p>
            <a:pPr marL="0" lvl="0" indent="0" algn="l" rtl="0">
              <a:spcBef>
                <a:spcPts val="0"/>
              </a:spcBef>
              <a:spcAft>
                <a:spcPts val="0"/>
              </a:spcAft>
              <a:buNone/>
            </a:pPr>
            <a:endParaRPr sz="3000"/>
          </a:p>
        </p:txBody>
      </p:sp>
      <p:pic>
        <p:nvPicPr>
          <p:cNvPr id="136" name="Google Shape;136;p14"/>
          <p:cNvPicPr preferRelativeResize="0"/>
          <p:nvPr/>
        </p:nvPicPr>
        <p:blipFill>
          <a:blip r:embed="rId3">
            <a:alphaModFix/>
          </a:blip>
          <a:stretch>
            <a:fillRect/>
          </a:stretch>
        </p:blipFill>
        <p:spPr>
          <a:xfrm>
            <a:off x="5656325" y="2061400"/>
            <a:ext cx="2695775" cy="1520150"/>
          </a:xfrm>
          <a:prstGeom prst="rect">
            <a:avLst/>
          </a:prstGeom>
          <a:noFill/>
          <a:ln>
            <a:noFill/>
          </a:ln>
        </p:spPr>
      </p:pic>
      <p:sp>
        <p:nvSpPr>
          <p:cNvPr id="137" name="Google Shape;137;p14"/>
          <p:cNvSpPr txBox="1"/>
          <p:nvPr/>
        </p:nvSpPr>
        <p:spPr>
          <a:xfrm>
            <a:off x="702775" y="2010425"/>
            <a:ext cx="4431300" cy="16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t>Fundado por Ricardo Quispe en 2022, Quantum Quipu es el grupo de investigación en tópicos de computación e información cuántica de la Universidad Nacional de San Marcos en Lima, Perú.</a:t>
            </a:r>
            <a:endParaRPr/>
          </a:p>
          <a:p>
            <a:pPr marL="0" lvl="0" indent="0" algn="l" rtl="0">
              <a:spcBef>
                <a:spcPts val="0"/>
              </a:spcBef>
              <a:spcAft>
                <a:spcPts val="0"/>
              </a:spcAft>
              <a:buNone/>
            </a:pPr>
            <a:endParaRPr/>
          </a:p>
          <a:p>
            <a:pPr marL="0" lvl="0" indent="0" algn="l" rtl="0">
              <a:spcBef>
                <a:spcPts val="0"/>
              </a:spcBef>
              <a:spcAft>
                <a:spcPts val="0"/>
              </a:spcAft>
              <a:buNone/>
            </a:pPr>
            <a:r>
              <a:rPr lang="es"/>
              <a:t>Actualmente, cuenta con múltiples proyectos de investigación con Quantum Fellows y Quantum Interns que trabajan arduamente en los mismos.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title"/>
          </p:nvPr>
        </p:nvSpPr>
        <p:spPr>
          <a:xfrm>
            <a:off x="1631475" y="274100"/>
            <a:ext cx="56646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Implementando el</a:t>
            </a:r>
            <a:endParaRPr/>
          </a:p>
          <a:p>
            <a:pPr marL="0" lvl="0" indent="0" algn="ctr" rtl="0">
              <a:spcBef>
                <a:spcPts val="0"/>
              </a:spcBef>
              <a:spcAft>
                <a:spcPts val="0"/>
              </a:spcAft>
              <a:buNone/>
            </a:pPr>
            <a:r>
              <a:rPr lang="es"/>
              <a:t>Canal de Depolarización</a:t>
            </a:r>
            <a:endParaRPr/>
          </a:p>
        </p:txBody>
      </p:sp>
      <p:pic>
        <p:nvPicPr>
          <p:cNvPr id="332" name="Google Shape;332;p32"/>
          <p:cNvPicPr preferRelativeResize="0"/>
          <p:nvPr/>
        </p:nvPicPr>
        <p:blipFill>
          <a:blip r:embed="rId3">
            <a:alphaModFix/>
          </a:blip>
          <a:stretch>
            <a:fillRect/>
          </a:stretch>
        </p:blipFill>
        <p:spPr>
          <a:xfrm>
            <a:off x="4962525" y="1799275"/>
            <a:ext cx="1658625" cy="751692"/>
          </a:xfrm>
          <a:prstGeom prst="rect">
            <a:avLst/>
          </a:prstGeom>
          <a:noFill/>
          <a:ln>
            <a:noFill/>
          </a:ln>
        </p:spPr>
      </p:pic>
      <p:pic>
        <p:nvPicPr>
          <p:cNvPr id="333" name="Google Shape;333;p32"/>
          <p:cNvPicPr preferRelativeResize="0"/>
          <p:nvPr/>
        </p:nvPicPr>
        <p:blipFill>
          <a:blip r:embed="rId4">
            <a:alphaModFix/>
          </a:blip>
          <a:stretch>
            <a:fillRect/>
          </a:stretch>
        </p:blipFill>
        <p:spPr>
          <a:xfrm>
            <a:off x="3056250" y="1757725"/>
            <a:ext cx="1658625" cy="793250"/>
          </a:xfrm>
          <a:prstGeom prst="rect">
            <a:avLst/>
          </a:prstGeom>
          <a:noFill/>
          <a:ln>
            <a:noFill/>
          </a:ln>
        </p:spPr>
      </p:pic>
      <p:pic>
        <p:nvPicPr>
          <p:cNvPr id="334" name="Google Shape;334;p32"/>
          <p:cNvPicPr preferRelativeResize="0"/>
          <p:nvPr/>
        </p:nvPicPr>
        <p:blipFill>
          <a:blip r:embed="rId5">
            <a:alphaModFix/>
          </a:blip>
          <a:stretch>
            <a:fillRect/>
          </a:stretch>
        </p:blipFill>
        <p:spPr>
          <a:xfrm>
            <a:off x="6772275" y="1778500"/>
            <a:ext cx="1563168" cy="793250"/>
          </a:xfrm>
          <a:prstGeom prst="rect">
            <a:avLst/>
          </a:prstGeom>
          <a:noFill/>
          <a:ln>
            <a:noFill/>
          </a:ln>
        </p:spPr>
      </p:pic>
      <p:pic>
        <p:nvPicPr>
          <p:cNvPr id="335" name="Google Shape;335;p32"/>
          <p:cNvPicPr preferRelativeResize="0"/>
          <p:nvPr/>
        </p:nvPicPr>
        <p:blipFill>
          <a:blip r:embed="rId6">
            <a:alphaModFix/>
          </a:blip>
          <a:stretch>
            <a:fillRect/>
          </a:stretch>
        </p:blipFill>
        <p:spPr>
          <a:xfrm>
            <a:off x="723900" y="1897775"/>
            <a:ext cx="1850550" cy="513175"/>
          </a:xfrm>
          <a:prstGeom prst="rect">
            <a:avLst/>
          </a:prstGeom>
          <a:noFill/>
          <a:ln>
            <a:noFill/>
          </a:ln>
        </p:spPr>
      </p:pic>
      <p:sp>
        <p:nvSpPr>
          <p:cNvPr id="336" name="Google Shape;336;p32"/>
          <p:cNvSpPr txBox="1"/>
          <p:nvPr/>
        </p:nvSpPr>
        <p:spPr>
          <a:xfrm>
            <a:off x="583725" y="1330800"/>
            <a:ext cx="6981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Calibri"/>
                <a:ea typeface="Calibri"/>
                <a:cs typeface="Calibri"/>
                <a:sym typeface="Calibri"/>
              </a:rPr>
              <a:t>Un error perteneciente a este canal tiene una probabilidad          de ocurrir.  Dados los siguientes operadores:  </a:t>
            </a:r>
            <a:r>
              <a:rPr lang="es" i="1">
                <a:latin typeface="Calibri"/>
                <a:ea typeface="Calibri"/>
                <a:cs typeface="Calibri"/>
                <a:sym typeface="Calibri"/>
              </a:rPr>
              <a:t> </a:t>
            </a:r>
            <a:endParaRPr>
              <a:latin typeface="Calibri"/>
              <a:ea typeface="Calibri"/>
              <a:cs typeface="Calibri"/>
              <a:sym typeface="Calibri"/>
            </a:endParaRPr>
          </a:p>
        </p:txBody>
      </p:sp>
      <p:pic>
        <p:nvPicPr>
          <p:cNvPr id="337" name="Google Shape;337;p32"/>
          <p:cNvPicPr preferRelativeResize="0"/>
          <p:nvPr/>
        </p:nvPicPr>
        <p:blipFill>
          <a:blip r:embed="rId7">
            <a:alphaModFix/>
          </a:blip>
          <a:stretch>
            <a:fillRect/>
          </a:stretch>
        </p:blipFill>
        <p:spPr>
          <a:xfrm>
            <a:off x="4962525" y="1375850"/>
            <a:ext cx="284425" cy="276300"/>
          </a:xfrm>
          <a:prstGeom prst="rect">
            <a:avLst/>
          </a:prstGeom>
          <a:noFill/>
          <a:ln>
            <a:noFill/>
          </a:ln>
        </p:spPr>
      </p:pic>
      <p:sp>
        <p:nvSpPr>
          <p:cNvPr id="338" name="Google Shape;338;p32"/>
          <p:cNvSpPr txBox="1"/>
          <p:nvPr/>
        </p:nvSpPr>
        <p:spPr>
          <a:xfrm>
            <a:off x="888525" y="2698100"/>
            <a:ext cx="698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Calibri"/>
                <a:ea typeface="Calibri"/>
                <a:cs typeface="Calibri"/>
                <a:sym typeface="Calibri"/>
              </a:rPr>
              <a:t>El efecto del Canal de Depolarización en un sistema cuántico puede expresarse como:</a:t>
            </a:r>
            <a:endParaRPr>
              <a:latin typeface="Calibri"/>
              <a:ea typeface="Calibri"/>
              <a:cs typeface="Calibri"/>
              <a:sym typeface="Calibri"/>
            </a:endParaRPr>
          </a:p>
        </p:txBody>
      </p:sp>
      <p:pic>
        <p:nvPicPr>
          <p:cNvPr id="339" name="Google Shape;339;p32"/>
          <p:cNvPicPr preferRelativeResize="0"/>
          <p:nvPr/>
        </p:nvPicPr>
        <p:blipFill>
          <a:blip r:embed="rId8">
            <a:alphaModFix/>
          </a:blip>
          <a:stretch>
            <a:fillRect/>
          </a:stretch>
        </p:blipFill>
        <p:spPr>
          <a:xfrm>
            <a:off x="3094950" y="3121550"/>
            <a:ext cx="2954100" cy="878825"/>
          </a:xfrm>
          <a:prstGeom prst="rect">
            <a:avLst/>
          </a:prstGeom>
          <a:noFill/>
          <a:ln>
            <a:noFill/>
          </a:ln>
        </p:spPr>
      </p:pic>
      <p:sp>
        <p:nvSpPr>
          <p:cNvPr id="340" name="Google Shape;340;p32"/>
          <p:cNvSpPr txBox="1"/>
          <p:nvPr/>
        </p:nvSpPr>
        <p:spPr>
          <a:xfrm>
            <a:off x="888525" y="4144250"/>
            <a:ext cx="698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Calibri"/>
                <a:ea typeface="Calibri"/>
                <a:cs typeface="Calibri"/>
                <a:sym typeface="Calibri"/>
              </a:rPr>
              <a:t>Donde       es la matriz de densidad de un qubit.</a:t>
            </a:r>
            <a:endParaRPr>
              <a:latin typeface="Calibri"/>
              <a:ea typeface="Calibri"/>
              <a:cs typeface="Calibri"/>
              <a:sym typeface="Calibri"/>
            </a:endParaRPr>
          </a:p>
        </p:txBody>
      </p:sp>
      <p:pic>
        <p:nvPicPr>
          <p:cNvPr id="341" name="Google Shape;341;p32"/>
          <p:cNvPicPr preferRelativeResize="0"/>
          <p:nvPr/>
        </p:nvPicPr>
        <p:blipFill>
          <a:blip r:embed="rId9">
            <a:alphaModFix/>
          </a:blip>
          <a:stretch>
            <a:fillRect/>
          </a:stretch>
        </p:blipFill>
        <p:spPr>
          <a:xfrm>
            <a:off x="1524000" y="4234813"/>
            <a:ext cx="161925" cy="219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3"/>
          <p:cNvSpPr txBox="1">
            <a:spLocks noGrp="1"/>
          </p:cNvSpPr>
          <p:nvPr>
            <p:ph type="title"/>
          </p:nvPr>
        </p:nvSpPr>
        <p:spPr>
          <a:xfrm>
            <a:off x="2133750" y="253000"/>
            <a:ext cx="48765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Modelo Unificado de</a:t>
            </a:r>
            <a:endParaRPr/>
          </a:p>
          <a:p>
            <a:pPr marL="0" lvl="0" indent="0" algn="ctr" rtl="0">
              <a:spcBef>
                <a:spcPts val="0"/>
              </a:spcBef>
              <a:spcAft>
                <a:spcPts val="0"/>
              </a:spcAft>
              <a:buNone/>
            </a:pPr>
            <a:r>
              <a:rPr lang="es"/>
              <a:t>Ruido Cuántico</a:t>
            </a:r>
            <a:endParaRPr/>
          </a:p>
        </p:txBody>
      </p:sp>
      <p:sp>
        <p:nvSpPr>
          <p:cNvPr id="347" name="Google Shape;347;p33"/>
          <p:cNvSpPr/>
          <p:nvPr/>
        </p:nvSpPr>
        <p:spPr>
          <a:xfrm>
            <a:off x="708200" y="3547025"/>
            <a:ext cx="1820100" cy="1113600"/>
          </a:xfrm>
          <a:prstGeom prst="roundRect">
            <a:avLst>
              <a:gd name="adj" fmla="val 16667"/>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Calibri"/>
                <a:ea typeface="Calibri"/>
                <a:cs typeface="Calibri"/>
                <a:sym typeface="Calibri"/>
              </a:rPr>
              <a:t>Grupo 1:</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s">
                <a:solidFill>
                  <a:schemeClr val="dk1"/>
                </a:solidFill>
                <a:latin typeface="Calibri"/>
                <a:ea typeface="Calibri"/>
                <a:cs typeface="Calibri"/>
                <a:sym typeface="Calibri"/>
              </a:rPr>
              <a:t>Canal de despolarización</a:t>
            </a:r>
            <a:endParaRPr>
              <a:solidFill>
                <a:schemeClr val="dk1"/>
              </a:solidFill>
              <a:latin typeface="Calibri"/>
              <a:ea typeface="Calibri"/>
              <a:cs typeface="Calibri"/>
              <a:sym typeface="Calibri"/>
            </a:endParaRPr>
          </a:p>
        </p:txBody>
      </p:sp>
      <p:sp>
        <p:nvSpPr>
          <p:cNvPr id="348" name="Google Shape;348;p33"/>
          <p:cNvSpPr/>
          <p:nvPr/>
        </p:nvSpPr>
        <p:spPr>
          <a:xfrm>
            <a:off x="3553913" y="3586575"/>
            <a:ext cx="1820100" cy="11136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latin typeface="Calibri"/>
                <a:ea typeface="Calibri"/>
                <a:cs typeface="Calibri"/>
                <a:sym typeface="Calibri"/>
              </a:rPr>
              <a:t>Grupo 2:</a:t>
            </a:r>
            <a:endParaRPr>
              <a:latin typeface="Calibri"/>
              <a:ea typeface="Calibri"/>
              <a:cs typeface="Calibri"/>
              <a:sym typeface="Calibri"/>
            </a:endParaRPr>
          </a:p>
          <a:p>
            <a:pPr marL="0" lvl="0" indent="0" algn="ctr" rtl="0">
              <a:spcBef>
                <a:spcPts val="0"/>
              </a:spcBef>
              <a:spcAft>
                <a:spcPts val="0"/>
              </a:spcAft>
              <a:buNone/>
            </a:pPr>
            <a:r>
              <a:rPr lang="es">
                <a:latin typeface="Calibri"/>
                <a:ea typeface="Calibri"/>
                <a:cs typeface="Calibri"/>
                <a:sym typeface="Calibri"/>
              </a:rPr>
              <a:t>Canal SPAM</a:t>
            </a:r>
            <a:endParaRPr>
              <a:latin typeface="Calibri"/>
              <a:ea typeface="Calibri"/>
              <a:cs typeface="Calibri"/>
              <a:sym typeface="Calibri"/>
            </a:endParaRPr>
          </a:p>
        </p:txBody>
      </p:sp>
      <p:sp>
        <p:nvSpPr>
          <p:cNvPr id="349" name="Google Shape;349;p33"/>
          <p:cNvSpPr/>
          <p:nvPr/>
        </p:nvSpPr>
        <p:spPr>
          <a:xfrm>
            <a:off x="6615700" y="3547025"/>
            <a:ext cx="1820100" cy="11136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Calibri"/>
                <a:ea typeface="Calibri"/>
                <a:cs typeface="Calibri"/>
                <a:sym typeface="Calibri"/>
              </a:rPr>
              <a:t>Grupo 3:</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s">
                <a:solidFill>
                  <a:schemeClr val="dk1"/>
                </a:solidFill>
                <a:latin typeface="Calibri"/>
                <a:ea typeface="Calibri"/>
                <a:cs typeface="Calibri"/>
                <a:sym typeface="Calibri"/>
              </a:rPr>
              <a:t>Canal de desfase y relajación.</a:t>
            </a:r>
            <a:endParaRPr>
              <a:solidFill>
                <a:schemeClr val="dk1"/>
              </a:solidFill>
              <a:latin typeface="Calibri"/>
              <a:ea typeface="Calibri"/>
              <a:cs typeface="Calibri"/>
              <a:sym typeface="Calibri"/>
            </a:endParaRPr>
          </a:p>
        </p:txBody>
      </p:sp>
      <p:sp>
        <p:nvSpPr>
          <p:cNvPr id="350" name="Google Shape;350;p33"/>
          <p:cNvSpPr/>
          <p:nvPr/>
        </p:nvSpPr>
        <p:spPr>
          <a:xfrm>
            <a:off x="3292625" y="1260375"/>
            <a:ext cx="2342700" cy="1113600"/>
          </a:xfrm>
          <a:prstGeom prst="roundRect">
            <a:avLst>
              <a:gd name="adj" fmla="val 16667"/>
            </a:avLst>
          </a:prstGeom>
          <a:solidFill>
            <a:schemeClr val="dk1"/>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latin typeface="Calibri"/>
                <a:ea typeface="Calibri"/>
                <a:cs typeface="Calibri"/>
                <a:sym typeface="Calibri"/>
              </a:rPr>
              <a:t>MODELO UNIFICADO DE RUIDO</a:t>
            </a:r>
            <a:endParaRPr b="1">
              <a:latin typeface="Calibri"/>
              <a:ea typeface="Calibri"/>
              <a:cs typeface="Calibri"/>
              <a:sym typeface="Calibri"/>
            </a:endParaRPr>
          </a:p>
        </p:txBody>
      </p:sp>
      <p:sp>
        <p:nvSpPr>
          <p:cNvPr id="351" name="Google Shape;351;p33"/>
          <p:cNvSpPr/>
          <p:nvPr/>
        </p:nvSpPr>
        <p:spPr>
          <a:xfrm>
            <a:off x="4355975" y="2373975"/>
            <a:ext cx="216000" cy="1212600"/>
          </a:xfrm>
          <a:prstGeom prst="up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52" name="Google Shape;352;p33"/>
          <p:cNvSpPr/>
          <p:nvPr/>
        </p:nvSpPr>
        <p:spPr>
          <a:xfrm>
            <a:off x="1586400" y="1590075"/>
            <a:ext cx="1706100" cy="1956900"/>
          </a:xfrm>
          <a:prstGeom prst="bentArrow">
            <a:avLst>
              <a:gd name="adj1" fmla="val 7730"/>
              <a:gd name="adj2" fmla="val 11728"/>
              <a:gd name="adj3" fmla="val 12649"/>
              <a:gd name="adj4" fmla="val 44899"/>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53" name="Google Shape;353;p33"/>
          <p:cNvSpPr/>
          <p:nvPr/>
        </p:nvSpPr>
        <p:spPr>
          <a:xfrm flipH="1">
            <a:off x="5635300" y="1550650"/>
            <a:ext cx="2054700" cy="1996500"/>
          </a:xfrm>
          <a:prstGeom prst="bentArrow">
            <a:avLst>
              <a:gd name="adj1" fmla="val 5813"/>
              <a:gd name="adj2" fmla="val 7261"/>
              <a:gd name="adj3" fmla="val 9246"/>
              <a:gd name="adj4" fmla="val 44899"/>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34"/>
          <p:cNvPicPr preferRelativeResize="0"/>
          <p:nvPr/>
        </p:nvPicPr>
        <p:blipFill rotWithShape="1">
          <a:blip r:embed="rId3">
            <a:alphaModFix/>
          </a:blip>
          <a:srcRect r="1980"/>
          <a:stretch/>
        </p:blipFill>
        <p:spPr>
          <a:xfrm>
            <a:off x="260375" y="943775"/>
            <a:ext cx="8452776" cy="1108925"/>
          </a:xfrm>
          <a:prstGeom prst="rect">
            <a:avLst/>
          </a:prstGeom>
          <a:noFill/>
          <a:ln>
            <a:noFill/>
          </a:ln>
        </p:spPr>
      </p:pic>
      <p:sp>
        <p:nvSpPr>
          <p:cNvPr id="359" name="Google Shape;359;p34"/>
          <p:cNvSpPr txBox="1">
            <a:spLocks noGrp="1"/>
          </p:cNvSpPr>
          <p:nvPr>
            <p:ph type="title"/>
          </p:nvPr>
        </p:nvSpPr>
        <p:spPr>
          <a:xfrm>
            <a:off x="2133750" y="253000"/>
            <a:ext cx="48765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Aplicando el modelo unificado</a:t>
            </a:r>
            <a:endParaRPr/>
          </a:p>
        </p:txBody>
      </p:sp>
      <p:sp>
        <p:nvSpPr>
          <p:cNvPr id="360" name="Google Shape;360;p34"/>
          <p:cNvSpPr/>
          <p:nvPr/>
        </p:nvSpPr>
        <p:spPr>
          <a:xfrm>
            <a:off x="402950" y="1177100"/>
            <a:ext cx="726900" cy="49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latin typeface="Calibri"/>
                <a:ea typeface="Calibri"/>
                <a:cs typeface="Calibri"/>
                <a:sym typeface="Calibri"/>
              </a:rPr>
              <a:t>Preparación de estado</a:t>
            </a:r>
            <a:endParaRPr sz="800" b="1">
              <a:latin typeface="Calibri"/>
              <a:ea typeface="Calibri"/>
              <a:cs typeface="Calibri"/>
              <a:sym typeface="Calibri"/>
            </a:endParaRPr>
          </a:p>
        </p:txBody>
      </p:sp>
      <p:sp>
        <p:nvSpPr>
          <p:cNvPr id="361" name="Google Shape;361;p34"/>
          <p:cNvSpPr/>
          <p:nvPr/>
        </p:nvSpPr>
        <p:spPr>
          <a:xfrm>
            <a:off x="1333700" y="1098625"/>
            <a:ext cx="571200" cy="666900"/>
          </a:xfrm>
          <a:prstGeom prst="rect">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latin typeface="Calibri"/>
                <a:ea typeface="Calibri"/>
                <a:cs typeface="Calibri"/>
                <a:sym typeface="Calibri"/>
              </a:rPr>
              <a:t>SPAM</a:t>
            </a:r>
            <a:endParaRPr sz="800" b="1">
              <a:latin typeface="Calibri"/>
              <a:ea typeface="Calibri"/>
              <a:cs typeface="Calibri"/>
              <a:sym typeface="Calibri"/>
            </a:endParaRPr>
          </a:p>
        </p:txBody>
      </p:sp>
      <p:sp>
        <p:nvSpPr>
          <p:cNvPr id="362" name="Google Shape;362;p34"/>
          <p:cNvSpPr/>
          <p:nvPr/>
        </p:nvSpPr>
        <p:spPr>
          <a:xfrm>
            <a:off x="1960250" y="1098550"/>
            <a:ext cx="514500" cy="666900"/>
          </a:xfrm>
          <a:prstGeom prst="rect">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solidFill>
                  <a:schemeClr val="dk1"/>
                </a:solidFill>
                <a:latin typeface="Calibri"/>
                <a:ea typeface="Calibri"/>
                <a:cs typeface="Calibri"/>
                <a:sym typeface="Calibri"/>
              </a:rPr>
              <a:t>Relaj.</a:t>
            </a:r>
            <a:endParaRPr sz="800" b="1">
              <a:solidFill>
                <a:schemeClr val="dk1"/>
              </a:solidFill>
              <a:latin typeface="Calibri"/>
              <a:ea typeface="Calibri"/>
              <a:cs typeface="Calibri"/>
              <a:sym typeface="Calibri"/>
            </a:endParaRPr>
          </a:p>
          <a:p>
            <a:pPr marL="0" lvl="0" indent="0" algn="ctr" rtl="0">
              <a:spcBef>
                <a:spcPts val="0"/>
              </a:spcBef>
              <a:spcAft>
                <a:spcPts val="0"/>
              </a:spcAft>
              <a:buNone/>
            </a:pPr>
            <a:r>
              <a:rPr lang="es" sz="800" b="1">
                <a:solidFill>
                  <a:schemeClr val="dk1"/>
                </a:solidFill>
                <a:latin typeface="Calibri"/>
                <a:ea typeface="Calibri"/>
                <a:cs typeface="Calibri"/>
                <a:sym typeface="Calibri"/>
              </a:rPr>
              <a:t>Desf.</a:t>
            </a:r>
            <a:endParaRPr sz="800" b="1">
              <a:solidFill>
                <a:schemeClr val="dk1"/>
              </a:solidFill>
              <a:latin typeface="Calibri"/>
              <a:ea typeface="Calibri"/>
              <a:cs typeface="Calibri"/>
              <a:sym typeface="Calibri"/>
            </a:endParaRPr>
          </a:p>
        </p:txBody>
      </p:sp>
      <p:sp>
        <p:nvSpPr>
          <p:cNvPr id="363" name="Google Shape;363;p34"/>
          <p:cNvSpPr/>
          <p:nvPr/>
        </p:nvSpPr>
        <p:spPr>
          <a:xfrm>
            <a:off x="2820075" y="1362500"/>
            <a:ext cx="438300" cy="309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latin typeface="Calibri"/>
                <a:ea typeface="Calibri"/>
                <a:cs typeface="Calibri"/>
                <a:sym typeface="Calibri"/>
              </a:rPr>
              <a:t>1Q</a:t>
            </a:r>
            <a:endParaRPr sz="800" b="1">
              <a:latin typeface="Calibri"/>
              <a:ea typeface="Calibri"/>
              <a:cs typeface="Calibri"/>
              <a:sym typeface="Calibri"/>
            </a:endParaRPr>
          </a:p>
          <a:p>
            <a:pPr marL="0" lvl="0" indent="0" algn="ctr" rtl="0">
              <a:spcBef>
                <a:spcPts val="0"/>
              </a:spcBef>
              <a:spcAft>
                <a:spcPts val="0"/>
              </a:spcAft>
              <a:buNone/>
            </a:pPr>
            <a:r>
              <a:rPr lang="es" sz="800" b="1">
                <a:latin typeface="Calibri"/>
                <a:ea typeface="Calibri"/>
                <a:cs typeface="Calibri"/>
                <a:sym typeface="Calibri"/>
              </a:rPr>
              <a:t>gate</a:t>
            </a:r>
            <a:endParaRPr sz="800" b="1">
              <a:latin typeface="Calibri"/>
              <a:ea typeface="Calibri"/>
              <a:cs typeface="Calibri"/>
              <a:sym typeface="Calibri"/>
            </a:endParaRPr>
          </a:p>
        </p:txBody>
      </p:sp>
      <p:sp>
        <p:nvSpPr>
          <p:cNvPr id="364" name="Google Shape;364;p34"/>
          <p:cNvSpPr/>
          <p:nvPr/>
        </p:nvSpPr>
        <p:spPr>
          <a:xfrm>
            <a:off x="3317875" y="1301825"/>
            <a:ext cx="549900" cy="416100"/>
          </a:xfrm>
          <a:prstGeom prst="rect">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700" b="1">
                <a:solidFill>
                  <a:schemeClr val="dk1"/>
                </a:solidFill>
                <a:latin typeface="Calibri"/>
                <a:ea typeface="Calibri"/>
                <a:cs typeface="Calibri"/>
                <a:sym typeface="Calibri"/>
              </a:rPr>
              <a:t>Depol.</a:t>
            </a:r>
            <a:endParaRPr sz="700" b="1">
              <a:solidFill>
                <a:schemeClr val="dk1"/>
              </a:solidFill>
              <a:latin typeface="Calibri"/>
              <a:ea typeface="Calibri"/>
              <a:cs typeface="Calibri"/>
              <a:sym typeface="Calibri"/>
            </a:endParaRPr>
          </a:p>
        </p:txBody>
      </p:sp>
      <p:sp>
        <p:nvSpPr>
          <p:cNvPr id="365" name="Google Shape;365;p34"/>
          <p:cNvSpPr/>
          <p:nvPr/>
        </p:nvSpPr>
        <p:spPr>
          <a:xfrm>
            <a:off x="3918175" y="1301825"/>
            <a:ext cx="549900" cy="416100"/>
          </a:xfrm>
          <a:prstGeom prst="rect">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solidFill>
                  <a:schemeClr val="dk1"/>
                </a:solidFill>
                <a:latin typeface="Calibri"/>
                <a:ea typeface="Calibri"/>
                <a:cs typeface="Calibri"/>
                <a:sym typeface="Calibri"/>
              </a:rPr>
              <a:t>Relaj.</a:t>
            </a:r>
            <a:endParaRPr sz="800" b="1">
              <a:solidFill>
                <a:schemeClr val="dk1"/>
              </a:solidFill>
              <a:latin typeface="Calibri"/>
              <a:ea typeface="Calibri"/>
              <a:cs typeface="Calibri"/>
              <a:sym typeface="Calibri"/>
            </a:endParaRPr>
          </a:p>
          <a:p>
            <a:pPr marL="0" lvl="0" indent="0" algn="ctr" rtl="0">
              <a:spcBef>
                <a:spcPts val="0"/>
              </a:spcBef>
              <a:spcAft>
                <a:spcPts val="0"/>
              </a:spcAft>
              <a:buNone/>
            </a:pPr>
            <a:r>
              <a:rPr lang="es" sz="800" b="1">
                <a:solidFill>
                  <a:schemeClr val="dk1"/>
                </a:solidFill>
                <a:latin typeface="Calibri"/>
                <a:ea typeface="Calibri"/>
                <a:cs typeface="Calibri"/>
                <a:sym typeface="Calibri"/>
              </a:rPr>
              <a:t>Desf.</a:t>
            </a:r>
            <a:endParaRPr sz="800" b="1">
              <a:solidFill>
                <a:schemeClr val="dk1"/>
              </a:solidFill>
              <a:latin typeface="Calibri"/>
              <a:ea typeface="Calibri"/>
              <a:cs typeface="Calibri"/>
              <a:sym typeface="Calibri"/>
            </a:endParaRPr>
          </a:p>
        </p:txBody>
      </p:sp>
      <p:sp>
        <p:nvSpPr>
          <p:cNvPr id="366" name="Google Shape;366;p34"/>
          <p:cNvSpPr/>
          <p:nvPr/>
        </p:nvSpPr>
        <p:spPr>
          <a:xfrm>
            <a:off x="4572000" y="1362500"/>
            <a:ext cx="438300" cy="309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latin typeface="Calibri"/>
                <a:ea typeface="Calibri"/>
                <a:cs typeface="Calibri"/>
                <a:sym typeface="Calibri"/>
              </a:rPr>
              <a:t>1Q</a:t>
            </a:r>
            <a:endParaRPr sz="800" b="1">
              <a:latin typeface="Calibri"/>
              <a:ea typeface="Calibri"/>
              <a:cs typeface="Calibri"/>
              <a:sym typeface="Calibri"/>
            </a:endParaRPr>
          </a:p>
          <a:p>
            <a:pPr marL="0" lvl="0" indent="0" algn="ctr" rtl="0">
              <a:spcBef>
                <a:spcPts val="0"/>
              </a:spcBef>
              <a:spcAft>
                <a:spcPts val="0"/>
              </a:spcAft>
              <a:buNone/>
            </a:pPr>
            <a:r>
              <a:rPr lang="es" sz="800" b="1">
                <a:latin typeface="Calibri"/>
                <a:ea typeface="Calibri"/>
                <a:cs typeface="Calibri"/>
                <a:sym typeface="Calibri"/>
              </a:rPr>
              <a:t>gate</a:t>
            </a:r>
            <a:endParaRPr sz="800" b="1">
              <a:latin typeface="Calibri"/>
              <a:ea typeface="Calibri"/>
              <a:cs typeface="Calibri"/>
              <a:sym typeface="Calibri"/>
            </a:endParaRPr>
          </a:p>
        </p:txBody>
      </p:sp>
      <p:sp>
        <p:nvSpPr>
          <p:cNvPr id="367" name="Google Shape;367;p34"/>
          <p:cNvSpPr/>
          <p:nvPr/>
        </p:nvSpPr>
        <p:spPr>
          <a:xfrm>
            <a:off x="5092475" y="1325975"/>
            <a:ext cx="514500" cy="392100"/>
          </a:xfrm>
          <a:prstGeom prst="rect">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700" b="1">
                <a:solidFill>
                  <a:schemeClr val="dk1"/>
                </a:solidFill>
                <a:latin typeface="Calibri"/>
                <a:ea typeface="Calibri"/>
                <a:cs typeface="Calibri"/>
                <a:sym typeface="Calibri"/>
              </a:rPr>
              <a:t>Depol.</a:t>
            </a:r>
            <a:endParaRPr sz="700" b="1">
              <a:solidFill>
                <a:schemeClr val="dk1"/>
              </a:solidFill>
              <a:latin typeface="Calibri"/>
              <a:ea typeface="Calibri"/>
              <a:cs typeface="Calibri"/>
              <a:sym typeface="Calibri"/>
            </a:endParaRPr>
          </a:p>
        </p:txBody>
      </p:sp>
      <p:sp>
        <p:nvSpPr>
          <p:cNvPr id="368" name="Google Shape;368;p34"/>
          <p:cNvSpPr/>
          <p:nvPr/>
        </p:nvSpPr>
        <p:spPr>
          <a:xfrm>
            <a:off x="5681925" y="1325975"/>
            <a:ext cx="514500" cy="392100"/>
          </a:xfrm>
          <a:prstGeom prst="rect">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solidFill>
                  <a:schemeClr val="dk1"/>
                </a:solidFill>
                <a:latin typeface="Calibri"/>
                <a:ea typeface="Calibri"/>
                <a:cs typeface="Calibri"/>
                <a:sym typeface="Calibri"/>
              </a:rPr>
              <a:t>Relaj.</a:t>
            </a:r>
            <a:endParaRPr sz="800" b="1">
              <a:solidFill>
                <a:schemeClr val="dk1"/>
              </a:solidFill>
              <a:latin typeface="Calibri"/>
              <a:ea typeface="Calibri"/>
              <a:cs typeface="Calibri"/>
              <a:sym typeface="Calibri"/>
            </a:endParaRPr>
          </a:p>
          <a:p>
            <a:pPr marL="0" lvl="0" indent="0" algn="ctr" rtl="0">
              <a:spcBef>
                <a:spcPts val="0"/>
              </a:spcBef>
              <a:spcAft>
                <a:spcPts val="0"/>
              </a:spcAft>
              <a:buNone/>
            </a:pPr>
            <a:r>
              <a:rPr lang="es" sz="800" b="1">
                <a:solidFill>
                  <a:schemeClr val="dk1"/>
                </a:solidFill>
                <a:latin typeface="Calibri"/>
                <a:ea typeface="Calibri"/>
                <a:cs typeface="Calibri"/>
                <a:sym typeface="Calibri"/>
              </a:rPr>
              <a:t>Desf.</a:t>
            </a:r>
            <a:endParaRPr sz="800" b="1">
              <a:solidFill>
                <a:schemeClr val="dk1"/>
              </a:solidFill>
              <a:latin typeface="Calibri"/>
              <a:ea typeface="Calibri"/>
              <a:cs typeface="Calibri"/>
              <a:sym typeface="Calibri"/>
            </a:endParaRPr>
          </a:p>
        </p:txBody>
      </p:sp>
      <p:sp>
        <p:nvSpPr>
          <p:cNvPr id="369" name="Google Shape;369;p34"/>
          <p:cNvSpPr/>
          <p:nvPr/>
        </p:nvSpPr>
        <p:spPr>
          <a:xfrm>
            <a:off x="6810375" y="1098625"/>
            <a:ext cx="549900" cy="666900"/>
          </a:xfrm>
          <a:prstGeom prst="rect">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latin typeface="Calibri"/>
                <a:ea typeface="Calibri"/>
                <a:cs typeface="Calibri"/>
                <a:sym typeface="Calibri"/>
              </a:rPr>
              <a:t>SPAM</a:t>
            </a:r>
            <a:endParaRPr sz="800" b="1">
              <a:latin typeface="Calibri"/>
              <a:ea typeface="Calibri"/>
              <a:cs typeface="Calibri"/>
              <a:sym typeface="Calibri"/>
            </a:endParaRPr>
          </a:p>
        </p:txBody>
      </p:sp>
      <p:sp>
        <p:nvSpPr>
          <p:cNvPr id="370" name="Google Shape;370;p34"/>
          <p:cNvSpPr/>
          <p:nvPr/>
        </p:nvSpPr>
        <p:spPr>
          <a:xfrm>
            <a:off x="7603750" y="1140250"/>
            <a:ext cx="901800" cy="577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latin typeface="Calibri"/>
                <a:ea typeface="Calibri"/>
                <a:cs typeface="Calibri"/>
                <a:sym typeface="Calibri"/>
              </a:rPr>
              <a:t>Medición</a:t>
            </a:r>
            <a:endParaRPr>
              <a:latin typeface="Calibri"/>
              <a:ea typeface="Calibri"/>
              <a:cs typeface="Calibri"/>
              <a:sym typeface="Calibri"/>
            </a:endParaRPr>
          </a:p>
        </p:txBody>
      </p:sp>
      <p:sp>
        <p:nvSpPr>
          <p:cNvPr id="371" name="Google Shape;371;p34"/>
          <p:cNvSpPr txBox="1"/>
          <p:nvPr/>
        </p:nvSpPr>
        <p:spPr>
          <a:xfrm>
            <a:off x="3905663" y="1892025"/>
            <a:ext cx="1162200" cy="30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i="1">
                <a:latin typeface="Calibri"/>
                <a:ea typeface="Calibri"/>
                <a:cs typeface="Calibri"/>
                <a:sym typeface="Calibri"/>
              </a:rPr>
              <a:t>Tiempo</a:t>
            </a:r>
            <a:endParaRPr i="1">
              <a:latin typeface="Calibri"/>
              <a:ea typeface="Calibri"/>
              <a:cs typeface="Calibri"/>
              <a:sym typeface="Calibri"/>
            </a:endParaRPr>
          </a:p>
        </p:txBody>
      </p:sp>
      <p:sp>
        <p:nvSpPr>
          <p:cNvPr id="372" name="Google Shape;372;p34"/>
          <p:cNvSpPr txBox="1"/>
          <p:nvPr/>
        </p:nvSpPr>
        <p:spPr>
          <a:xfrm>
            <a:off x="1467479" y="2421550"/>
            <a:ext cx="6382800" cy="2162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s">
                <a:latin typeface="Calibri"/>
                <a:ea typeface="Calibri"/>
                <a:cs typeface="Calibri"/>
                <a:sym typeface="Calibri"/>
              </a:rPr>
              <a:t>El canal SPAM se aplica luego de preparar el estado y antes de realizar la medición.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a:latin typeface="Calibri"/>
                <a:ea typeface="Calibri"/>
                <a:cs typeface="Calibri"/>
                <a:sym typeface="Calibri"/>
              </a:rPr>
              <a:t>El canal de depolarización se aplica exactamente después de aplicar una compuerta  al estado cuántico.</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a:latin typeface="Calibri"/>
                <a:ea typeface="Calibri"/>
                <a:cs typeface="Calibri"/>
                <a:sym typeface="Calibri"/>
              </a:rPr>
              <a:t>El canal de relajación y desfase se aplica luego del canal SPAM en la preparación de estado y luego del canal de depolarización tras aplicaciones de compuertas.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a:latin typeface="Calibri"/>
                <a:ea typeface="Calibri"/>
                <a:cs typeface="Calibri"/>
                <a:sym typeface="Calibri"/>
              </a:rPr>
              <a:t>Recordemos que el objetivo del canal de relajación y desfase es emular los cambios cuánticos a través del tiempo.</a:t>
            </a:r>
            <a:endParaRPr>
              <a:latin typeface="Calibri"/>
              <a:ea typeface="Calibri"/>
              <a:cs typeface="Calibri"/>
              <a:sym typeface="Calibri"/>
            </a:endParaRPr>
          </a:p>
        </p:txBody>
      </p:sp>
      <p:sp>
        <p:nvSpPr>
          <p:cNvPr id="373" name="Google Shape;373;p34"/>
          <p:cNvSpPr/>
          <p:nvPr/>
        </p:nvSpPr>
        <p:spPr>
          <a:xfrm>
            <a:off x="3695950" y="1140250"/>
            <a:ext cx="2068500" cy="117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300">
                <a:latin typeface="Calibri"/>
                <a:ea typeface="Calibri"/>
                <a:cs typeface="Calibri"/>
                <a:sym typeface="Calibri"/>
              </a:rPr>
              <a:t>Circuito cuántico</a:t>
            </a:r>
            <a:endParaRPr sz="13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5"/>
          <p:cNvSpPr txBox="1">
            <a:spLocks noGrp="1"/>
          </p:cNvSpPr>
          <p:nvPr>
            <p:ph type="title"/>
          </p:nvPr>
        </p:nvSpPr>
        <p:spPr>
          <a:xfrm>
            <a:off x="898275" y="3048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00" i="1" u="sng"/>
              <a:t>Opcional:</a:t>
            </a:r>
            <a:endParaRPr sz="2100" i="1" u="sng"/>
          </a:p>
          <a:p>
            <a:pPr marL="0" lvl="0" indent="0" algn="ctr" rtl="0">
              <a:spcBef>
                <a:spcPts val="0"/>
              </a:spcBef>
              <a:spcAft>
                <a:spcPts val="0"/>
              </a:spcAft>
              <a:buSzPts val="990"/>
              <a:buNone/>
            </a:pPr>
            <a:r>
              <a:rPr lang="es" sz="2100" i="1"/>
              <a:t>Ruido en compuertas de uno y dos qubits </a:t>
            </a:r>
            <a:endParaRPr sz="2100" i="1"/>
          </a:p>
        </p:txBody>
      </p:sp>
      <p:pic>
        <p:nvPicPr>
          <p:cNvPr id="379" name="Google Shape;379;p35"/>
          <p:cNvPicPr preferRelativeResize="0"/>
          <p:nvPr/>
        </p:nvPicPr>
        <p:blipFill rotWithShape="1">
          <a:blip r:embed="rId3">
            <a:alphaModFix/>
          </a:blip>
          <a:srcRect t="12372"/>
          <a:stretch/>
        </p:blipFill>
        <p:spPr>
          <a:xfrm>
            <a:off x="5287175" y="2745350"/>
            <a:ext cx="2824101" cy="995975"/>
          </a:xfrm>
          <a:prstGeom prst="rect">
            <a:avLst/>
          </a:prstGeom>
          <a:noFill/>
          <a:ln>
            <a:noFill/>
          </a:ln>
        </p:spPr>
      </p:pic>
      <p:pic>
        <p:nvPicPr>
          <p:cNvPr id="380" name="Google Shape;380;p35"/>
          <p:cNvPicPr preferRelativeResize="0"/>
          <p:nvPr/>
        </p:nvPicPr>
        <p:blipFill>
          <a:blip r:embed="rId4">
            <a:alphaModFix/>
          </a:blip>
          <a:stretch>
            <a:fillRect/>
          </a:stretch>
        </p:blipFill>
        <p:spPr>
          <a:xfrm>
            <a:off x="670050" y="2865375"/>
            <a:ext cx="3430501" cy="755925"/>
          </a:xfrm>
          <a:prstGeom prst="rect">
            <a:avLst/>
          </a:prstGeom>
          <a:noFill/>
          <a:ln>
            <a:noFill/>
          </a:ln>
        </p:spPr>
      </p:pic>
      <p:sp>
        <p:nvSpPr>
          <p:cNvPr id="381" name="Google Shape;381;p35"/>
          <p:cNvSpPr/>
          <p:nvPr/>
        </p:nvSpPr>
        <p:spPr>
          <a:xfrm>
            <a:off x="4620425" y="1655350"/>
            <a:ext cx="419100" cy="261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700" b="1">
                <a:latin typeface="Calibri"/>
                <a:ea typeface="Calibri"/>
                <a:cs typeface="Calibri"/>
                <a:sym typeface="Calibri"/>
              </a:rPr>
              <a:t>2Q</a:t>
            </a:r>
            <a:endParaRPr sz="700" b="1">
              <a:latin typeface="Calibri"/>
              <a:ea typeface="Calibri"/>
              <a:cs typeface="Calibri"/>
              <a:sym typeface="Calibri"/>
            </a:endParaRPr>
          </a:p>
          <a:p>
            <a:pPr marL="0" lvl="0" indent="0" algn="ctr" rtl="0">
              <a:spcBef>
                <a:spcPts val="0"/>
              </a:spcBef>
              <a:spcAft>
                <a:spcPts val="0"/>
              </a:spcAft>
              <a:buNone/>
            </a:pPr>
            <a:r>
              <a:rPr lang="es" sz="700" b="1">
                <a:latin typeface="Calibri"/>
                <a:ea typeface="Calibri"/>
                <a:cs typeface="Calibri"/>
                <a:sym typeface="Calibri"/>
              </a:rPr>
              <a:t>GATE</a:t>
            </a:r>
            <a:endParaRPr sz="700" b="1">
              <a:latin typeface="Calibri"/>
              <a:ea typeface="Calibri"/>
              <a:cs typeface="Calibri"/>
              <a:sym typeface="Calibri"/>
            </a:endParaRPr>
          </a:p>
        </p:txBody>
      </p:sp>
      <p:sp>
        <p:nvSpPr>
          <p:cNvPr id="382" name="Google Shape;382;p35"/>
          <p:cNvSpPr/>
          <p:nvPr/>
        </p:nvSpPr>
        <p:spPr>
          <a:xfrm>
            <a:off x="1456800" y="3079974"/>
            <a:ext cx="419100" cy="354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700" b="1">
                <a:latin typeface="Calibri"/>
                <a:ea typeface="Calibri"/>
                <a:cs typeface="Calibri"/>
                <a:sym typeface="Calibri"/>
              </a:rPr>
              <a:t>1Q</a:t>
            </a:r>
            <a:endParaRPr sz="700" b="1">
              <a:latin typeface="Calibri"/>
              <a:ea typeface="Calibri"/>
              <a:cs typeface="Calibri"/>
              <a:sym typeface="Calibri"/>
            </a:endParaRPr>
          </a:p>
          <a:p>
            <a:pPr marL="0" lvl="0" indent="0" algn="ctr" rtl="0">
              <a:spcBef>
                <a:spcPts val="0"/>
              </a:spcBef>
              <a:spcAft>
                <a:spcPts val="0"/>
              </a:spcAft>
              <a:buNone/>
            </a:pPr>
            <a:r>
              <a:rPr lang="es" sz="700" b="1">
                <a:latin typeface="Calibri"/>
                <a:ea typeface="Calibri"/>
                <a:cs typeface="Calibri"/>
                <a:sym typeface="Calibri"/>
              </a:rPr>
              <a:t>GATE</a:t>
            </a:r>
            <a:endParaRPr sz="700" b="1">
              <a:latin typeface="Calibri"/>
              <a:ea typeface="Calibri"/>
              <a:cs typeface="Calibri"/>
              <a:sym typeface="Calibri"/>
            </a:endParaRPr>
          </a:p>
        </p:txBody>
      </p:sp>
      <p:sp>
        <p:nvSpPr>
          <p:cNvPr id="383" name="Google Shape;383;p35"/>
          <p:cNvSpPr txBox="1"/>
          <p:nvPr/>
        </p:nvSpPr>
        <p:spPr>
          <a:xfrm>
            <a:off x="3105675" y="3951025"/>
            <a:ext cx="2824200" cy="7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100" b="1" i="1">
                <a:latin typeface="Calibri"/>
                <a:ea typeface="Calibri"/>
                <a:cs typeface="Calibri"/>
                <a:sym typeface="Calibri"/>
              </a:rPr>
              <a:t>!!!El ruido de depolarización se aplica SOLO en los qubits objetivo…</a:t>
            </a:r>
            <a:endParaRPr sz="1100" b="1" i="1">
              <a:latin typeface="Calibri"/>
              <a:ea typeface="Calibri"/>
              <a:cs typeface="Calibri"/>
              <a:sym typeface="Calibri"/>
            </a:endParaRPr>
          </a:p>
        </p:txBody>
      </p:sp>
      <p:sp>
        <p:nvSpPr>
          <p:cNvPr id="384" name="Google Shape;384;p35"/>
          <p:cNvSpPr/>
          <p:nvPr/>
        </p:nvSpPr>
        <p:spPr>
          <a:xfrm>
            <a:off x="5936150" y="2830325"/>
            <a:ext cx="490200" cy="7911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latin typeface="Calibri"/>
                <a:ea typeface="Calibri"/>
                <a:cs typeface="Calibri"/>
                <a:sym typeface="Calibri"/>
              </a:rPr>
              <a:t>2Q</a:t>
            </a:r>
            <a:endParaRPr sz="800" b="1">
              <a:latin typeface="Calibri"/>
              <a:ea typeface="Calibri"/>
              <a:cs typeface="Calibri"/>
              <a:sym typeface="Calibri"/>
            </a:endParaRPr>
          </a:p>
          <a:p>
            <a:pPr marL="0" lvl="0" indent="0" algn="ctr" rtl="0">
              <a:spcBef>
                <a:spcPts val="0"/>
              </a:spcBef>
              <a:spcAft>
                <a:spcPts val="0"/>
              </a:spcAft>
              <a:buNone/>
            </a:pPr>
            <a:r>
              <a:rPr lang="es" sz="800" b="1">
                <a:latin typeface="Calibri"/>
                <a:ea typeface="Calibri"/>
                <a:cs typeface="Calibri"/>
                <a:sym typeface="Calibri"/>
              </a:rPr>
              <a:t>GATE</a:t>
            </a:r>
            <a:endParaRPr sz="800" b="1">
              <a:latin typeface="Calibri"/>
              <a:ea typeface="Calibri"/>
              <a:cs typeface="Calibri"/>
              <a:sym typeface="Calibri"/>
            </a:endParaRPr>
          </a:p>
        </p:txBody>
      </p:sp>
      <p:sp>
        <p:nvSpPr>
          <p:cNvPr id="385" name="Google Shape;385;p35"/>
          <p:cNvSpPr/>
          <p:nvPr/>
        </p:nvSpPr>
        <p:spPr>
          <a:xfrm>
            <a:off x="2290200" y="3137300"/>
            <a:ext cx="571500" cy="261000"/>
          </a:xfrm>
          <a:prstGeom prst="rect">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700" b="1">
                <a:solidFill>
                  <a:schemeClr val="dk1"/>
                </a:solidFill>
                <a:latin typeface="Calibri"/>
                <a:ea typeface="Calibri"/>
                <a:cs typeface="Calibri"/>
                <a:sym typeface="Calibri"/>
              </a:rPr>
              <a:t>Depol.</a:t>
            </a:r>
            <a:endParaRPr sz="700" b="1">
              <a:solidFill>
                <a:schemeClr val="dk1"/>
              </a:solidFill>
              <a:latin typeface="Calibri"/>
              <a:ea typeface="Calibri"/>
              <a:cs typeface="Calibri"/>
              <a:sym typeface="Calibri"/>
            </a:endParaRPr>
          </a:p>
        </p:txBody>
      </p:sp>
      <p:sp>
        <p:nvSpPr>
          <p:cNvPr id="386" name="Google Shape;386;p35"/>
          <p:cNvSpPr/>
          <p:nvPr/>
        </p:nvSpPr>
        <p:spPr>
          <a:xfrm>
            <a:off x="3223825" y="3137300"/>
            <a:ext cx="490200" cy="261000"/>
          </a:xfrm>
          <a:prstGeom prst="rect">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solidFill>
                  <a:schemeClr val="dk1"/>
                </a:solidFill>
                <a:latin typeface="Calibri"/>
                <a:ea typeface="Calibri"/>
                <a:cs typeface="Calibri"/>
                <a:sym typeface="Calibri"/>
              </a:rPr>
              <a:t>Relaj.</a:t>
            </a:r>
            <a:endParaRPr sz="800" b="1">
              <a:solidFill>
                <a:schemeClr val="dk1"/>
              </a:solidFill>
              <a:latin typeface="Calibri"/>
              <a:ea typeface="Calibri"/>
              <a:cs typeface="Calibri"/>
              <a:sym typeface="Calibri"/>
            </a:endParaRPr>
          </a:p>
          <a:p>
            <a:pPr marL="0" lvl="0" indent="0" algn="ctr" rtl="0">
              <a:spcBef>
                <a:spcPts val="0"/>
              </a:spcBef>
              <a:spcAft>
                <a:spcPts val="0"/>
              </a:spcAft>
              <a:buNone/>
            </a:pPr>
            <a:r>
              <a:rPr lang="es" sz="800" b="1">
                <a:solidFill>
                  <a:schemeClr val="dk1"/>
                </a:solidFill>
                <a:latin typeface="Calibri"/>
                <a:ea typeface="Calibri"/>
                <a:cs typeface="Calibri"/>
                <a:sym typeface="Calibri"/>
              </a:rPr>
              <a:t>Desf.</a:t>
            </a:r>
            <a:endParaRPr sz="800" b="1">
              <a:solidFill>
                <a:schemeClr val="dk1"/>
              </a:solidFill>
              <a:latin typeface="Calibri"/>
              <a:ea typeface="Calibri"/>
              <a:cs typeface="Calibri"/>
              <a:sym typeface="Calibri"/>
            </a:endParaRPr>
          </a:p>
        </p:txBody>
      </p:sp>
      <p:sp>
        <p:nvSpPr>
          <p:cNvPr id="387" name="Google Shape;387;p35"/>
          <p:cNvSpPr/>
          <p:nvPr/>
        </p:nvSpPr>
        <p:spPr>
          <a:xfrm>
            <a:off x="6628300" y="2937275"/>
            <a:ext cx="571500" cy="261000"/>
          </a:xfrm>
          <a:prstGeom prst="rect">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700" b="1">
                <a:solidFill>
                  <a:schemeClr val="dk1"/>
                </a:solidFill>
                <a:latin typeface="Calibri"/>
                <a:ea typeface="Calibri"/>
                <a:cs typeface="Calibri"/>
                <a:sym typeface="Calibri"/>
              </a:rPr>
              <a:t>Depol.</a:t>
            </a:r>
            <a:endParaRPr sz="700" b="1">
              <a:solidFill>
                <a:schemeClr val="dk1"/>
              </a:solidFill>
              <a:latin typeface="Calibri"/>
              <a:ea typeface="Calibri"/>
              <a:cs typeface="Calibri"/>
              <a:sym typeface="Calibri"/>
            </a:endParaRPr>
          </a:p>
        </p:txBody>
      </p:sp>
      <p:sp>
        <p:nvSpPr>
          <p:cNvPr id="388" name="Google Shape;388;p35"/>
          <p:cNvSpPr/>
          <p:nvPr/>
        </p:nvSpPr>
        <p:spPr>
          <a:xfrm>
            <a:off x="7419575" y="2937275"/>
            <a:ext cx="490200" cy="261000"/>
          </a:xfrm>
          <a:prstGeom prst="rect">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solidFill>
                  <a:schemeClr val="dk1"/>
                </a:solidFill>
                <a:latin typeface="Calibri"/>
                <a:ea typeface="Calibri"/>
                <a:cs typeface="Calibri"/>
                <a:sym typeface="Calibri"/>
              </a:rPr>
              <a:t>Relaj.</a:t>
            </a:r>
            <a:endParaRPr sz="800" b="1">
              <a:solidFill>
                <a:schemeClr val="dk1"/>
              </a:solidFill>
              <a:latin typeface="Calibri"/>
              <a:ea typeface="Calibri"/>
              <a:cs typeface="Calibri"/>
              <a:sym typeface="Calibri"/>
            </a:endParaRPr>
          </a:p>
          <a:p>
            <a:pPr marL="0" lvl="0" indent="0" algn="ctr" rtl="0">
              <a:spcBef>
                <a:spcPts val="0"/>
              </a:spcBef>
              <a:spcAft>
                <a:spcPts val="0"/>
              </a:spcAft>
              <a:buNone/>
            </a:pPr>
            <a:r>
              <a:rPr lang="es" sz="800" b="1">
                <a:solidFill>
                  <a:schemeClr val="dk1"/>
                </a:solidFill>
                <a:latin typeface="Calibri"/>
                <a:ea typeface="Calibri"/>
                <a:cs typeface="Calibri"/>
                <a:sym typeface="Calibri"/>
              </a:rPr>
              <a:t>Desf.</a:t>
            </a:r>
            <a:endParaRPr sz="800" b="1">
              <a:solidFill>
                <a:schemeClr val="dk1"/>
              </a:solidFill>
              <a:latin typeface="Calibri"/>
              <a:ea typeface="Calibri"/>
              <a:cs typeface="Calibri"/>
              <a:sym typeface="Calibri"/>
            </a:endParaRPr>
          </a:p>
        </p:txBody>
      </p:sp>
      <p:sp>
        <p:nvSpPr>
          <p:cNvPr id="389" name="Google Shape;389;p35"/>
          <p:cNvSpPr/>
          <p:nvPr/>
        </p:nvSpPr>
        <p:spPr>
          <a:xfrm>
            <a:off x="7419575" y="3294450"/>
            <a:ext cx="490200" cy="261000"/>
          </a:xfrm>
          <a:prstGeom prst="rect">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solidFill>
                  <a:schemeClr val="dk1"/>
                </a:solidFill>
                <a:latin typeface="Calibri"/>
                <a:ea typeface="Calibri"/>
                <a:cs typeface="Calibri"/>
                <a:sym typeface="Calibri"/>
              </a:rPr>
              <a:t>Relaj.</a:t>
            </a:r>
            <a:endParaRPr sz="800" b="1">
              <a:solidFill>
                <a:schemeClr val="dk1"/>
              </a:solidFill>
              <a:latin typeface="Calibri"/>
              <a:ea typeface="Calibri"/>
              <a:cs typeface="Calibri"/>
              <a:sym typeface="Calibri"/>
            </a:endParaRPr>
          </a:p>
          <a:p>
            <a:pPr marL="0" lvl="0" indent="0" algn="ctr" rtl="0">
              <a:spcBef>
                <a:spcPts val="0"/>
              </a:spcBef>
              <a:spcAft>
                <a:spcPts val="0"/>
              </a:spcAft>
              <a:buNone/>
            </a:pPr>
            <a:r>
              <a:rPr lang="es" sz="800" b="1">
                <a:solidFill>
                  <a:schemeClr val="dk1"/>
                </a:solidFill>
                <a:latin typeface="Calibri"/>
                <a:ea typeface="Calibri"/>
                <a:cs typeface="Calibri"/>
                <a:sym typeface="Calibri"/>
              </a:rPr>
              <a:t>Desf.</a:t>
            </a:r>
            <a:endParaRPr sz="800" b="1">
              <a:solidFill>
                <a:schemeClr val="dk1"/>
              </a:solidFill>
              <a:latin typeface="Calibri"/>
              <a:ea typeface="Calibri"/>
              <a:cs typeface="Calibri"/>
              <a:sym typeface="Calibri"/>
            </a:endParaRPr>
          </a:p>
        </p:txBody>
      </p:sp>
      <p:sp>
        <p:nvSpPr>
          <p:cNvPr id="390" name="Google Shape;390;p35"/>
          <p:cNvSpPr/>
          <p:nvPr/>
        </p:nvSpPr>
        <p:spPr>
          <a:xfrm>
            <a:off x="6668950" y="3294450"/>
            <a:ext cx="490200" cy="2610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i="1">
                <a:latin typeface="Calibri"/>
                <a:ea typeface="Calibri"/>
                <a:cs typeface="Calibri"/>
                <a:sym typeface="Calibri"/>
              </a:rPr>
              <a:t>gate I</a:t>
            </a:r>
            <a:endParaRPr sz="800" b="1" i="1">
              <a:latin typeface="Calibri"/>
              <a:ea typeface="Calibri"/>
              <a:cs typeface="Calibri"/>
              <a:sym typeface="Calibri"/>
            </a:endParaRPr>
          </a:p>
        </p:txBody>
      </p:sp>
      <p:pic>
        <p:nvPicPr>
          <p:cNvPr id="391" name="Google Shape;391;p35"/>
          <p:cNvPicPr preferRelativeResize="0"/>
          <p:nvPr/>
        </p:nvPicPr>
        <p:blipFill rotWithShape="1">
          <a:blip r:embed="rId5">
            <a:alphaModFix/>
          </a:blip>
          <a:srcRect r="1980"/>
          <a:stretch/>
        </p:blipFill>
        <p:spPr>
          <a:xfrm>
            <a:off x="291388" y="1075213"/>
            <a:ext cx="8452776" cy="1108925"/>
          </a:xfrm>
          <a:prstGeom prst="rect">
            <a:avLst/>
          </a:prstGeom>
          <a:noFill/>
          <a:ln>
            <a:noFill/>
          </a:ln>
        </p:spPr>
      </p:pic>
      <p:sp>
        <p:nvSpPr>
          <p:cNvPr id="392" name="Google Shape;392;p35"/>
          <p:cNvSpPr/>
          <p:nvPr/>
        </p:nvSpPr>
        <p:spPr>
          <a:xfrm>
            <a:off x="433963" y="1308538"/>
            <a:ext cx="726900" cy="49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latin typeface="Calibri"/>
                <a:ea typeface="Calibri"/>
                <a:cs typeface="Calibri"/>
                <a:sym typeface="Calibri"/>
              </a:rPr>
              <a:t>Preparación de estado</a:t>
            </a:r>
            <a:endParaRPr sz="800" b="1">
              <a:latin typeface="Calibri"/>
              <a:ea typeface="Calibri"/>
              <a:cs typeface="Calibri"/>
              <a:sym typeface="Calibri"/>
            </a:endParaRPr>
          </a:p>
        </p:txBody>
      </p:sp>
      <p:sp>
        <p:nvSpPr>
          <p:cNvPr id="393" name="Google Shape;393;p35"/>
          <p:cNvSpPr/>
          <p:nvPr/>
        </p:nvSpPr>
        <p:spPr>
          <a:xfrm>
            <a:off x="1364713" y="1230063"/>
            <a:ext cx="571200" cy="666900"/>
          </a:xfrm>
          <a:prstGeom prst="rect">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latin typeface="Calibri"/>
                <a:ea typeface="Calibri"/>
                <a:cs typeface="Calibri"/>
                <a:sym typeface="Calibri"/>
              </a:rPr>
              <a:t>SPAM</a:t>
            </a:r>
            <a:endParaRPr sz="800" b="1">
              <a:latin typeface="Calibri"/>
              <a:ea typeface="Calibri"/>
              <a:cs typeface="Calibri"/>
              <a:sym typeface="Calibri"/>
            </a:endParaRPr>
          </a:p>
        </p:txBody>
      </p:sp>
      <p:sp>
        <p:nvSpPr>
          <p:cNvPr id="394" name="Google Shape;394;p35"/>
          <p:cNvSpPr/>
          <p:nvPr/>
        </p:nvSpPr>
        <p:spPr>
          <a:xfrm>
            <a:off x="1991263" y="1229988"/>
            <a:ext cx="514500" cy="666900"/>
          </a:xfrm>
          <a:prstGeom prst="rect">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solidFill>
                  <a:schemeClr val="dk1"/>
                </a:solidFill>
                <a:latin typeface="Calibri"/>
                <a:ea typeface="Calibri"/>
                <a:cs typeface="Calibri"/>
                <a:sym typeface="Calibri"/>
              </a:rPr>
              <a:t>Relaj.</a:t>
            </a:r>
            <a:endParaRPr sz="800" b="1">
              <a:solidFill>
                <a:schemeClr val="dk1"/>
              </a:solidFill>
              <a:latin typeface="Calibri"/>
              <a:ea typeface="Calibri"/>
              <a:cs typeface="Calibri"/>
              <a:sym typeface="Calibri"/>
            </a:endParaRPr>
          </a:p>
          <a:p>
            <a:pPr marL="0" lvl="0" indent="0" algn="ctr" rtl="0">
              <a:spcBef>
                <a:spcPts val="0"/>
              </a:spcBef>
              <a:spcAft>
                <a:spcPts val="0"/>
              </a:spcAft>
              <a:buNone/>
            </a:pPr>
            <a:r>
              <a:rPr lang="es" sz="800" b="1">
                <a:solidFill>
                  <a:schemeClr val="dk1"/>
                </a:solidFill>
                <a:latin typeface="Calibri"/>
                <a:ea typeface="Calibri"/>
                <a:cs typeface="Calibri"/>
                <a:sym typeface="Calibri"/>
              </a:rPr>
              <a:t>Desf.</a:t>
            </a:r>
            <a:endParaRPr sz="800" b="1">
              <a:solidFill>
                <a:schemeClr val="dk1"/>
              </a:solidFill>
              <a:latin typeface="Calibri"/>
              <a:ea typeface="Calibri"/>
              <a:cs typeface="Calibri"/>
              <a:sym typeface="Calibri"/>
            </a:endParaRPr>
          </a:p>
        </p:txBody>
      </p:sp>
      <p:sp>
        <p:nvSpPr>
          <p:cNvPr id="395" name="Google Shape;395;p35"/>
          <p:cNvSpPr/>
          <p:nvPr/>
        </p:nvSpPr>
        <p:spPr>
          <a:xfrm>
            <a:off x="2851088" y="1493938"/>
            <a:ext cx="438300" cy="309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latin typeface="Calibri"/>
                <a:ea typeface="Calibri"/>
                <a:cs typeface="Calibri"/>
                <a:sym typeface="Calibri"/>
              </a:rPr>
              <a:t>1Q</a:t>
            </a:r>
            <a:endParaRPr sz="800" b="1">
              <a:latin typeface="Calibri"/>
              <a:ea typeface="Calibri"/>
              <a:cs typeface="Calibri"/>
              <a:sym typeface="Calibri"/>
            </a:endParaRPr>
          </a:p>
          <a:p>
            <a:pPr marL="0" lvl="0" indent="0" algn="ctr" rtl="0">
              <a:spcBef>
                <a:spcPts val="0"/>
              </a:spcBef>
              <a:spcAft>
                <a:spcPts val="0"/>
              </a:spcAft>
              <a:buNone/>
            </a:pPr>
            <a:r>
              <a:rPr lang="es" sz="800" b="1">
                <a:latin typeface="Calibri"/>
                <a:ea typeface="Calibri"/>
                <a:cs typeface="Calibri"/>
                <a:sym typeface="Calibri"/>
              </a:rPr>
              <a:t>gate</a:t>
            </a:r>
            <a:endParaRPr sz="800" b="1">
              <a:latin typeface="Calibri"/>
              <a:ea typeface="Calibri"/>
              <a:cs typeface="Calibri"/>
              <a:sym typeface="Calibri"/>
            </a:endParaRPr>
          </a:p>
        </p:txBody>
      </p:sp>
      <p:sp>
        <p:nvSpPr>
          <p:cNvPr id="396" name="Google Shape;396;p35"/>
          <p:cNvSpPr/>
          <p:nvPr/>
        </p:nvSpPr>
        <p:spPr>
          <a:xfrm>
            <a:off x="3348888" y="1433263"/>
            <a:ext cx="549900" cy="416100"/>
          </a:xfrm>
          <a:prstGeom prst="rect">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700" b="1">
                <a:solidFill>
                  <a:schemeClr val="dk1"/>
                </a:solidFill>
                <a:latin typeface="Calibri"/>
                <a:ea typeface="Calibri"/>
                <a:cs typeface="Calibri"/>
                <a:sym typeface="Calibri"/>
              </a:rPr>
              <a:t>Depol.</a:t>
            </a:r>
            <a:endParaRPr sz="700" b="1">
              <a:solidFill>
                <a:schemeClr val="dk1"/>
              </a:solidFill>
              <a:latin typeface="Calibri"/>
              <a:ea typeface="Calibri"/>
              <a:cs typeface="Calibri"/>
              <a:sym typeface="Calibri"/>
            </a:endParaRPr>
          </a:p>
        </p:txBody>
      </p:sp>
      <p:sp>
        <p:nvSpPr>
          <p:cNvPr id="397" name="Google Shape;397;p35"/>
          <p:cNvSpPr/>
          <p:nvPr/>
        </p:nvSpPr>
        <p:spPr>
          <a:xfrm>
            <a:off x="3949188" y="1433263"/>
            <a:ext cx="549900" cy="416100"/>
          </a:xfrm>
          <a:prstGeom prst="rect">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solidFill>
                  <a:schemeClr val="dk1"/>
                </a:solidFill>
                <a:latin typeface="Calibri"/>
                <a:ea typeface="Calibri"/>
                <a:cs typeface="Calibri"/>
                <a:sym typeface="Calibri"/>
              </a:rPr>
              <a:t>Relaj.</a:t>
            </a:r>
            <a:endParaRPr sz="800" b="1">
              <a:solidFill>
                <a:schemeClr val="dk1"/>
              </a:solidFill>
              <a:latin typeface="Calibri"/>
              <a:ea typeface="Calibri"/>
              <a:cs typeface="Calibri"/>
              <a:sym typeface="Calibri"/>
            </a:endParaRPr>
          </a:p>
          <a:p>
            <a:pPr marL="0" lvl="0" indent="0" algn="ctr" rtl="0">
              <a:spcBef>
                <a:spcPts val="0"/>
              </a:spcBef>
              <a:spcAft>
                <a:spcPts val="0"/>
              </a:spcAft>
              <a:buNone/>
            </a:pPr>
            <a:r>
              <a:rPr lang="es" sz="800" b="1">
                <a:solidFill>
                  <a:schemeClr val="dk1"/>
                </a:solidFill>
                <a:latin typeface="Calibri"/>
                <a:ea typeface="Calibri"/>
                <a:cs typeface="Calibri"/>
                <a:sym typeface="Calibri"/>
              </a:rPr>
              <a:t>Desf.</a:t>
            </a:r>
            <a:endParaRPr sz="800" b="1">
              <a:solidFill>
                <a:schemeClr val="dk1"/>
              </a:solidFill>
              <a:latin typeface="Calibri"/>
              <a:ea typeface="Calibri"/>
              <a:cs typeface="Calibri"/>
              <a:sym typeface="Calibri"/>
            </a:endParaRPr>
          </a:p>
        </p:txBody>
      </p:sp>
      <p:sp>
        <p:nvSpPr>
          <p:cNvPr id="398" name="Google Shape;398;p35"/>
          <p:cNvSpPr/>
          <p:nvPr/>
        </p:nvSpPr>
        <p:spPr>
          <a:xfrm>
            <a:off x="4603013" y="1493938"/>
            <a:ext cx="438300" cy="309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latin typeface="Calibri"/>
                <a:ea typeface="Calibri"/>
                <a:cs typeface="Calibri"/>
                <a:sym typeface="Calibri"/>
              </a:rPr>
              <a:t>2Q</a:t>
            </a:r>
            <a:endParaRPr sz="800" b="1">
              <a:latin typeface="Calibri"/>
              <a:ea typeface="Calibri"/>
              <a:cs typeface="Calibri"/>
              <a:sym typeface="Calibri"/>
            </a:endParaRPr>
          </a:p>
          <a:p>
            <a:pPr marL="0" lvl="0" indent="0" algn="ctr" rtl="0">
              <a:spcBef>
                <a:spcPts val="0"/>
              </a:spcBef>
              <a:spcAft>
                <a:spcPts val="0"/>
              </a:spcAft>
              <a:buNone/>
            </a:pPr>
            <a:r>
              <a:rPr lang="es" sz="800" b="1">
                <a:latin typeface="Calibri"/>
                <a:ea typeface="Calibri"/>
                <a:cs typeface="Calibri"/>
                <a:sym typeface="Calibri"/>
              </a:rPr>
              <a:t>gate</a:t>
            </a:r>
            <a:endParaRPr sz="800" b="1">
              <a:latin typeface="Calibri"/>
              <a:ea typeface="Calibri"/>
              <a:cs typeface="Calibri"/>
              <a:sym typeface="Calibri"/>
            </a:endParaRPr>
          </a:p>
        </p:txBody>
      </p:sp>
      <p:sp>
        <p:nvSpPr>
          <p:cNvPr id="399" name="Google Shape;399;p35"/>
          <p:cNvSpPr/>
          <p:nvPr/>
        </p:nvSpPr>
        <p:spPr>
          <a:xfrm>
            <a:off x="5123488" y="1457413"/>
            <a:ext cx="514500" cy="392100"/>
          </a:xfrm>
          <a:prstGeom prst="rect">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700" b="1">
                <a:solidFill>
                  <a:schemeClr val="dk1"/>
                </a:solidFill>
                <a:latin typeface="Calibri"/>
                <a:ea typeface="Calibri"/>
                <a:cs typeface="Calibri"/>
                <a:sym typeface="Calibri"/>
              </a:rPr>
              <a:t>Depol.</a:t>
            </a:r>
            <a:endParaRPr sz="700" b="1">
              <a:solidFill>
                <a:schemeClr val="dk1"/>
              </a:solidFill>
              <a:latin typeface="Calibri"/>
              <a:ea typeface="Calibri"/>
              <a:cs typeface="Calibri"/>
              <a:sym typeface="Calibri"/>
            </a:endParaRPr>
          </a:p>
        </p:txBody>
      </p:sp>
      <p:sp>
        <p:nvSpPr>
          <p:cNvPr id="400" name="Google Shape;400;p35"/>
          <p:cNvSpPr/>
          <p:nvPr/>
        </p:nvSpPr>
        <p:spPr>
          <a:xfrm>
            <a:off x="5712938" y="1457413"/>
            <a:ext cx="514500" cy="392100"/>
          </a:xfrm>
          <a:prstGeom prst="rect">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solidFill>
                  <a:schemeClr val="dk1"/>
                </a:solidFill>
                <a:latin typeface="Calibri"/>
                <a:ea typeface="Calibri"/>
                <a:cs typeface="Calibri"/>
                <a:sym typeface="Calibri"/>
              </a:rPr>
              <a:t>Relaj.</a:t>
            </a:r>
            <a:endParaRPr sz="800" b="1">
              <a:solidFill>
                <a:schemeClr val="dk1"/>
              </a:solidFill>
              <a:latin typeface="Calibri"/>
              <a:ea typeface="Calibri"/>
              <a:cs typeface="Calibri"/>
              <a:sym typeface="Calibri"/>
            </a:endParaRPr>
          </a:p>
          <a:p>
            <a:pPr marL="0" lvl="0" indent="0" algn="ctr" rtl="0">
              <a:spcBef>
                <a:spcPts val="0"/>
              </a:spcBef>
              <a:spcAft>
                <a:spcPts val="0"/>
              </a:spcAft>
              <a:buNone/>
            </a:pPr>
            <a:r>
              <a:rPr lang="es" sz="800" b="1">
                <a:solidFill>
                  <a:schemeClr val="dk1"/>
                </a:solidFill>
                <a:latin typeface="Calibri"/>
                <a:ea typeface="Calibri"/>
                <a:cs typeface="Calibri"/>
                <a:sym typeface="Calibri"/>
              </a:rPr>
              <a:t>Desf.</a:t>
            </a:r>
            <a:endParaRPr sz="800" b="1">
              <a:solidFill>
                <a:schemeClr val="dk1"/>
              </a:solidFill>
              <a:latin typeface="Calibri"/>
              <a:ea typeface="Calibri"/>
              <a:cs typeface="Calibri"/>
              <a:sym typeface="Calibri"/>
            </a:endParaRPr>
          </a:p>
        </p:txBody>
      </p:sp>
      <p:sp>
        <p:nvSpPr>
          <p:cNvPr id="401" name="Google Shape;401;p35"/>
          <p:cNvSpPr/>
          <p:nvPr/>
        </p:nvSpPr>
        <p:spPr>
          <a:xfrm>
            <a:off x="6841388" y="1230063"/>
            <a:ext cx="549900" cy="666900"/>
          </a:xfrm>
          <a:prstGeom prst="rect">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latin typeface="Calibri"/>
                <a:ea typeface="Calibri"/>
                <a:cs typeface="Calibri"/>
                <a:sym typeface="Calibri"/>
              </a:rPr>
              <a:t>SPAM</a:t>
            </a:r>
            <a:endParaRPr sz="800" b="1">
              <a:latin typeface="Calibri"/>
              <a:ea typeface="Calibri"/>
              <a:cs typeface="Calibri"/>
              <a:sym typeface="Calibri"/>
            </a:endParaRPr>
          </a:p>
        </p:txBody>
      </p:sp>
      <p:sp>
        <p:nvSpPr>
          <p:cNvPr id="402" name="Google Shape;402;p35"/>
          <p:cNvSpPr/>
          <p:nvPr/>
        </p:nvSpPr>
        <p:spPr>
          <a:xfrm>
            <a:off x="7634763" y="1271688"/>
            <a:ext cx="901800" cy="577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latin typeface="Calibri"/>
                <a:ea typeface="Calibri"/>
                <a:cs typeface="Calibri"/>
                <a:sym typeface="Calibri"/>
              </a:rPr>
              <a:t>Medición</a:t>
            </a:r>
            <a:endParaRPr>
              <a:latin typeface="Calibri"/>
              <a:ea typeface="Calibri"/>
              <a:cs typeface="Calibri"/>
              <a:sym typeface="Calibri"/>
            </a:endParaRPr>
          </a:p>
        </p:txBody>
      </p:sp>
      <p:sp>
        <p:nvSpPr>
          <p:cNvPr id="403" name="Google Shape;403;p35"/>
          <p:cNvSpPr txBox="1"/>
          <p:nvPr/>
        </p:nvSpPr>
        <p:spPr>
          <a:xfrm>
            <a:off x="3936675" y="2023463"/>
            <a:ext cx="1162200" cy="30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i="1">
                <a:latin typeface="Calibri"/>
                <a:ea typeface="Calibri"/>
                <a:cs typeface="Calibri"/>
                <a:sym typeface="Calibri"/>
              </a:rPr>
              <a:t>Tiempo</a:t>
            </a:r>
            <a:endParaRPr i="1">
              <a:latin typeface="Calibri"/>
              <a:ea typeface="Calibri"/>
              <a:cs typeface="Calibri"/>
              <a:sym typeface="Calibri"/>
            </a:endParaRPr>
          </a:p>
        </p:txBody>
      </p:sp>
      <p:sp>
        <p:nvSpPr>
          <p:cNvPr id="404" name="Google Shape;404;p35"/>
          <p:cNvSpPr/>
          <p:nvPr/>
        </p:nvSpPr>
        <p:spPr>
          <a:xfrm>
            <a:off x="3726963" y="1271688"/>
            <a:ext cx="2068500" cy="117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300">
                <a:latin typeface="Calibri"/>
                <a:ea typeface="Calibri"/>
                <a:cs typeface="Calibri"/>
                <a:sym typeface="Calibri"/>
              </a:rPr>
              <a:t>Circuito cuántico</a:t>
            </a:r>
            <a:endParaRPr sz="1300">
              <a:latin typeface="Calibri"/>
              <a:ea typeface="Calibri"/>
              <a:cs typeface="Calibri"/>
              <a:sym typeface="Calibri"/>
            </a:endParaRPr>
          </a:p>
        </p:txBody>
      </p:sp>
      <p:cxnSp>
        <p:nvCxnSpPr>
          <p:cNvPr id="405" name="Google Shape;405;p35"/>
          <p:cNvCxnSpPr>
            <a:stCxn id="395" idx="2"/>
          </p:cNvCxnSpPr>
          <p:nvPr/>
        </p:nvCxnSpPr>
        <p:spPr>
          <a:xfrm flipH="1">
            <a:off x="2373938" y="1803838"/>
            <a:ext cx="696300" cy="8382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35"/>
          <p:cNvCxnSpPr>
            <a:stCxn id="398" idx="2"/>
          </p:cNvCxnSpPr>
          <p:nvPr/>
        </p:nvCxnSpPr>
        <p:spPr>
          <a:xfrm>
            <a:off x="4822163" y="1803838"/>
            <a:ext cx="771000" cy="857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6"/>
          <p:cNvSpPr txBox="1">
            <a:spLocks noGrp="1"/>
          </p:cNvSpPr>
          <p:nvPr>
            <p:ph type="title"/>
          </p:nvPr>
        </p:nvSpPr>
        <p:spPr>
          <a:xfrm>
            <a:off x="3337200" y="359825"/>
            <a:ext cx="2469600" cy="55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Conclusiones</a:t>
            </a:r>
            <a:endParaRPr/>
          </a:p>
        </p:txBody>
      </p:sp>
      <p:sp>
        <p:nvSpPr>
          <p:cNvPr id="412" name="Google Shape;412;p36"/>
          <p:cNvSpPr txBox="1"/>
          <p:nvPr/>
        </p:nvSpPr>
        <p:spPr>
          <a:xfrm>
            <a:off x="1518600" y="1346450"/>
            <a:ext cx="6106800" cy="1743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s">
                <a:latin typeface="Calibri"/>
                <a:ea typeface="Calibri"/>
                <a:cs typeface="Calibri"/>
                <a:sym typeface="Calibri"/>
              </a:rPr>
              <a:t>Por poco que sea, el ruido cuántico puede inutilizar completamente la ejecución de un algoritmo.</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a:latin typeface="Calibri"/>
                <a:ea typeface="Calibri"/>
                <a:cs typeface="Calibri"/>
                <a:sym typeface="Calibri"/>
              </a:rPr>
              <a:t>El modelado del ruido cuántico es de gran ayuda a la hora de entender cómo mitigarlo.</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a:latin typeface="Calibri"/>
                <a:ea typeface="Calibri"/>
                <a:cs typeface="Calibri"/>
                <a:sym typeface="Calibri"/>
              </a:rPr>
              <a:t>El modelo unificado de ruido cuántico es una buena opción a la hora de representar ruido proveniente de diversas fuentes.</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a:latin typeface="Calibri"/>
                <a:ea typeface="Calibri"/>
                <a:cs typeface="Calibri"/>
                <a:sym typeface="Calibri"/>
              </a:rPr>
              <a:t>Aún así, este es un modelo básico que cuenta con aspectos que deja de lado. Por ejemplo, posible ruido por traslado de fase.</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7"/>
          <p:cNvSpPr txBox="1">
            <a:spLocks noGrp="1"/>
          </p:cNvSpPr>
          <p:nvPr>
            <p:ph type="title"/>
          </p:nvPr>
        </p:nvSpPr>
        <p:spPr>
          <a:xfrm>
            <a:off x="3278125" y="319525"/>
            <a:ext cx="3146100" cy="630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Próximos pasos</a:t>
            </a:r>
            <a:endParaRPr/>
          </a:p>
        </p:txBody>
      </p:sp>
      <p:pic>
        <p:nvPicPr>
          <p:cNvPr id="418" name="Google Shape;418;p37"/>
          <p:cNvPicPr preferRelativeResize="0"/>
          <p:nvPr/>
        </p:nvPicPr>
        <p:blipFill>
          <a:blip r:embed="rId3">
            <a:alphaModFix/>
          </a:blip>
          <a:stretch>
            <a:fillRect/>
          </a:stretch>
        </p:blipFill>
        <p:spPr>
          <a:xfrm>
            <a:off x="5545525" y="1421450"/>
            <a:ext cx="2853599" cy="2537950"/>
          </a:xfrm>
          <a:prstGeom prst="rect">
            <a:avLst/>
          </a:prstGeom>
          <a:noFill/>
          <a:ln>
            <a:noFill/>
          </a:ln>
        </p:spPr>
      </p:pic>
      <p:sp>
        <p:nvSpPr>
          <p:cNvPr id="419" name="Google Shape;419;p37"/>
          <p:cNvSpPr txBox="1"/>
          <p:nvPr/>
        </p:nvSpPr>
        <p:spPr>
          <a:xfrm>
            <a:off x="781900" y="1088925"/>
            <a:ext cx="3790200" cy="3138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s" dirty="0">
                <a:latin typeface="Calibri"/>
                <a:ea typeface="Calibri"/>
                <a:cs typeface="Calibri"/>
                <a:sym typeface="Calibri"/>
              </a:rPr>
              <a:t>Luego de tener el simulador de ruido, el siguiente paso es implementar una técnica de mitigación de ruido.</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dirty="0">
                <a:latin typeface="Calibri"/>
                <a:ea typeface="Calibri"/>
                <a:cs typeface="Calibri"/>
                <a:sym typeface="Calibri"/>
              </a:rPr>
              <a:t>La técnica estudiada consta de</a:t>
            </a:r>
            <a:r>
              <a:rPr lang="es" dirty="0" smtClean="0">
                <a:latin typeface="Calibri"/>
                <a:ea typeface="Calibri"/>
                <a:cs typeface="Calibri"/>
                <a:sym typeface="Calibri"/>
              </a:rPr>
              <a:t>:</a:t>
            </a:r>
            <a:endParaRPr dirty="0" smtClean="0">
              <a:latin typeface="Calibri"/>
              <a:ea typeface="Calibri"/>
              <a:cs typeface="Calibri"/>
              <a:sym typeface="Calibri"/>
            </a:endParaRPr>
          </a:p>
          <a:p>
            <a:pPr marL="914400" lvl="0" indent="-317500">
              <a:buSzPts val="1400"/>
              <a:buFont typeface="Calibri"/>
              <a:buAutoNum type="arabicPeriod"/>
            </a:pPr>
            <a:r>
              <a:rPr lang="es-AR" dirty="0">
                <a:latin typeface="Calibri"/>
                <a:ea typeface="Calibri"/>
                <a:cs typeface="Calibri"/>
                <a:sym typeface="Calibri"/>
              </a:rPr>
              <a:t>A cada compuerta </a:t>
            </a:r>
            <a:r>
              <a:rPr lang="es-AR" dirty="0" smtClean="0">
                <a:latin typeface="Calibri"/>
                <a:ea typeface="Calibri"/>
                <a:cs typeface="Calibri"/>
                <a:sym typeface="Calibri"/>
              </a:rPr>
              <a:t>se </a:t>
            </a:r>
            <a:r>
              <a:rPr lang="es-AR" dirty="0">
                <a:latin typeface="Calibri"/>
                <a:ea typeface="Calibri"/>
                <a:cs typeface="Calibri"/>
                <a:sym typeface="Calibri"/>
              </a:rPr>
              <a:t>la descompone en un conjunto compuertas nativas</a:t>
            </a:r>
            <a:r>
              <a:rPr lang="es-AR" dirty="0" smtClean="0">
                <a:latin typeface="Calibri"/>
                <a:ea typeface="Calibri"/>
                <a:cs typeface="Calibri"/>
                <a:sym typeface="Calibri"/>
              </a:rPr>
              <a:t>.</a:t>
            </a:r>
          </a:p>
          <a:p>
            <a:pPr marL="596900" lvl="0">
              <a:buSzPts val="1400"/>
            </a:pPr>
            <a:endParaRPr lang="es-AR" dirty="0" smtClean="0">
              <a:latin typeface="Calibri"/>
              <a:ea typeface="Calibri"/>
              <a:cs typeface="Calibri"/>
              <a:sym typeface="Calibri"/>
            </a:endParaRPr>
          </a:p>
          <a:p>
            <a:pPr marL="596900" lvl="0">
              <a:buSzPts val="1400"/>
            </a:pPr>
            <a:endParaRPr lang="es" dirty="0" smtClean="0">
              <a:latin typeface="Calibri"/>
              <a:ea typeface="Calibri"/>
              <a:cs typeface="Calibri"/>
              <a:sym typeface="Calibri"/>
            </a:endParaRPr>
          </a:p>
          <a:p>
            <a:pPr marL="596900" lvl="0" algn="l" rtl="0">
              <a:spcBef>
                <a:spcPts val="0"/>
              </a:spcBef>
              <a:spcAft>
                <a:spcPts val="0"/>
              </a:spcAft>
              <a:buSzPts val="1400"/>
            </a:pPr>
            <a:r>
              <a:rPr lang="es" dirty="0" smtClean="0">
                <a:latin typeface="Calibri"/>
                <a:ea typeface="Calibri"/>
                <a:cs typeface="Calibri"/>
                <a:sym typeface="Calibri"/>
              </a:rPr>
              <a:t>2.	Buscar</a:t>
            </a:r>
            <a:r>
              <a:rPr lang="es" dirty="0">
                <a:latin typeface="Calibri"/>
                <a:ea typeface="Calibri"/>
                <a:cs typeface="Calibri"/>
                <a:sym typeface="Calibri"/>
              </a:rPr>
              <a:t>, para cada </a:t>
            </a:r>
            <a:r>
              <a:rPr lang="es" dirty="0" smtClean="0">
                <a:latin typeface="Calibri"/>
                <a:ea typeface="Calibri"/>
                <a:cs typeface="Calibri"/>
                <a:sym typeface="Calibri"/>
              </a:rPr>
              <a:t>compuerta descompuesta, </a:t>
            </a:r>
            <a:r>
              <a:rPr lang="es" dirty="0">
                <a:latin typeface="Calibri"/>
                <a:ea typeface="Calibri"/>
                <a:cs typeface="Calibri"/>
                <a:sym typeface="Calibri"/>
              </a:rPr>
              <a:t>su trayectoria optimizada, lo que minimiza la posiblidad de ruido</a:t>
            </a:r>
            <a:r>
              <a:rPr lang="es" dirty="0" smtClean="0">
                <a:latin typeface="Calibri"/>
                <a:ea typeface="Calibri"/>
                <a:cs typeface="Calibri"/>
                <a:sym typeface="Calibri"/>
              </a:rPr>
              <a:t>.</a:t>
            </a:r>
            <a:endParaRPr lang="es" dirty="0">
              <a:latin typeface="Calibri"/>
              <a:ea typeface="Calibri"/>
              <a:cs typeface="Calibri"/>
              <a:sym typeface="Calibri"/>
            </a:endParaRPr>
          </a:p>
          <a:p>
            <a:pPr marL="596900" lvl="0" algn="l" rtl="0">
              <a:spcBef>
                <a:spcPts val="0"/>
              </a:spcBef>
              <a:spcAft>
                <a:spcPts val="0"/>
              </a:spcAft>
              <a:buSzPts val="1400"/>
            </a:pPr>
            <a:endParaRPr dirty="0">
              <a:latin typeface="Calibri"/>
              <a:ea typeface="Calibri"/>
              <a:cs typeface="Calibri"/>
              <a:sym typeface="Calibri"/>
            </a:endParaRPr>
          </a:p>
          <a:p>
            <a:pPr marL="596900" lvl="0" algn="l" rtl="0">
              <a:spcBef>
                <a:spcPts val="0"/>
              </a:spcBef>
              <a:spcAft>
                <a:spcPts val="0"/>
              </a:spcAft>
              <a:buSzPts val="1400"/>
            </a:pPr>
            <a:r>
              <a:rPr lang="es" dirty="0" smtClean="0">
                <a:latin typeface="Calibri"/>
                <a:ea typeface="Calibri"/>
                <a:cs typeface="Calibri"/>
                <a:sym typeface="Calibri"/>
              </a:rPr>
              <a:t>3.     Se </a:t>
            </a:r>
            <a:r>
              <a:rPr lang="es" dirty="0">
                <a:latin typeface="Calibri"/>
                <a:ea typeface="Calibri"/>
                <a:cs typeface="Calibri"/>
                <a:sym typeface="Calibri"/>
              </a:rPr>
              <a:t>toman como compuertas nativas a las dadas por IBM en su framework de descomposición standard.</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pic>
        <p:nvPicPr>
          <p:cNvPr id="420" name="Google Shape;420;p37"/>
          <p:cNvPicPr preferRelativeResize="0"/>
          <p:nvPr/>
        </p:nvPicPr>
        <p:blipFill>
          <a:blip r:embed="rId4">
            <a:alphaModFix/>
          </a:blip>
          <a:stretch>
            <a:fillRect/>
          </a:stretch>
        </p:blipFill>
        <p:spPr>
          <a:xfrm>
            <a:off x="859090" y="2461764"/>
            <a:ext cx="4256325" cy="384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8"/>
          <p:cNvSpPr txBox="1">
            <a:spLocks noGrp="1"/>
          </p:cNvSpPr>
          <p:nvPr>
            <p:ph type="title"/>
          </p:nvPr>
        </p:nvSpPr>
        <p:spPr>
          <a:xfrm>
            <a:off x="3469650" y="426425"/>
            <a:ext cx="2204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Referencias</a:t>
            </a:r>
            <a:endParaRPr/>
          </a:p>
        </p:txBody>
      </p:sp>
      <p:sp>
        <p:nvSpPr>
          <p:cNvPr id="426" name="Google Shape;426;p38"/>
          <p:cNvSpPr txBox="1"/>
          <p:nvPr/>
        </p:nvSpPr>
        <p:spPr>
          <a:xfrm>
            <a:off x="608000" y="1381025"/>
            <a:ext cx="7745100" cy="2660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s">
                <a:latin typeface="Calibri"/>
                <a:ea typeface="Calibri"/>
                <a:cs typeface="Calibri"/>
                <a:sym typeface="Calibri"/>
              </a:rPr>
              <a:t>K. Georgopoulos, C. Emary, P. Zuliani - Modelling and Simulating the Noisy Behaviour of Near-term Quantum Computers (2021).</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a:latin typeface="Calibri"/>
                <a:ea typeface="Calibri"/>
                <a:cs typeface="Calibri"/>
                <a:sym typeface="Calibri"/>
              </a:rPr>
              <a:t>Thomas J. Maldonado, J. Flick, S. Krastanov, A. Galda - Error rate reduction of single-qubit gates via noise-aware decomposition into native gates (2022).</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a:latin typeface="Calibri"/>
                <a:ea typeface="Calibri"/>
                <a:cs typeface="Calibri"/>
                <a:sym typeface="Calibri"/>
              </a:rPr>
              <a:t>Michael A. Nielsen, Isaac L. Chuang - Quantum Computation and Quantum Information 10th Anniversary Edition (2010).</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s">
                <a:latin typeface="Calibri"/>
                <a:ea typeface="Calibri"/>
                <a:cs typeface="Calibri"/>
                <a:sym typeface="Calibri"/>
              </a:rPr>
              <a:t>Qiskit - The Density Matrix and Mixed States </a:t>
            </a:r>
            <a:r>
              <a:rPr lang="es" i="1" u="sng">
                <a:latin typeface="Calibri"/>
                <a:ea typeface="Calibri"/>
                <a:cs typeface="Calibri"/>
                <a:sym typeface="Calibri"/>
              </a:rPr>
              <a:t>https://learn.qiskit.org/course/quantum-hardware/density-matrix</a:t>
            </a:r>
            <a:endParaRPr i="1" u="sng">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9"/>
          <p:cNvSpPr txBox="1">
            <a:spLocks noGrp="1"/>
          </p:cNvSpPr>
          <p:nvPr>
            <p:ph type="title"/>
          </p:nvPr>
        </p:nvSpPr>
        <p:spPr>
          <a:xfrm>
            <a:off x="1565550" y="832900"/>
            <a:ext cx="60129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b="1"/>
              <a:t>¡MUCHAS GRACIAS POR ESCUCHAR!</a:t>
            </a:r>
            <a:endParaRPr b="1"/>
          </a:p>
          <a:p>
            <a:pPr marL="0" lvl="0" indent="0" algn="ctr" rtl="0">
              <a:spcBef>
                <a:spcPts val="0"/>
              </a:spcBef>
              <a:spcAft>
                <a:spcPts val="0"/>
              </a:spcAft>
              <a:buNone/>
            </a:pPr>
            <a:endParaRPr/>
          </a:p>
          <a:p>
            <a:pPr marL="0" lvl="0" indent="0" algn="ctr" rtl="0">
              <a:spcBef>
                <a:spcPts val="0"/>
              </a:spcBef>
              <a:spcAft>
                <a:spcPts val="0"/>
              </a:spcAft>
              <a:buNone/>
            </a:pPr>
            <a:r>
              <a:rPr lang="es" sz="2111" i="1"/>
              <a:t>¿Preguntas?..</a:t>
            </a:r>
            <a:endParaRPr sz="2111" i="1"/>
          </a:p>
        </p:txBody>
      </p:sp>
      <p:pic>
        <p:nvPicPr>
          <p:cNvPr id="432" name="Google Shape;432;p39"/>
          <p:cNvPicPr preferRelativeResize="0"/>
          <p:nvPr/>
        </p:nvPicPr>
        <p:blipFill>
          <a:blip r:embed="rId3">
            <a:alphaModFix/>
          </a:blip>
          <a:stretch>
            <a:fillRect/>
          </a:stretch>
        </p:blipFill>
        <p:spPr>
          <a:xfrm flipH="1">
            <a:off x="417751" y="3326617"/>
            <a:ext cx="670124" cy="619603"/>
          </a:xfrm>
          <a:prstGeom prst="rect">
            <a:avLst/>
          </a:prstGeom>
          <a:noFill/>
          <a:ln>
            <a:noFill/>
          </a:ln>
        </p:spPr>
      </p:pic>
      <p:sp>
        <p:nvSpPr>
          <p:cNvPr id="433" name="Google Shape;433;p39"/>
          <p:cNvSpPr/>
          <p:nvPr/>
        </p:nvSpPr>
        <p:spPr>
          <a:xfrm>
            <a:off x="1168025" y="3302074"/>
            <a:ext cx="1071600" cy="5364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900" b="1">
                <a:solidFill>
                  <a:schemeClr val="dk1"/>
                </a:solidFill>
                <a:latin typeface="Calibri"/>
                <a:ea typeface="Calibri"/>
                <a:cs typeface="Calibri"/>
                <a:sym typeface="Calibri"/>
              </a:rPr>
              <a:t>operaciones sin ruido</a:t>
            </a:r>
            <a:endParaRPr sz="900" b="1">
              <a:solidFill>
                <a:schemeClr val="dk1"/>
              </a:solidFill>
              <a:latin typeface="Calibri"/>
              <a:ea typeface="Calibri"/>
              <a:cs typeface="Calibri"/>
              <a:sym typeface="Calibri"/>
            </a:endParaRPr>
          </a:p>
        </p:txBody>
      </p:sp>
      <p:sp>
        <p:nvSpPr>
          <p:cNvPr id="434" name="Google Shape;434;p39"/>
          <p:cNvSpPr/>
          <p:nvPr/>
        </p:nvSpPr>
        <p:spPr>
          <a:xfrm>
            <a:off x="3251375" y="3337925"/>
            <a:ext cx="1071600" cy="4647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800" b="1">
                <a:solidFill>
                  <a:schemeClr val="dk1"/>
                </a:solidFill>
                <a:latin typeface="Calibri"/>
                <a:ea typeface="Calibri"/>
                <a:cs typeface="Calibri"/>
                <a:sym typeface="Calibri"/>
              </a:rPr>
              <a:t>operaciones con ruido simulado</a:t>
            </a:r>
            <a:endParaRPr sz="800" b="1">
              <a:solidFill>
                <a:schemeClr val="dk1"/>
              </a:solidFill>
              <a:latin typeface="Calibri"/>
              <a:ea typeface="Calibri"/>
              <a:cs typeface="Calibri"/>
              <a:sym typeface="Calibri"/>
            </a:endParaRPr>
          </a:p>
        </p:txBody>
      </p:sp>
      <p:sp>
        <p:nvSpPr>
          <p:cNvPr id="435" name="Google Shape;435;p39"/>
          <p:cNvSpPr txBox="1"/>
          <p:nvPr/>
        </p:nvSpPr>
        <p:spPr>
          <a:xfrm>
            <a:off x="5681656" y="4133798"/>
            <a:ext cx="1022700" cy="2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436" name="Google Shape;436;p39"/>
          <p:cNvPicPr preferRelativeResize="0"/>
          <p:nvPr/>
        </p:nvPicPr>
        <p:blipFill rotWithShape="1">
          <a:blip r:embed="rId4">
            <a:alphaModFix/>
          </a:blip>
          <a:srcRect t="6994"/>
          <a:stretch/>
        </p:blipFill>
        <p:spPr>
          <a:xfrm>
            <a:off x="4433598" y="3035460"/>
            <a:ext cx="1506050" cy="925075"/>
          </a:xfrm>
          <a:prstGeom prst="rect">
            <a:avLst/>
          </a:prstGeom>
          <a:noFill/>
          <a:ln>
            <a:noFill/>
          </a:ln>
        </p:spPr>
      </p:pic>
      <p:pic>
        <p:nvPicPr>
          <p:cNvPr id="437" name="Google Shape;437;p39"/>
          <p:cNvPicPr preferRelativeResize="0"/>
          <p:nvPr/>
        </p:nvPicPr>
        <p:blipFill rotWithShape="1">
          <a:blip r:embed="rId5">
            <a:alphaModFix/>
          </a:blip>
          <a:srcRect t="8542" r="7390"/>
          <a:stretch/>
        </p:blipFill>
        <p:spPr>
          <a:xfrm>
            <a:off x="7075200" y="2959576"/>
            <a:ext cx="1651050" cy="1076850"/>
          </a:xfrm>
          <a:prstGeom prst="rect">
            <a:avLst/>
          </a:prstGeom>
          <a:noFill/>
          <a:ln>
            <a:noFill/>
          </a:ln>
        </p:spPr>
      </p:pic>
      <p:sp>
        <p:nvSpPr>
          <p:cNvPr id="438" name="Google Shape;438;p39"/>
          <p:cNvSpPr/>
          <p:nvPr/>
        </p:nvSpPr>
        <p:spPr>
          <a:xfrm>
            <a:off x="2385950" y="3302075"/>
            <a:ext cx="754800" cy="536400"/>
          </a:xfrm>
          <a:prstGeom prst="roundRect">
            <a:avLst>
              <a:gd name="adj" fmla="val 16667"/>
            </a:avLst>
          </a:prstGeom>
          <a:solidFill>
            <a:schemeClr val="dk1"/>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b="1">
                <a:latin typeface="Calibri"/>
                <a:ea typeface="Calibri"/>
                <a:cs typeface="Calibri"/>
                <a:sym typeface="Calibri"/>
              </a:rPr>
              <a:t>MODELO UNIFICADO DE RUIDO</a:t>
            </a:r>
            <a:endParaRPr sz="800" b="1">
              <a:latin typeface="Calibri"/>
              <a:ea typeface="Calibri"/>
              <a:cs typeface="Calibri"/>
              <a:sym typeface="Calibri"/>
            </a:endParaRPr>
          </a:p>
        </p:txBody>
      </p:sp>
      <p:sp>
        <p:nvSpPr>
          <p:cNvPr id="439" name="Google Shape;439;p39"/>
          <p:cNvSpPr/>
          <p:nvPr/>
        </p:nvSpPr>
        <p:spPr>
          <a:xfrm>
            <a:off x="5929513" y="3316900"/>
            <a:ext cx="1071600" cy="4647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800" b="1">
                <a:solidFill>
                  <a:schemeClr val="dk1"/>
                </a:solidFill>
                <a:latin typeface="Calibri"/>
                <a:ea typeface="Calibri"/>
                <a:cs typeface="Calibri"/>
                <a:sym typeface="Calibri"/>
              </a:rPr>
              <a:t>operaciones con ruido mitigado</a:t>
            </a:r>
            <a:endParaRPr sz="800" b="1">
              <a:solidFill>
                <a:schemeClr val="dk1"/>
              </a:solidFill>
              <a:latin typeface="Calibri"/>
              <a:ea typeface="Calibri"/>
              <a:cs typeface="Calibri"/>
              <a:sym typeface="Calibri"/>
            </a:endParaRPr>
          </a:p>
        </p:txBody>
      </p:sp>
      <p:sp>
        <p:nvSpPr>
          <p:cNvPr id="440" name="Google Shape;440;p39"/>
          <p:cNvSpPr/>
          <p:nvPr/>
        </p:nvSpPr>
        <p:spPr>
          <a:xfrm>
            <a:off x="1325825" y="4177050"/>
            <a:ext cx="913800" cy="370200"/>
          </a:xfrm>
          <a:prstGeom prst="roundRect">
            <a:avLst>
              <a:gd name="adj" fmla="val 16667"/>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a:solidFill>
                  <a:schemeClr val="dk1"/>
                </a:solidFill>
                <a:latin typeface="Calibri"/>
                <a:ea typeface="Calibri"/>
                <a:cs typeface="Calibri"/>
                <a:sym typeface="Calibri"/>
              </a:rPr>
              <a:t>Canal de despolarización</a:t>
            </a:r>
            <a:endParaRPr sz="800">
              <a:solidFill>
                <a:schemeClr val="dk1"/>
              </a:solidFill>
              <a:latin typeface="Calibri"/>
              <a:ea typeface="Calibri"/>
              <a:cs typeface="Calibri"/>
              <a:sym typeface="Calibri"/>
            </a:endParaRPr>
          </a:p>
        </p:txBody>
      </p:sp>
      <p:sp>
        <p:nvSpPr>
          <p:cNvPr id="441" name="Google Shape;441;p39"/>
          <p:cNvSpPr/>
          <p:nvPr/>
        </p:nvSpPr>
        <p:spPr>
          <a:xfrm>
            <a:off x="2385950" y="4177050"/>
            <a:ext cx="728700" cy="3702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a:latin typeface="Calibri"/>
                <a:ea typeface="Calibri"/>
                <a:cs typeface="Calibri"/>
                <a:sym typeface="Calibri"/>
              </a:rPr>
              <a:t>Canal SPAM</a:t>
            </a:r>
            <a:endParaRPr sz="800">
              <a:latin typeface="Calibri"/>
              <a:ea typeface="Calibri"/>
              <a:cs typeface="Calibri"/>
              <a:sym typeface="Calibri"/>
            </a:endParaRPr>
          </a:p>
        </p:txBody>
      </p:sp>
      <p:sp>
        <p:nvSpPr>
          <p:cNvPr id="442" name="Google Shape;442;p39"/>
          <p:cNvSpPr/>
          <p:nvPr/>
        </p:nvSpPr>
        <p:spPr>
          <a:xfrm>
            <a:off x="3415775" y="4194600"/>
            <a:ext cx="728700" cy="3351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800">
                <a:solidFill>
                  <a:schemeClr val="dk1"/>
                </a:solidFill>
                <a:latin typeface="Calibri"/>
                <a:ea typeface="Calibri"/>
                <a:cs typeface="Calibri"/>
                <a:sym typeface="Calibri"/>
              </a:rPr>
              <a:t>Canal de desfase y relajación</a:t>
            </a:r>
            <a:endParaRPr sz="800">
              <a:solidFill>
                <a:schemeClr val="dk1"/>
              </a:solidFill>
              <a:latin typeface="Calibri"/>
              <a:ea typeface="Calibri"/>
              <a:cs typeface="Calibri"/>
              <a:sym typeface="Calibri"/>
            </a:endParaRPr>
          </a:p>
        </p:txBody>
      </p:sp>
      <p:cxnSp>
        <p:nvCxnSpPr>
          <p:cNvPr id="443" name="Google Shape;443;p39"/>
          <p:cNvCxnSpPr>
            <a:stCxn id="441" idx="0"/>
            <a:endCxn id="438" idx="2"/>
          </p:cNvCxnSpPr>
          <p:nvPr/>
        </p:nvCxnSpPr>
        <p:spPr>
          <a:xfrm rot="10800000" flipH="1">
            <a:off x="2750300" y="3838350"/>
            <a:ext cx="13200" cy="338700"/>
          </a:xfrm>
          <a:prstGeom prst="straightConnector1">
            <a:avLst/>
          </a:prstGeom>
          <a:noFill/>
          <a:ln w="9525" cap="flat" cmpd="sng">
            <a:solidFill>
              <a:schemeClr val="dk2"/>
            </a:solidFill>
            <a:prstDash val="solid"/>
            <a:round/>
            <a:headEnd type="none" w="med" len="med"/>
            <a:tailEnd type="triangle" w="med" len="med"/>
          </a:ln>
        </p:spPr>
      </p:cxnSp>
      <p:cxnSp>
        <p:nvCxnSpPr>
          <p:cNvPr id="444" name="Google Shape;444;p39"/>
          <p:cNvCxnSpPr>
            <a:stCxn id="442" idx="0"/>
            <a:endCxn id="438" idx="2"/>
          </p:cNvCxnSpPr>
          <p:nvPr/>
        </p:nvCxnSpPr>
        <p:spPr>
          <a:xfrm rot="10800000">
            <a:off x="2763425" y="3838500"/>
            <a:ext cx="1016700" cy="356100"/>
          </a:xfrm>
          <a:prstGeom prst="straightConnector1">
            <a:avLst/>
          </a:prstGeom>
          <a:noFill/>
          <a:ln w="9525" cap="flat" cmpd="sng">
            <a:solidFill>
              <a:schemeClr val="dk2"/>
            </a:solidFill>
            <a:prstDash val="solid"/>
            <a:round/>
            <a:headEnd type="none" w="med" len="med"/>
            <a:tailEnd type="triangle" w="med" len="med"/>
          </a:ln>
        </p:spPr>
      </p:cxnSp>
      <p:cxnSp>
        <p:nvCxnSpPr>
          <p:cNvPr id="445" name="Google Shape;445;p39"/>
          <p:cNvCxnSpPr>
            <a:stCxn id="440" idx="0"/>
            <a:endCxn id="438" idx="2"/>
          </p:cNvCxnSpPr>
          <p:nvPr/>
        </p:nvCxnSpPr>
        <p:spPr>
          <a:xfrm rot="10800000" flipH="1">
            <a:off x="1782725" y="3838350"/>
            <a:ext cx="980700" cy="338700"/>
          </a:xfrm>
          <a:prstGeom prst="straightConnector1">
            <a:avLst/>
          </a:prstGeom>
          <a:noFill/>
          <a:ln w="9525" cap="flat" cmpd="sng">
            <a:solidFill>
              <a:schemeClr val="dk2"/>
            </a:solidFill>
            <a:prstDash val="solid"/>
            <a:round/>
            <a:headEnd type="none" w="med" len="med"/>
            <a:tailEnd type="triangle" w="med" len="med"/>
          </a:ln>
        </p:spPr>
      </p:cxnSp>
      <p:pic>
        <p:nvPicPr>
          <p:cNvPr id="446" name="Google Shape;446;p39"/>
          <p:cNvPicPr preferRelativeResize="0"/>
          <p:nvPr/>
        </p:nvPicPr>
        <p:blipFill>
          <a:blip r:embed="rId6">
            <a:alphaModFix/>
          </a:blip>
          <a:stretch>
            <a:fillRect/>
          </a:stretch>
        </p:blipFill>
        <p:spPr>
          <a:xfrm>
            <a:off x="7367075" y="315237"/>
            <a:ext cx="1424119" cy="8030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idx="4294967295"/>
          </p:nvPr>
        </p:nvSpPr>
        <p:spPr>
          <a:xfrm>
            <a:off x="2425225" y="157100"/>
            <a:ext cx="48300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sz="2600" b="1"/>
              <a:t>Presentación:</a:t>
            </a:r>
            <a:endParaRPr sz="2600" b="1"/>
          </a:p>
          <a:p>
            <a:pPr marL="0" lvl="0" indent="0" algn="ctr" rtl="0">
              <a:spcBef>
                <a:spcPts val="0"/>
              </a:spcBef>
              <a:spcAft>
                <a:spcPts val="0"/>
              </a:spcAft>
              <a:buNone/>
            </a:pPr>
            <a:r>
              <a:rPr lang="es" sz="2600" b="1"/>
              <a:t>Quantum Fellow</a:t>
            </a:r>
            <a:endParaRPr sz="2600" b="1"/>
          </a:p>
        </p:txBody>
      </p:sp>
      <p:sp>
        <p:nvSpPr>
          <p:cNvPr id="143" name="Google Shape;143;p15"/>
          <p:cNvSpPr txBox="1"/>
          <p:nvPr/>
        </p:nvSpPr>
        <p:spPr>
          <a:xfrm>
            <a:off x="1135275" y="1639775"/>
            <a:ext cx="6422100" cy="14112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s" sz="1600" b="1"/>
              <a:t>Victor Onofre </a:t>
            </a:r>
            <a:endParaRPr sz="1600" b="1"/>
          </a:p>
          <a:p>
            <a:pPr marL="457200" lvl="0" indent="-330200" algn="l" rtl="0">
              <a:spcBef>
                <a:spcPts val="0"/>
              </a:spcBef>
              <a:spcAft>
                <a:spcPts val="0"/>
              </a:spcAft>
              <a:buSzPts val="1600"/>
              <a:buChar char="●"/>
            </a:pPr>
            <a:r>
              <a:rPr lang="es" sz="1600"/>
              <a:t>Físico con maestría del CNyN-UNAM en información cuántica</a:t>
            </a:r>
            <a:endParaRPr sz="1600"/>
          </a:p>
          <a:p>
            <a:pPr marL="457200" lvl="0" indent="-330200" algn="l" rtl="0">
              <a:spcBef>
                <a:spcPts val="0"/>
              </a:spcBef>
              <a:spcAft>
                <a:spcPts val="0"/>
              </a:spcAft>
              <a:buSzPts val="1600"/>
              <a:buChar char="●"/>
            </a:pPr>
            <a:r>
              <a:rPr lang="es" sz="1600"/>
              <a:t>2 años de experiencia como Quantum Software Engineer en la Startup Multiverse Computing</a:t>
            </a:r>
            <a:endParaRPr sz="1600"/>
          </a:p>
          <a:p>
            <a:pPr marL="457200" lvl="0" indent="-330200" algn="l" rtl="0">
              <a:spcBef>
                <a:spcPts val="0"/>
              </a:spcBef>
              <a:spcAft>
                <a:spcPts val="0"/>
              </a:spcAft>
              <a:buSzPts val="1600"/>
              <a:buChar char="●"/>
            </a:pPr>
            <a:r>
              <a:rPr lang="es" sz="1600"/>
              <a:t>Mentor en programa del Quantum Open Source Foundation, Quantum Fellow en Quantum Quipu </a:t>
            </a:r>
            <a:endParaRPr sz="1600"/>
          </a:p>
          <a:p>
            <a:pPr marL="457200" lvl="0" indent="-330200" algn="l" rtl="0">
              <a:spcBef>
                <a:spcPts val="0"/>
              </a:spcBef>
              <a:spcAft>
                <a:spcPts val="0"/>
              </a:spcAft>
              <a:buSzPts val="1600"/>
              <a:buChar char="●"/>
            </a:pPr>
            <a:r>
              <a:rPr lang="es" sz="1600"/>
              <a:t>Intereses en Quantum Error mitigation, Error Correction y pruebas de conceptos de futuras aplicaciones con dispositivos NISQ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idx="4294967295"/>
          </p:nvPr>
        </p:nvSpPr>
        <p:spPr>
          <a:xfrm>
            <a:off x="2092575" y="189725"/>
            <a:ext cx="48300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sz="2600" b="1"/>
              <a:t>Presentación:</a:t>
            </a:r>
            <a:endParaRPr sz="2600" b="1"/>
          </a:p>
          <a:p>
            <a:pPr marL="0" lvl="0" indent="0" algn="ctr" rtl="0">
              <a:spcBef>
                <a:spcPts val="0"/>
              </a:spcBef>
              <a:spcAft>
                <a:spcPts val="0"/>
              </a:spcAft>
              <a:buNone/>
            </a:pPr>
            <a:r>
              <a:rPr lang="es" sz="2600" b="1"/>
              <a:t>Quantum Interns</a:t>
            </a:r>
            <a:endParaRPr sz="2600" b="1"/>
          </a:p>
        </p:txBody>
      </p:sp>
      <p:sp>
        <p:nvSpPr>
          <p:cNvPr id="149" name="Google Shape;149;p16"/>
          <p:cNvSpPr txBox="1"/>
          <p:nvPr/>
        </p:nvSpPr>
        <p:spPr>
          <a:xfrm>
            <a:off x="1117875" y="1512575"/>
            <a:ext cx="6779400" cy="1411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s" b="1"/>
              <a:t>Adriano Lusso</a:t>
            </a:r>
            <a:endParaRPr b="1"/>
          </a:p>
          <a:p>
            <a:pPr marL="457200" lvl="0" indent="-330200" algn="l" rtl="0">
              <a:spcBef>
                <a:spcPts val="0"/>
              </a:spcBef>
              <a:spcAft>
                <a:spcPts val="0"/>
              </a:spcAft>
              <a:buSzPts val="1600"/>
              <a:buChar char="●"/>
            </a:pPr>
            <a:r>
              <a:rPr lang="es" sz="1600"/>
              <a:t>Universidad Nacional del Comahue en Neuquén, Argentina</a:t>
            </a:r>
            <a:endParaRPr sz="1600"/>
          </a:p>
          <a:p>
            <a:pPr marL="457200" lvl="0" indent="-330200" algn="l" rtl="0">
              <a:spcBef>
                <a:spcPts val="0"/>
              </a:spcBef>
              <a:spcAft>
                <a:spcPts val="0"/>
              </a:spcAft>
              <a:buSzPts val="1600"/>
              <a:buChar char="●"/>
            </a:pPr>
            <a:r>
              <a:rPr lang="es" sz="1600"/>
              <a:t>Estudiante de cuarto año en “Licenciatura en Ciencias de la Computación”</a:t>
            </a:r>
            <a:endParaRPr sz="1600"/>
          </a:p>
          <a:p>
            <a:pPr marL="457200" lvl="0" indent="-330200" algn="l" rtl="0">
              <a:spcBef>
                <a:spcPts val="0"/>
              </a:spcBef>
              <a:spcAft>
                <a:spcPts val="0"/>
              </a:spcAft>
              <a:buSzPts val="1600"/>
              <a:buChar char="●"/>
            </a:pPr>
            <a:r>
              <a:rPr lang="es" sz="1600"/>
              <a:t>Interés en computación cuántica y machine learning</a:t>
            </a:r>
            <a:endParaRPr sz="1600"/>
          </a:p>
        </p:txBody>
      </p:sp>
      <p:sp>
        <p:nvSpPr>
          <p:cNvPr id="150" name="Google Shape;150;p16"/>
          <p:cNvSpPr txBox="1"/>
          <p:nvPr/>
        </p:nvSpPr>
        <p:spPr>
          <a:xfrm>
            <a:off x="1117875" y="2923775"/>
            <a:ext cx="6422100" cy="983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s" b="1"/>
              <a:t>María Ramos</a:t>
            </a:r>
            <a:endParaRPr b="1"/>
          </a:p>
          <a:p>
            <a:pPr marL="457200" lvl="0" indent="-330200" algn="l" rtl="0">
              <a:spcBef>
                <a:spcPts val="0"/>
              </a:spcBef>
              <a:spcAft>
                <a:spcPts val="0"/>
              </a:spcAft>
              <a:buSzPts val="1600"/>
              <a:buChar char="●"/>
            </a:pPr>
            <a:r>
              <a:rPr lang="es" sz="1600"/>
              <a:t>Centro de Ciencias Matemáticas, CCM UNAM, México</a:t>
            </a:r>
            <a:endParaRPr sz="1600"/>
          </a:p>
          <a:p>
            <a:pPr marL="457200" lvl="0" indent="-330200" algn="l" rtl="0">
              <a:spcBef>
                <a:spcPts val="0"/>
              </a:spcBef>
              <a:spcAft>
                <a:spcPts val="0"/>
              </a:spcAft>
              <a:buSzPts val="1600"/>
              <a:buChar char="●"/>
            </a:pPr>
            <a:r>
              <a:rPr lang="es" sz="1600"/>
              <a:t>Estudiante de maestría en Ciencias Matemáticas </a:t>
            </a:r>
            <a:endParaRPr sz="1600"/>
          </a:p>
          <a:p>
            <a:pPr marL="457200" lvl="0" indent="-330200" algn="l" rtl="0">
              <a:spcBef>
                <a:spcPts val="0"/>
              </a:spcBef>
              <a:spcAft>
                <a:spcPts val="0"/>
              </a:spcAft>
              <a:buSzPts val="1600"/>
              <a:buChar char="●"/>
            </a:pPr>
            <a:r>
              <a:rPr lang="es" sz="1600"/>
              <a:t>Interés en geometría, computación cuántica y teoría de la información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idx="4294967295"/>
          </p:nvPr>
        </p:nvSpPr>
        <p:spPr>
          <a:xfrm>
            <a:off x="2346100" y="183475"/>
            <a:ext cx="48300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sz="2600" b="1"/>
              <a:t>Presentación:</a:t>
            </a:r>
            <a:endParaRPr sz="2600" b="1"/>
          </a:p>
          <a:p>
            <a:pPr marL="0" lvl="0" indent="0" algn="ctr" rtl="0">
              <a:spcBef>
                <a:spcPts val="0"/>
              </a:spcBef>
              <a:spcAft>
                <a:spcPts val="0"/>
              </a:spcAft>
              <a:buNone/>
            </a:pPr>
            <a:r>
              <a:rPr lang="es" sz="2600" b="1"/>
              <a:t>Nuestro proyecto</a:t>
            </a:r>
            <a:endParaRPr sz="2600" b="1"/>
          </a:p>
        </p:txBody>
      </p:sp>
      <p:sp>
        <p:nvSpPr>
          <p:cNvPr id="156" name="Google Shape;156;p17"/>
          <p:cNvSpPr txBox="1"/>
          <p:nvPr/>
        </p:nvSpPr>
        <p:spPr>
          <a:xfrm>
            <a:off x="765225" y="1097575"/>
            <a:ext cx="3907200" cy="16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t>Objetivos:</a:t>
            </a:r>
            <a:endParaRPr/>
          </a:p>
          <a:p>
            <a:pPr marL="457200" lvl="0" indent="-317500" algn="l" rtl="0">
              <a:spcBef>
                <a:spcPts val="0"/>
              </a:spcBef>
              <a:spcAft>
                <a:spcPts val="0"/>
              </a:spcAft>
              <a:buSzPts val="1400"/>
              <a:buChar char="●"/>
            </a:pPr>
            <a:r>
              <a:rPr lang="es"/>
              <a:t>Estudiar distintos métodos de simulación de ruido en qubits superconductores.</a:t>
            </a:r>
            <a:endParaRPr/>
          </a:p>
          <a:p>
            <a:pPr marL="457200" lvl="0" indent="-317500" algn="l" rtl="0">
              <a:spcBef>
                <a:spcPts val="0"/>
              </a:spcBef>
              <a:spcAft>
                <a:spcPts val="0"/>
              </a:spcAft>
              <a:buSzPts val="1400"/>
              <a:buChar char="●"/>
            </a:pPr>
            <a:r>
              <a:rPr lang="es"/>
              <a:t>Estudiar distintos métodos de mitigación de ruido.</a:t>
            </a:r>
            <a:endParaRPr/>
          </a:p>
          <a:p>
            <a:pPr marL="457200" lvl="0" indent="-317500" algn="l" rtl="0">
              <a:spcBef>
                <a:spcPts val="0"/>
              </a:spcBef>
              <a:spcAft>
                <a:spcPts val="0"/>
              </a:spcAft>
              <a:buSzPts val="1400"/>
              <a:buChar char="●"/>
            </a:pPr>
            <a:r>
              <a:rPr lang="es"/>
              <a:t>Crear un modelo de simulación y mitigación de ruido basado en la bibliografía leída.</a:t>
            </a:r>
            <a:endParaRPr/>
          </a:p>
          <a:p>
            <a:pPr marL="0" lvl="0" indent="0" algn="l" rtl="0">
              <a:spcBef>
                <a:spcPts val="0"/>
              </a:spcBef>
              <a:spcAft>
                <a:spcPts val="0"/>
              </a:spcAft>
              <a:buNone/>
            </a:pPr>
            <a:endParaRPr/>
          </a:p>
        </p:txBody>
      </p:sp>
      <p:sp>
        <p:nvSpPr>
          <p:cNvPr id="157" name="Google Shape;157;p17"/>
          <p:cNvSpPr txBox="1"/>
          <p:nvPr/>
        </p:nvSpPr>
        <p:spPr>
          <a:xfrm>
            <a:off x="765225" y="2936400"/>
            <a:ext cx="4342500" cy="16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t>Para lograr nuestro objetivo, veremos…</a:t>
            </a:r>
            <a:endParaRPr/>
          </a:p>
          <a:p>
            <a:pPr marL="457200" lvl="0" indent="-317500" algn="l" rtl="0">
              <a:spcBef>
                <a:spcPts val="0"/>
              </a:spcBef>
              <a:spcAft>
                <a:spcPts val="0"/>
              </a:spcAft>
              <a:buSzPts val="1400"/>
              <a:buAutoNum type="arabicPeriod"/>
            </a:pPr>
            <a:r>
              <a:rPr lang="es"/>
              <a:t>Que es el ruido cuántico y su importancia.</a:t>
            </a:r>
            <a:endParaRPr/>
          </a:p>
          <a:p>
            <a:pPr marL="457200" lvl="0" indent="-317500" algn="l" rtl="0">
              <a:spcBef>
                <a:spcPts val="0"/>
              </a:spcBef>
              <a:spcAft>
                <a:spcPts val="0"/>
              </a:spcAft>
              <a:buSzPts val="1400"/>
              <a:buAutoNum type="arabicPeriod"/>
            </a:pPr>
            <a:r>
              <a:rPr lang="es"/>
              <a:t>Matrices de densidad y su función a la hora de representar el ruido.</a:t>
            </a:r>
            <a:endParaRPr/>
          </a:p>
          <a:p>
            <a:pPr marL="457200" lvl="0" indent="-317500" algn="l" rtl="0">
              <a:spcBef>
                <a:spcPts val="0"/>
              </a:spcBef>
              <a:spcAft>
                <a:spcPts val="0"/>
              </a:spcAft>
              <a:buSzPts val="1400"/>
              <a:buAutoNum type="arabicPeriod"/>
            </a:pPr>
            <a:r>
              <a:rPr lang="es"/>
              <a:t>El modelo de simulación</a:t>
            </a:r>
            <a:endParaRPr/>
          </a:p>
          <a:p>
            <a:pPr marL="457200" lvl="0" indent="0" algn="l" rtl="0">
              <a:spcBef>
                <a:spcPts val="0"/>
              </a:spcBef>
              <a:spcAft>
                <a:spcPts val="0"/>
              </a:spcAft>
              <a:buNone/>
            </a:pPr>
            <a:r>
              <a:rPr lang="es"/>
              <a:t> de ruido que implementaremos.</a:t>
            </a:r>
            <a:endParaRPr/>
          </a:p>
          <a:p>
            <a:pPr marL="457200" lvl="0" indent="-317500" algn="l" rtl="0">
              <a:spcBef>
                <a:spcPts val="0"/>
              </a:spcBef>
              <a:spcAft>
                <a:spcPts val="0"/>
              </a:spcAft>
              <a:buSzPts val="1400"/>
              <a:buAutoNum type="arabicPeriod"/>
            </a:pPr>
            <a:r>
              <a:rPr lang="es"/>
              <a:t>Conclusiones y siguientes pasos.</a:t>
            </a:r>
            <a:endParaRPr/>
          </a:p>
        </p:txBody>
      </p:sp>
      <p:pic>
        <p:nvPicPr>
          <p:cNvPr id="158" name="Google Shape;158;p17"/>
          <p:cNvPicPr preferRelativeResize="0"/>
          <p:nvPr/>
        </p:nvPicPr>
        <p:blipFill>
          <a:blip r:embed="rId3">
            <a:alphaModFix/>
          </a:blip>
          <a:stretch>
            <a:fillRect/>
          </a:stretch>
        </p:blipFill>
        <p:spPr>
          <a:xfrm>
            <a:off x="5498253" y="1541625"/>
            <a:ext cx="2425070" cy="2387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2151175" y="357650"/>
            <a:ext cx="5000700" cy="79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¿Qué es el ruido cuántico?</a:t>
            </a:r>
            <a:endParaRPr/>
          </a:p>
        </p:txBody>
      </p:sp>
      <p:sp>
        <p:nvSpPr>
          <p:cNvPr id="164" name="Google Shape;164;p18"/>
          <p:cNvSpPr txBox="1"/>
          <p:nvPr/>
        </p:nvSpPr>
        <p:spPr>
          <a:xfrm>
            <a:off x="457150" y="1569450"/>
            <a:ext cx="5112300" cy="2004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s"/>
              <a:t>El ruido cuántico son los múltiples factores que pueden afectar en la exactitud de los cálculos hechos por una computadora cuántica.</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s"/>
              <a:t>Una fuente importante de ruido es la interacción entre qubits cercanos entre sí.</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s"/>
              <a:t>En otros casos casos, realizar operaciones sobre los qubits son el causante de que el ruido cuántico aparezca.</a:t>
            </a:r>
            <a:endParaRPr/>
          </a:p>
        </p:txBody>
      </p:sp>
      <p:pic>
        <p:nvPicPr>
          <p:cNvPr id="165" name="Google Shape;165;p18"/>
          <p:cNvPicPr preferRelativeResize="0"/>
          <p:nvPr/>
        </p:nvPicPr>
        <p:blipFill>
          <a:blip r:embed="rId3">
            <a:alphaModFix/>
          </a:blip>
          <a:stretch>
            <a:fillRect/>
          </a:stretch>
        </p:blipFill>
        <p:spPr>
          <a:xfrm>
            <a:off x="5753950" y="1232375"/>
            <a:ext cx="2993775" cy="299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646250" y="155400"/>
            <a:ext cx="60420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Ejemplo: ruido en un circuito simple</a:t>
            </a:r>
            <a:endParaRPr/>
          </a:p>
        </p:txBody>
      </p:sp>
      <p:pic>
        <p:nvPicPr>
          <p:cNvPr id="171" name="Google Shape;171;p19"/>
          <p:cNvPicPr preferRelativeResize="0"/>
          <p:nvPr/>
        </p:nvPicPr>
        <p:blipFill rotWithShape="1">
          <a:blip r:embed="rId3">
            <a:alphaModFix/>
          </a:blip>
          <a:srcRect l="15835" t="6743" r="6921" b="15027"/>
          <a:stretch/>
        </p:blipFill>
        <p:spPr>
          <a:xfrm>
            <a:off x="470350" y="1068312"/>
            <a:ext cx="3479249" cy="1483050"/>
          </a:xfrm>
          <a:prstGeom prst="rect">
            <a:avLst/>
          </a:prstGeom>
          <a:noFill/>
          <a:ln>
            <a:noFill/>
          </a:ln>
        </p:spPr>
      </p:pic>
      <p:pic>
        <p:nvPicPr>
          <p:cNvPr id="172" name="Google Shape;172;p19"/>
          <p:cNvPicPr preferRelativeResize="0"/>
          <p:nvPr/>
        </p:nvPicPr>
        <p:blipFill rotWithShape="1">
          <a:blip r:embed="rId4">
            <a:alphaModFix/>
          </a:blip>
          <a:srcRect t="8542" r="7390"/>
          <a:stretch/>
        </p:blipFill>
        <p:spPr>
          <a:xfrm>
            <a:off x="305100" y="2522000"/>
            <a:ext cx="3342420" cy="2357725"/>
          </a:xfrm>
          <a:prstGeom prst="rect">
            <a:avLst/>
          </a:prstGeom>
          <a:noFill/>
          <a:ln>
            <a:noFill/>
          </a:ln>
        </p:spPr>
      </p:pic>
      <p:pic>
        <p:nvPicPr>
          <p:cNvPr id="173" name="Google Shape;173;p19"/>
          <p:cNvPicPr preferRelativeResize="0"/>
          <p:nvPr/>
        </p:nvPicPr>
        <p:blipFill rotWithShape="1">
          <a:blip r:embed="rId5">
            <a:alphaModFix/>
          </a:blip>
          <a:srcRect l="14882" t="13382" r="8365" b="14006"/>
          <a:stretch/>
        </p:blipFill>
        <p:spPr>
          <a:xfrm>
            <a:off x="4835425" y="1247775"/>
            <a:ext cx="3962401" cy="1323975"/>
          </a:xfrm>
          <a:prstGeom prst="rect">
            <a:avLst/>
          </a:prstGeom>
          <a:noFill/>
          <a:ln>
            <a:noFill/>
          </a:ln>
        </p:spPr>
      </p:pic>
      <p:pic>
        <p:nvPicPr>
          <p:cNvPr id="174" name="Google Shape;174;p19"/>
          <p:cNvPicPr preferRelativeResize="0"/>
          <p:nvPr/>
        </p:nvPicPr>
        <p:blipFill rotWithShape="1">
          <a:blip r:embed="rId6">
            <a:alphaModFix/>
          </a:blip>
          <a:srcRect t="6994"/>
          <a:stretch/>
        </p:blipFill>
        <p:spPr>
          <a:xfrm>
            <a:off x="4835425" y="2513974"/>
            <a:ext cx="3549025" cy="2357726"/>
          </a:xfrm>
          <a:prstGeom prst="rect">
            <a:avLst/>
          </a:prstGeom>
          <a:noFill/>
          <a:ln>
            <a:noFill/>
          </a:ln>
        </p:spPr>
      </p:pic>
      <p:sp>
        <p:nvSpPr>
          <p:cNvPr id="175" name="Google Shape;175;p19"/>
          <p:cNvSpPr txBox="1">
            <a:spLocks noGrp="1"/>
          </p:cNvSpPr>
          <p:nvPr>
            <p:ph type="title"/>
          </p:nvPr>
        </p:nvSpPr>
        <p:spPr>
          <a:xfrm>
            <a:off x="5718900" y="720975"/>
            <a:ext cx="2878800" cy="49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000"/>
              <a:t>Circuito con ruido</a:t>
            </a:r>
            <a:endParaRPr sz="2000"/>
          </a:p>
        </p:txBody>
      </p:sp>
      <p:sp>
        <p:nvSpPr>
          <p:cNvPr id="176" name="Google Shape;176;p19"/>
          <p:cNvSpPr txBox="1">
            <a:spLocks noGrp="1"/>
          </p:cNvSpPr>
          <p:nvPr>
            <p:ph type="title"/>
          </p:nvPr>
        </p:nvSpPr>
        <p:spPr>
          <a:xfrm>
            <a:off x="880200" y="720975"/>
            <a:ext cx="2878800" cy="4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000"/>
              <a:t>Circuito sin ruido</a:t>
            </a:r>
            <a:endParaRPr sz="2000"/>
          </a:p>
        </p:txBody>
      </p:sp>
      <p:sp>
        <p:nvSpPr>
          <p:cNvPr id="177" name="Google Shape;177;p19"/>
          <p:cNvSpPr txBox="1"/>
          <p:nvPr/>
        </p:nvSpPr>
        <p:spPr>
          <a:xfrm>
            <a:off x="6030975" y="1421050"/>
            <a:ext cx="867000" cy="3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900" b="1" i="1">
                <a:solidFill>
                  <a:srgbClr val="FF0000"/>
                </a:solidFill>
                <a:latin typeface="Calibri"/>
                <a:ea typeface="Calibri"/>
                <a:cs typeface="Calibri"/>
                <a:sym typeface="Calibri"/>
              </a:rPr>
              <a:t>ruido!</a:t>
            </a:r>
            <a:endParaRPr sz="900" b="1" i="1">
              <a:solidFill>
                <a:srgbClr val="FF0000"/>
              </a:solidFill>
              <a:latin typeface="Calibri"/>
              <a:ea typeface="Calibri"/>
              <a:cs typeface="Calibri"/>
              <a:sym typeface="Calibri"/>
            </a:endParaRPr>
          </a:p>
        </p:txBody>
      </p:sp>
      <p:sp>
        <p:nvSpPr>
          <p:cNvPr id="178" name="Google Shape;178;p19"/>
          <p:cNvSpPr txBox="1"/>
          <p:nvPr/>
        </p:nvSpPr>
        <p:spPr>
          <a:xfrm>
            <a:off x="6669150" y="1783138"/>
            <a:ext cx="867000" cy="3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900" b="1" i="1">
                <a:solidFill>
                  <a:srgbClr val="FF0000"/>
                </a:solidFill>
                <a:latin typeface="Calibri"/>
                <a:ea typeface="Calibri"/>
                <a:cs typeface="Calibri"/>
                <a:sym typeface="Calibri"/>
              </a:rPr>
              <a:t>ruido!</a:t>
            </a:r>
            <a:endParaRPr sz="900" b="1" i="1">
              <a:solidFill>
                <a:srgbClr val="FF0000"/>
              </a:solidFill>
              <a:latin typeface="Calibri"/>
              <a:ea typeface="Calibri"/>
              <a:cs typeface="Calibri"/>
              <a:sym typeface="Calibri"/>
            </a:endParaRPr>
          </a:p>
        </p:txBody>
      </p:sp>
      <p:sp>
        <p:nvSpPr>
          <p:cNvPr id="179" name="Google Shape;179;p19"/>
          <p:cNvSpPr txBox="1"/>
          <p:nvPr/>
        </p:nvSpPr>
        <p:spPr>
          <a:xfrm>
            <a:off x="5425350" y="1783138"/>
            <a:ext cx="867000" cy="3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900" b="1" i="1">
                <a:solidFill>
                  <a:srgbClr val="FF0000"/>
                </a:solidFill>
                <a:latin typeface="Calibri"/>
                <a:ea typeface="Calibri"/>
                <a:cs typeface="Calibri"/>
                <a:sym typeface="Calibri"/>
              </a:rPr>
              <a:t>ruido!</a:t>
            </a:r>
            <a:endParaRPr sz="900" b="1" i="1">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1594050" y="388400"/>
            <a:ext cx="59559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La importancia del ruido cuántico</a:t>
            </a:r>
            <a:endParaRPr/>
          </a:p>
        </p:txBody>
      </p:sp>
      <p:pic>
        <p:nvPicPr>
          <p:cNvPr id="185" name="Google Shape;185;p20"/>
          <p:cNvPicPr preferRelativeResize="0"/>
          <p:nvPr/>
        </p:nvPicPr>
        <p:blipFill>
          <a:blip r:embed="rId3">
            <a:alphaModFix/>
          </a:blip>
          <a:stretch>
            <a:fillRect/>
          </a:stretch>
        </p:blipFill>
        <p:spPr>
          <a:xfrm>
            <a:off x="694600" y="939200"/>
            <a:ext cx="7754800" cy="2800351"/>
          </a:xfrm>
          <a:prstGeom prst="rect">
            <a:avLst/>
          </a:prstGeom>
          <a:noFill/>
          <a:ln>
            <a:noFill/>
          </a:ln>
        </p:spPr>
      </p:pic>
      <p:sp>
        <p:nvSpPr>
          <p:cNvPr id="186" name="Google Shape;186;p20"/>
          <p:cNvSpPr txBox="1"/>
          <p:nvPr/>
        </p:nvSpPr>
        <p:spPr>
          <a:xfrm>
            <a:off x="2228850" y="3739550"/>
            <a:ext cx="4686300" cy="6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i="1">
                <a:latin typeface="Calibri"/>
                <a:ea typeface="Calibri"/>
                <a:cs typeface="Calibri"/>
                <a:sym typeface="Calibri"/>
              </a:rPr>
              <a:t>Circuito de “Búsqueda de Grover” descompuesto en</a:t>
            </a:r>
            <a:endParaRPr i="1">
              <a:latin typeface="Calibri"/>
              <a:ea typeface="Calibri"/>
              <a:cs typeface="Calibri"/>
              <a:sym typeface="Calibri"/>
            </a:endParaRPr>
          </a:p>
          <a:p>
            <a:pPr marL="0" lvl="0" indent="0" algn="ctr" rtl="0">
              <a:spcBef>
                <a:spcPts val="0"/>
              </a:spcBef>
              <a:spcAft>
                <a:spcPts val="0"/>
              </a:spcAft>
              <a:buNone/>
            </a:pPr>
            <a:r>
              <a:rPr lang="es" b="1" i="1">
                <a:latin typeface="Calibri"/>
                <a:ea typeface="Calibri"/>
                <a:cs typeface="Calibri"/>
                <a:sym typeface="Calibri"/>
              </a:rPr>
              <a:t>compuertas nativas</a:t>
            </a:r>
            <a:endParaRPr b="1" i="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1"/>
          <p:cNvPicPr preferRelativeResize="0"/>
          <p:nvPr/>
        </p:nvPicPr>
        <p:blipFill>
          <a:blip r:embed="rId3">
            <a:alphaModFix/>
          </a:blip>
          <a:stretch>
            <a:fillRect/>
          </a:stretch>
        </p:blipFill>
        <p:spPr>
          <a:xfrm>
            <a:off x="483575" y="1707400"/>
            <a:ext cx="4716450" cy="2818225"/>
          </a:xfrm>
          <a:prstGeom prst="rect">
            <a:avLst/>
          </a:prstGeom>
          <a:noFill/>
          <a:ln>
            <a:noFill/>
          </a:ln>
        </p:spPr>
      </p:pic>
      <p:pic>
        <p:nvPicPr>
          <p:cNvPr id="192" name="Google Shape;192;p21"/>
          <p:cNvPicPr preferRelativeResize="0"/>
          <p:nvPr/>
        </p:nvPicPr>
        <p:blipFill>
          <a:blip r:embed="rId4">
            <a:alphaModFix/>
          </a:blip>
          <a:stretch>
            <a:fillRect/>
          </a:stretch>
        </p:blipFill>
        <p:spPr>
          <a:xfrm>
            <a:off x="6060800" y="1707400"/>
            <a:ext cx="2171700" cy="1971675"/>
          </a:xfrm>
          <a:prstGeom prst="rect">
            <a:avLst/>
          </a:prstGeom>
          <a:noFill/>
          <a:ln>
            <a:noFill/>
          </a:ln>
        </p:spPr>
      </p:pic>
      <p:sp>
        <p:nvSpPr>
          <p:cNvPr id="193" name="Google Shape;193;p21"/>
          <p:cNvSpPr/>
          <p:nvPr/>
        </p:nvSpPr>
        <p:spPr>
          <a:xfrm>
            <a:off x="3472350" y="3500000"/>
            <a:ext cx="1543200" cy="527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4" name="Google Shape;194;p21"/>
          <p:cNvSpPr txBox="1">
            <a:spLocks noGrp="1"/>
          </p:cNvSpPr>
          <p:nvPr>
            <p:ph type="title"/>
          </p:nvPr>
        </p:nvSpPr>
        <p:spPr>
          <a:xfrm>
            <a:off x="1594050" y="388400"/>
            <a:ext cx="59559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Compuertas nativas y qubits de</a:t>
            </a:r>
            <a:endParaRPr/>
          </a:p>
          <a:p>
            <a:pPr marL="0" lvl="0" indent="457200" algn="ctr" rtl="0">
              <a:spcBef>
                <a:spcPts val="0"/>
              </a:spcBef>
              <a:spcAft>
                <a:spcPts val="0"/>
              </a:spcAft>
              <a:buNone/>
            </a:pPr>
            <a:r>
              <a:rPr lang="es"/>
              <a:t>hardware real</a:t>
            </a:r>
            <a:endParaRPr sz="2888"/>
          </a:p>
        </p:txBody>
      </p:sp>
      <p:sp>
        <p:nvSpPr>
          <p:cNvPr id="195" name="Google Shape;195;p21"/>
          <p:cNvSpPr txBox="1"/>
          <p:nvPr/>
        </p:nvSpPr>
        <p:spPr>
          <a:xfrm>
            <a:off x="6294675" y="3679075"/>
            <a:ext cx="2347500" cy="5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i="1">
                <a:latin typeface="Calibri"/>
                <a:ea typeface="Calibri"/>
                <a:cs typeface="Calibri"/>
                <a:sym typeface="Calibri"/>
              </a:rPr>
              <a:t>Topología de 7 qubits interconectados</a:t>
            </a:r>
            <a:endParaRPr i="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1456</Words>
  <Application>Microsoft Office PowerPoint</Application>
  <PresentationFormat>Presentación en pantalla (16:9)</PresentationFormat>
  <Paragraphs>238</Paragraphs>
  <Slides>27</Slides>
  <Notes>27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Nunito</vt:lpstr>
      <vt:lpstr>Calibri</vt:lpstr>
      <vt:lpstr>Shift</vt:lpstr>
      <vt:lpstr>Simulación y reducción de ruido utilizando compuertas nativas</vt:lpstr>
      <vt:lpstr>Presentación: Quantum Quipu </vt:lpstr>
      <vt:lpstr>Presentación: Quantum Fellow</vt:lpstr>
      <vt:lpstr>Presentación: Quantum Interns</vt:lpstr>
      <vt:lpstr>Presentación: Nuestro proyecto</vt:lpstr>
      <vt:lpstr>¿Qué es el ruido cuántico?</vt:lpstr>
      <vt:lpstr>Ejemplo: ruido en un circuito simple</vt:lpstr>
      <vt:lpstr>La importancia del ruido cuántico</vt:lpstr>
      <vt:lpstr>Compuertas nativas y qubits de hardware real</vt:lpstr>
      <vt:lpstr>Presentación de PowerPoint</vt:lpstr>
      <vt:lpstr>¿Como podemos entender el ruido cuántico?</vt:lpstr>
      <vt:lpstr>Presentación de PowerPoint</vt:lpstr>
      <vt:lpstr>Como representar estados cuánticos?</vt:lpstr>
      <vt:lpstr>Matriz de densidad de un estado mixto</vt:lpstr>
      <vt:lpstr>Presentación de PowerPoint</vt:lpstr>
      <vt:lpstr>Opcional: Interpretación de una matriz de densidad</vt:lpstr>
      <vt:lpstr>Interpretación de una matriz de densidad</vt:lpstr>
      <vt:lpstr>Modelando los canales de ruido cuántico</vt:lpstr>
      <vt:lpstr>Presentación de PowerPoint</vt:lpstr>
      <vt:lpstr>Implementando el Canal de Depolarización</vt:lpstr>
      <vt:lpstr>Modelo Unificado de Ruido Cuántico</vt:lpstr>
      <vt:lpstr>Aplicando el modelo unificado</vt:lpstr>
      <vt:lpstr>Opcional: Ruido en compuertas de uno y dos qubits </vt:lpstr>
      <vt:lpstr>Conclusiones</vt:lpstr>
      <vt:lpstr>Próximos pasos</vt:lpstr>
      <vt:lpstr>Referencias</vt:lpstr>
      <vt:lpstr>¡MUCHAS GRACIAS POR ESCUCHAR!  ¿Preguntas?..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Simulación y reducción de ruido utilizando compuertas nativas</dc:title>
  <cp:lastModifiedBy>54299</cp:lastModifiedBy>
  <cp:revision>1</cp:revision>
  <dcterms:modified xsi:type="dcterms:W3CDTF">2023-12-18T20:49:30Z</dcterms:modified>
</cp:coreProperties>
</file>