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2" r:id="rId2"/>
    <p:sldId id="257" r:id="rId3"/>
    <p:sldId id="258" r:id="rId4"/>
    <p:sldId id="259" r:id="rId5"/>
    <p:sldId id="264" r:id="rId6"/>
    <p:sldId id="265" r:id="rId7"/>
    <p:sldId id="266" r:id="rId8"/>
    <p:sldId id="267" r:id="rId9"/>
    <p:sldId id="268" r:id="rId10"/>
    <p:sldId id="263"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72847-68E1-5685-A73E-772B6E74C789}" v="6" dt="2024-03-16T15:27:38.05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55" d="100"/>
          <a:sy n="55" d="100"/>
        </p:scale>
        <p:origin x="636" y="10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alceu@gmail.com" userId="S::pauloalceu_gmail.com#ext#@metodistabr.onmicrosoft.com::4a85905b-5aa0-44ac-943b-39607c701939" providerId="AD" clId="Web-{70272847-68E1-5685-A73E-772B6E74C789}"/>
    <pc:docChg chg="modSld">
      <pc:chgData name="pauloalceu@gmail.com" userId="S::pauloalceu_gmail.com#ext#@metodistabr.onmicrosoft.com::4a85905b-5aa0-44ac-943b-39607c701939" providerId="AD" clId="Web-{70272847-68E1-5685-A73E-772B6E74C789}" dt="2024-03-16T15:27:37.346" v="3" actId="20577"/>
      <pc:docMkLst>
        <pc:docMk/>
      </pc:docMkLst>
      <pc:sldChg chg="modSp">
        <pc:chgData name="pauloalceu@gmail.com" userId="S::pauloalceu_gmail.com#ext#@metodistabr.onmicrosoft.com::4a85905b-5aa0-44ac-943b-39607c701939" providerId="AD" clId="Web-{70272847-68E1-5685-A73E-772B6E74C789}" dt="2024-03-16T15:27:37.346" v="3" actId="20577"/>
        <pc:sldMkLst>
          <pc:docMk/>
          <pc:sldMk cId="0" sldId="259"/>
        </pc:sldMkLst>
        <pc:spChg chg="mod">
          <ac:chgData name="pauloalceu@gmail.com" userId="S::pauloalceu_gmail.com#ext#@metodistabr.onmicrosoft.com::4a85905b-5aa0-44ac-943b-39607c701939" providerId="AD" clId="Web-{70272847-68E1-5685-A73E-772B6E74C789}" dt="2024-03-16T15:27:37.346" v="3" actId="20577"/>
          <ac:spMkLst>
            <pc:docMk/>
            <pc:sldMk cId="0" sldId="259"/>
            <ac:spMk id="26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1143000" y="685800"/>
            <a:ext cx="4572000" cy="3429000"/>
          </a:xfrm>
          <a:prstGeom prst="rect">
            <a:avLst/>
          </a:prstGeom>
        </p:spPr>
        <p:txBody>
          <a:bodyPr/>
          <a:lstStyle/>
          <a:p>
            <a:endParaRPr/>
          </a:p>
        </p:txBody>
      </p:sp>
      <p:sp>
        <p:nvSpPr>
          <p:cNvPr id="177" name="Shape 17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388234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09405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rgbClr val="FFFFFF"/>
        </a:solidFill>
        <a:effectLst/>
      </p:bgPr>
    </p:bg>
    <p:spTree>
      <p:nvGrpSpPr>
        <p:cNvPr id="1" name=""/>
        <p:cNvGrpSpPr/>
        <p:nvPr/>
      </p:nvGrpSpPr>
      <p:grpSpPr>
        <a:xfrm>
          <a:off x="0" y="0"/>
          <a:ext cx="0" cy="0"/>
          <a:chOff x="0" y="0"/>
          <a:chExt cx="0" cy="0"/>
        </a:xfrm>
      </p:grpSpPr>
      <p:sp>
        <p:nvSpPr>
          <p:cNvPr id="11" name="Texto do Título"/>
          <p:cNvSpPr txBox="1">
            <a:spLocks noGrp="1"/>
          </p:cNvSpPr>
          <p:nvPr>
            <p:ph type="title"/>
          </p:nvPr>
        </p:nvSpPr>
        <p:spPr>
          <a:xfrm>
            <a:off x="4833937" y="2303859"/>
            <a:ext cx="14716126" cy="4643438"/>
          </a:xfrm>
          <a:prstGeom prst="rect">
            <a:avLst/>
          </a:prstGeom>
        </p:spPr>
        <p:txBody>
          <a:bodyPr lIns="71437" tIns="71437" rIns="71437" bIns="71437" anchor="b"/>
          <a:lstStyle>
            <a:lvl1pPr defTabSz="821531">
              <a:defRPr>
                <a:solidFill>
                  <a:srgbClr val="000000"/>
                </a:solidFill>
              </a:defRPr>
            </a:lvl1pPr>
          </a:lstStyle>
          <a:p>
            <a:r>
              <a:t>Texto do Título</a:t>
            </a:r>
          </a:p>
        </p:txBody>
      </p:sp>
      <p:sp>
        <p:nvSpPr>
          <p:cNvPr id="12" name="Nível de Corpo Um…"/>
          <p:cNvSpPr txBox="1">
            <a:spLocks noGrp="1"/>
          </p:cNvSpPr>
          <p:nvPr>
            <p:ph type="body" sz="quarter" idx="1"/>
          </p:nvPr>
        </p:nvSpPr>
        <p:spPr>
          <a:xfrm>
            <a:off x="4833937" y="7090171"/>
            <a:ext cx="14716126" cy="1589486"/>
          </a:xfrm>
          <a:prstGeom prst="rect">
            <a:avLst/>
          </a:prstGeom>
        </p:spPr>
        <p:txBody>
          <a:bodyPr lIns="71437" tIns="71437" rIns="71437" bIns="71437" anchor="t"/>
          <a:lstStyle>
            <a:lvl1pPr marL="0" indent="0" algn="ctr" defTabSz="821531">
              <a:spcBef>
                <a:spcPts val="0"/>
              </a:spcBef>
              <a:buClrTx/>
              <a:buSzTx/>
              <a:buNone/>
              <a:defRPr sz="5200">
                <a:solidFill>
                  <a:srgbClr val="000000"/>
                </a:solidFill>
              </a:defRPr>
            </a:lvl1pPr>
            <a:lvl2pPr marL="0" indent="0" algn="ctr" defTabSz="821531">
              <a:spcBef>
                <a:spcPts val="0"/>
              </a:spcBef>
              <a:buClrTx/>
              <a:buSzTx/>
              <a:buNone/>
              <a:defRPr sz="5200">
                <a:solidFill>
                  <a:srgbClr val="000000"/>
                </a:solidFill>
              </a:defRPr>
            </a:lvl2pPr>
            <a:lvl3pPr marL="0" indent="0" algn="ctr" defTabSz="821531">
              <a:spcBef>
                <a:spcPts val="0"/>
              </a:spcBef>
              <a:buClrTx/>
              <a:buSzTx/>
              <a:buNone/>
              <a:defRPr sz="5200">
                <a:solidFill>
                  <a:srgbClr val="000000"/>
                </a:solidFill>
              </a:defRPr>
            </a:lvl3pPr>
            <a:lvl4pPr marL="0" indent="0" algn="ctr" defTabSz="821531">
              <a:spcBef>
                <a:spcPts val="0"/>
              </a:spcBef>
              <a:buClrTx/>
              <a:buSzTx/>
              <a:buNone/>
              <a:defRPr sz="5200">
                <a:solidFill>
                  <a:srgbClr val="000000"/>
                </a:solidFill>
              </a:defRPr>
            </a:lvl4pPr>
            <a:lvl5pPr marL="0" indent="0" algn="ctr" defTabSz="821531">
              <a:spcBef>
                <a:spcPts val="0"/>
              </a:spcBef>
              <a:buClrTx/>
              <a:buSzTx/>
              <a:buNone/>
              <a:defRPr sz="5200">
                <a:solidFill>
                  <a:srgbClr val="000000"/>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latin typeface="Helvetica Neue Thin"/>
                <a:ea typeface="Helvetica Neue Thin"/>
                <a:cs typeface="Helvetica Neue Thin"/>
                <a:sym typeface="Helvetica Neue Thin"/>
              </a:defRPr>
            </a:lvl1pPr>
          </a:lstStyle>
          <a:p>
            <a:fld id="{86CB4B4D-7CA3-9044-876B-883B54F8677D}" type="slidenum">
              <a:rPr/>
              <a:pPr/>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bg>
      <p:bgPr>
        <a:solidFill>
          <a:srgbClr val="FFFFFF"/>
        </a:solidFill>
        <a:effectLst/>
      </p:bgPr>
    </p:bg>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4833937" y="8947546"/>
            <a:ext cx="14716126" cy="647701"/>
          </a:xfrm>
          <a:prstGeom prst="rect">
            <a:avLst/>
          </a:prstGeom>
        </p:spPr>
        <p:txBody>
          <a:bodyPr lIns="71437" tIns="71437" rIns="71437" bIns="71437" anchor="t">
            <a:spAutoFit/>
          </a:bodyPr>
          <a:lstStyle>
            <a:lvl1pPr marL="0" indent="0" algn="ctr" defTabSz="821531">
              <a:spcBef>
                <a:spcPts val="0"/>
              </a:spcBef>
              <a:buClrTx/>
              <a:buSzTx/>
              <a:buNone/>
              <a:defRPr sz="3200" i="1">
                <a:solidFill>
                  <a:srgbClr val="000000"/>
                </a:solidFill>
              </a:defRPr>
            </a:lvl1pPr>
          </a:lstStyle>
          <a:p>
            <a:r>
              <a:t>–Johnny Appleseed</a:t>
            </a:r>
          </a:p>
        </p:txBody>
      </p:sp>
      <p:sp>
        <p:nvSpPr>
          <p:cNvPr id="94" name="“Type a quote here.”"/>
          <p:cNvSpPr txBox="1">
            <a:spLocks noGrp="1"/>
          </p:cNvSpPr>
          <p:nvPr>
            <p:ph type="body" sz="quarter" idx="22"/>
          </p:nvPr>
        </p:nvSpPr>
        <p:spPr>
          <a:xfrm>
            <a:off x="4833937" y="5997575"/>
            <a:ext cx="14716126" cy="863601"/>
          </a:xfrm>
          <a:prstGeom prst="rect">
            <a:avLst/>
          </a:prstGeom>
        </p:spPr>
        <p:txBody>
          <a:bodyPr lIns="71437" tIns="71437" rIns="71437" bIns="71437">
            <a:spAutoFit/>
          </a:bodyPr>
          <a:lstStyle>
            <a:lvl1pPr marL="0" indent="0" algn="ctr" defTabSz="821531">
              <a:spcBef>
                <a:spcPts val="0"/>
              </a:spcBef>
              <a:buClrTx/>
              <a:buSzTx/>
              <a:buNone/>
              <a:defRPr sz="4600">
                <a:solidFill>
                  <a:srgbClr val="000000"/>
                </a:solidFill>
                <a:latin typeface="+mn-lt"/>
                <a:ea typeface="+mn-ea"/>
                <a:cs typeface="+mn-cs"/>
                <a:sym typeface="Helvetica Neue Medium"/>
              </a:defRPr>
            </a:lvl1pPr>
          </a:lstStyle>
          <a:p>
            <a:r>
              <a:t>“Type a quote here.” </a:t>
            </a:r>
          </a:p>
        </p:txBody>
      </p:sp>
      <p:sp>
        <p:nvSpPr>
          <p:cNvPr id="95"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02" name="Imagem"/>
          <p:cNvSpPr>
            <a:spLocks noGrp="1"/>
          </p:cNvSpPr>
          <p:nvPr>
            <p:ph type="pic" idx="21"/>
          </p:nvPr>
        </p:nvSpPr>
        <p:spPr>
          <a:xfrm>
            <a:off x="1712269" y="0"/>
            <a:ext cx="20959463" cy="13983891"/>
          </a:xfrm>
          <a:prstGeom prst="rect">
            <a:avLst/>
          </a:prstGeom>
        </p:spPr>
        <p:txBody>
          <a:bodyPr lIns="91439" tIns="45719" rIns="91439" bIns="45719" anchor="t">
            <a:noAutofit/>
          </a:bodyPr>
          <a:lstStyle/>
          <a:p>
            <a:endParaRPr/>
          </a:p>
        </p:txBody>
      </p:sp>
      <p:sp>
        <p:nvSpPr>
          <p:cNvPr id="103"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10"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FFFFFF"/>
        </a:solidFill>
        <a:effectLst/>
      </p:bgPr>
    </p:bg>
    <p:spTree>
      <p:nvGrpSpPr>
        <p:cNvPr id="1" name=""/>
        <p:cNvGrpSpPr/>
        <p:nvPr/>
      </p:nvGrpSpPr>
      <p:grpSpPr>
        <a:xfrm>
          <a:off x="0" y="0"/>
          <a:ext cx="0" cy="0"/>
          <a:chOff x="0" y="0"/>
          <a:chExt cx="0" cy="0"/>
        </a:xfrm>
      </p:grpSpPr>
      <p:sp>
        <p:nvSpPr>
          <p:cNvPr id="126" name="Texto do Título"/>
          <p:cNvSpPr txBox="1">
            <a:spLocks noGrp="1"/>
          </p:cNvSpPr>
          <p:nvPr>
            <p:ph type="title"/>
          </p:nvPr>
        </p:nvSpPr>
        <p:spPr>
          <a:xfrm>
            <a:off x="4833937" y="4536281"/>
            <a:ext cx="14716126" cy="4643438"/>
          </a:xfrm>
          <a:prstGeom prst="rect">
            <a:avLst/>
          </a:prstGeom>
        </p:spPr>
        <p:txBody>
          <a:bodyPr lIns="71437" tIns="71437" rIns="71437" bIns="71437"/>
          <a:lstStyle>
            <a:lvl1pPr algn="l" defTabSz="821531">
              <a:defRPr sz="12000">
                <a:latin typeface="Helvetica"/>
                <a:ea typeface="Helvetica"/>
                <a:cs typeface="Helvetica"/>
                <a:sym typeface="Helvetica"/>
              </a:defRPr>
            </a:lvl1pPr>
          </a:lstStyle>
          <a:p>
            <a:r>
              <a:t>Texto do Título</a:t>
            </a:r>
          </a:p>
        </p:txBody>
      </p:sp>
      <p:sp>
        <p:nvSpPr>
          <p:cNvPr id="127"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4" name="Número do Slide"/>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FFFFFF"/>
        </a:solidFill>
        <a:effectLst/>
      </p:bgPr>
    </p:bg>
    <p:spTree>
      <p:nvGrpSpPr>
        <p:cNvPr id="1" name=""/>
        <p:cNvGrpSpPr/>
        <p:nvPr/>
      </p:nvGrpSpPr>
      <p:grpSpPr>
        <a:xfrm>
          <a:off x="0" y="0"/>
          <a:ext cx="0" cy="0"/>
          <a:chOff x="0" y="0"/>
          <a:chExt cx="0" cy="0"/>
        </a:xfrm>
      </p:grpSpPr>
      <p:sp>
        <p:nvSpPr>
          <p:cNvPr id="141" name="Texto do Título"/>
          <p:cNvSpPr txBox="1">
            <a:spLocks noGrp="1"/>
          </p:cNvSpPr>
          <p:nvPr>
            <p:ph type="title"/>
          </p:nvPr>
        </p:nvSpPr>
        <p:spPr>
          <a:xfrm>
            <a:off x="1778000" y="4533900"/>
            <a:ext cx="20828000" cy="4648200"/>
          </a:xfrm>
          <a:prstGeom prst="rect">
            <a:avLst/>
          </a:prstGeom>
        </p:spPr>
        <p:txBody>
          <a:bodyPr/>
          <a:lstStyle>
            <a:lvl1pPr>
              <a:defRPr>
                <a:solidFill>
                  <a:srgbClr val="000000"/>
                </a:solidFill>
              </a:defRPr>
            </a:lvl1pPr>
          </a:lstStyle>
          <a:p>
            <a:r>
              <a:t>Texto do Título</a:t>
            </a:r>
          </a:p>
        </p:txBody>
      </p:sp>
      <p:sp>
        <p:nvSpPr>
          <p:cNvPr id="142" name="Número do Slide"/>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FFFFFF"/>
        </a:solidFill>
        <a:effectLst/>
      </p:bgPr>
    </p:bg>
    <p:spTree>
      <p:nvGrpSpPr>
        <p:cNvPr id="1" name=""/>
        <p:cNvGrpSpPr/>
        <p:nvPr/>
      </p:nvGrpSpPr>
      <p:grpSpPr>
        <a:xfrm>
          <a:off x="0" y="0"/>
          <a:ext cx="0" cy="0"/>
          <a:chOff x="0" y="0"/>
          <a:chExt cx="0" cy="0"/>
        </a:xfrm>
      </p:grpSpPr>
      <p:sp>
        <p:nvSpPr>
          <p:cNvPr id="149" name="Texto do Título"/>
          <p:cNvSpPr txBox="1">
            <a:spLocks noGrp="1"/>
          </p:cNvSpPr>
          <p:nvPr>
            <p:ph type="title"/>
          </p:nvPr>
        </p:nvSpPr>
        <p:spPr>
          <a:xfrm>
            <a:off x="1778000" y="2298700"/>
            <a:ext cx="20828000" cy="4648200"/>
          </a:xfrm>
          <a:prstGeom prst="rect">
            <a:avLst/>
          </a:prstGeom>
        </p:spPr>
        <p:txBody>
          <a:bodyPr anchor="b"/>
          <a:lstStyle>
            <a:lvl1pPr>
              <a:defRPr>
                <a:solidFill>
                  <a:srgbClr val="000000"/>
                </a:solidFill>
              </a:defRPr>
            </a:lvl1pPr>
          </a:lstStyle>
          <a:p>
            <a:r>
              <a:t>Texto do Título</a:t>
            </a:r>
          </a:p>
        </p:txBody>
      </p:sp>
      <p:sp>
        <p:nvSpPr>
          <p:cNvPr id="150" name="Nível de Corpo Um…"/>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solidFill>
                  <a:srgbClr val="000000"/>
                </a:solidFill>
              </a:defRPr>
            </a:lvl1pPr>
            <a:lvl2pPr marL="0" indent="228600" algn="ctr">
              <a:spcBef>
                <a:spcPts val="0"/>
              </a:spcBef>
              <a:buClrTx/>
              <a:buSzTx/>
              <a:buNone/>
              <a:defRPr sz="5400">
                <a:solidFill>
                  <a:srgbClr val="000000"/>
                </a:solidFill>
              </a:defRPr>
            </a:lvl2pPr>
            <a:lvl3pPr marL="0" indent="457200" algn="ctr">
              <a:spcBef>
                <a:spcPts val="0"/>
              </a:spcBef>
              <a:buClrTx/>
              <a:buSzTx/>
              <a:buNone/>
              <a:defRPr sz="5400">
                <a:solidFill>
                  <a:srgbClr val="000000"/>
                </a:solidFill>
              </a:defRPr>
            </a:lvl3pPr>
            <a:lvl4pPr marL="0" indent="685800" algn="ctr">
              <a:spcBef>
                <a:spcPts val="0"/>
              </a:spcBef>
              <a:buClrTx/>
              <a:buSzTx/>
              <a:buNone/>
              <a:defRPr sz="5400">
                <a:solidFill>
                  <a:srgbClr val="000000"/>
                </a:solidFill>
              </a:defRPr>
            </a:lvl4pPr>
            <a:lvl5pPr marL="0" indent="914400" algn="ctr">
              <a:spcBef>
                <a:spcPts val="0"/>
              </a:spcBef>
              <a:buClrTx/>
              <a:buSzTx/>
              <a:buNone/>
              <a:defRPr sz="5400">
                <a:solidFill>
                  <a:srgbClr val="000000"/>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51" name="Número do Slide"/>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8" name="Texto"/>
          <p:cNvSpPr txBox="1">
            <a:spLocks noGrp="1"/>
          </p:cNvSpPr>
          <p:nvPr>
            <p:ph type="body" sz="quarter" idx="21"/>
          </p:nvPr>
        </p:nvSpPr>
        <p:spPr>
          <a:xfrm>
            <a:off x="214165" y="13360400"/>
            <a:ext cx="19291301" cy="241301"/>
          </a:xfrm>
          <a:prstGeom prst="rect">
            <a:avLst/>
          </a:prstGeom>
        </p:spPr>
        <p:txBody>
          <a:bodyPr lIns="0" tIns="0" rIns="0" bIns="0" anchor="b">
            <a:spAutoFit/>
          </a:bodyPr>
          <a:lstStyle/>
          <a:p>
            <a:pPr marL="0" indent="0">
              <a:spcBef>
                <a:spcPts val="6800"/>
              </a:spcBef>
              <a:buClrTx/>
              <a:buSzTx/>
              <a:buNone/>
              <a:defRPr sz="1600">
                <a:solidFill>
                  <a:srgbClr val="8397A2"/>
                </a:solidFill>
                <a:latin typeface="Myriad Set Pro Text"/>
                <a:ea typeface="Myriad Set Pro Text"/>
                <a:cs typeface="Myriad Set Pro Text"/>
                <a:sym typeface="Myriad Set Pro Text"/>
              </a:defRPr>
            </a:pPr>
            <a:endParaRPr/>
          </a:p>
        </p:txBody>
      </p:sp>
      <p:sp>
        <p:nvSpPr>
          <p:cNvPr id="159" name="Texto"/>
          <p:cNvSpPr txBox="1">
            <a:spLocks noGrp="1"/>
          </p:cNvSpPr>
          <p:nvPr>
            <p:ph type="body" sz="quarter" idx="22"/>
          </p:nvPr>
        </p:nvSpPr>
        <p:spPr>
          <a:xfrm>
            <a:off x="95095863" y="58293000"/>
            <a:ext cx="22072601" cy="1016000"/>
          </a:xfrm>
          <a:prstGeom prst="rect">
            <a:avLst/>
          </a:prstGeom>
        </p:spPr>
        <p:txBody>
          <a:bodyPr anchor="t">
            <a:spAutoFit/>
          </a:bodyPr>
          <a:lstStyle/>
          <a:p>
            <a:pPr marL="0" indent="0">
              <a:spcBef>
                <a:spcPts val="6800"/>
              </a:spcBef>
              <a:buClrTx/>
              <a:buSzTx/>
              <a:buNone/>
              <a:defRPr sz="6000" b="1">
                <a:solidFill>
                  <a:srgbClr val="94A8B2"/>
                </a:solidFill>
                <a:latin typeface="Helvetica"/>
                <a:ea typeface="Helvetica"/>
                <a:cs typeface="Helvetica"/>
                <a:sym typeface="Helvetica"/>
              </a:defRPr>
            </a:pPr>
            <a:endParaRPr/>
          </a:p>
        </p:txBody>
      </p:sp>
      <p:sp>
        <p:nvSpPr>
          <p:cNvPr id="160" name="Número do Slide"/>
          <p:cNvSpPr txBox="1">
            <a:spLocks noGrp="1"/>
          </p:cNvSpPr>
          <p:nvPr>
            <p:ph type="sldNum" sz="quarter" idx="2"/>
          </p:nvPr>
        </p:nvSpPr>
        <p:spPr>
          <a:xfrm>
            <a:off x="23957145" y="13093700"/>
            <a:ext cx="238721" cy="241300"/>
          </a:xfrm>
          <a:prstGeom prst="rect">
            <a:avLst/>
          </a:prstGeom>
        </p:spPr>
        <p:txBody>
          <a:bodyPr lIns="0" tIns="0" rIns="0" bIns="0"/>
          <a:lstStyle>
            <a:lvl1pPr>
              <a:tabLst>
                <a:tab pos="914400" algn="l"/>
              </a:tabLst>
              <a:defRPr sz="1600">
                <a:solidFill>
                  <a:srgbClr val="454D52"/>
                </a:solidFill>
                <a:latin typeface="Myriad Set Pro Text"/>
                <a:ea typeface="Myriad Set Pro Text"/>
                <a:cs typeface="Myriad Set Pro Text"/>
                <a:sym typeface="Myriad Set Pro Text"/>
              </a:defRPr>
            </a:lvl1pPr>
          </a:lstStyle>
          <a:p>
            <a:pPr defTabSz="914400"/>
            <a:fld id="{86CB4B4D-7CA3-9044-876B-883B54F8677D}" type="slidenum">
              <a:rPr/>
              <a:pPr defTabSz="914400"/>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ítulo">
    <p:bg>
      <p:bgPr>
        <a:solidFill>
          <a:srgbClr val="FFFFFF"/>
        </a:solidFill>
        <a:effectLst/>
      </p:bgPr>
    </p:bg>
    <p:spTree>
      <p:nvGrpSpPr>
        <p:cNvPr id="1" name=""/>
        <p:cNvGrpSpPr/>
        <p:nvPr/>
      </p:nvGrpSpPr>
      <p:grpSpPr>
        <a:xfrm>
          <a:off x="0" y="0"/>
          <a:ext cx="0" cy="0"/>
          <a:chOff x="0" y="0"/>
          <a:chExt cx="0" cy="0"/>
        </a:xfrm>
      </p:grpSpPr>
      <p:sp>
        <p:nvSpPr>
          <p:cNvPr id="167" name="Autoria e Data"/>
          <p:cNvSpPr txBox="1">
            <a:spLocks noGrp="1"/>
          </p:cNvSpPr>
          <p:nvPr>
            <p:ph type="body" sz="quarter" idx="21" hasCustomPrompt="1"/>
          </p:nvPr>
        </p:nvSpPr>
        <p:spPr>
          <a:xfrm>
            <a:off x="6485311" y="9455120"/>
            <a:ext cx="11408022" cy="330740"/>
          </a:xfrm>
          <a:prstGeom prst="rect">
            <a:avLst/>
          </a:prstGeom>
        </p:spPr>
        <p:txBody>
          <a:bodyPr lIns="23739" tIns="23739" rIns="23739" bIns="23739" anchor="t"/>
          <a:lstStyle>
            <a:lvl1pPr marL="0" indent="0" defTabSz="454025">
              <a:spcBef>
                <a:spcPts val="0"/>
              </a:spcBef>
              <a:buClrTx/>
              <a:buSzTx/>
              <a:buNone/>
              <a:defRPr sz="1870" b="1">
                <a:solidFill>
                  <a:srgbClr val="000000"/>
                </a:solidFill>
              </a:defRPr>
            </a:lvl1pPr>
          </a:lstStyle>
          <a:p>
            <a:r>
              <a:t>Autoria e Data</a:t>
            </a:r>
          </a:p>
        </p:txBody>
      </p:sp>
      <p:sp>
        <p:nvSpPr>
          <p:cNvPr id="168" name="Título da Apresentação"/>
          <p:cNvSpPr txBox="1">
            <a:spLocks noGrp="1"/>
          </p:cNvSpPr>
          <p:nvPr>
            <p:ph type="title" hasCustomPrompt="1"/>
          </p:nvPr>
        </p:nvSpPr>
        <p:spPr>
          <a:xfrm>
            <a:off x="6487988" y="4634129"/>
            <a:ext cx="11408022" cy="2413490"/>
          </a:xfrm>
          <a:prstGeom prst="rect">
            <a:avLst/>
          </a:prstGeom>
        </p:spPr>
        <p:txBody>
          <a:bodyPr lIns="26376" tIns="26376" rIns="26376" bIns="26376" anchor="b"/>
          <a:lstStyle>
            <a:lvl1pPr algn="l" defTabSz="2438338">
              <a:lnSpc>
                <a:spcPct val="80000"/>
              </a:lnSpc>
              <a:defRPr sz="11400" b="1" spc="-228">
                <a:solidFill>
                  <a:srgbClr val="000000"/>
                </a:solidFill>
                <a:latin typeface="Helvetica Neue"/>
                <a:ea typeface="Helvetica Neue"/>
                <a:cs typeface="Helvetica Neue"/>
                <a:sym typeface="Helvetica Neue"/>
              </a:defRPr>
            </a:lvl1pPr>
          </a:lstStyle>
          <a:p>
            <a:r>
              <a:t>Título da Apresentação</a:t>
            </a:r>
          </a:p>
        </p:txBody>
      </p:sp>
      <p:sp>
        <p:nvSpPr>
          <p:cNvPr id="169" name="Nível de Corpo Um…"/>
          <p:cNvSpPr txBox="1">
            <a:spLocks noGrp="1"/>
          </p:cNvSpPr>
          <p:nvPr>
            <p:ph type="body" sz="quarter" idx="1" hasCustomPrompt="1"/>
          </p:nvPr>
        </p:nvSpPr>
        <p:spPr>
          <a:xfrm>
            <a:off x="6485312" y="7047617"/>
            <a:ext cx="11408020" cy="989136"/>
          </a:xfrm>
          <a:prstGeom prst="rect">
            <a:avLst/>
          </a:prstGeom>
        </p:spPr>
        <p:txBody>
          <a:bodyPr lIns="26376" tIns="26376" rIns="26376" bIns="26376" anchor="t"/>
          <a:lstStyle>
            <a:lvl1pPr marL="0" indent="0">
              <a:spcBef>
                <a:spcPts val="0"/>
              </a:spcBef>
              <a:buClrTx/>
              <a:buSzTx/>
              <a:buNone/>
              <a:defRPr sz="5400" b="1">
                <a:solidFill>
                  <a:srgbClr val="000000"/>
                </a:solidFill>
              </a:defRPr>
            </a:lvl1pPr>
            <a:lvl2pPr marL="0" indent="457200">
              <a:spcBef>
                <a:spcPts val="0"/>
              </a:spcBef>
              <a:buClrTx/>
              <a:buSzTx/>
              <a:buNone/>
              <a:defRPr sz="5400" b="1">
                <a:solidFill>
                  <a:srgbClr val="000000"/>
                </a:solidFill>
              </a:defRPr>
            </a:lvl2pPr>
            <a:lvl3pPr marL="0" indent="914400">
              <a:spcBef>
                <a:spcPts val="0"/>
              </a:spcBef>
              <a:buClrTx/>
              <a:buSzTx/>
              <a:buNone/>
              <a:defRPr sz="5400" b="1">
                <a:solidFill>
                  <a:srgbClr val="000000"/>
                </a:solidFill>
              </a:defRPr>
            </a:lvl3pPr>
            <a:lvl4pPr marL="0" indent="1371600">
              <a:spcBef>
                <a:spcPts val="0"/>
              </a:spcBef>
              <a:buClrTx/>
              <a:buSzTx/>
              <a:buNone/>
              <a:defRPr sz="5400" b="1">
                <a:solidFill>
                  <a:srgbClr val="000000"/>
                </a:solidFill>
              </a:defRPr>
            </a:lvl4pPr>
            <a:lvl5pPr marL="0" indent="1828800">
              <a:spcBef>
                <a:spcPts val="0"/>
              </a:spcBef>
              <a:buClrTx/>
              <a:buSzTx/>
              <a:buNone/>
              <a:defRPr sz="5400" b="1">
                <a:solidFill>
                  <a:srgbClr val="000000"/>
                </a:solidFill>
              </a:defRPr>
            </a:lvl5pPr>
          </a:lstStyle>
          <a:p>
            <a:r>
              <a:t>Subtítulo da Apresentação</a:t>
            </a:r>
          </a:p>
          <a:p>
            <a:pPr lvl="1"/>
            <a:endParaRPr/>
          </a:p>
          <a:p>
            <a:pPr lvl="2"/>
            <a:endParaRPr/>
          </a:p>
          <a:p>
            <a:pPr lvl="3"/>
            <a:endParaRPr/>
          </a:p>
          <a:p>
            <a:pPr lvl="4"/>
            <a:endParaRPr/>
          </a:p>
        </p:txBody>
      </p:sp>
      <p:sp>
        <p:nvSpPr>
          <p:cNvPr id="170" name="Número do Slide"/>
          <p:cNvSpPr txBox="1">
            <a:spLocks noGrp="1"/>
          </p:cNvSpPr>
          <p:nvPr>
            <p:ph type="sldNum" sz="quarter" idx="2"/>
          </p:nvPr>
        </p:nvSpPr>
        <p:spPr>
          <a:xfrm>
            <a:off x="12043049" y="10008011"/>
            <a:ext cx="291414" cy="275666"/>
          </a:xfrm>
          <a:prstGeom prst="rect">
            <a:avLst/>
          </a:prstGeom>
        </p:spPr>
        <p:txBody>
          <a:bodyPr lIns="26376" tIns="26376" rIns="26376" bIns="26376" anchor="b"/>
          <a:lstStyle>
            <a:lvl1pPr defTabSz="584200">
              <a:defRPr sz="1600">
                <a:solidFill>
                  <a:srgbClr val="000000"/>
                </a:solidFill>
                <a:latin typeface="Helvetica Neue"/>
                <a:ea typeface="Helvetica Neue"/>
                <a:cs typeface="Helvetica Neue"/>
                <a:sym typeface="Helvetica Neue"/>
              </a:defRPr>
            </a:lvl1pPr>
          </a:lstStyle>
          <a:p>
            <a:fld id="{86CB4B4D-7CA3-9044-876B-883B54F8677D}" type="slidenum">
              <a:rPr/>
              <a:pPr/>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9500" b="1">
                <a:solidFill>
                  <a:srgbClr val="0B3666"/>
                </a:solidFill>
              </a:defRPr>
            </a:lvl1pPr>
          </a:lstStyle>
          <a:p>
            <a:r>
              <a:rPr lang="pt-BR" dirty="0"/>
              <a:t>Nome do Curso</a:t>
            </a:r>
          </a:p>
        </p:txBody>
      </p:sp>
      <p:sp>
        <p:nvSpPr>
          <p:cNvPr id="6" name="Espaço Reservado para Texto 12"/>
          <p:cNvSpPr>
            <a:spLocks noGrp="1"/>
          </p:cNvSpPr>
          <p:nvPr>
            <p:ph type="body" sz="quarter" idx="13" hasCustomPrompt="1"/>
          </p:nvPr>
        </p:nvSpPr>
        <p:spPr>
          <a:xfrm>
            <a:off x="10847851" y="3545632"/>
            <a:ext cx="12674069" cy="1584176"/>
          </a:xfrm>
        </p:spPr>
        <p:txBody>
          <a:bodyPr>
            <a:normAutofit/>
          </a:bodyPr>
          <a:lstStyle>
            <a:lvl1pPr algn="ctr">
              <a:buFontTx/>
              <a:buNone/>
              <a:defRPr sz="7600" b="1">
                <a:solidFill>
                  <a:srgbClr val="0B3666"/>
                </a:solidFill>
              </a:defRPr>
            </a:lvl1pPr>
            <a:lvl2pPr>
              <a:buFontTx/>
              <a:buNone/>
              <a:defRPr sz="6700"/>
            </a:lvl2pPr>
            <a:lvl3pPr>
              <a:buFontTx/>
              <a:buNone/>
              <a:defRPr sz="6700"/>
            </a:lvl3pPr>
            <a:lvl4pPr>
              <a:buFontTx/>
              <a:buNone/>
              <a:defRPr sz="6700"/>
            </a:lvl4pPr>
            <a:lvl5pPr>
              <a:buFontTx/>
              <a:buNone/>
              <a:defRPr sz="6700"/>
            </a:lvl5pPr>
          </a:lstStyle>
          <a:p>
            <a:pPr lvl="0"/>
            <a:r>
              <a:rPr lang="pt-BR" dirty="0"/>
              <a:t>Nome do Professor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solidFill>
          <a:srgbClr val="FFFFFF"/>
        </a:solidFill>
        <a:effectLst/>
      </p:bgPr>
    </p:bg>
    <p:spTree>
      <p:nvGrpSpPr>
        <p:cNvPr id="1" name=""/>
        <p:cNvGrpSpPr/>
        <p:nvPr/>
      </p:nvGrpSpPr>
      <p:grpSpPr>
        <a:xfrm>
          <a:off x="0" y="0"/>
          <a:ext cx="0" cy="0"/>
          <a:chOff x="0" y="0"/>
          <a:chExt cx="0" cy="0"/>
        </a:xfrm>
      </p:grpSpPr>
      <p:sp>
        <p:nvSpPr>
          <p:cNvPr id="20" name="Imagem"/>
          <p:cNvSpPr>
            <a:spLocks noGrp="1"/>
          </p:cNvSpPr>
          <p:nvPr>
            <p:ph type="pic" sz="half" idx="21"/>
          </p:nvPr>
        </p:nvSpPr>
        <p:spPr>
          <a:xfrm>
            <a:off x="5329062" y="406546"/>
            <a:ext cx="13716003" cy="9148765"/>
          </a:xfrm>
          <a:prstGeom prst="rect">
            <a:avLst/>
          </a:prstGeom>
        </p:spPr>
        <p:txBody>
          <a:bodyPr lIns="91439" tIns="45719" rIns="91439" bIns="45719" anchor="t">
            <a:noAutofit/>
          </a:bodyPr>
          <a:lstStyle/>
          <a:p>
            <a:endParaRPr/>
          </a:p>
        </p:txBody>
      </p:sp>
      <p:sp>
        <p:nvSpPr>
          <p:cNvPr id="21" name="Texto do Título"/>
          <p:cNvSpPr txBox="1">
            <a:spLocks noGrp="1"/>
          </p:cNvSpPr>
          <p:nvPr>
            <p:ph type="title"/>
          </p:nvPr>
        </p:nvSpPr>
        <p:spPr>
          <a:xfrm>
            <a:off x="4833937" y="9447609"/>
            <a:ext cx="14716126" cy="2000251"/>
          </a:xfrm>
          <a:prstGeom prst="rect">
            <a:avLst/>
          </a:prstGeom>
        </p:spPr>
        <p:txBody>
          <a:bodyPr lIns="71437" tIns="71437" rIns="71437" bIns="71437" anchor="b"/>
          <a:lstStyle>
            <a:lvl1pPr defTabSz="821531">
              <a:defRPr>
                <a:solidFill>
                  <a:srgbClr val="000000"/>
                </a:solidFill>
              </a:defRPr>
            </a:lvl1pPr>
          </a:lstStyle>
          <a:p>
            <a:r>
              <a:t>Texto do Título</a:t>
            </a:r>
          </a:p>
        </p:txBody>
      </p:sp>
      <p:sp>
        <p:nvSpPr>
          <p:cNvPr id="22" name="Nível de Corpo Um…"/>
          <p:cNvSpPr txBox="1">
            <a:spLocks noGrp="1"/>
          </p:cNvSpPr>
          <p:nvPr>
            <p:ph type="body" sz="quarter" idx="1"/>
          </p:nvPr>
        </p:nvSpPr>
        <p:spPr>
          <a:xfrm>
            <a:off x="4833937" y="11465718"/>
            <a:ext cx="14716126" cy="1589486"/>
          </a:xfrm>
          <a:prstGeom prst="rect">
            <a:avLst/>
          </a:prstGeom>
        </p:spPr>
        <p:txBody>
          <a:bodyPr lIns="71437" tIns="71437" rIns="71437" bIns="71437" anchor="t"/>
          <a:lstStyle>
            <a:lvl1pPr marL="0" indent="0" algn="ctr" defTabSz="821531">
              <a:spcBef>
                <a:spcPts val="0"/>
              </a:spcBef>
              <a:buClrTx/>
              <a:buSzTx/>
              <a:buNone/>
              <a:defRPr sz="5200">
                <a:solidFill>
                  <a:srgbClr val="000000"/>
                </a:solidFill>
              </a:defRPr>
            </a:lvl1pPr>
            <a:lvl2pPr marL="0" indent="0" algn="ctr" defTabSz="821531">
              <a:spcBef>
                <a:spcPts val="0"/>
              </a:spcBef>
              <a:buClrTx/>
              <a:buSzTx/>
              <a:buNone/>
              <a:defRPr sz="5200">
                <a:solidFill>
                  <a:srgbClr val="000000"/>
                </a:solidFill>
              </a:defRPr>
            </a:lvl2pPr>
            <a:lvl3pPr marL="0" indent="0" algn="ctr" defTabSz="821531">
              <a:spcBef>
                <a:spcPts val="0"/>
              </a:spcBef>
              <a:buClrTx/>
              <a:buSzTx/>
              <a:buNone/>
              <a:defRPr sz="5200">
                <a:solidFill>
                  <a:srgbClr val="000000"/>
                </a:solidFill>
              </a:defRPr>
            </a:lvl3pPr>
            <a:lvl4pPr marL="0" indent="0" algn="ctr" defTabSz="821531">
              <a:spcBef>
                <a:spcPts val="0"/>
              </a:spcBef>
              <a:buClrTx/>
              <a:buSzTx/>
              <a:buNone/>
              <a:defRPr sz="5200">
                <a:solidFill>
                  <a:srgbClr val="000000"/>
                </a:solidFill>
              </a:defRPr>
            </a:lvl4pPr>
            <a:lvl5pPr marL="0" indent="0" algn="ctr" defTabSz="821531">
              <a:spcBef>
                <a:spcPts val="0"/>
              </a:spcBef>
              <a:buClrTx/>
              <a:buSzTx/>
              <a:buNone/>
              <a:defRPr sz="5200">
                <a:solidFill>
                  <a:srgbClr val="000000"/>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23"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FFFFFF"/>
        </a:solidFill>
        <a:effectLst/>
      </p:bgPr>
    </p:bg>
    <p:spTree>
      <p:nvGrpSpPr>
        <p:cNvPr id="1" name=""/>
        <p:cNvGrpSpPr/>
        <p:nvPr/>
      </p:nvGrpSpPr>
      <p:grpSpPr>
        <a:xfrm>
          <a:off x="0" y="0"/>
          <a:ext cx="0" cy="0"/>
          <a:chOff x="0" y="0"/>
          <a:chExt cx="0" cy="0"/>
        </a:xfrm>
      </p:grpSpPr>
      <p:sp>
        <p:nvSpPr>
          <p:cNvPr id="30" name="Texto do Título"/>
          <p:cNvSpPr txBox="1">
            <a:spLocks noGrp="1"/>
          </p:cNvSpPr>
          <p:nvPr>
            <p:ph type="title"/>
          </p:nvPr>
        </p:nvSpPr>
        <p:spPr>
          <a:xfrm>
            <a:off x="4833937" y="4536281"/>
            <a:ext cx="14716126" cy="4643438"/>
          </a:xfrm>
          <a:prstGeom prst="rect">
            <a:avLst/>
          </a:prstGeom>
        </p:spPr>
        <p:txBody>
          <a:bodyPr lIns="71437" tIns="71437" rIns="71437" bIns="71437"/>
          <a:lstStyle>
            <a:lvl1pPr defTabSz="821531">
              <a:defRPr>
                <a:solidFill>
                  <a:srgbClr val="000000"/>
                </a:solidFill>
              </a:defRPr>
            </a:lvl1pPr>
          </a:lstStyle>
          <a:p>
            <a:r>
              <a:t>Texto do Título</a:t>
            </a:r>
          </a:p>
        </p:txBody>
      </p:sp>
      <p:sp>
        <p:nvSpPr>
          <p:cNvPr id="31"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bg>
      <p:bgPr>
        <a:solidFill>
          <a:srgbClr val="FFFFFF"/>
        </a:solidFill>
        <a:effectLst/>
      </p:bgPr>
    </p:bg>
    <p:spTree>
      <p:nvGrpSpPr>
        <p:cNvPr id="1" name=""/>
        <p:cNvGrpSpPr/>
        <p:nvPr/>
      </p:nvGrpSpPr>
      <p:grpSpPr>
        <a:xfrm>
          <a:off x="0" y="0"/>
          <a:ext cx="0" cy="0"/>
          <a:chOff x="0" y="0"/>
          <a:chExt cx="0" cy="0"/>
        </a:xfrm>
      </p:grpSpPr>
      <p:sp>
        <p:nvSpPr>
          <p:cNvPr id="38" name="Imagem"/>
          <p:cNvSpPr>
            <a:spLocks noGrp="1"/>
          </p:cNvSpPr>
          <p:nvPr>
            <p:ph type="pic" idx="21"/>
          </p:nvPr>
        </p:nvSpPr>
        <p:spPr>
          <a:xfrm>
            <a:off x="6231433" y="863203"/>
            <a:ext cx="17439681" cy="11626455"/>
          </a:xfrm>
          <a:prstGeom prst="rect">
            <a:avLst/>
          </a:prstGeom>
        </p:spPr>
        <p:txBody>
          <a:bodyPr lIns="91439" tIns="45719" rIns="91439" bIns="45719" anchor="t">
            <a:noAutofit/>
          </a:bodyPr>
          <a:lstStyle/>
          <a:p>
            <a:endParaRPr/>
          </a:p>
        </p:txBody>
      </p:sp>
      <p:sp>
        <p:nvSpPr>
          <p:cNvPr id="39" name="Texto do Título"/>
          <p:cNvSpPr txBox="1">
            <a:spLocks noGrp="1"/>
          </p:cNvSpPr>
          <p:nvPr>
            <p:ph type="title"/>
          </p:nvPr>
        </p:nvSpPr>
        <p:spPr>
          <a:xfrm>
            <a:off x="4387453" y="892968"/>
            <a:ext cx="7500938" cy="5607845"/>
          </a:xfrm>
          <a:prstGeom prst="rect">
            <a:avLst/>
          </a:prstGeom>
        </p:spPr>
        <p:txBody>
          <a:bodyPr lIns="71437" tIns="71437" rIns="71437" bIns="71437" anchor="b"/>
          <a:lstStyle>
            <a:lvl1pPr defTabSz="821531">
              <a:defRPr sz="8400">
                <a:solidFill>
                  <a:srgbClr val="000000"/>
                </a:solidFill>
              </a:defRPr>
            </a:lvl1pPr>
          </a:lstStyle>
          <a:p>
            <a:r>
              <a:t>Texto do Título</a:t>
            </a:r>
          </a:p>
        </p:txBody>
      </p:sp>
      <p:sp>
        <p:nvSpPr>
          <p:cNvPr id="40" name="Nível de Corpo Um…"/>
          <p:cNvSpPr txBox="1">
            <a:spLocks noGrp="1"/>
          </p:cNvSpPr>
          <p:nvPr>
            <p:ph type="body" sz="quarter" idx="1"/>
          </p:nvPr>
        </p:nvSpPr>
        <p:spPr>
          <a:xfrm>
            <a:off x="4387453" y="6643687"/>
            <a:ext cx="7500938" cy="5786438"/>
          </a:xfrm>
          <a:prstGeom prst="rect">
            <a:avLst/>
          </a:prstGeom>
        </p:spPr>
        <p:txBody>
          <a:bodyPr lIns="71437" tIns="71437" rIns="71437" bIns="71437" anchor="t"/>
          <a:lstStyle>
            <a:lvl1pPr marL="0" indent="0" algn="ctr" defTabSz="821531">
              <a:spcBef>
                <a:spcPts val="0"/>
              </a:spcBef>
              <a:buClrTx/>
              <a:buSzTx/>
              <a:buNone/>
              <a:defRPr sz="5200">
                <a:solidFill>
                  <a:srgbClr val="000000"/>
                </a:solidFill>
              </a:defRPr>
            </a:lvl1pPr>
            <a:lvl2pPr marL="0" indent="0" algn="ctr" defTabSz="821531">
              <a:spcBef>
                <a:spcPts val="0"/>
              </a:spcBef>
              <a:buClrTx/>
              <a:buSzTx/>
              <a:buNone/>
              <a:defRPr sz="5200">
                <a:solidFill>
                  <a:srgbClr val="000000"/>
                </a:solidFill>
              </a:defRPr>
            </a:lvl2pPr>
            <a:lvl3pPr marL="0" indent="0" algn="ctr" defTabSz="821531">
              <a:spcBef>
                <a:spcPts val="0"/>
              </a:spcBef>
              <a:buClrTx/>
              <a:buSzTx/>
              <a:buNone/>
              <a:defRPr sz="5200">
                <a:solidFill>
                  <a:srgbClr val="000000"/>
                </a:solidFill>
              </a:defRPr>
            </a:lvl3pPr>
            <a:lvl4pPr marL="0" indent="0" algn="ctr" defTabSz="821531">
              <a:spcBef>
                <a:spcPts val="0"/>
              </a:spcBef>
              <a:buClrTx/>
              <a:buSzTx/>
              <a:buNone/>
              <a:defRPr sz="5200">
                <a:solidFill>
                  <a:srgbClr val="000000"/>
                </a:solidFill>
              </a:defRPr>
            </a:lvl4pPr>
            <a:lvl5pPr marL="0" indent="0" algn="ctr" defTabSz="821531">
              <a:spcBef>
                <a:spcPts val="0"/>
              </a:spcBef>
              <a:buClrTx/>
              <a:buSzTx/>
              <a:buNone/>
              <a:defRPr sz="5200">
                <a:solidFill>
                  <a:srgbClr val="000000"/>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1"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bg>
      <p:bgPr>
        <a:solidFill>
          <a:srgbClr val="FFFFFF"/>
        </a:solidFill>
        <a:effectLst/>
      </p:bgPr>
    </p:bg>
    <p:spTree>
      <p:nvGrpSpPr>
        <p:cNvPr id="1" name=""/>
        <p:cNvGrpSpPr/>
        <p:nvPr/>
      </p:nvGrpSpPr>
      <p:grpSpPr>
        <a:xfrm>
          <a:off x="0" y="0"/>
          <a:ext cx="0" cy="0"/>
          <a:chOff x="0" y="0"/>
          <a:chExt cx="0" cy="0"/>
        </a:xfrm>
      </p:grpSpPr>
      <p:sp>
        <p:nvSpPr>
          <p:cNvPr id="48" name="Texto do Título"/>
          <p:cNvSpPr txBox="1">
            <a:spLocks noGrp="1"/>
          </p:cNvSpPr>
          <p:nvPr>
            <p:ph type="title"/>
          </p:nvPr>
        </p:nvSpPr>
        <p:spPr>
          <a:xfrm>
            <a:off x="4387453" y="357187"/>
            <a:ext cx="15609094" cy="3036095"/>
          </a:xfrm>
          <a:prstGeom prst="rect">
            <a:avLst/>
          </a:prstGeom>
        </p:spPr>
        <p:txBody>
          <a:bodyPr lIns="71437" tIns="71437" rIns="71437" bIns="71437"/>
          <a:lstStyle>
            <a:lvl1pPr defTabSz="821531">
              <a:defRPr>
                <a:solidFill>
                  <a:srgbClr val="000000"/>
                </a:solidFill>
              </a:defRPr>
            </a:lvl1pPr>
          </a:lstStyle>
          <a:p>
            <a:r>
              <a:t>Texto do Título</a:t>
            </a:r>
          </a:p>
        </p:txBody>
      </p:sp>
      <p:sp>
        <p:nvSpPr>
          <p:cNvPr id="49"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FFFFFF"/>
        </a:solidFill>
        <a:effectLst/>
      </p:bgPr>
    </p:bg>
    <p:spTree>
      <p:nvGrpSpPr>
        <p:cNvPr id="1" name=""/>
        <p:cNvGrpSpPr/>
        <p:nvPr/>
      </p:nvGrpSpPr>
      <p:grpSpPr>
        <a:xfrm>
          <a:off x="0" y="0"/>
          <a:ext cx="0" cy="0"/>
          <a:chOff x="0" y="0"/>
          <a:chExt cx="0" cy="0"/>
        </a:xfrm>
      </p:grpSpPr>
      <p:sp>
        <p:nvSpPr>
          <p:cNvPr id="56" name="Texto do Título"/>
          <p:cNvSpPr txBox="1">
            <a:spLocks noGrp="1"/>
          </p:cNvSpPr>
          <p:nvPr>
            <p:ph type="title"/>
          </p:nvPr>
        </p:nvSpPr>
        <p:spPr>
          <a:xfrm>
            <a:off x="4387453" y="357187"/>
            <a:ext cx="15609094" cy="3036095"/>
          </a:xfrm>
          <a:prstGeom prst="rect">
            <a:avLst/>
          </a:prstGeom>
        </p:spPr>
        <p:txBody>
          <a:bodyPr lIns="71437" tIns="71437" rIns="71437" bIns="71437"/>
          <a:lstStyle>
            <a:lvl1pPr defTabSz="821531">
              <a:defRPr>
                <a:solidFill>
                  <a:srgbClr val="000000"/>
                </a:solidFill>
              </a:defRPr>
            </a:lvl1pPr>
          </a:lstStyle>
          <a:p>
            <a:r>
              <a:t>Texto do Título</a:t>
            </a:r>
          </a:p>
        </p:txBody>
      </p:sp>
      <p:sp>
        <p:nvSpPr>
          <p:cNvPr id="57" name="Nível de Corpo Um…"/>
          <p:cNvSpPr txBox="1">
            <a:spLocks noGrp="1"/>
          </p:cNvSpPr>
          <p:nvPr>
            <p:ph type="body" idx="1"/>
          </p:nvPr>
        </p:nvSpPr>
        <p:spPr>
          <a:xfrm>
            <a:off x="4387453" y="3643312"/>
            <a:ext cx="15609094" cy="8840392"/>
          </a:xfrm>
          <a:prstGeom prst="rect">
            <a:avLst/>
          </a:prstGeom>
        </p:spPr>
        <p:txBody>
          <a:bodyPr lIns="71437" tIns="71437" rIns="71437" bIns="71437"/>
          <a:lstStyle>
            <a:lvl1pPr marL="611187" indent="-611187" defTabSz="821531">
              <a:buClrTx/>
              <a:buSzPct val="145000"/>
              <a:defRPr sz="4400">
                <a:solidFill>
                  <a:srgbClr val="000000"/>
                </a:solidFill>
              </a:defRPr>
            </a:lvl1pPr>
            <a:lvl2pPr marL="1055687" indent="-611187" defTabSz="821531">
              <a:buClrTx/>
              <a:buSzPct val="145000"/>
              <a:defRPr sz="4400">
                <a:solidFill>
                  <a:srgbClr val="000000"/>
                </a:solidFill>
              </a:defRPr>
            </a:lvl2pPr>
            <a:lvl3pPr marL="1500187" indent="-611187" defTabSz="821531">
              <a:buClrTx/>
              <a:buSzPct val="145000"/>
              <a:defRPr sz="4400">
                <a:solidFill>
                  <a:srgbClr val="000000"/>
                </a:solidFill>
              </a:defRPr>
            </a:lvl3pPr>
            <a:lvl4pPr marL="1944687" indent="-611187" defTabSz="821531">
              <a:buClrTx/>
              <a:buSzPct val="145000"/>
              <a:defRPr sz="4400">
                <a:solidFill>
                  <a:srgbClr val="000000"/>
                </a:solidFill>
              </a:defRPr>
            </a:lvl4pPr>
            <a:lvl5pPr marL="2389187" indent="-611187" defTabSz="821531">
              <a:buClrTx/>
              <a:buSzPct val="145000"/>
              <a:defRPr sz="4400">
                <a:solidFill>
                  <a:srgbClr val="000000"/>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58"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FFFFFF"/>
        </a:solidFill>
        <a:effectLst/>
      </p:bgPr>
    </p:bg>
    <p:spTree>
      <p:nvGrpSpPr>
        <p:cNvPr id="1" name=""/>
        <p:cNvGrpSpPr/>
        <p:nvPr/>
      </p:nvGrpSpPr>
      <p:grpSpPr>
        <a:xfrm>
          <a:off x="0" y="0"/>
          <a:ext cx="0" cy="0"/>
          <a:chOff x="0" y="0"/>
          <a:chExt cx="0" cy="0"/>
        </a:xfrm>
      </p:grpSpPr>
      <p:sp>
        <p:nvSpPr>
          <p:cNvPr id="65" name="Imagem"/>
          <p:cNvSpPr>
            <a:spLocks noGrp="1"/>
          </p:cNvSpPr>
          <p:nvPr>
            <p:ph type="pic" sz="half" idx="21"/>
          </p:nvPr>
        </p:nvSpPr>
        <p:spPr>
          <a:xfrm>
            <a:off x="8794253" y="3637358"/>
            <a:ext cx="13260587" cy="8840392"/>
          </a:xfrm>
          <a:prstGeom prst="rect">
            <a:avLst/>
          </a:prstGeom>
        </p:spPr>
        <p:txBody>
          <a:bodyPr lIns="91439" tIns="45719" rIns="91439" bIns="45719" anchor="t">
            <a:noAutofit/>
          </a:bodyPr>
          <a:lstStyle/>
          <a:p>
            <a:endParaRPr/>
          </a:p>
        </p:txBody>
      </p:sp>
      <p:sp>
        <p:nvSpPr>
          <p:cNvPr id="66" name="Texto do Título"/>
          <p:cNvSpPr txBox="1">
            <a:spLocks noGrp="1"/>
          </p:cNvSpPr>
          <p:nvPr>
            <p:ph type="title"/>
          </p:nvPr>
        </p:nvSpPr>
        <p:spPr>
          <a:xfrm>
            <a:off x="4387453" y="357187"/>
            <a:ext cx="15609094" cy="3036095"/>
          </a:xfrm>
          <a:prstGeom prst="rect">
            <a:avLst/>
          </a:prstGeom>
        </p:spPr>
        <p:txBody>
          <a:bodyPr lIns="71437" tIns="71437" rIns="71437" bIns="71437"/>
          <a:lstStyle>
            <a:lvl1pPr defTabSz="821531">
              <a:defRPr>
                <a:solidFill>
                  <a:srgbClr val="000000"/>
                </a:solidFill>
              </a:defRPr>
            </a:lvl1pPr>
          </a:lstStyle>
          <a:p>
            <a:r>
              <a:t>Texto do Título</a:t>
            </a:r>
          </a:p>
        </p:txBody>
      </p:sp>
      <p:sp>
        <p:nvSpPr>
          <p:cNvPr id="67" name="Nível de Corpo Um…"/>
          <p:cNvSpPr txBox="1">
            <a:spLocks noGrp="1"/>
          </p:cNvSpPr>
          <p:nvPr>
            <p:ph type="body" sz="quarter" idx="1"/>
          </p:nvPr>
        </p:nvSpPr>
        <p:spPr>
          <a:xfrm>
            <a:off x="4387453" y="3643312"/>
            <a:ext cx="7500938" cy="8840392"/>
          </a:xfrm>
          <a:prstGeom prst="rect">
            <a:avLst/>
          </a:prstGeom>
        </p:spPr>
        <p:txBody>
          <a:bodyPr lIns="71437" tIns="71437" rIns="71437" bIns="71437"/>
          <a:lstStyle>
            <a:lvl1pPr marL="465364" indent="-465364" defTabSz="821531">
              <a:spcBef>
                <a:spcPts val="4500"/>
              </a:spcBef>
              <a:buClrTx/>
              <a:buSzPct val="145000"/>
              <a:defRPr sz="3800">
                <a:solidFill>
                  <a:srgbClr val="000000"/>
                </a:solidFill>
              </a:defRPr>
            </a:lvl1pPr>
            <a:lvl2pPr marL="808264" indent="-465364" defTabSz="821531">
              <a:spcBef>
                <a:spcPts val="4500"/>
              </a:spcBef>
              <a:buClrTx/>
              <a:buSzPct val="145000"/>
              <a:defRPr sz="3800">
                <a:solidFill>
                  <a:srgbClr val="000000"/>
                </a:solidFill>
              </a:defRPr>
            </a:lvl2pPr>
            <a:lvl3pPr marL="1151164" indent="-465364" defTabSz="821531">
              <a:spcBef>
                <a:spcPts val="4500"/>
              </a:spcBef>
              <a:buClrTx/>
              <a:buSzPct val="145000"/>
              <a:defRPr sz="3800">
                <a:solidFill>
                  <a:srgbClr val="000000"/>
                </a:solidFill>
              </a:defRPr>
            </a:lvl3pPr>
            <a:lvl4pPr marL="1494064" indent="-465364" defTabSz="821531">
              <a:spcBef>
                <a:spcPts val="4500"/>
              </a:spcBef>
              <a:buClrTx/>
              <a:buSzPct val="145000"/>
              <a:defRPr sz="3800">
                <a:solidFill>
                  <a:srgbClr val="000000"/>
                </a:solidFill>
              </a:defRPr>
            </a:lvl4pPr>
            <a:lvl5pPr marL="1836964" indent="-465364" defTabSz="821531">
              <a:spcBef>
                <a:spcPts val="4500"/>
              </a:spcBef>
              <a:buClrTx/>
              <a:buSzPct val="145000"/>
              <a:defRPr sz="3800">
                <a:solidFill>
                  <a:srgbClr val="000000"/>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68" name="Número do Slide"/>
          <p:cNvSpPr txBox="1">
            <a:spLocks noGrp="1"/>
          </p:cNvSpPr>
          <p:nvPr>
            <p:ph type="sldNum" sz="quarter" idx="2"/>
          </p:nvPr>
        </p:nvSpPr>
        <p:spPr>
          <a:xfrm>
            <a:off x="11954103" y="13073062"/>
            <a:ext cx="466269" cy="473076"/>
          </a:xfrm>
          <a:prstGeom prst="rect">
            <a:avLst/>
          </a:prstGeom>
        </p:spPr>
        <p:txBody>
          <a:bodyPr lIns="71437" tIns="71437" rIns="71437" bIns="71437"/>
          <a:lstStyle>
            <a:lvl1pPr defTabSz="821531">
              <a:defRPr sz="2200">
                <a:solidFill>
                  <a:srgbClr val="000000"/>
                </a:solidFill>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bg>
      <p:bgPr>
        <a:solidFill>
          <a:srgbClr val="FFFFFF"/>
        </a:solidFill>
        <a:effectLst/>
      </p:bgPr>
    </p:bg>
    <p:spTree>
      <p:nvGrpSpPr>
        <p:cNvPr id="1" name=""/>
        <p:cNvGrpSpPr/>
        <p:nvPr/>
      </p:nvGrpSpPr>
      <p:grpSpPr>
        <a:xfrm>
          <a:off x="0" y="0"/>
          <a:ext cx="0" cy="0"/>
          <a:chOff x="0" y="0"/>
          <a:chExt cx="0" cy="0"/>
        </a:xfrm>
      </p:grpSpPr>
      <p:sp>
        <p:nvSpPr>
          <p:cNvPr id="75" name="Nível de Corpo Um…"/>
          <p:cNvSpPr txBox="1">
            <a:spLocks noGrp="1"/>
          </p:cNvSpPr>
          <p:nvPr>
            <p:ph type="body" idx="1"/>
          </p:nvPr>
        </p:nvSpPr>
        <p:spPr>
          <a:xfrm>
            <a:off x="4387453" y="1785937"/>
            <a:ext cx="15609094" cy="10144126"/>
          </a:xfrm>
          <a:prstGeom prst="rect">
            <a:avLst/>
          </a:prstGeom>
        </p:spPr>
        <p:txBody>
          <a:bodyPr lIns="71437" tIns="71437" rIns="71437" bIns="71437"/>
          <a:lstStyle>
            <a:lvl1pPr marL="611187" indent="-611187" defTabSz="821531">
              <a:buClrTx/>
              <a:buSzPct val="145000"/>
              <a:defRPr sz="4400">
                <a:solidFill>
                  <a:srgbClr val="000000"/>
                </a:solidFill>
              </a:defRPr>
            </a:lvl1pPr>
            <a:lvl2pPr marL="1055687" indent="-611187" defTabSz="821531">
              <a:buClrTx/>
              <a:buSzPct val="145000"/>
              <a:defRPr sz="4400">
                <a:solidFill>
                  <a:srgbClr val="000000"/>
                </a:solidFill>
              </a:defRPr>
            </a:lvl2pPr>
            <a:lvl3pPr marL="1500187" indent="-611187" defTabSz="821531">
              <a:buClrTx/>
              <a:buSzPct val="145000"/>
              <a:defRPr sz="4400">
                <a:solidFill>
                  <a:srgbClr val="000000"/>
                </a:solidFill>
              </a:defRPr>
            </a:lvl3pPr>
            <a:lvl4pPr marL="1944687" indent="-611187" defTabSz="821531">
              <a:buClrTx/>
              <a:buSzPct val="145000"/>
              <a:defRPr sz="4400">
                <a:solidFill>
                  <a:srgbClr val="000000"/>
                </a:solidFill>
              </a:defRPr>
            </a:lvl4pPr>
            <a:lvl5pPr marL="2389187" indent="-611187" defTabSz="821531">
              <a:buClrTx/>
              <a:buSzPct val="145000"/>
              <a:defRPr sz="4400">
                <a:solidFill>
                  <a:srgbClr val="000000"/>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76"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bg>
      <p:bgPr>
        <a:solidFill>
          <a:srgbClr val="FFFFFF"/>
        </a:solidFill>
        <a:effectLst/>
      </p:bgPr>
    </p:bg>
    <p:spTree>
      <p:nvGrpSpPr>
        <p:cNvPr id="1" name=""/>
        <p:cNvGrpSpPr/>
        <p:nvPr/>
      </p:nvGrpSpPr>
      <p:grpSpPr>
        <a:xfrm>
          <a:off x="0" y="0"/>
          <a:ext cx="0" cy="0"/>
          <a:chOff x="0" y="0"/>
          <a:chExt cx="0" cy="0"/>
        </a:xfrm>
      </p:grpSpPr>
      <p:sp>
        <p:nvSpPr>
          <p:cNvPr id="83" name="Imagem"/>
          <p:cNvSpPr>
            <a:spLocks noGrp="1"/>
          </p:cNvSpPr>
          <p:nvPr>
            <p:ph type="pic" sz="quarter" idx="21"/>
          </p:nvPr>
        </p:nvSpPr>
        <p:spPr>
          <a:xfrm>
            <a:off x="12442031" y="7072312"/>
            <a:ext cx="8514489" cy="5679282"/>
          </a:xfrm>
          <a:prstGeom prst="rect">
            <a:avLst/>
          </a:prstGeom>
        </p:spPr>
        <p:txBody>
          <a:bodyPr lIns="91439" tIns="45719" rIns="91439" bIns="45719" anchor="t">
            <a:noAutofit/>
          </a:bodyPr>
          <a:lstStyle/>
          <a:p>
            <a:endParaRPr/>
          </a:p>
        </p:txBody>
      </p:sp>
      <p:sp>
        <p:nvSpPr>
          <p:cNvPr id="84" name="Imagem"/>
          <p:cNvSpPr>
            <a:spLocks noGrp="1"/>
          </p:cNvSpPr>
          <p:nvPr>
            <p:ph type="pic" sz="quarter" idx="22"/>
          </p:nvPr>
        </p:nvSpPr>
        <p:spPr>
          <a:xfrm>
            <a:off x="12192000" y="1250156"/>
            <a:ext cx="8251032" cy="5500689"/>
          </a:xfrm>
          <a:prstGeom prst="rect">
            <a:avLst/>
          </a:prstGeom>
        </p:spPr>
        <p:txBody>
          <a:bodyPr lIns="91439" tIns="45719" rIns="91439" bIns="45719" anchor="t">
            <a:noAutofit/>
          </a:bodyPr>
          <a:lstStyle/>
          <a:p>
            <a:endParaRPr/>
          </a:p>
        </p:txBody>
      </p:sp>
      <p:sp>
        <p:nvSpPr>
          <p:cNvPr id="85" name="Imagem"/>
          <p:cNvSpPr>
            <a:spLocks noGrp="1"/>
          </p:cNvSpPr>
          <p:nvPr>
            <p:ph type="pic" idx="23"/>
          </p:nvPr>
        </p:nvSpPr>
        <p:spPr>
          <a:xfrm>
            <a:off x="-291704" y="1250156"/>
            <a:ext cx="16850320" cy="11233548"/>
          </a:xfrm>
          <a:prstGeom prst="rect">
            <a:avLst/>
          </a:prstGeom>
        </p:spPr>
        <p:txBody>
          <a:bodyPr lIns="91439" tIns="45719" rIns="91439" bIns="45719" anchor="t">
            <a:noAutofit/>
          </a:bodyPr>
          <a:lstStyle/>
          <a:p>
            <a:endParaRPr/>
          </a:p>
        </p:txBody>
      </p:sp>
      <p:sp>
        <p:nvSpPr>
          <p:cNvPr id="86" name="Número do Slide"/>
          <p:cNvSpPr txBox="1">
            <a:spLocks noGrp="1"/>
          </p:cNvSpPr>
          <p:nvPr>
            <p:ph type="sldNum" sz="quarter" idx="2"/>
          </p:nvPr>
        </p:nvSpPr>
        <p:spPr>
          <a:xfrm>
            <a:off x="11954103" y="13073062"/>
            <a:ext cx="466269" cy="477671"/>
          </a:xfrm>
          <a:prstGeom prst="rect">
            <a:avLst/>
          </a:prstGeom>
        </p:spPr>
        <p:txBody>
          <a:bodyPr lIns="71437" tIns="71437" rIns="71437" bIns="71437"/>
          <a:lstStyle>
            <a:lvl1pPr defTabSz="821531">
              <a:defRPr sz="2200">
                <a:solidFill>
                  <a:srgbClr val="000000"/>
                </a:solidFill>
              </a:defRPr>
            </a:lvl1pPr>
          </a:lstStyle>
          <a:p>
            <a:fld id="{86CB4B4D-7CA3-9044-876B-883B54F8677D}" type="slidenum">
              <a:rPr/>
              <a:p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o do Título"/>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Texto do Título</a:t>
            </a:r>
          </a:p>
        </p:txBody>
      </p:sp>
      <p:sp>
        <p:nvSpPr>
          <p:cNvPr id="3" name="Nível de Corpo Um…"/>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defTabSz="825500">
              <a:defRPr sz="2400" b="0">
                <a:solidFill>
                  <a:srgbClr val="FFFFFF"/>
                </a:solidFill>
                <a:latin typeface="Helvetica Neue Light"/>
                <a:ea typeface="Helvetica Neue Light"/>
                <a:cs typeface="Helvetica Neue Light"/>
                <a:sym typeface="Helvetica Neue Light"/>
              </a:defRPr>
            </a:lvl1pPr>
          </a:lstStyle>
          <a:p>
            <a:fld id="{86CB4B4D-7CA3-9044-876B-883B54F8677D}" type="slidenum">
              <a:rPr/>
              <a:p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Lst>
  <p:transition spd="med"/>
  <p:txStyles>
    <p:titleStyle>
      <a:lvl1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1pPr>
      <a:lvl2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2pPr>
      <a:lvl3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3pPr>
      <a:lvl4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4pPr>
      <a:lvl5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5pPr>
      <a:lvl6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6pPr>
      <a:lvl7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7pPr>
      <a:lvl8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8pPr>
      <a:lvl9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
          <a:srgbClr val="FFFFFF"/>
        </a:buClr>
        <a:buSzPct val="125000"/>
        <a:buFontTx/>
        <a:buChar char="•"/>
        <a:tabLst/>
        <a:defRPr sz="4800" b="0" i="0" u="none" strike="noStrike" cap="none" spc="0" baseline="0">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9.jpg"/><Relationship Id="rId5" Type="http://schemas.openxmlformats.org/officeDocument/2006/relationships/image" Target="../media/image28.jpe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8.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8.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ultracar.com.br/" TargetMode="External"/><Relationship Id="rId1" Type="http://schemas.openxmlformats.org/officeDocument/2006/relationships/slideLayout" Target="../slideLayouts/slideLayout18.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mecanicaweb.com.br/" TargetMode="External"/><Relationship Id="rId1" Type="http://schemas.openxmlformats.org/officeDocument/2006/relationships/slideLayout" Target="../slideLayouts/slideLayout18.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G"/><Relationship Id="rId2" Type="http://schemas.openxmlformats.org/officeDocument/2006/relationships/hyperlink" Target="https://www.vhsys.com.br/controle-de-estoque/" TargetMode="External"/><Relationship Id="rId1" Type="http://schemas.openxmlformats.org/officeDocument/2006/relationships/slideLayout" Target="../slideLayouts/slideLayout18.xml"/><Relationship Id="rId6" Type="http://schemas.openxmlformats.org/officeDocument/2006/relationships/image" Target="../media/image23.jpeg"/><Relationship Id="rId5" Type="http://schemas.openxmlformats.org/officeDocument/2006/relationships/image" Target="../media/image22.JP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Título 2"/>
          <p:cNvSpPr>
            <a:spLocks noGrp="1"/>
          </p:cNvSpPr>
          <p:nvPr>
            <p:ph type="title"/>
          </p:nvPr>
        </p:nvSpPr>
        <p:spPr>
          <a:xfrm>
            <a:off x="4928995" y="377280"/>
            <a:ext cx="18667765" cy="2592288"/>
          </a:xfrm>
        </p:spPr>
        <p:txBody>
          <a:bodyPr/>
          <a:lstStyle/>
          <a:p>
            <a:r>
              <a:rPr lang="pt-BR" dirty="0" smtClean="0"/>
              <a:t>Projeto Interdisciplinar</a:t>
            </a:r>
            <a:endParaRPr lang="pt-BR" dirty="0"/>
          </a:p>
        </p:txBody>
      </p:sp>
      <p:sp>
        <p:nvSpPr>
          <p:cNvPr id="8" name="Espaço Reservado para Texto 3"/>
          <p:cNvSpPr>
            <a:spLocks noGrp="1"/>
          </p:cNvSpPr>
          <p:nvPr>
            <p:ph type="body" sz="quarter" idx="13"/>
          </p:nvPr>
        </p:nvSpPr>
        <p:spPr>
          <a:xfrm>
            <a:off x="10847851" y="3545632"/>
            <a:ext cx="12674069" cy="1584176"/>
          </a:xfrm>
        </p:spPr>
        <p:txBody>
          <a:bodyPr/>
          <a:lstStyle/>
          <a:p>
            <a:r>
              <a:rPr lang="pt-BR" dirty="0" smtClean="0"/>
              <a:t>Paulo Alceu Rezende</a:t>
            </a:r>
            <a:endParaRPr lang="pt-BR" dirty="0"/>
          </a:p>
        </p:txBody>
      </p:sp>
      <p:sp>
        <p:nvSpPr>
          <p:cNvPr id="5" name="Line 12">
            <a:extLst>
              <a:ext uri="{FF2B5EF4-FFF2-40B4-BE49-F238E27FC236}">
                <a16:creationId xmlns:a16="http://schemas.microsoft.com/office/drawing/2014/main" id="{AFE91702-C27F-40D7-B119-DDE9D1BFBF1E}"/>
              </a:ext>
            </a:extLst>
          </p:cNvPr>
          <p:cNvSpPr>
            <a:spLocks noChangeShapeType="1"/>
          </p:cNvSpPr>
          <p:nvPr/>
        </p:nvSpPr>
        <p:spPr bwMode="auto">
          <a:xfrm>
            <a:off x="2032000" y="3200400"/>
            <a:ext cx="2052320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709" tIns="108855" rIns="217709" bIns="108855"/>
          <a:lstStyle/>
          <a:p>
            <a:endParaRPr lang="pt-BR"/>
          </a:p>
        </p:txBody>
      </p:sp>
    </p:spTree>
    <p:extLst>
      <p:ext uri="{BB962C8B-B14F-4D97-AF65-F5344CB8AC3E}">
        <p14:creationId xmlns:p14="http://schemas.microsoft.com/office/powerpoint/2010/main" val="285289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p:cNvGrpSpPr/>
          <p:nvPr/>
        </p:nvGrpSpPr>
        <p:grpSpPr>
          <a:xfrm>
            <a:off x="0" y="128895"/>
            <a:ext cx="24316270" cy="13587107"/>
            <a:chOff x="0" y="0"/>
            <a:chExt cx="24316269" cy="13587106"/>
          </a:xfrm>
        </p:grpSpPr>
        <p:grpSp>
          <p:nvGrpSpPr>
            <p:cNvPr id="3" name="Grupo"/>
            <p:cNvGrpSpPr/>
            <p:nvPr/>
          </p:nvGrpSpPr>
          <p:grpSpPr>
            <a:xfrm>
              <a:off x="0" y="13513"/>
              <a:ext cx="12324979" cy="5171516"/>
              <a:chOff x="-2542" y="0"/>
              <a:chExt cx="12324978" cy="5171514"/>
            </a:xfrm>
          </p:grpSpPr>
          <p:grpSp>
            <p:nvGrpSpPr>
              <p:cNvPr id="4" name="Grupo"/>
              <p:cNvGrpSpPr/>
              <p:nvPr/>
            </p:nvGrpSpPr>
            <p:grpSpPr>
              <a:xfrm>
                <a:off x="-2542" y="0"/>
                <a:ext cx="12324978" cy="5171514"/>
                <a:chOff x="-2542" y="0"/>
                <a:chExt cx="12324977" cy="5171513"/>
              </a:xfrm>
            </p:grpSpPr>
            <p:sp>
              <p:nvSpPr>
                <p:cNvPr id="265" name="Retângulo"/>
                <p:cNvSpPr/>
                <p:nvPr/>
              </p:nvSpPr>
              <p:spPr>
                <a:xfrm>
                  <a:off x="0" y="0"/>
                  <a:ext cx="12322435" cy="5171513"/>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66" name="Problems/Opportunities"/>
                <p:cNvSpPr txBox="1"/>
                <p:nvPr/>
              </p:nvSpPr>
              <p:spPr>
                <a:xfrm>
                  <a:off x="-2542" y="211055"/>
                  <a:ext cx="5674283"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dirty="0"/>
                    <a:t>Problems/Opportunities</a:t>
                  </a:r>
                </a:p>
              </p:txBody>
            </p:sp>
          </p:grpSp>
          <p:sp>
            <p:nvSpPr>
              <p:cNvPr id="268" name="[a preencher]"/>
              <p:cNvSpPr txBox="1"/>
              <p:nvPr/>
            </p:nvSpPr>
            <p:spPr>
              <a:xfrm>
                <a:off x="213462" y="1304595"/>
                <a:ext cx="11249633"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nvGrpSpPr>
            <p:cNvPr id="5" name="Grupo"/>
            <p:cNvGrpSpPr/>
            <p:nvPr/>
          </p:nvGrpSpPr>
          <p:grpSpPr>
            <a:xfrm>
              <a:off x="12373369" y="0"/>
              <a:ext cx="11939489" cy="7714821"/>
              <a:chOff x="0" y="0"/>
              <a:chExt cx="11939487" cy="7714820"/>
            </a:xfrm>
          </p:grpSpPr>
          <p:grpSp>
            <p:nvGrpSpPr>
              <p:cNvPr id="6" name="Grupo"/>
              <p:cNvGrpSpPr/>
              <p:nvPr/>
            </p:nvGrpSpPr>
            <p:grpSpPr>
              <a:xfrm>
                <a:off x="0" y="0"/>
                <a:ext cx="11939486" cy="7714820"/>
                <a:chOff x="0" y="0"/>
                <a:chExt cx="11939485" cy="7714819"/>
              </a:xfrm>
            </p:grpSpPr>
            <p:sp>
              <p:nvSpPr>
                <p:cNvPr id="270" name="Retângulo"/>
                <p:cNvSpPr/>
                <p:nvPr/>
              </p:nvSpPr>
              <p:spPr>
                <a:xfrm>
                  <a:off x="0" y="0"/>
                  <a:ext cx="11939486" cy="771482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71" name="Main Benchmark"/>
                <p:cNvSpPr txBox="1"/>
                <p:nvPr/>
              </p:nvSpPr>
              <p:spPr>
                <a:xfrm>
                  <a:off x="247369" y="224569"/>
                  <a:ext cx="4036491"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t>Main Benchmark</a:t>
                  </a:r>
                </a:p>
              </p:txBody>
            </p:sp>
          </p:grpSp>
          <p:sp>
            <p:nvSpPr>
              <p:cNvPr id="273" name="[a preencher]"/>
              <p:cNvSpPr txBox="1"/>
              <p:nvPr/>
            </p:nvSpPr>
            <p:spPr>
              <a:xfrm>
                <a:off x="31535" y="884253"/>
                <a:ext cx="11907952" cy="38696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r>
                  <a:rPr lang="pt-BR" dirty="0" smtClean="0"/>
                  <a:t>Medir </a:t>
                </a:r>
                <a:r>
                  <a:rPr lang="pt-BR" dirty="0"/>
                  <a:t>a porcentagem de funcionários que utilizam o sistema regularmente após a implementação. Um objetivo poderia ser alcançar uma taxa de adoção de pelo menos 80% dentro dos primeiros três meses</a:t>
                </a:r>
                <a:r>
                  <a:rPr lang="pt-BR" dirty="0" smtClean="0"/>
                  <a:t>.</a:t>
                </a:r>
              </a:p>
              <a:p>
                <a:endParaRPr lang="pt-BR" dirty="0"/>
              </a:p>
              <a:p>
                <a:r>
                  <a:rPr lang="pt-BR" dirty="0"/>
                  <a:t>Comparar o tempo médio de processamento de serviços antes e depois da implementação do sistema, visando uma redução de, por exemplo, 25%.</a:t>
                </a:r>
              </a:p>
            </p:txBody>
          </p:sp>
        </p:grpSp>
        <p:grpSp>
          <p:nvGrpSpPr>
            <p:cNvPr id="7" name="Grupo"/>
            <p:cNvGrpSpPr/>
            <p:nvPr/>
          </p:nvGrpSpPr>
          <p:grpSpPr>
            <a:xfrm>
              <a:off x="0" y="5247612"/>
              <a:ext cx="12327521" cy="8339494"/>
              <a:chOff x="0" y="0"/>
              <a:chExt cx="12327520" cy="8339492"/>
            </a:xfrm>
          </p:grpSpPr>
          <p:grpSp>
            <p:nvGrpSpPr>
              <p:cNvPr id="8" name="Grupo"/>
              <p:cNvGrpSpPr/>
              <p:nvPr/>
            </p:nvGrpSpPr>
            <p:grpSpPr>
              <a:xfrm>
                <a:off x="0" y="0"/>
                <a:ext cx="12327520" cy="8339492"/>
                <a:chOff x="0" y="0"/>
                <a:chExt cx="12327519" cy="8339491"/>
              </a:xfrm>
            </p:grpSpPr>
            <p:sp>
              <p:nvSpPr>
                <p:cNvPr id="275" name="Retângulo"/>
                <p:cNvSpPr/>
                <p:nvPr/>
              </p:nvSpPr>
              <p:spPr>
                <a:xfrm>
                  <a:off x="0" y="0"/>
                  <a:ext cx="12327519" cy="8339491"/>
                </a:xfrm>
                <a:prstGeom prst="rect">
                  <a:avLst/>
                </a:prstGeom>
                <a:solidFill>
                  <a:srgbClr val="C2D76D"/>
                </a:solidFill>
                <a:ln w="3175" cap="flat">
                  <a:solidFill>
                    <a:srgbClr val="FFFFFF"/>
                  </a:solidFill>
                  <a:prstDash val="solid"/>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76" name="Critical success factors"/>
                <p:cNvSpPr txBox="1"/>
                <p:nvPr/>
              </p:nvSpPr>
              <p:spPr>
                <a:xfrm>
                  <a:off x="206704" y="253018"/>
                  <a:ext cx="5843447" cy="6603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4000" b="0">
                      <a:solidFill>
                        <a:srgbClr val="5E5E5E"/>
                      </a:solidFill>
                      <a:latin typeface="+mn-lt"/>
                      <a:ea typeface="+mn-ea"/>
                      <a:cs typeface="+mn-cs"/>
                      <a:sym typeface="Helvetica Neue Medium"/>
                    </a:defRPr>
                  </a:lvl1pPr>
                </a:lstStyle>
                <a:p>
                  <a:r>
                    <a:rPr dirty="0"/>
                    <a:t>Critical success factors </a:t>
                  </a:r>
                </a:p>
              </p:txBody>
            </p:sp>
          </p:grpSp>
          <p:sp>
            <p:nvSpPr>
              <p:cNvPr id="278" name="[a preencher]"/>
              <p:cNvSpPr txBox="1"/>
              <p:nvPr/>
            </p:nvSpPr>
            <p:spPr>
              <a:xfrm>
                <a:off x="216004" y="1497993"/>
                <a:ext cx="11249633"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nvGrpSpPr>
            <p:cNvPr id="9" name="Grupo"/>
            <p:cNvGrpSpPr/>
            <p:nvPr/>
          </p:nvGrpSpPr>
          <p:grpSpPr>
            <a:xfrm>
              <a:off x="12369956" y="7751868"/>
              <a:ext cx="11946313" cy="5810929"/>
              <a:chOff x="0" y="0"/>
              <a:chExt cx="11946312" cy="5810928"/>
            </a:xfrm>
          </p:grpSpPr>
          <p:grpSp>
            <p:nvGrpSpPr>
              <p:cNvPr id="10" name="Grupo"/>
              <p:cNvGrpSpPr/>
              <p:nvPr/>
            </p:nvGrpSpPr>
            <p:grpSpPr>
              <a:xfrm>
                <a:off x="0" y="0"/>
                <a:ext cx="11946312" cy="5810928"/>
                <a:chOff x="0" y="0"/>
                <a:chExt cx="11946311" cy="5810927"/>
              </a:xfrm>
            </p:grpSpPr>
            <p:sp>
              <p:nvSpPr>
                <p:cNvPr id="280" name="Retângulo"/>
                <p:cNvSpPr/>
                <p:nvPr/>
              </p:nvSpPr>
              <p:spPr>
                <a:xfrm>
                  <a:off x="0" y="0"/>
                  <a:ext cx="11946312" cy="5810928"/>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81" name="Stakeholders"/>
                <p:cNvSpPr txBox="1"/>
                <p:nvPr/>
              </p:nvSpPr>
              <p:spPr>
                <a:xfrm>
                  <a:off x="173887" y="108922"/>
                  <a:ext cx="3152063"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dirty="0"/>
                    <a:t>Stakeholders</a:t>
                  </a:r>
                </a:p>
              </p:txBody>
            </p:sp>
          </p:grpSp>
          <p:sp>
            <p:nvSpPr>
              <p:cNvPr id="283" name="[a preencher]"/>
              <p:cNvSpPr txBox="1"/>
              <p:nvPr/>
            </p:nvSpPr>
            <p:spPr>
              <a:xfrm>
                <a:off x="180453" y="1089179"/>
                <a:ext cx="11249633"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sp>
        <p:nvSpPr>
          <p:cNvPr id="11" name="Retângulo 10"/>
          <p:cNvSpPr/>
          <p:nvPr/>
        </p:nvSpPr>
        <p:spPr>
          <a:xfrm>
            <a:off x="295929" y="1013800"/>
            <a:ext cx="12192000" cy="584775"/>
          </a:xfrm>
          <a:prstGeom prst="rect">
            <a:avLst/>
          </a:prstGeom>
        </p:spPr>
        <p:txBody>
          <a:bodyPr>
            <a:spAutoFit/>
          </a:bodyPr>
          <a:lstStyle/>
          <a:p>
            <a:endParaRPr lang="pt-BR" dirty="0"/>
          </a:p>
        </p:txBody>
      </p:sp>
      <p:sp>
        <p:nvSpPr>
          <p:cNvPr id="14" name="Retângulo 13"/>
          <p:cNvSpPr/>
          <p:nvPr/>
        </p:nvSpPr>
        <p:spPr>
          <a:xfrm>
            <a:off x="0" y="1013782"/>
            <a:ext cx="12267156" cy="4154984"/>
          </a:xfrm>
          <a:prstGeom prst="rect">
            <a:avLst/>
          </a:prstGeom>
        </p:spPr>
        <p:txBody>
          <a:bodyPr wrap="square">
            <a:spAutoFit/>
          </a:bodyPr>
          <a:lstStyle/>
          <a:p>
            <a:pPr algn="l"/>
            <a:r>
              <a:rPr lang="pt-BR" sz="2400" dirty="0">
                <a:solidFill>
                  <a:schemeClr val="accent3">
                    <a:lumMod val="50000"/>
                  </a:schemeClr>
                </a:solidFill>
                <a:latin typeface="Comic Sans MS" panose="030F0702030302020204" pitchFamily="66" charset="0"/>
              </a:rPr>
              <a:t>Problema:</a:t>
            </a:r>
            <a:r>
              <a:rPr lang="pt-BR" sz="2400" b="0" dirty="0">
                <a:solidFill>
                  <a:schemeClr val="accent3">
                    <a:lumMod val="50000"/>
                  </a:schemeClr>
                </a:solidFill>
                <a:latin typeface="Comic Sans MS" panose="030F0702030302020204" pitchFamily="66" charset="0"/>
              </a:rPr>
              <a:t> Erros de digitação no cadastramento de </a:t>
            </a:r>
            <a:r>
              <a:rPr lang="pt-BR" sz="2400" b="0" dirty="0" smtClean="0">
                <a:solidFill>
                  <a:schemeClr val="accent3">
                    <a:lumMod val="50000"/>
                  </a:schemeClr>
                </a:solidFill>
                <a:latin typeface="Comic Sans MS" panose="030F0702030302020204" pitchFamily="66" charset="0"/>
              </a:rPr>
              <a:t>dados.</a:t>
            </a:r>
            <a:endParaRPr lang="pt-BR" sz="2400" b="0" dirty="0">
              <a:solidFill>
                <a:schemeClr val="accent3">
                  <a:lumMod val="50000"/>
                </a:schemeClr>
              </a:solidFill>
              <a:latin typeface="Comic Sans MS" panose="030F0702030302020204" pitchFamily="66" charset="0"/>
            </a:endParaRPr>
          </a:p>
          <a:p>
            <a:pPr algn="l"/>
            <a:r>
              <a:rPr lang="pt-BR" sz="2400" dirty="0">
                <a:solidFill>
                  <a:schemeClr val="accent3">
                    <a:lumMod val="50000"/>
                  </a:schemeClr>
                </a:solidFill>
                <a:latin typeface="Comic Sans MS" panose="030F0702030302020204" pitchFamily="66" charset="0"/>
              </a:rPr>
              <a:t>Oportunidade:</a:t>
            </a:r>
            <a:r>
              <a:rPr lang="pt-BR" sz="2400" b="0" dirty="0">
                <a:solidFill>
                  <a:schemeClr val="accent3">
                    <a:lumMod val="50000"/>
                  </a:schemeClr>
                </a:solidFill>
                <a:latin typeface="Comic Sans MS" panose="030F0702030302020204" pitchFamily="66" charset="0"/>
              </a:rPr>
              <a:t> Implementar no sistema uma caixa de seleção (</a:t>
            </a:r>
            <a:r>
              <a:rPr lang="pt-BR" sz="2400" b="0" dirty="0" err="1">
                <a:solidFill>
                  <a:schemeClr val="accent3">
                    <a:lumMod val="50000"/>
                  </a:schemeClr>
                </a:solidFill>
                <a:latin typeface="Comic Sans MS" panose="030F0702030302020204" pitchFamily="66" charset="0"/>
              </a:rPr>
              <a:t>combobox</a:t>
            </a:r>
            <a:r>
              <a:rPr lang="pt-BR" sz="2400" b="0" dirty="0">
                <a:solidFill>
                  <a:schemeClr val="accent3">
                    <a:lumMod val="50000"/>
                  </a:schemeClr>
                </a:solidFill>
                <a:latin typeface="Comic Sans MS" panose="030F0702030302020204" pitchFamily="66" charset="0"/>
              </a:rPr>
              <a:t>) que auto complete com sugestão de nomes.</a:t>
            </a:r>
          </a:p>
          <a:p>
            <a:pPr algn="l"/>
            <a:endParaRPr lang="pt-BR" sz="2400" b="0" dirty="0">
              <a:solidFill>
                <a:schemeClr val="accent3">
                  <a:lumMod val="50000"/>
                </a:schemeClr>
              </a:solidFill>
              <a:latin typeface="Comic Sans MS" panose="030F0702030302020204" pitchFamily="66" charset="0"/>
            </a:endParaRPr>
          </a:p>
          <a:p>
            <a:pPr algn="l"/>
            <a:r>
              <a:rPr lang="pt-BR" sz="2400" dirty="0">
                <a:solidFill>
                  <a:schemeClr val="accent3">
                    <a:lumMod val="50000"/>
                  </a:schemeClr>
                </a:solidFill>
                <a:latin typeface="Comic Sans MS" panose="030F0702030302020204" pitchFamily="66" charset="0"/>
              </a:rPr>
              <a:t>Problema:</a:t>
            </a:r>
            <a:r>
              <a:rPr lang="pt-BR" sz="2400" b="0" dirty="0">
                <a:solidFill>
                  <a:schemeClr val="accent3">
                    <a:lumMod val="50000"/>
                  </a:schemeClr>
                </a:solidFill>
                <a:latin typeface="Comic Sans MS" panose="030F0702030302020204" pitchFamily="66" charset="0"/>
              </a:rPr>
              <a:t> Confusão sobre qual veículo pertence a qual cliente.</a:t>
            </a:r>
          </a:p>
          <a:p>
            <a:pPr algn="l"/>
            <a:r>
              <a:rPr lang="pt-BR" sz="2400" dirty="0">
                <a:solidFill>
                  <a:schemeClr val="accent3">
                    <a:lumMod val="50000"/>
                  </a:schemeClr>
                </a:solidFill>
                <a:latin typeface="Comic Sans MS" panose="030F0702030302020204" pitchFamily="66" charset="0"/>
              </a:rPr>
              <a:t>Oportunidade:</a:t>
            </a:r>
            <a:r>
              <a:rPr lang="pt-BR" sz="2400" b="0" dirty="0">
                <a:solidFill>
                  <a:schemeClr val="accent3">
                    <a:lumMod val="50000"/>
                  </a:schemeClr>
                </a:solidFill>
                <a:latin typeface="Comic Sans MS" panose="030F0702030302020204" pitchFamily="66" charset="0"/>
              </a:rPr>
              <a:t> Impressão de OS e fixação de etiquetas de identificação nos veículos.</a:t>
            </a:r>
          </a:p>
          <a:p>
            <a:pPr algn="l"/>
            <a:endParaRPr lang="pt-BR" sz="2400" b="0" dirty="0">
              <a:solidFill>
                <a:schemeClr val="accent3">
                  <a:lumMod val="50000"/>
                </a:schemeClr>
              </a:solidFill>
              <a:latin typeface="Comic Sans MS" panose="030F0702030302020204" pitchFamily="66" charset="0"/>
            </a:endParaRPr>
          </a:p>
          <a:p>
            <a:pPr algn="l"/>
            <a:r>
              <a:rPr lang="pt-BR" sz="2400" dirty="0">
                <a:solidFill>
                  <a:schemeClr val="accent3">
                    <a:lumMod val="50000"/>
                  </a:schemeClr>
                </a:solidFill>
                <a:latin typeface="Comic Sans MS" panose="030F0702030302020204" pitchFamily="66" charset="0"/>
              </a:rPr>
              <a:t>Problema:</a:t>
            </a:r>
            <a:r>
              <a:rPr lang="pt-BR" sz="2400" b="0" dirty="0">
                <a:solidFill>
                  <a:schemeClr val="accent3">
                    <a:lumMod val="50000"/>
                  </a:schemeClr>
                </a:solidFill>
                <a:latin typeface="Comic Sans MS" panose="030F0702030302020204" pitchFamily="66" charset="0"/>
              </a:rPr>
              <a:t> Campos essenciais no formulário que o usuário deixou de preencher.</a:t>
            </a:r>
          </a:p>
          <a:p>
            <a:pPr algn="l"/>
            <a:r>
              <a:rPr lang="pt-BR" sz="2400" dirty="0">
                <a:solidFill>
                  <a:schemeClr val="accent3">
                    <a:lumMod val="50000"/>
                  </a:schemeClr>
                </a:solidFill>
                <a:latin typeface="Comic Sans MS" panose="030F0702030302020204" pitchFamily="66" charset="0"/>
              </a:rPr>
              <a:t>Oportunidade:</a:t>
            </a:r>
            <a:r>
              <a:rPr lang="pt-BR" sz="2400" b="0" dirty="0">
                <a:solidFill>
                  <a:schemeClr val="accent3">
                    <a:lumMod val="50000"/>
                  </a:schemeClr>
                </a:solidFill>
                <a:latin typeface="Comic Sans MS" panose="030F0702030302020204" pitchFamily="66" charset="0"/>
              </a:rPr>
              <a:t> Implementação de verificação de campos vazios, impedindo a gravação de um novo dado.</a:t>
            </a:r>
          </a:p>
        </p:txBody>
      </p:sp>
      <p:sp>
        <p:nvSpPr>
          <p:cNvPr id="16" name="Retângulo 15"/>
          <p:cNvSpPr/>
          <p:nvPr/>
        </p:nvSpPr>
        <p:spPr>
          <a:xfrm>
            <a:off x="0" y="6295060"/>
            <a:ext cx="12267156" cy="6001643"/>
          </a:xfrm>
          <a:prstGeom prst="rect">
            <a:avLst/>
          </a:prstGeom>
        </p:spPr>
        <p:txBody>
          <a:bodyPr wrap="square">
            <a:spAutoFit/>
          </a:bodyPr>
          <a:lstStyle/>
          <a:p>
            <a:pPr algn="l"/>
            <a:r>
              <a:rPr lang="pt-BR" b="0" dirty="0" smtClean="0">
                <a:solidFill>
                  <a:schemeClr val="accent3">
                    <a:lumMod val="50000"/>
                  </a:schemeClr>
                </a:solidFill>
                <a:latin typeface="Comic Sans MS" panose="030F0702030302020204" pitchFamily="66" charset="0"/>
              </a:rPr>
              <a:t>A </a:t>
            </a:r>
            <a:r>
              <a:rPr lang="pt-BR" b="0" dirty="0">
                <a:solidFill>
                  <a:schemeClr val="accent3">
                    <a:lumMod val="50000"/>
                  </a:schemeClr>
                </a:solidFill>
                <a:latin typeface="Comic Sans MS" panose="030F0702030302020204" pitchFamily="66" charset="0"/>
              </a:rPr>
              <a:t>facilidade da usabilidade do sistema é essencial para garantir a aceitação dos usuários. Se o sistema não for intuitivo e fácil, pode haver resistência.</a:t>
            </a:r>
          </a:p>
          <a:p>
            <a:pPr algn="l"/>
            <a:endParaRPr lang="pt-BR" b="0" dirty="0">
              <a:solidFill>
                <a:schemeClr val="accent3">
                  <a:lumMod val="50000"/>
                </a:schemeClr>
              </a:solidFill>
              <a:latin typeface="Comic Sans MS" panose="030F0702030302020204" pitchFamily="66" charset="0"/>
            </a:endParaRPr>
          </a:p>
          <a:p>
            <a:pPr algn="l"/>
            <a:r>
              <a:rPr lang="pt-BR" b="0" dirty="0" smtClean="0">
                <a:solidFill>
                  <a:schemeClr val="accent3">
                    <a:lumMod val="50000"/>
                  </a:schemeClr>
                </a:solidFill>
                <a:latin typeface="Comic Sans MS" panose="030F0702030302020204" pitchFamily="66" charset="0"/>
              </a:rPr>
              <a:t>Garantir </a:t>
            </a:r>
            <a:r>
              <a:rPr lang="pt-BR" b="0" dirty="0">
                <a:solidFill>
                  <a:schemeClr val="accent3">
                    <a:lumMod val="50000"/>
                  </a:schemeClr>
                </a:solidFill>
                <a:latin typeface="Comic Sans MS" panose="030F0702030302020204" pitchFamily="66" charset="0"/>
              </a:rPr>
              <a:t>que a equipe esteja devidamente treinada e que os usuários tenham acesso a suporte técnico adequado é essencial para o sucesso da implementação do sistema. </a:t>
            </a:r>
          </a:p>
          <a:p>
            <a:pPr algn="l"/>
            <a:endParaRPr lang="pt-BR" b="0" dirty="0">
              <a:solidFill>
                <a:schemeClr val="accent3">
                  <a:lumMod val="50000"/>
                </a:schemeClr>
              </a:solidFill>
              <a:latin typeface="Comic Sans MS" panose="030F0702030302020204" pitchFamily="66" charset="0"/>
            </a:endParaRPr>
          </a:p>
          <a:p>
            <a:pPr algn="l"/>
            <a:r>
              <a:rPr lang="pt-BR" b="0" dirty="0" smtClean="0">
                <a:solidFill>
                  <a:schemeClr val="accent3">
                    <a:lumMod val="50000"/>
                  </a:schemeClr>
                </a:solidFill>
                <a:latin typeface="Comic Sans MS" panose="030F0702030302020204" pitchFamily="66" charset="0"/>
              </a:rPr>
              <a:t>Coletar </a:t>
            </a:r>
            <a:r>
              <a:rPr lang="pt-BR" b="0" dirty="0">
                <a:solidFill>
                  <a:schemeClr val="accent3">
                    <a:lumMod val="50000"/>
                  </a:schemeClr>
                </a:solidFill>
                <a:latin typeface="Comic Sans MS" panose="030F0702030302020204" pitchFamily="66" charset="0"/>
              </a:rPr>
              <a:t>o feedback dos usuários é crucial para identificar áreas de melhoria e fazer ajustes contínuos no sistema</a:t>
            </a:r>
            <a:r>
              <a:rPr lang="pt-BR" b="0" dirty="0" smtClean="0">
                <a:solidFill>
                  <a:schemeClr val="accent3">
                    <a:lumMod val="50000"/>
                  </a:schemeClr>
                </a:solidFill>
                <a:latin typeface="Comic Sans MS" panose="030F0702030302020204" pitchFamily="66" charset="0"/>
              </a:rPr>
              <a:t>.</a:t>
            </a:r>
          </a:p>
          <a:p>
            <a:pPr algn="l"/>
            <a:endParaRPr lang="pt-BR" b="0" dirty="0">
              <a:solidFill>
                <a:schemeClr val="accent3">
                  <a:lumMod val="50000"/>
                </a:schemeClr>
              </a:solidFill>
              <a:latin typeface="Comic Sans MS" panose="030F0702030302020204" pitchFamily="66" charset="0"/>
            </a:endParaRPr>
          </a:p>
          <a:p>
            <a:pPr algn="l"/>
            <a:r>
              <a:rPr lang="pt-BR" b="0" dirty="0" smtClean="0">
                <a:solidFill>
                  <a:schemeClr val="accent3">
                    <a:lumMod val="50000"/>
                  </a:schemeClr>
                </a:solidFill>
                <a:latin typeface="Comic Sans MS" panose="030F0702030302020204" pitchFamily="66" charset="0"/>
              </a:rPr>
              <a:t>Consolidação da marca no mercado.</a:t>
            </a:r>
            <a:endParaRPr lang="pt-BR" b="0" dirty="0">
              <a:solidFill>
                <a:schemeClr val="accent3">
                  <a:lumMod val="50000"/>
                </a:schemeClr>
              </a:solidFill>
              <a:latin typeface="Comic Sans MS" panose="030F0702030302020204" pitchFamily="66" charset="0"/>
            </a:endParaRPr>
          </a:p>
        </p:txBody>
      </p:sp>
      <p:sp>
        <p:nvSpPr>
          <p:cNvPr id="18" name="Retângulo 17"/>
          <p:cNvSpPr/>
          <p:nvPr/>
        </p:nvSpPr>
        <p:spPr>
          <a:xfrm>
            <a:off x="12404905" y="8688356"/>
            <a:ext cx="11907954" cy="4524315"/>
          </a:xfrm>
          <a:prstGeom prst="rect">
            <a:avLst/>
          </a:prstGeom>
        </p:spPr>
        <p:txBody>
          <a:bodyPr wrap="square">
            <a:spAutoFit/>
          </a:bodyPr>
          <a:lstStyle/>
          <a:p>
            <a:pPr algn="l"/>
            <a:r>
              <a:rPr lang="pt-BR" sz="2400" dirty="0">
                <a:solidFill>
                  <a:schemeClr val="accent3">
                    <a:lumMod val="50000"/>
                  </a:schemeClr>
                </a:solidFill>
              </a:rPr>
              <a:t>Clientes:</a:t>
            </a:r>
            <a:r>
              <a:rPr lang="pt-BR" sz="2400" b="0" dirty="0">
                <a:solidFill>
                  <a:schemeClr val="accent3">
                    <a:lumMod val="50000"/>
                  </a:schemeClr>
                </a:solidFill>
              </a:rPr>
              <a:t> Embora não utilizem o sistema diretamente, são afetados pela eficiência e qualidade do serviço proporcionado pelo sistema.</a:t>
            </a:r>
          </a:p>
          <a:p>
            <a:pPr algn="l"/>
            <a:endParaRPr lang="pt-BR" sz="2400" b="0" dirty="0">
              <a:solidFill>
                <a:schemeClr val="accent3">
                  <a:lumMod val="50000"/>
                </a:schemeClr>
              </a:solidFill>
            </a:endParaRPr>
          </a:p>
          <a:p>
            <a:pPr algn="l"/>
            <a:r>
              <a:rPr lang="pt-BR" sz="2400" dirty="0">
                <a:solidFill>
                  <a:schemeClr val="accent3">
                    <a:lumMod val="50000"/>
                  </a:schemeClr>
                </a:solidFill>
              </a:rPr>
              <a:t>Proprietário da oficina:</a:t>
            </a:r>
            <a:r>
              <a:rPr lang="pt-BR" sz="2400" b="0" dirty="0">
                <a:solidFill>
                  <a:schemeClr val="accent3">
                    <a:lumMod val="50000"/>
                  </a:schemeClr>
                </a:solidFill>
              </a:rPr>
              <a:t> O dono da oficina mecânica, responsável pela tomada de decisões estratégicas, investimentos em capacitação e garantia de rentabilidade.</a:t>
            </a:r>
          </a:p>
          <a:p>
            <a:pPr algn="l"/>
            <a:endParaRPr lang="pt-BR" sz="2400" b="0" dirty="0">
              <a:solidFill>
                <a:schemeClr val="accent3">
                  <a:lumMod val="50000"/>
                </a:schemeClr>
              </a:solidFill>
            </a:endParaRPr>
          </a:p>
          <a:p>
            <a:pPr algn="l"/>
            <a:r>
              <a:rPr lang="pt-BR" sz="2400" dirty="0">
                <a:solidFill>
                  <a:schemeClr val="accent3">
                    <a:lumMod val="50000"/>
                  </a:schemeClr>
                </a:solidFill>
              </a:rPr>
              <a:t>Mecânicos:</a:t>
            </a:r>
            <a:r>
              <a:rPr lang="pt-BR" sz="2400" b="0" dirty="0">
                <a:solidFill>
                  <a:schemeClr val="accent3">
                    <a:lumMod val="50000"/>
                  </a:schemeClr>
                </a:solidFill>
              </a:rPr>
              <a:t> Os mecânicos que executam os serviços de manutenção nos veículos, garantindo a qualidade e eficiência dos trabalhos realizados.</a:t>
            </a:r>
          </a:p>
          <a:p>
            <a:pPr algn="l"/>
            <a:endParaRPr lang="pt-BR" sz="2400" b="0" dirty="0">
              <a:solidFill>
                <a:schemeClr val="accent3">
                  <a:lumMod val="50000"/>
                </a:schemeClr>
              </a:solidFill>
            </a:endParaRPr>
          </a:p>
          <a:p>
            <a:pPr algn="l"/>
            <a:r>
              <a:rPr lang="pt-BR" sz="2400" dirty="0">
                <a:solidFill>
                  <a:schemeClr val="accent3">
                    <a:lumMod val="50000"/>
                  </a:schemeClr>
                </a:solidFill>
              </a:rPr>
              <a:t>Equipe administrativa:</a:t>
            </a:r>
            <a:r>
              <a:rPr lang="pt-BR" sz="2400" b="0" dirty="0">
                <a:solidFill>
                  <a:schemeClr val="accent3">
                    <a:lumMod val="50000"/>
                  </a:schemeClr>
                </a:solidFill>
              </a:rPr>
              <a:t> Os funcionários responsáveis pelo controle administrativo da oficina. Incluindo agendamento de serviços, atendimento ao cliente e cadastramento de peças.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2" name="Grupo"/>
          <p:cNvGrpSpPr/>
          <p:nvPr/>
        </p:nvGrpSpPr>
        <p:grpSpPr>
          <a:xfrm>
            <a:off x="82522" y="72009"/>
            <a:ext cx="24217319" cy="13567455"/>
            <a:chOff x="0" y="0"/>
            <a:chExt cx="24217318" cy="13567454"/>
          </a:xfrm>
        </p:grpSpPr>
        <p:grpSp>
          <p:nvGrpSpPr>
            <p:cNvPr id="291" name="Grupo"/>
            <p:cNvGrpSpPr/>
            <p:nvPr/>
          </p:nvGrpSpPr>
          <p:grpSpPr>
            <a:xfrm>
              <a:off x="45453" y="0"/>
              <a:ext cx="8631361" cy="6648910"/>
              <a:chOff x="0" y="0"/>
              <a:chExt cx="8631360" cy="6648909"/>
            </a:xfrm>
          </p:grpSpPr>
          <p:grpSp>
            <p:nvGrpSpPr>
              <p:cNvPr id="289" name="Grupo"/>
              <p:cNvGrpSpPr/>
              <p:nvPr/>
            </p:nvGrpSpPr>
            <p:grpSpPr>
              <a:xfrm>
                <a:off x="0" y="0"/>
                <a:ext cx="8631360" cy="6648909"/>
                <a:chOff x="0" y="0"/>
                <a:chExt cx="8631359" cy="6648908"/>
              </a:xfrm>
            </p:grpSpPr>
            <p:sp>
              <p:nvSpPr>
                <p:cNvPr id="287" name="Retângulo"/>
                <p:cNvSpPr/>
                <p:nvPr/>
              </p:nvSpPr>
              <p:spPr>
                <a:xfrm>
                  <a:off x="0" y="0"/>
                  <a:ext cx="8631360" cy="6648909"/>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88" name="Value Proposition"/>
                <p:cNvSpPr txBox="1"/>
                <p:nvPr/>
              </p:nvSpPr>
              <p:spPr>
                <a:xfrm>
                  <a:off x="300169" y="437516"/>
                  <a:ext cx="4159935"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t>Value Proposition</a:t>
                  </a:r>
                </a:p>
              </p:txBody>
            </p:sp>
          </p:grpSp>
          <p:sp>
            <p:nvSpPr>
              <p:cNvPr id="290" name="[a preencher]"/>
              <p:cNvSpPr txBox="1"/>
              <p:nvPr/>
            </p:nvSpPr>
            <p:spPr>
              <a:xfrm>
                <a:off x="51356" y="2967887"/>
                <a:ext cx="8528648" cy="4687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2700" b="0">
                    <a:solidFill>
                      <a:srgbClr val="FFFFFF"/>
                    </a:solidFill>
                    <a:latin typeface="Comic Sans MS"/>
                    <a:ea typeface="Comic Sans MS"/>
                    <a:cs typeface="Comic Sans MS"/>
                    <a:sym typeface="Comic Sans MS"/>
                  </a:defRPr>
                </a:lvl1pPr>
              </a:lstStyle>
              <a:p>
                <a:endParaRPr lang="pt-BR" dirty="0"/>
              </a:p>
            </p:txBody>
          </p:sp>
        </p:grpSp>
        <p:grpSp>
          <p:nvGrpSpPr>
            <p:cNvPr id="294" name="Grupo"/>
            <p:cNvGrpSpPr/>
            <p:nvPr/>
          </p:nvGrpSpPr>
          <p:grpSpPr>
            <a:xfrm>
              <a:off x="14916016" y="6745247"/>
              <a:ext cx="9293745" cy="6822207"/>
              <a:chOff x="0" y="0"/>
              <a:chExt cx="9293743" cy="6822204"/>
            </a:xfrm>
          </p:grpSpPr>
          <p:sp>
            <p:nvSpPr>
              <p:cNvPr id="292" name="Retângulo"/>
              <p:cNvSpPr/>
              <p:nvPr/>
            </p:nvSpPr>
            <p:spPr>
              <a:xfrm>
                <a:off x="0" y="0"/>
                <a:ext cx="9293743" cy="6822204"/>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93" name="Design rules"/>
              <p:cNvSpPr txBox="1"/>
              <p:nvPr/>
            </p:nvSpPr>
            <p:spPr>
              <a:xfrm>
                <a:off x="179968" y="366244"/>
                <a:ext cx="5481277" cy="6603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4000" b="0">
                    <a:solidFill>
                      <a:srgbClr val="FFFFFF"/>
                    </a:solidFill>
                    <a:latin typeface="+mn-lt"/>
                    <a:ea typeface="+mn-ea"/>
                    <a:cs typeface="+mn-cs"/>
                    <a:sym typeface="Helvetica Neue Medium"/>
                  </a:defRPr>
                </a:lvl1pPr>
              </a:lstStyle>
              <a:p>
                <a:r>
                  <a:rPr dirty="0"/>
                  <a:t>Design rules</a:t>
                </a:r>
              </a:p>
            </p:txBody>
          </p:sp>
        </p:grpSp>
        <p:grpSp>
          <p:nvGrpSpPr>
            <p:cNvPr id="299" name="Grupo"/>
            <p:cNvGrpSpPr/>
            <p:nvPr/>
          </p:nvGrpSpPr>
          <p:grpSpPr>
            <a:xfrm>
              <a:off x="8758886" y="18224"/>
              <a:ext cx="6082617" cy="6612462"/>
              <a:chOff x="0" y="0"/>
              <a:chExt cx="6082614" cy="6612459"/>
            </a:xfrm>
          </p:grpSpPr>
          <p:sp>
            <p:nvSpPr>
              <p:cNvPr id="297" name="Retângulo"/>
              <p:cNvSpPr/>
              <p:nvPr/>
            </p:nvSpPr>
            <p:spPr>
              <a:xfrm>
                <a:off x="0" y="0"/>
                <a:ext cx="6082615" cy="6612460"/>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98" name="Platform/Technologies"/>
              <p:cNvSpPr txBox="1"/>
              <p:nvPr/>
            </p:nvSpPr>
            <p:spPr>
              <a:xfrm>
                <a:off x="202939" y="305825"/>
                <a:ext cx="5402107"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4000" b="0">
                    <a:solidFill>
                      <a:srgbClr val="FFFFFF"/>
                    </a:solidFill>
                    <a:latin typeface="+mn-lt"/>
                    <a:ea typeface="+mn-ea"/>
                    <a:cs typeface="+mn-cs"/>
                    <a:sym typeface="Helvetica Neue Medium"/>
                  </a:defRPr>
                </a:lvl1pPr>
              </a:lstStyle>
              <a:p>
                <a:r>
                  <a:t>Platform/Technologies</a:t>
                </a:r>
              </a:p>
            </p:txBody>
          </p:sp>
        </p:grpSp>
        <p:grpSp>
          <p:nvGrpSpPr>
            <p:cNvPr id="306" name="Grupo"/>
            <p:cNvGrpSpPr/>
            <p:nvPr/>
          </p:nvGrpSpPr>
          <p:grpSpPr>
            <a:xfrm>
              <a:off x="0" y="6749650"/>
              <a:ext cx="14846077" cy="6813400"/>
              <a:chOff x="0" y="0"/>
              <a:chExt cx="14846076" cy="6813399"/>
            </a:xfrm>
          </p:grpSpPr>
          <p:grpSp>
            <p:nvGrpSpPr>
              <p:cNvPr id="304" name="Grupo"/>
              <p:cNvGrpSpPr/>
              <p:nvPr/>
            </p:nvGrpSpPr>
            <p:grpSpPr>
              <a:xfrm>
                <a:off x="0" y="0"/>
                <a:ext cx="14846076" cy="6813399"/>
                <a:chOff x="0" y="0"/>
                <a:chExt cx="14846075" cy="6813398"/>
              </a:xfrm>
            </p:grpSpPr>
            <p:sp>
              <p:nvSpPr>
                <p:cNvPr id="302" name="Retângulo"/>
                <p:cNvSpPr/>
                <p:nvPr/>
              </p:nvSpPr>
              <p:spPr>
                <a:xfrm>
                  <a:off x="0" y="0"/>
                  <a:ext cx="14846076" cy="6813399"/>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03" name="Requirements"/>
                <p:cNvSpPr/>
                <p:nvPr/>
              </p:nvSpPr>
              <p:spPr>
                <a:xfrm>
                  <a:off x="429702" y="666601"/>
                  <a:ext cx="604246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4000" b="0">
                      <a:solidFill>
                        <a:srgbClr val="FFFFFF"/>
                      </a:solidFill>
                      <a:latin typeface="+mn-lt"/>
                      <a:ea typeface="+mn-ea"/>
                      <a:cs typeface="+mn-cs"/>
                      <a:sym typeface="Helvetica Neue Medium"/>
                    </a:defRPr>
                  </a:lvl1pPr>
                </a:lstStyle>
                <a:p>
                  <a:r>
                    <a:t>Requirements</a:t>
                  </a:r>
                </a:p>
              </p:txBody>
            </p:sp>
          </p:grpSp>
          <p:sp>
            <p:nvSpPr>
              <p:cNvPr id="305" name="[a preencher]"/>
              <p:cNvSpPr/>
              <p:nvPr/>
            </p:nvSpPr>
            <p:spPr>
              <a:xfrm>
                <a:off x="345817" y="1749917"/>
                <a:ext cx="11130600" cy="46876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2700" b="0">
                    <a:solidFill>
                      <a:srgbClr val="FFFFFF"/>
                    </a:solidFill>
                    <a:latin typeface="Comic Sans MS"/>
                    <a:ea typeface="Comic Sans MS"/>
                    <a:cs typeface="Comic Sans MS"/>
                    <a:sym typeface="Comic Sans MS"/>
                  </a:defRPr>
                </a:lvl1pPr>
              </a:lstStyle>
              <a:p>
                <a:endParaRPr dirty="0"/>
              </a:p>
            </p:txBody>
          </p:sp>
        </p:grpSp>
        <p:grpSp>
          <p:nvGrpSpPr>
            <p:cNvPr id="309" name="Grupo"/>
            <p:cNvGrpSpPr/>
            <p:nvPr/>
          </p:nvGrpSpPr>
          <p:grpSpPr>
            <a:xfrm>
              <a:off x="14923574" y="19594"/>
              <a:ext cx="9293744" cy="6648910"/>
              <a:chOff x="0" y="0"/>
              <a:chExt cx="9293742" cy="6648908"/>
            </a:xfrm>
          </p:grpSpPr>
          <p:sp>
            <p:nvSpPr>
              <p:cNvPr id="307" name="Retângulo"/>
              <p:cNvSpPr/>
              <p:nvPr/>
            </p:nvSpPr>
            <p:spPr>
              <a:xfrm>
                <a:off x="0" y="0"/>
                <a:ext cx="9293743" cy="6648909"/>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08" name="Prototype Test Strategy"/>
              <p:cNvSpPr txBox="1"/>
              <p:nvPr/>
            </p:nvSpPr>
            <p:spPr>
              <a:xfrm>
                <a:off x="283117" y="199295"/>
                <a:ext cx="5589955"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rPr dirty="0"/>
                  <a:t>Prototype Test Strategy</a:t>
                </a:r>
              </a:p>
            </p:txBody>
          </p:sp>
        </p:grpSp>
      </p:grpSp>
      <p:pic>
        <p:nvPicPr>
          <p:cNvPr id="2" name="Imagem 1"/>
          <p:cNvPicPr>
            <a:picLocks noChangeAspect="1"/>
          </p:cNvPicPr>
          <p:nvPr/>
        </p:nvPicPr>
        <p:blipFill rotWithShape="1">
          <a:blip r:embed="rId3" cstate="print">
            <a:extLst>
              <a:ext uri="{28A0092B-C50C-407E-A947-70E740481C1C}">
                <a14:useLocalDpi xmlns:a14="http://schemas.microsoft.com/office/drawing/2010/main" val="0"/>
              </a:ext>
            </a:extLst>
          </a:blip>
          <a:srcRect l="8422" t="17756" r="6431" b="23650"/>
          <a:stretch/>
        </p:blipFill>
        <p:spPr>
          <a:xfrm>
            <a:off x="12180832" y="5289100"/>
            <a:ext cx="2423622" cy="878896"/>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3761" y="3976858"/>
            <a:ext cx="2857500" cy="1600200"/>
          </a:xfrm>
          <a:prstGeom prst="rect">
            <a:avLst/>
          </a:prstGeom>
        </p:spPr>
      </p:pic>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8149" y="1134942"/>
            <a:ext cx="2102069" cy="1177159"/>
          </a:xfrm>
          <a:prstGeom prst="rect">
            <a:avLst/>
          </a:prstGeom>
        </p:spPr>
      </p:pic>
      <p:pic>
        <p:nvPicPr>
          <p:cNvPr id="5" name="Imagem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58940" y="1101147"/>
            <a:ext cx="2825341" cy="1883561"/>
          </a:xfrm>
          <a:prstGeom prst="rect">
            <a:avLst/>
          </a:prstGeom>
        </p:spPr>
      </p:pic>
      <p:pic>
        <p:nvPicPr>
          <p:cNvPr id="6" name="Imagem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3761" y="2590792"/>
            <a:ext cx="2106457" cy="1168699"/>
          </a:xfrm>
          <a:prstGeom prst="rect">
            <a:avLst/>
          </a:prstGeom>
        </p:spPr>
      </p:pic>
      <p:pic>
        <p:nvPicPr>
          <p:cNvPr id="7" name="Imagem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373286" y="3301758"/>
            <a:ext cx="1670292" cy="1670292"/>
          </a:xfrm>
          <a:prstGeom prst="rect">
            <a:avLst/>
          </a:prstGeom>
        </p:spPr>
      </p:pic>
      <p:sp>
        <p:nvSpPr>
          <p:cNvPr id="34" name="[a preencher]"/>
          <p:cNvSpPr txBox="1"/>
          <p:nvPr/>
        </p:nvSpPr>
        <p:spPr>
          <a:xfrm>
            <a:off x="14998539" y="912946"/>
            <a:ext cx="9293745" cy="57897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376" tIns="26376" rIns="26376" bIns="26376" numCol="1" anchor="ctr">
            <a:spAutoFit/>
          </a:bodyPr>
          <a:lstStyle>
            <a:lvl1pPr algn="l" defTabSz="825500">
              <a:defRPr sz="2700" b="0">
                <a:solidFill>
                  <a:srgbClr val="FFFFFF"/>
                </a:solidFill>
                <a:latin typeface="Comic Sans MS"/>
                <a:ea typeface="Comic Sans MS"/>
                <a:cs typeface="Comic Sans MS"/>
                <a:sym typeface="Comic Sans MS"/>
              </a:defRPr>
            </a:lvl1pPr>
          </a:lstStyle>
          <a:p>
            <a:pPr marL="342900" indent="-342900">
              <a:buFont typeface="+mj-lt"/>
              <a:buAutoNum type="arabicParenR"/>
            </a:pPr>
            <a:r>
              <a:rPr lang="pt-BR" sz="1800" dirty="0"/>
              <a:t>Adoção do Pencil para trazer entendimento mais claro do projeto.</a:t>
            </a:r>
          </a:p>
          <a:p>
            <a:pPr marL="342900" indent="-342900">
              <a:buFont typeface="+mj-lt"/>
              <a:buAutoNum type="arabicParenR"/>
            </a:pPr>
            <a:endParaRPr lang="pt-BR" sz="1800" dirty="0"/>
          </a:p>
          <a:p>
            <a:pPr marL="342900" indent="-342900">
              <a:buFont typeface="+mj-lt"/>
              <a:buAutoNum type="arabicParenR"/>
            </a:pPr>
            <a:r>
              <a:rPr lang="pt-BR" sz="1800" dirty="0"/>
              <a:t>Registrar quais mudanças ele solicitou que sejam feitas.</a:t>
            </a:r>
          </a:p>
          <a:p>
            <a:pPr marL="342900" indent="-342900">
              <a:buFont typeface="+mj-lt"/>
              <a:buAutoNum type="arabicParenR"/>
            </a:pPr>
            <a:endParaRPr lang="pt-BR" sz="1800" dirty="0"/>
          </a:p>
          <a:p>
            <a:pPr marL="342900" indent="-342900">
              <a:buFont typeface="+mj-lt"/>
              <a:buAutoNum type="arabicParenR"/>
            </a:pPr>
            <a:r>
              <a:rPr lang="pt-BR" sz="1800" dirty="0"/>
              <a:t>Testes de simulação de carga ou stress para ver como o protótipo lida com múltiplos usuários ou tarefas simultâneas.</a:t>
            </a:r>
          </a:p>
          <a:p>
            <a:pPr marL="342900" indent="-342900">
              <a:buFont typeface="+mj-lt"/>
              <a:buAutoNum type="arabicParenR"/>
            </a:pPr>
            <a:endParaRPr lang="pt-BR" sz="1800" dirty="0"/>
          </a:p>
          <a:p>
            <a:pPr marL="342900" indent="-342900">
              <a:buFont typeface="+mj-lt"/>
              <a:buAutoNum type="arabicParenR"/>
            </a:pPr>
            <a:r>
              <a:rPr lang="pt-BR" sz="1800" dirty="0"/>
              <a:t>Criação de cenários de uso realistas baseados nas operações diárias de uma oficina e teste de como o protótipo lida com essas situações.</a:t>
            </a:r>
          </a:p>
          <a:p>
            <a:pPr marL="342900" indent="-342900">
              <a:buFont typeface="+mj-lt"/>
              <a:buAutoNum type="arabicParenR"/>
            </a:pPr>
            <a:endParaRPr lang="pt-BR" sz="1800" dirty="0"/>
          </a:p>
          <a:p>
            <a:pPr marL="342900" indent="-342900">
              <a:buFont typeface="+mj-lt"/>
              <a:buAutoNum type="arabicParenR"/>
            </a:pPr>
            <a:r>
              <a:rPr lang="pt-BR" sz="1800" dirty="0"/>
              <a:t>Implementação e teste de funcionalidades chave em etapas, permitindo que os usuários validem cada componente individualmente.</a:t>
            </a:r>
          </a:p>
          <a:p>
            <a:pPr marL="342900" indent="-342900">
              <a:buFont typeface="+mj-lt"/>
              <a:buAutoNum type="arabicParenR"/>
            </a:pPr>
            <a:endParaRPr lang="pt-BR" sz="1800" dirty="0"/>
          </a:p>
          <a:p>
            <a:pPr marL="342900" indent="-342900">
              <a:buFont typeface="+mj-lt"/>
              <a:buAutoNum type="arabicParenR"/>
            </a:pPr>
            <a:r>
              <a:rPr lang="pt-BR" sz="1800" dirty="0"/>
              <a:t>Realização de testes de usabilidade envolvendo usuários reais das oficinas.</a:t>
            </a:r>
          </a:p>
          <a:p>
            <a:pPr marL="342900" indent="-342900">
              <a:buFont typeface="+mj-lt"/>
              <a:buAutoNum type="arabicParenR"/>
            </a:pPr>
            <a:endParaRPr lang="pt-BR" sz="1800" dirty="0"/>
          </a:p>
          <a:p>
            <a:pPr marL="342900" indent="-342900">
              <a:buFont typeface="+mj-lt"/>
              <a:buAutoNum type="arabicParenR"/>
            </a:pPr>
            <a:r>
              <a:rPr lang="pt-BR" sz="1800" dirty="0"/>
              <a:t>Utilizar ferramentas de anotação colaborativas, onde stakeholders podem diretamente marcar e comentar partes específicas do protótipo.</a:t>
            </a:r>
          </a:p>
          <a:p>
            <a:pPr marL="342900" indent="-342900">
              <a:buFont typeface="+mj-lt"/>
              <a:buAutoNum type="arabicParenR"/>
            </a:pPr>
            <a:endParaRPr lang="pt-BR" sz="1800" dirty="0"/>
          </a:p>
          <a:p>
            <a:pPr marL="342900" indent="-342900">
              <a:buFont typeface="+mj-lt"/>
              <a:buAutoNum type="arabicParenR"/>
            </a:pPr>
            <a:r>
              <a:rPr lang="pt-BR" sz="1800" dirty="0"/>
              <a:t>Desenvolver diferentes versões do protótipo para testar com os usuários, permitindo comparar qual versão oferece a melhor experiência.</a:t>
            </a:r>
            <a:endParaRPr lang="pt-BR" sz="1800" dirty="0" smtClean="0"/>
          </a:p>
        </p:txBody>
      </p:sp>
      <p:sp>
        <p:nvSpPr>
          <p:cNvPr id="35" name="[a preencher]"/>
          <p:cNvSpPr txBox="1"/>
          <p:nvPr/>
        </p:nvSpPr>
        <p:spPr>
          <a:xfrm>
            <a:off x="15041065" y="7843635"/>
            <a:ext cx="9251219" cy="55470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376" tIns="26376" rIns="26376" bIns="26376" numCol="1" anchor="ctr">
            <a:spAutoFit/>
          </a:bodyPr>
          <a:lstStyle>
            <a:lvl1pPr algn="l" defTabSz="825500">
              <a:defRPr sz="2700" b="0">
                <a:solidFill>
                  <a:srgbClr val="FFFFFF"/>
                </a:solidFill>
                <a:latin typeface="Comic Sans MS"/>
                <a:ea typeface="Comic Sans MS"/>
                <a:cs typeface="Comic Sans MS"/>
                <a:sym typeface="Comic Sans MS"/>
              </a:defRPr>
            </a:lvl1pPr>
          </a:lstStyle>
          <a:p>
            <a:pPr marL="342900" indent="-342900">
              <a:spcAft>
                <a:spcPts val="1800"/>
              </a:spcAft>
              <a:buFont typeface="+mj-lt"/>
              <a:buAutoNum type="arabicParenR"/>
            </a:pPr>
            <a:r>
              <a:rPr lang="pt-BR" sz="1800" dirty="0"/>
              <a:t>Usar fontes padronizadas para todo o projeto.</a:t>
            </a:r>
          </a:p>
          <a:p>
            <a:pPr marL="342900" indent="-342900">
              <a:spcAft>
                <a:spcPts val="1800"/>
              </a:spcAft>
              <a:buFont typeface="+mj-lt"/>
              <a:buAutoNum type="arabicParenR"/>
            </a:pPr>
            <a:r>
              <a:rPr lang="pt-BR" sz="1800" dirty="0"/>
              <a:t>Deverá ser evitado cores muito extravagantes para as telas. </a:t>
            </a:r>
          </a:p>
          <a:p>
            <a:pPr marL="342900" indent="-342900">
              <a:spcAft>
                <a:spcPts val="1800"/>
              </a:spcAft>
              <a:buFont typeface="+mj-lt"/>
              <a:buAutoNum type="arabicParenR"/>
            </a:pPr>
            <a:r>
              <a:rPr lang="pt-BR" sz="1800" dirty="0"/>
              <a:t>A logo da marca do projeto, deve seguir as cores do sistema.</a:t>
            </a:r>
          </a:p>
          <a:p>
            <a:pPr marL="342900" indent="-342900">
              <a:spcAft>
                <a:spcPts val="1800"/>
              </a:spcAft>
              <a:buFont typeface="+mj-lt"/>
              <a:buAutoNum type="arabicParenR"/>
            </a:pPr>
            <a:r>
              <a:rPr lang="pt-BR" sz="1800" dirty="0"/>
              <a:t>Os ícones dos botões não precisam ser muito chamativos ou extravagantes.</a:t>
            </a:r>
          </a:p>
          <a:p>
            <a:pPr marL="342900" indent="-342900">
              <a:spcAft>
                <a:spcPts val="1800"/>
              </a:spcAft>
              <a:buFont typeface="+mj-lt"/>
              <a:buAutoNum type="arabicParenR"/>
            </a:pPr>
            <a:r>
              <a:rPr lang="pt-BR" sz="1800" dirty="0"/>
              <a:t>Todas as ações do usuário, como clicar em um botão ou enviar um formulário, devem gerar um feedback visual imediato, como uma mudança de cor ou uma animação sutil, para confirmar que a ação foi registrada.</a:t>
            </a:r>
          </a:p>
          <a:p>
            <a:pPr marL="342900" indent="-342900">
              <a:spcAft>
                <a:spcPts val="1800"/>
              </a:spcAft>
              <a:buFont typeface="+mj-lt"/>
              <a:buAutoNum type="arabicParenR"/>
            </a:pPr>
            <a:r>
              <a:rPr lang="pt-BR" sz="1800" dirty="0"/>
              <a:t>Deve-se manter um espaçamento adequado entre os elementos para evitar que as telas fiquem sobrecarregadas ou confusas. </a:t>
            </a:r>
          </a:p>
          <a:p>
            <a:pPr marL="342900" indent="-342900">
              <a:spcAft>
                <a:spcPts val="1800"/>
              </a:spcAft>
              <a:buFont typeface="+mj-lt"/>
              <a:buAutoNum type="arabicParenR"/>
            </a:pPr>
            <a:r>
              <a:rPr lang="pt-BR" sz="1800" dirty="0"/>
              <a:t>Todos os elementos visuais, como botões, menus, e campos de entrada, devem seguir um padrão consistente em todas as telas para garantir uma experiência de usuário coesa.</a:t>
            </a:r>
          </a:p>
          <a:p>
            <a:pPr marL="342900" indent="-342900">
              <a:spcAft>
                <a:spcPts val="1800"/>
              </a:spcAft>
              <a:buFont typeface="+mj-lt"/>
              <a:buAutoNum type="arabicParenR"/>
            </a:pPr>
            <a:r>
              <a:rPr lang="pt-BR" sz="1800" dirty="0"/>
              <a:t>Botões e links devem ser claramente diferenciados dos demais elementos para evitar confusão.</a:t>
            </a:r>
          </a:p>
        </p:txBody>
      </p:sp>
      <p:sp>
        <p:nvSpPr>
          <p:cNvPr id="8" name="Retângulo 7"/>
          <p:cNvSpPr/>
          <p:nvPr/>
        </p:nvSpPr>
        <p:spPr>
          <a:xfrm>
            <a:off x="173287" y="7843635"/>
            <a:ext cx="14790283" cy="523220"/>
          </a:xfrm>
          <a:prstGeom prst="rect">
            <a:avLst/>
          </a:prstGeom>
        </p:spPr>
        <p:txBody>
          <a:bodyPr wrap="square">
            <a:spAutoFit/>
          </a:bodyPr>
          <a:lstStyle/>
          <a:p>
            <a:pPr algn="l"/>
            <a:endParaRPr lang="pt-BR" sz="2800" b="0" dirty="0">
              <a:solidFill>
                <a:schemeClr val="bg1"/>
              </a:solidFill>
              <a:latin typeface="Comic Sans MS" panose="030F0702030302020204" pitchFamily="66" charset="0"/>
            </a:endParaRPr>
          </a:p>
        </p:txBody>
      </p:sp>
      <p:sp>
        <p:nvSpPr>
          <p:cNvPr id="10" name="Retângulo 9"/>
          <p:cNvSpPr/>
          <p:nvPr/>
        </p:nvSpPr>
        <p:spPr>
          <a:xfrm>
            <a:off x="82522" y="7723063"/>
            <a:ext cx="14881047" cy="5940088"/>
          </a:xfrm>
          <a:prstGeom prst="rect">
            <a:avLst/>
          </a:prstGeom>
        </p:spPr>
        <p:txBody>
          <a:bodyPr wrap="square">
            <a:spAutoFit/>
          </a:bodyPr>
          <a:lstStyle/>
          <a:p>
            <a:pPr marL="457200" indent="-457200" algn="l">
              <a:buFont typeface="+mj-lt"/>
              <a:buAutoNum type="arabicParenR"/>
            </a:pPr>
            <a:r>
              <a:rPr lang="pt-BR" sz="2000" b="0" dirty="0">
                <a:solidFill>
                  <a:schemeClr val="bg1"/>
                </a:solidFill>
                <a:latin typeface="Comic Sans MS" panose="030F0702030302020204" pitchFamily="66" charset="0"/>
              </a:rPr>
              <a:t>O sistema deve ser capaz de suportar o aumento do número de usuários e operações sem queda significativa de desempenho.</a:t>
            </a:r>
          </a:p>
          <a:p>
            <a:pPr marL="457200" indent="-457200" algn="l">
              <a:buFont typeface="+mj-lt"/>
              <a:buAutoNum type="arabicParenR"/>
            </a:pPr>
            <a:endParaRPr lang="pt-BR" sz="2000" b="0" dirty="0">
              <a:solidFill>
                <a:schemeClr val="bg1"/>
              </a:solidFill>
              <a:latin typeface="Comic Sans MS" panose="030F0702030302020204" pitchFamily="66" charset="0"/>
            </a:endParaRPr>
          </a:p>
          <a:p>
            <a:pPr marL="457200" indent="-457200" algn="l">
              <a:buFont typeface="+mj-lt"/>
              <a:buAutoNum type="arabicParenR"/>
            </a:pPr>
            <a:r>
              <a:rPr lang="pt-BR" sz="2000" b="0" dirty="0">
                <a:solidFill>
                  <a:schemeClr val="bg1"/>
                </a:solidFill>
                <a:latin typeface="Comic Sans MS" panose="030F0702030302020204" pitchFamily="66" charset="0"/>
              </a:rPr>
              <a:t>Efetuar verificação e impedir cadastramento de dados que devem ser únicos por tabela.</a:t>
            </a:r>
          </a:p>
          <a:p>
            <a:pPr marL="457200" indent="-457200" algn="l">
              <a:buFont typeface="+mj-lt"/>
              <a:buAutoNum type="arabicParenR"/>
            </a:pPr>
            <a:endParaRPr lang="pt-BR" sz="2000" b="0" dirty="0">
              <a:solidFill>
                <a:schemeClr val="bg1"/>
              </a:solidFill>
              <a:latin typeface="Comic Sans MS" panose="030F0702030302020204" pitchFamily="66" charset="0"/>
            </a:endParaRPr>
          </a:p>
          <a:p>
            <a:pPr marL="457200" indent="-457200" algn="l">
              <a:buFont typeface="+mj-lt"/>
              <a:buAutoNum type="arabicParenR"/>
            </a:pPr>
            <a:r>
              <a:rPr lang="pt-BR" sz="2000" b="0" dirty="0">
                <a:solidFill>
                  <a:schemeClr val="bg1"/>
                </a:solidFill>
                <a:latin typeface="Comic Sans MS" panose="030F0702030302020204" pitchFamily="66" charset="0"/>
              </a:rPr>
              <a:t>Efetuar emissão de Ordem de Serviço.</a:t>
            </a:r>
          </a:p>
          <a:p>
            <a:pPr marL="457200" indent="-457200" algn="l">
              <a:buFont typeface="+mj-lt"/>
              <a:buAutoNum type="arabicParenR"/>
            </a:pPr>
            <a:endParaRPr lang="pt-BR" sz="2000" b="0" dirty="0">
              <a:solidFill>
                <a:schemeClr val="bg1"/>
              </a:solidFill>
              <a:latin typeface="Comic Sans MS" panose="030F0702030302020204" pitchFamily="66" charset="0"/>
            </a:endParaRPr>
          </a:p>
          <a:p>
            <a:pPr marL="457200" indent="-457200" algn="l">
              <a:buFont typeface="+mj-lt"/>
              <a:buAutoNum type="arabicParenR"/>
            </a:pPr>
            <a:r>
              <a:rPr lang="pt-BR" sz="2000" b="0" dirty="0">
                <a:solidFill>
                  <a:schemeClr val="bg1"/>
                </a:solidFill>
                <a:latin typeface="Comic Sans MS" panose="030F0702030302020204" pitchFamily="66" charset="0"/>
              </a:rPr>
              <a:t>Deverá ser possível obter o histórico de serviços associados ao veículo e preferências do proprietário.</a:t>
            </a:r>
          </a:p>
          <a:p>
            <a:pPr marL="457200" indent="-457200" algn="l">
              <a:buFont typeface="+mj-lt"/>
              <a:buAutoNum type="arabicParenR"/>
            </a:pPr>
            <a:endParaRPr lang="pt-BR" sz="2000" b="0" dirty="0">
              <a:solidFill>
                <a:schemeClr val="bg1"/>
              </a:solidFill>
              <a:latin typeface="Comic Sans MS" panose="030F0702030302020204" pitchFamily="66" charset="0"/>
            </a:endParaRPr>
          </a:p>
          <a:p>
            <a:pPr marL="457200" indent="-457200" algn="l">
              <a:buFont typeface="+mj-lt"/>
              <a:buAutoNum type="arabicParenR"/>
            </a:pPr>
            <a:r>
              <a:rPr lang="pt-BR" sz="2000" b="0" dirty="0">
                <a:solidFill>
                  <a:schemeClr val="bg1"/>
                </a:solidFill>
                <a:latin typeface="Comic Sans MS" panose="030F0702030302020204" pitchFamily="66" charset="0"/>
              </a:rPr>
              <a:t>Permitir cópias (backup) de todos os dados do sistema a cada 24 horas.</a:t>
            </a:r>
          </a:p>
          <a:p>
            <a:pPr marL="457200" indent="-457200" algn="l">
              <a:buFont typeface="+mj-lt"/>
              <a:buAutoNum type="arabicParenR"/>
            </a:pPr>
            <a:endParaRPr lang="pt-BR" sz="2000" b="0" dirty="0">
              <a:solidFill>
                <a:schemeClr val="bg1"/>
              </a:solidFill>
              <a:latin typeface="Comic Sans MS" panose="030F0702030302020204" pitchFamily="66" charset="0"/>
            </a:endParaRPr>
          </a:p>
          <a:p>
            <a:pPr marL="457200" indent="-457200" algn="l">
              <a:buFont typeface="+mj-lt"/>
              <a:buAutoNum type="arabicParenR"/>
            </a:pPr>
            <a:r>
              <a:rPr lang="pt-BR" sz="2000" b="0" dirty="0">
                <a:solidFill>
                  <a:schemeClr val="bg1"/>
                </a:solidFill>
                <a:latin typeface="Comic Sans MS" panose="030F0702030302020204" pitchFamily="66" charset="0"/>
              </a:rPr>
              <a:t>Deverá ser compatível com dispositivos móveis e tablets, garantindo uma experiência de usuário consistente em diferentes resoluções de tela.</a:t>
            </a:r>
          </a:p>
          <a:p>
            <a:pPr marL="457200" indent="-457200" algn="l">
              <a:buFont typeface="+mj-lt"/>
              <a:buAutoNum type="arabicParenR"/>
            </a:pPr>
            <a:endParaRPr lang="pt-BR" sz="2000" b="0" dirty="0">
              <a:solidFill>
                <a:schemeClr val="bg1"/>
              </a:solidFill>
              <a:latin typeface="Comic Sans MS" panose="030F0702030302020204" pitchFamily="66" charset="0"/>
            </a:endParaRPr>
          </a:p>
          <a:p>
            <a:pPr marL="457200" indent="-457200" algn="l">
              <a:buFont typeface="+mj-lt"/>
              <a:buAutoNum type="arabicParenR"/>
            </a:pPr>
            <a:r>
              <a:rPr lang="pt-BR" sz="2000" b="0" dirty="0">
                <a:solidFill>
                  <a:schemeClr val="bg1"/>
                </a:solidFill>
                <a:latin typeface="Comic Sans MS" panose="030F0702030302020204" pitchFamily="66" charset="0"/>
              </a:rPr>
              <a:t>O backend deve ser desenvolvido seguindo uma arquitetura modular, permitindo a fácil adição ou remoção de funcionalidades sem impactar o núcleo do sistema.</a:t>
            </a:r>
          </a:p>
          <a:p>
            <a:pPr marL="457200" indent="-457200" algn="l">
              <a:buFont typeface="+mj-lt"/>
              <a:buAutoNum type="arabicParenR"/>
            </a:pPr>
            <a:endParaRPr lang="pt-BR" sz="2000" b="0" dirty="0">
              <a:solidFill>
                <a:schemeClr val="bg1"/>
              </a:solidFill>
              <a:latin typeface="Comic Sans MS" panose="030F0702030302020204" pitchFamily="66" charset="0"/>
            </a:endParaRPr>
          </a:p>
          <a:p>
            <a:pPr marL="457200" indent="-457200" algn="l">
              <a:buFont typeface="+mj-lt"/>
              <a:buAutoNum type="arabicParenR"/>
            </a:pPr>
            <a:r>
              <a:rPr lang="pt-BR" sz="2000" b="0" dirty="0">
                <a:solidFill>
                  <a:schemeClr val="bg1"/>
                </a:solidFill>
                <a:latin typeface="Comic Sans MS" panose="030F0702030302020204" pitchFamily="66" charset="0"/>
              </a:rPr>
              <a:t>O sistema deve garantir a consistência dos dados, utilizando Spring Transaction Management para gerenciar transações de banco de dados, garantindo que operações complexas sejam completadas de forma atômica.</a:t>
            </a:r>
          </a:p>
        </p:txBody>
      </p:sp>
      <p:sp>
        <p:nvSpPr>
          <p:cNvPr id="12" name="Retângulo 11"/>
          <p:cNvSpPr/>
          <p:nvPr/>
        </p:nvSpPr>
        <p:spPr>
          <a:xfrm>
            <a:off x="173287" y="1134942"/>
            <a:ext cx="8534693" cy="5601533"/>
          </a:xfrm>
          <a:prstGeom prst="rect">
            <a:avLst/>
          </a:prstGeom>
        </p:spPr>
        <p:txBody>
          <a:bodyPr wrap="square">
            <a:spAutoFit/>
          </a:bodyPr>
          <a:lstStyle/>
          <a:p>
            <a:pPr marL="342900" indent="-342900" algn="l">
              <a:spcAft>
                <a:spcPts val="1200"/>
              </a:spcAft>
              <a:buFont typeface="+mj-lt"/>
              <a:buAutoNum type="arabicParenR"/>
            </a:pPr>
            <a:r>
              <a:rPr lang="pt-BR" sz="1600" b="0" dirty="0">
                <a:solidFill>
                  <a:schemeClr val="bg1"/>
                </a:solidFill>
                <a:latin typeface="Comic Sans MS" panose="030F0702030302020204" pitchFamily="66" charset="0"/>
              </a:rPr>
              <a:t>Site com validação de inserção, para evitar que o usuário tente cadastrar um determinado registro repetidamente.</a:t>
            </a:r>
          </a:p>
          <a:p>
            <a:pPr marL="342900" indent="-342900" algn="l">
              <a:spcAft>
                <a:spcPts val="1200"/>
              </a:spcAft>
              <a:buFont typeface="+mj-lt"/>
              <a:buAutoNum type="arabicParenR"/>
            </a:pPr>
            <a:r>
              <a:rPr lang="pt-BR" sz="1600" b="0" dirty="0">
                <a:solidFill>
                  <a:schemeClr val="bg1"/>
                </a:solidFill>
                <a:latin typeface="Comic Sans MS" panose="030F0702030302020204" pitchFamily="66" charset="0"/>
              </a:rPr>
              <a:t>Armazenamento de dados de forma ecológica, não sendo mais necessárias pilhas e mais pilhas de papéis para consulta.</a:t>
            </a:r>
          </a:p>
          <a:p>
            <a:pPr marL="342900" indent="-342900" algn="l">
              <a:spcAft>
                <a:spcPts val="1200"/>
              </a:spcAft>
              <a:buFont typeface="+mj-lt"/>
              <a:buAutoNum type="arabicParenR"/>
            </a:pPr>
            <a:r>
              <a:rPr lang="pt-BR" sz="1600" b="0" dirty="0">
                <a:solidFill>
                  <a:schemeClr val="bg1"/>
                </a:solidFill>
                <a:latin typeface="Comic Sans MS" panose="030F0702030302020204" pitchFamily="66" charset="0"/>
              </a:rPr>
              <a:t>Redução de tempo gasto no andamento da logística através de filtros de consultas bem definidos.</a:t>
            </a:r>
          </a:p>
          <a:p>
            <a:pPr marL="342900" indent="-342900" algn="l">
              <a:spcAft>
                <a:spcPts val="1200"/>
              </a:spcAft>
              <a:buFont typeface="+mj-lt"/>
              <a:buAutoNum type="arabicParenR"/>
            </a:pPr>
            <a:r>
              <a:rPr lang="pt-BR" sz="1600" b="0" dirty="0">
                <a:solidFill>
                  <a:schemeClr val="bg1"/>
                </a:solidFill>
                <a:latin typeface="Comic Sans MS" panose="030F0702030302020204" pitchFamily="66" charset="0"/>
              </a:rPr>
              <a:t>Redução de erros humanos e aumento da eficiência ao automatizar processos críticos, como geração de orçamentos, faturamento e gestão de estoque.</a:t>
            </a:r>
          </a:p>
          <a:p>
            <a:pPr marL="342900" indent="-342900" algn="l">
              <a:spcAft>
                <a:spcPts val="1200"/>
              </a:spcAft>
              <a:buFont typeface="+mj-lt"/>
              <a:buAutoNum type="arabicParenR"/>
            </a:pPr>
            <a:r>
              <a:rPr lang="pt-BR" sz="1600" b="0" dirty="0">
                <a:solidFill>
                  <a:schemeClr val="bg1"/>
                </a:solidFill>
                <a:latin typeface="Comic Sans MS" panose="030F0702030302020204" pitchFamily="66" charset="0"/>
              </a:rPr>
              <a:t>Telas com análises personalizadas e filtros fáceis de fazer consulta, para oferecer suporte claro na tomada de decisões estratégicas.</a:t>
            </a:r>
          </a:p>
          <a:p>
            <a:pPr marL="342900" indent="-342900" algn="l">
              <a:spcAft>
                <a:spcPts val="1200"/>
              </a:spcAft>
              <a:buFont typeface="+mj-lt"/>
              <a:buAutoNum type="arabicParenR"/>
            </a:pPr>
            <a:r>
              <a:rPr lang="pt-BR" sz="1600" b="0" dirty="0">
                <a:solidFill>
                  <a:schemeClr val="bg1"/>
                </a:solidFill>
                <a:latin typeface="Comic Sans MS" panose="030F0702030302020204" pitchFamily="66" charset="0"/>
              </a:rPr>
              <a:t>A solução é projetada para crescer junto com o negócio, permitindo que oficinas de qualquer porte utilizem o sistema e expandam suas operações sem necessidade de migrar para outra plataforma.</a:t>
            </a:r>
          </a:p>
          <a:p>
            <a:pPr marL="342900" indent="-342900" algn="l">
              <a:spcAft>
                <a:spcPts val="1200"/>
              </a:spcAft>
              <a:buFont typeface="+mj-lt"/>
              <a:buAutoNum type="arabicParenR"/>
            </a:pPr>
            <a:r>
              <a:rPr lang="pt-BR" sz="1600" b="0" dirty="0">
                <a:solidFill>
                  <a:schemeClr val="bg1"/>
                </a:solidFill>
                <a:latin typeface="Comic Sans MS" panose="030F0702030302020204" pitchFamily="66" charset="0"/>
              </a:rPr>
              <a:t>Mantém um histórico detalhado dos serviços realizados por cada cliente, permitindo consultas rápidas e facilitando a continuidade dos serviços em visitas futuras.</a:t>
            </a:r>
          </a:p>
          <a:p>
            <a:pPr marL="342900" indent="-342900" algn="l">
              <a:spcAft>
                <a:spcPts val="1200"/>
              </a:spcAft>
              <a:buFont typeface="+mj-lt"/>
              <a:buAutoNum type="arabicParenR"/>
            </a:pPr>
            <a:r>
              <a:rPr lang="pt-BR" sz="1600" b="0" dirty="0">
                <a:solidFill>
                  <a:schemeClr val="bg1"/>
                </a:solidFill>
                <a:latin typeface="Comic Sans MS" panose="030F0702030302020204" pitchFamily="66" charset="0"/>
              </a:rPr>
              <a:t>Desenvolvido com foco na experiência do usuário, o sistema apresenta uma interface gráfica intuitiva, tornando-o fácil de usar, mesmo para aqueles com pouca experiência em tecnologia.</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 name="Grupo"/>
          <p:cNvGrpSpPr/>
          <p:nvPr/>
        </p:nvGrpSpPr>
        <p:grpSpPr>
          <a:xfrm>
            <a:off x="-364076" y="72009"/>
            <a:ext cx="24663917" cy="13567454"/>
            <a:chOff x="0" y="0"/>
            <a:chExt cx="24663915" cy="13567453"/>
          </a:xfrm>
        </p:grpSpPr>
        <p:grpSp>
          <p:nvGrpSpPr>
            <p:cNvPr id="316" name="Grupo"/>
            <p:cNvGrpSpPr/>
            <p:nvPr/>
          </p:nvGrpSpPr>
          <p:grpSpPr>
            <a:xfrm>
              <a:off x="492050" y="0"/>
              <a:ext cx="8336046" cy="6648911"/>
              <a:chOff x="0" y="0"/>
              <a:chExt cx="8336044" cy="6648909"/>
            </a:xfrm>
          </p:grpSpPr>
          <p:sp>
            <p:nvSpPr>
              <p:cNvPr id="314" name="Retângulo"/>
              <p:cNvSpPr/>
              <p:nvPr/>
            </p:nvSpPr>
            <p:spPr>
              <a:xfrm>
                <a:off x="0" y="0"/>
                <a:ext cx="8336044" cy="6648909"/>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15" name="Indicators"/>
              <p:cNvSpPr txBox="1"/>
              <p:nvPr/>
            </p:nvSpPr>
            <p:spPr>
              <a:xfrm>
                <a:off x="283827" y="218889"/>
                <a:ext cx="2408859"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rPr dirty="0" smtClean="0"/>
                  <a:t>Indicators</a:t>
                </a:r>
                <a:endParaRPr dirty="0"/>
              </a:p>
            </p:txBody>
          </p:sp>
        </p:grpSp>
        <p:grpSp>
          <p:nvGrpSpPr>
            <p:cNvPr id="323" name="Grupo"/>
            <p:cNvGrpSpPr/>
            <p:nvPr/>
          </p:nvGrpSpPr>
          <p:grpSpPr>
            <a:xfrm>
              <a:off x="15362614" y="6745247"/>
              <a:ext cx="9293744" cy="6822206"/>
              <a:chOff x="0" y="0"/>
              <a:chExt cx="9293743" cy="6822204"/>
            </a:xfrm>
          </p:grpSpPr>
          <p:grpSp>
            <p:nvGrpSpPr>
              <p:cNvPr id="321" name="Grupo"/>
              <p:cNvGrpSpPr/>
              <p:nvPr/>
            </p:nvGrpSpPr>
            <p:grpSpPr>
              <a:xfrm>
                <a:off x="0" y="0"/>
                <a:ext cx="9293743" cy="6822204"/>
                <a:chOff x="0" y="0"/>
                <a:chExt cx="9293742" cy="6822203"/>
              </a:xfrm>
            </p:grpSpPr>
            <p:sp>
              <p:nvSpPr>
                <p:cNvPr id="319" name="Retângulo"/>
                <p:cNvSpPr/>
                <p:nvPr/>
              </p:nvSpPr>
              <p:spPr>
                <a:xfrm>
                  <a:off x="0" y="0"/>
                  <a:ext cx="9293743" cy="6822204"/>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20" name="Refinement Strategy"/>
                <p:cNvSpPr txBox="1"/>
                <p:nvPr/>
              </p:nvSpPr>
              <p:spPr>
                <a:xfrm>
                  <a:off x="179968" y="366244"/>
                  <a:ext cx="5481277" cy="6603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4000" b="0">
                      <a:solidFill>
                        <a:srgbClr val="FFFFFF"/>
                      </a:solidFill>
                      <a:latin typeface="+mn-lt"/>
                      <a:ea typeface="+mn-ea"/>
                      <a:cs typeface="+mn-cs"/>
                      <a:sym typeface="Helvetica Neue Medium"/>
                    </a:defRPr>
                  </a:lvl1pPr>
                </a:lstStyle>
                <a:p>
                  <a:r>
                    <a:t>Refinement Strategy</a:t>
                  </a:r>
                </a:p>
              </p:txBody>
            </p:sp>
          </p:grpSp>
          <p:sp>
            <p:nvSpPr>
              <p:cNvPr id="322" name="[a preencher]"/>
              <p:cNvSpPr txBox="1"/>
              <p:nvPr/>
            </p:nvSpPr>
            <p:spPr>
              <a:xfrm>
                <a:off x="287297" y="1620238"/>
                <a:ext cx="8719148" cy="4687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2700" b="0">
                    <a:solidFill>
                      <a:srgbClr val="FFFFFF"/>
                    </a:solidFill>
                    <a:latin typeface="Comic Sans MS"/>
                    <a:ea typeface="Comic Sans MS"/>
                    <a:cs typeface="Comic Sans MS"/>
                    <a:sym typeface="Comic Sans MS"/>
                  </a:defRPr>
                </a:lvl1pPr>
              </a:lstStyle>
              <a:p>
                <a:endParaRPr dirty="0"/>
              </a:p>
            </p:txBody>
          </p:sp>
        </p:grpSp>
        <p:grpSp>
          <p:nvGrpSpPr>
            <p:cNvPr id="326" name="Grupo"/>
            <p:cNvGrpSpPr/>
            <p:nvPr/>
          </p:nvGrpSpPr>
          <p:grpSpPr>
            <a:xfrm>
              <a:off x="15370171" y="19594"/>
              <a:ext cx="9293744" cy="6648910"/>
              <a:chOff x="0" y="0"/>
              <a:chExt cx="9293742" cy="6648908"/>
            </a:xfrm>
          </p:grpSpPr>
          <p:sp>
            <p:nvSpPr>
              <p:cNvPr id="324" name="Retângulo"/>
              <p:cNvSpPr/>
              <p:nvPr/>
            </p:nvSpPr>
            <p:spPr>
              <a:xfrm>
                <a:off x="0" y="0"/>
                <a:ext cx="9293743" cy="6648909"/>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25" name="Design Patterns"/>
              <p:cNvSpPr txBox="1"/>
              <p:nvPr/>
            </p:nvSpPr>
            <p:spPr>
              <a:xfrm>
                <a:off x="253653" y="199295"/>
                <a:ext cx="3820083"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t>Design Patterns</a:t>
                </a:r>
              </a:p>
            </p:txBody>
          </p:sp>
        </p:grpSp>
        <p:grpSp>
          <p:nvGrpSpPr>
            <p:cNvPr id="333" name="Grupo"/>
            <p:cNvGrpSpPr/>
            <p:nvPr/>
          </p:nvGrpSpPr>
          <p:grpSpPr>
            <a:xfrm>
              <a:off x="0" y="6749650"/>
              <a:ext cx="15292674" cy="6813400"/>
              <a:chOff x="0" y="0"/>
              <a:chExt cx="15292673" cy="6813399"/>
            </a:xfrm>
          </p:grpSpPr>
          <p:grpSp>
            <p:nvGrpSpPr>
              <p:cNvPr id="331" name="Grupo"/>
              <p:cNvGrpSpPr/>
              <p:nvPr/>
            </p:nvGrpSpPr>
            <p:grpSpPr>
              <a:xfrm>
                <a:off x="0" y="0"/>
                <a:ext cx="15292673" cy="6813399"/>
                <a:chOff x="0" y="0"/>
                <a:chExt cx="15292672" cy="6813398"/>
              </a:xfrm>
            </p:grpSpPr>
            <p:sp>
              <p:nvSpPr>
                <p:cNvPr id="329" name="Retângulo"/>
                <p:cNvSpPr/>
                <p:nvPr/>
              </p:nvSpPr>
              <p:spPr>
                <a:xfrm>
                  <a:off x="446597" y="0"/>
                  <a:ext cx="14846076" cy="6813399"/>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30" name="Development rules"/>
                <p:cNvSpPr txBox="1"/>
                <p:nvPr/>
              </p:nvSpPr>
              <p:spPr>
                <a:xfrm>
                  <a:off x="0" y="361842"/>
                  <a:ext cx="6042467"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t>Development rules</a:t>
                  </a:r>
                </a:p>
              </p:txBody>
            </p:sp>
          </p:grpSp>
          <p:sp>
            <p:nvSpPr>
              <p:cNvPr id="332" name="[a preencher]"/>
              <p:cNvSpPr txBox="1"/>
              <p:nvPr/>
            </p:nvSpPr>
            <p:spPr>
              <a:xfrm>
                <a:off x="795122" y="1615835"/>
                <a:ext cx="11823841" cy="4687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2700" b="0">
                    <a:solidFill>
                      <a:srgbClr val="FFFFFF"/>
                    </a:solidFill>
                    <a:latin typeface="Comic Sans MS"/>
                    <a:ea typeface="Comic Sans MS"/>
                    <a:cs typeface="Comic Sans MS"/>
                    <a:sym typeface="Comic Sans MS"/>
                  </a:defRPr>
                </a:lvl1pPr>
              </a:lstStyle>
              <a:p>
                <a:endParaRPr dirty="0"/>
              </a:p>
            </p:txBody>
          </p:sp>
        </p:grpSp>
        <p:grpSp>
          <p:nvGrpSpPr>
            <p:cNvPr id="338" name="Grupo"/>
            <p:cNvGrpSpPr/>
            <p:nvPr/>
          </p:nvGrpSpPr>
          <p:grpSpPr>
            <a:xfrm>
              <a:off x="8910166" y="18224"/>
              <a:ext cx="6377933" cy="6612463"/>
              <a:chOff x="0" y="0"/>
              <a:chExt cx="6377931" cy="6612460"/>
            </a:xfrm>
          </p:grpSpPr>
          <p:grpSp>
            <p:nvGrpSpPr>
              <p:cNvPr id="336" name="Grupo"/>
              <p:cNvGrpSpPr/>
              <p:nvPr/>
            </p:nvGrpSpPr>
            <p:grpSpPr>
              <a:xfrm>
                <a:off x="0" y="0"/>
                <a:ext cx="6377931" cy="6612460"/>
                <a:chOff x="0" y="0"/>
                <a:chExt cx="6377930" cy="6612459"/>
              </a:xfrm>
            </p:grpSpPr>
            <p:sp>
              <p:nvSpPr>
                <p:cNvPr id="334" name="Retângulo"/>
                <p:cNvSpPr/>
                <p:nvPr/>
              </p:nvSpPr>
              <p:spPr>
                <a:xfrm>
                  <a:off x="0" y="0"/>
                  <a:ext cx="6377931" cy="6612460"/>
                </a:xfrm>
                <a:prstGeom prst="rect">
                  <a:avLst/>
                </a:prstGeom>
                <a:solidFill>
                  <a:srgbClr val="548293"/>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dirty="0"/>
                </a:p>
              </p:txBody>
            </p:sp>
            <p:sp>
              <p:nvSpPr>
                <p:cNvPr id="335" name="Test Strategy"/>
                <p:cNvSpPr txBox="1"/>
                <p:nvPr/>
              </p:nvSpPr>
              <p:spPr>
                <a:xfrm>
                  <a:off x="236567" y="200665"/>
                  <a:ext cx="3142919" cy="6603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t>Test Strategy</a:t>
                  </a:r>
                </a:p>
              </p:txBody>
            </p:sp>
          </p:grpSp>
          <p:sp>
            <p:nvSpPr>
              <p:cNvPr id="337" name="[a preencher]"/>
              <p:cNvSpPr txBox="1"/>
              <p:nvPr/>
            </p:nvSpPr>
            <p:spPr>
              <a:xfrm>
                <a:off x="236566" y="3230862"/>
                <a:ext cx="5904799" cy="2687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2700" b="0">
                    <a:solidFill>
                      <a:srgbClr val="FFFFFF"/>
                    </a:solidFill>
                    <a:latin typeface="Comic Sans MS"/>
                    <a:ea typeface="Comic Sans MS"/>
                    <a:cs typeface="Comic Sans MS"/>
                    <a:sym typeface="Comic Sans MS"/>
                  </a:defRPr>
                </a:lvl1pPr>
              </a:lstStyle>
              <a:p>
                <a:pPr marL="514350" indent="-514350">
                  <a:buFont typeface="+mj-lt"/>
                  <a:buAutoNum type="arabicParenR"/>
                </a:pPr>
                <a:endParaRPr lang="pt-BR" sz="1400" dirty="0"/>
              </a:p>
            </p:txBody>
          </p:sp>
        </p:grpSp>
      </p:grpSp>
      <p:sp>
        <p:nvSpPr>
          <p:cNvPr id="2" name="Retângulo 1"/>
          <p:cNvSpPr/>
          <p:nvPr/>
        </p:nvSpPr>
        <p:spPr>
          <a:xfrm>
            <a:off x="187115" y="951217"/>
            <a:ext cx="8217764" cy="5709255"/>
          </a:xfrm>
          <a:prstGeom prst="rect">
            <a:avLst/>
          </a:prstGeom>
        </p:spPr>
        <p:txBody>
          <a:bodyPr wrap="square">
            <a:spAutoFit/>
          </a:bodyPr>
          <a:lstStyle/>
          <a:p>
            <a:pPr marL="457200" indent="-457200" algn="l">
              <a:spcAft>
                <a:spcPts val="1800"/>
              </a:spcAft>
              <a:buFont typeface="+mj-lt"/>
              <a:buAutoNum type="arabicParenR"/>
            </a:pPr>
            <a:r>
              <a:rPr lang="pt-BR" sz="2000" b="0" dirty="0" smtClean="0">
                <a:solidFill>
                  <a:schemeClr val="bg1"/>
                </a:solidFill>
                <a:latin typeface="Comic Sans MS" panose="030F0702030302020204" pitchFamily="66" charset="0"/>
              </a:rPr>
              <a:t>Net Promoter Score (NPS).</a:t>
            </a:r>
          </a:p>
          <a:p>
            <a:pPr marL="457200" indent="-457200" algn="l">
              <a:spcAft>
                <a:spcPts val="1800"/>
              </a:spcAft>
              <a:buFont typeface="+mj-lt"/>
              <a:buAutoNum type="arabicParenR"/>
            </a:pPr>
            <a:r>
              <a:rPr lang="pt-BR" sz="2000" b="0" dirty="0" smtClean="0">
                <a:solidFill>
                  <a:schemeClr val="bg1"/>
                </a:solidFill>
                <a:latin typeface="Comic Sans MS" panose="030F0702030302020204" pitchFamily="66" charset="0"/>
              </a:rPr>
              <a:t>Total de "bugs" detectados durante sua operação.</a:t>
            </a:r>
          </a:p>
          <a:p>
            <a:pPr marL="457200" indent="-457200" algn="l">
              <a:spcAft>
                <a:spcPts val="1800"/>
              </a:spcAft>
              <a:buFont typeface="+mj-lt"/>
              <a:buAutoNum type="arabicParenR"/>
            </a:pPr>
            <a:r>
              <a:rPr lang="pt-BR" sz="2000" b="0" dirty="0" smtClean="0">
                <a:solidFill>
                  <a:schemeClr val="bg1"/>
                </a:solidFill>
                <a:latin typeface="Comic Sans MS" panose="030F0702030302020204" pitchFamily="66" charset="0"/>
              </a:rPr>
              <a:t>Tempo médio de resposta do sistema.</a:t>
            </a:r>
          </a:p>
          <a:p>
            <a:pPr marL="457200" indent="-457200" algn="l">
              <a:spcAft>
                <a:spcPts val="1800"/>
              </a:spcAft>
              <a:buFont typeface="+mj-lt"/>
              <a:buAutoNum type="arabicParenR"/>
            </a:pPr>
            <a:r>
              <a:rPr lang="pt-BR" sz="2000" b="0" dirty="0" smtClean="0">
                <a:solidFill>
                  <a:schemeClr val="bg1"/>
                </a:solidFill>
                <a:latin typeface="Comic Sans MS" panose="030F0702030302020204" pitchFamily="66" charset="0"/>
              </a:rPr>
              <a:t>Percentual de oficinas que continuam a usar o sistema após um determinado período, como 6 meses ou 1 ano.</a:t>
            </a:r>
          </a:p>
          <a:p>
            <a:pPr marL="457200" indent="-457200" algn="l">
              <a:spcAft>
                <a:spcPts val="1800"/>
              </a:spcAft>
              <a:buFont typeface="+mj-lt"/>
              <a:buAutoNum type="arabicParenR"/>
            </a:pPr>
            <a:r>
              <a:rPr lang="pt-BR" sz="2000" b="0" dirty="0" smtClean="0">
                <a:solidFill>
                  <a:schemeClr val="bg1"/>
                </a:solidFill>
                <a:latin typeface="Comic Sans MS" panose="030F0702030302020204" pitchFamily="66" charset="0"/>
              </a:rPr>
              <a:t>Avaliações dos usuários em relação ao suporte recebido, medido através de pesquisas de satisfação.</a:t>
            </a:r>
          </a:p>
          <a:p>
            <a:pPr marL="457200" indent="-457200" algn="l">
              <a:spcAft>
                <a:spcPts val="1800"/>
              </a:spcAft>
              <a:buFont typeface="+mj-lt"/>
              <a:buAutoNum type="arabicParenR"/>
            </a:pPr>
            <a:r>
              <a:rPr lang="pt-BR" sz="2000" b="0" dirty="0" smtClean="0">
                <a:solidFill>
                  <a:schemeClr val="bg1"/>
                </a:solidFill>
                <a:latin typeface="Comic Sans MS" panose="030F0702030302020204" pitchFamily="66" charset="0"/>
              </a:rPr>
              <a:t>Valor médio gasto em marketing e vendas para adquirir um novo cliente (oficina).</a:t>
            </a:r>
          </a:p>
          <a:p>
            <a:pPr marL="457200" indent="-457200" algn="l">
              <a:spcAft>
                <a:spcPts val="1800"/>
              </a:spcAft>
              <a:buFont typeface="+mj-lt"/>
              <a:buAutoNum type="arabicParenR"/>
            </a:pPr>
            <a:r>
              <a:rPr lang="pt-BR" sz="2000" b="0" dirty="0" smtClean="0">
                <a:solidFill>
                  <a:schemeClr val="bg1"/>
                </a:solidFill>
                <a:latin typeface="Comic Sans MS" panose="030F0702030302020204" pitchFamily="66" charset="0"/>
              </a:rPr>
              <a:t>Mede o tempo médio que a equipe leva para resolver problemas relatados pelos usuários.</a:t>
            </a:r>
          </a:p>
          <a:p>
            <a:pPr marL="457200" indent="-457200" algn="l">
              <a:spcAft>
                <a:spcPts val="1800"/>
              </a:spcAft>
              <a:buFont typeface="+mj-lt"/>
              <a:buAutoNum type="arabicParenR"/>
            </a:pPr>
            <a:r>
              <a:rPr lang="pt-BR" sz="2000" b="0" dirty="0" smtClean="0">
                <a:solidFill>
                  <a:schemeClr val="bg1"/>
                </a:solidFill>
                <a:latin typeface="Comic Sans MS" panose="030F0702030302020204" pitchFamily="66" charset="0"/>
              </a:rPr>
              <a:t>Percepção de tempo em que o sistema está “fora do ar”, com o objetivo de minimizar a quantidade de downtime e prejuízos.</a:t>
            </a:r>
          </a:p>
        </p:txBody>
      </p:sp>
      <p:sp>
        <p:nvSpPr>
          <p:cNvPr id="4" name="Retângulo 3"/>
          <p:cNvSpPr/>
          <p:nvPr/>
        </p:nvSpPr>
        <p:spPr>
          <a:xfrm>
            <a:off x="372143" y="7900564"/>
            <a:ext cx="14339097" cy="584775"/>
          </a:xfrm>
          <a:prstGeom prst="rect">
            <a:avLst/>
          </a:prstGeom>
        </p:spPr>
        <p:txBody>
          <a:bodyPr wrap="square">
            <a:spAutoFit/>
          </a:bodyPr>
          <a:lstStyle/>
          <a:p>
            <a:pPr algn="l"/>
            <a:endParaRPr lang="pt-BR" b="0" dirty="0">
              <a:solidFill>
                <a:srgbClr val="FFFFFF"/>
              </a:solidFill>
              <a:latin typeface="Comic Sans MS"/>
              <a:ea typeface="Comic Sans MS"/>
              <a:cs typeface="Comic Sans MS"/>
              <a:sym typeface="Comic Sans MS"/>
            </a:endParaRPr>
          </a:p>
        </p:txBody>
      </p:sp>
      <p:sp>
        <p:nvSpPr>
          <p:cNvPr id="5" name="Retângulo 4"/>
          <p:cNvSpPr/>
          <p:nvPr/>
        </p:nvSpPr>
        <p:spPr>
          <a:xfrm>
            <a:off x="187114" y="7843820"/>
            <a:ext cx="14704093" cy="5355312"/>
          </a:xfrm>
          <a:prstGeom prst="rect">
            <a:avLst/>
          </a:prstGeom>
        </p:spPr>
        <p:txBody>
          <a:bodyPr wrap="square">
            <a:spAutoFit/>
          </a:bodyPr>
          <a:lstStyle/>
          <a:p>
            <a:pPr marL="342900" indent="-342900" algn="l">
              <a:buFont typeface="+mj-lt"/>
              <a:buAutoNum type="arabicParenR"/>
            </a:pPr>
            <a:r>
              <a:rPr lang="pt-BR" sz="1800" b="0" dirty="0">
                <a:solidFill>
                  <a:schemeClr val="bg1"/>
                </a:solidFill>
                <a:latin typeface="Comic Sans MS" panose="030F0702030302020204" pitchFamily="66" charset="0"/>
              </a:rPr>
              <a:t>Permissão livre para abrir comentários nas linhas dos códigos.</a:t>
            </a:r>
          </a:p>
          <a:p>
            <a:pPr marL="342900" indent="-342900" algn="l">
              <a:buFont typeface="+mj-lt"/>
              <a:buAutoNum type="arabicParenR"/>
            </a:pPr>
            <a:endParaRPr lang="pt-BR" sz="1800" b="0" dirty="0">
              <a:solidFill>
                <a:schemeClr val="bg1"/>
              </a:solidFill>
              <a:latin typeface="Comic Sans MS" panose="030F0702030302020204" pitchFamily="66" charset="0"/>
            </a:endParaRPr>
          </a:p>
          <a:p>
            <a:pPr marL="342900" indent="-342900" algn="l">
              <a:buFont typeface="+mj-lt"/>
              <a:buAutoNum type="arabicParenR"/>
            </a:pPr>
            <a:r>
              <a:rPr lang="pt-BR" sz="1800" b="0" dirty="0">
                <a:solidFill>
                  <a:schemeClr val="bg1"/>
                </a:solidFill>
                <a:latin typeface="Comic Sans MS" panose="030F0702030302020204" pitchFamily="66" charset="0"/>
              </a:rPr>
              <a:t>Nomear classes, funções, variáveis, constantes, </a:t>
            </a:r>
            <a:r>
              <a:rPr lang="pt-BR" sz="1800" b="0" dirty="0" smtClean="0">
                <a:solidFill>
                  <a:schemeClr val="bg1"/>
                </a:solidFill>
                <a:latin typeface="Comic Sans MS" panose="030F0702030302020204" pitchFamily="66" charset="0"/>
              </a:rPr>
              <a:t>extensões e </a:t>
            </a:r>
            <a:r>
              <a:rPr lang="pt-BR" sz="1800" b="0" dirty="0">
                <a:solidFill>
                  <a:schemeClr val="bg1"/>
                </a:solidFill>
                <a:latin typeface="Comic Sans MS" panose="030F0702030302020204" pitchFamily="66" charset="0"/>
              </a:rPr>
              <a:t>protocolos seguindo um padrão normal de boa prática de desenvolvimento.</a:t>
            </a:r>
          </a:p>
          <a:p>
            <a:pPr marL="342900" indent="-342900" algn="l">
              <a:buFont typeface="+mj-lt"/>
              <a:buAutoNum type="arabicParenR"/>
            </a:pPr>
            <a:endParaRPr lang="pt-BR" sz="1800" b="0" dirty="0">
              <a:solidFill>
                <a:schemeClr val="bg1"/>
              </a:solidFill>
              <a:latin typeface="Comic Sans MS" panose="030F0702030302020204" pitchFamily="66" charset="0"/>
            </a:endParaRPr>
          </a:p>
          <a:p>
            <a:pPr marL="342900" indent="-342900" algn="l">
              <a:buFont typeface="+mj-lt"/>
              <a:buAutoNum type="arabicParenR"/>
            </a:pPr>
            <a:r>
              <a:rPr lang="pt-BR" sz="1800" b="0" dirty="0">
                <a:solidFill>
                  <a:schemeClr val="bg1"/>
                </a:solidFill>
                <a:latin typeface="Comic Sans MS" panose="030F0702030302020204" pitchFamily="66" charset="0"/>
              </a:rPr>
              <a:t>Deve ser notificada a equipe em caso algum integrante precisar ou propor correção no código.</a:t>
            </a:r>
          </a:p>
          <a:p>
            <a:pPr marL="342900" indent="-342900" algn="l">
              <a:buFont typeface="+mj-lt"/>
              <a:buAutoNum type="arabicParenR"/>
            </a:pPr>
            <a:endParaRPr lang="pt-BR" sz="1800" b="0" dirty="0">
              <a:solidFill>
                <a:schemeClr val="bg1"/>
              </a:solidFill>
              <a:latin typeface="Comic Sans MS" panose="030F0702030302020204" pitchFamily="66" charset="0"/>
            </a:endParaRPr>
          </a:p>
          <a:p>
            <a:pPr marL="342900" indent="-342900" algn="l">
              <a:buFont typeface="+mj-lt"/>
              <a:buAutoNum type="arabicParenR"/>
            </a:pPr>
            <a:r>
              <a:rPr lang="pt-BR" sz="1800" b="0" dirty="0">
                <a:solidFill>
                  <a:schemeClr val="bg1"/>
                </a:solidFill>
                <a:latin typeface="Comic Sans MS" panose="030F0702030302020204" pitchFamily="66" charset="0"/>
              </a:rPr>
              <a:t>As classes do projeto devem constar em documento.</a:t>
            </a:r>
          </a:p>
          <a:p>
            <a:pPr marL="342900" indent="-342900" algn="l">
              <a:buFont typeface="+mj-lt"/>
              <a:buAutoNum type="arabicParenR"/>
            </a:pPr>
            <a:endParaRPr lang="pt-BR" sz="1800" b="0" dirty="0">
              <a:solidFill>
                <a:schemeClr val="bg1"/>
              </a:solidFill>
              <a:latin typeface="Comic Sans MS" panose="030F0702030302020204" pitchFamily="66" charset="0"/>
            </a:endParaRPr>
          </a:p>
          <a:p>
            <a:pPr marL="342900" indent="-342900" algn="l">
              <a:buFont typeface="+mj-lt"/>
              <a:buAutoNum type="arabicParenR"/>
            </a:pPr>
            <a:r>
              <a:rPr lang="pt-BR" sz="1800" b="0" dirty="0" smtClean="0">
                <a:solidFill>
                  <a:schemeClr val="bg1"/>
                </a:solidFill>
                <a:latin typeface="Comic Sans MS" panose="030F0702030302020204" pitchFamily="66" charset="0"/>
              </a:rPr>
              <a:t>Os </a:t>
            </a:r>
            <a:r>
              <a:rPr lang="pt-BR" sz="1800" b="0" dirty="0" err="1">
                <a:solidFill>
                  <a:schemeClr val="bg1"/>
                </a:solidFill>
                <a:latin typeface="Comic Sans MS" panose="030F0702030302020204" pitchFamily="66" charset="0"/>
              </a:rPr>
              <a:t>commits</a:t>
            </a:r>
            <a:r>
              <a:rPr lang="pt-BR" sz="1800" b="0" dirty="0">
                <a:solidFill>
                  <a:schemeClr val="bg1"/>
                </a:solidFill>
                <a:latin typeface="Comic Sans MS" panose="030F0702030302020204" pitchFamily="66" charset="0"/>
              </a:rPr>
              <a:t> no controle de versão devem seguir um padrão específico para facilitar o histórico, como mensagens que expliquem claramente as mudanças feitas.</a:t>
            </a:r>
          </a:p>
          <a:p>
            <a:pPr marL="342900" indent="-342900" algn="l">
              <a:buFont typeface="+mj-lt"/>
              <a:buAutoNum type="arabicParenR"/>
            </a:pPr>
            <a:endParaRPr lang="pt-BR" sz="1800" b="0" dirty="0">
              <a:solidFill>
                <a:schemeClr val="bg1"/>
              </a:solidFill>
              <a:latin typeface="Comic Sans MS" panose="030F0702030302020204" pitchFamily="66" charset="0"/>
            </a:endParaRPr>
          </a:p>
          <a:p>
            <a:pPr marL="342900" indent="-342900" algn="l">
              <a:buFont typeface="+mj-lt"/>
              <a:buAutoNum type="arabicParenR"/>
            </a:pPr>
            <a:r>
              <a:rPr lang="pt-BR" sz="1800" b="0" dirty="0">
                <a:solidFill>
                  <a:schemeClr val="bg1"/>
                </a:solidFill>
                <a:latin typeface="Comic Sans MS" panose="030F0702030302020204" pitchFamily="66" charset="0"/>
              </a:rPr>
              <a:t>Testes unitários obrigatórios: Cada novo código desenvolvido deve incluir testes unitários adequados, garantindo que as funcionalidades estejam testadas antes de serem integradas.</a:t>
            </a:r>
          </a:p>
          <a:p>
            <a:pPr marL="342900" indent="-342900" algn="l">
              <a:buFont typeface="+mj-lt"/>
              <a:buAutoNum type="arabicParenR"/>
            </a:pPr>
            <a:endParaRPr lang="pt-BR" sz="1800" b="0" dirty="0">
              <a:solidFill>
                <a:schemeClr val="bg1"/>
              </a:solidFill>
              <a:latin typeface="Comic Sans MS" panose="030F0702030302020204" pitchFamily="66" charset="0"/>
            </a:endParaRPr>
          </a:p>
          <a:p>
            <a:pPr marL="342900" indent="-342900" algn="l">
              <a:buFont typeface="+mj-lt"/>
              <a:buAutoNum type="arabicParenR"/>
            </a:pPr>
            <a:r>
              <a:rPr lang="pt-BR" sz="1800" b="0" dirty="0">
                <a:solidFill>
                  <a:schemeClr val="bg1"/>
                </a:solidFill>
                <a:latin typeface="Comic Sans MS" panose="030F0702030302020204" pitchFamily="66" charset="0"/>
              </a:rPr>
              <a:t>Revisões de código </a:t>
            </a:r>
            <a:r>
              <a:rPr lang="pt-BR" sz="1800" b="0" dirty="0" smtClean="0">
                <a:solidFill>
                  <a:schemeClr val="bg1"/>
                </a:solidFill>
                <a:latin typeface="Comic Sans MS" panose="030F0702030302020204" pitchFamily="66" charset="0"/>
              </a:rPr>
              <a:t>obrigatórias.</a:t>
            </a:r>
          </a:p>
          <a:p>
            <a:pPr marL="342900" indent="-342900" algn="l">
              <a:buFont typeface="+mj-lt"/>
              <a:buAutoNum type="arabicParenR"/>
            </a:pPr>
            <a:endParaRPr lang="pt-BR" sz="1800" b="0" dirty="0">
              <a:solidFill>
                <a:schemeClr val="bg1"/>
              </a:solidFill>
              <a:latin typeface="Comic Sans MS" panose="030F0702030302020204" pitchFamily="66" charset="0"/>
            </a:endParaRPr>
          </a:p>
          <a:p>
            <a:pPr marL="342900" indent="-342900" algn="l">
              <a:buFont typeface="+mj-lt"/>
              <a:buAutoNum type="arabicParenR"/>
            </a:pPr>
            <a:r>
              <a:rPr lang="pt-BR" sz="1800" b="0" dirty="0">
                <a:solidFill>
                  <a:schemeClr val="bg1"/>
                </a:solidFill>
                <a:latin typeface="Comic Sans MS" panose="030F0702030302020204" pitchFamily="66" charset="0"/>
              </a:rPr>
              <a:t>Manter um limite de complexidade por </a:t>
            </a:r>
            <a:r>
              <a:rPr lang="pt-BR" sz="1800" b="0" dirty="0" smtClean="0">
                <a:solidFill>
                  <a:schemeClr val="bg1"/>
                </a:solidFill>
                <a:latin typeface="Comic Sans MS" panose="030F0702030302020204" pitchFamily="66" charset="0"/>
              </a:rPr>
              <a:t>função, das quais </a:t>
            </a:r>
            <a:r>
              <a:rPr lang="pt-BR" sz="1800" b="0" dirty="0">
                <a:solidFill>
                  <a:schemeClr val="bg1"/>
                </a:solidFill>
                <a:latin typeface="Comic Sans MS" panose="030F0702030302020204" pitchFamily="66" charset="0"/>
              </a:rPr>
              <a:t>não devem ultrapassar um número máximo de linhas ou complexidade para facilitar a manutenção e legibilidade do código.</a:t>
            </a:r>
            <a:r>
              <a:rPr lang="pt-BR" sz="1800" dirty="0"/>
              <a:t>	</a:t>
            </a:r>
          </a:p>
        </p:txBody>
      </p:sp>
      <p:sp>
        <p:nvSpPr>
          <p:cNvPr id="6" name="Retângulo 5"/>
          <p:cNvSpPr/>
          <p:nvPr/>
        </p:nvSpPr>
        <p:spPr>
          <a:xfrm>
            <a:off x="15172531" y="7843820"/>
            <a:ext cx="9119753" cy="5262979"/>
          </a:xfrm>
          <a:prstGeom prst="rect">
            <a:avLst/>
          </a:prstGeom>
        </p:spPr>
        <p:txBody>
          <a:bodyPr wrap="square">
            <a:spAutoFit/>
          </a:bodyPr>
          <a:lstStyle/>
          <a:p>
            <a:pPr marL="342900" indent="-342900" algn="l">
              <a:buFont typeface="+mj-lt"/>
              <a:buAutoNum type="arabicParenR"/>
            </a:pPr>
            <a:r>
              <a:rPr lang="pt-BR" sz="1600" b="0" dirty="0">
                <a:solidFill>
                  <a:schemeClr val="bg1"/>
                </a:solidFill>
                <a:latin typeface="Comic Sans MS" panose="030F0702030302020204" pitchFamily="66" charset="0"/>
              </a:rPr>
              <a:t>Melhorar a usabilidade do software à medida que os usuários interagem com ele e fornecem feedback.</a:t>
            </a:r>
          </a:p>
          <a:p>
            <a:pPr marL="342900" indent="-342900" algn="l">
              <a:buFont typeface="+mj-lt"/>
              <a:buAutoNum type="arabicParenR"/>
            </a:pPr>
            <a:endParaRPr lang="pt-BR" sz="1600" b="0" dirty="0">
              <a:solidFill>
                <a:schemeClr val="bg1"/>
              </a:solidFill>
              <a:latin typeface="Comic Sans MS" panose="030F0702030302020204" pitchFamily="66" charset="0"/>
            </a:endParaRPr>
          </a:p>
          <a:p>
            <a:pPr marL="342900" indent="-342900" algn="l">
              <a:buFont typeface="+mj-lt"/>
              <a:buAutoNum type="arabicParenR"/>
            </a:pPr>
            <a:r>
              <a:rPr lang="pt-BR" sz="1600" b="0" dirty="0">
                <a:solidFill>
                  <a:schemeClr val="bg1"/>
                </a:solidFill>
                <a:latin typeface="Comic Sans MS" panose="030F0702030302020204" pitchFamily="66" charset="0"/>
              </a:rPr>
              <a:t>Identificar e corrigir vulnerabilidades de segurança à medida que o software é desenvolvido e testado.</a:t>
            </a:r>
          </a:p>
          <a:p>
            <a:pPr marL="342900" indent="-342900" algn="l">
              <a:buFont typeface="+mj-lt"/>
              <a:buAutoNum type="arabicParenR"/>
            </a:pPr>
            <a:endParaRPr lang="pt-BR" sz="1600" b="0" dirty="0">
              <a:solidFill>
                <a:schemeClr val="bg1"/>
              </a:solidFill>
              <a:latin typeface="Comic Sans MS" panose="030F0702030302020204" pitchFamily="66" charset="0"/>
            </a:endParaRPr>
          </a:p>
          <a:p>
            <a:pPr marL="342900" indent="-342900" algn="l">
              <a:buFont typeface="+mj-lt"/>
              <a:buAutoNum type="arabicParenR"/>
            </a:pPr>
            <a:r>
              <a:rPr lang="pt-BR" sz="1600" b="0" dirty="0">
                <a:solidFill>
                  <a:schemeClr val="bg1"/>
                </a:solidFill>
                <a:latin typeface="Comic Sans MS" panose="030F0702030302020204" pitchFamily="66" charset="0"/>
              </a:rPr>
              <a:t>Efetuar revisões de design, </a:t>
            </a:r>
            <a:r>
              <a:rPr lang="pt-BR" sz="1600" b="0" dirty="0" err="1">
                <a:solidFill>
                  <a:schemeClr val="bg1"/>
                </a:solidFill>
                <a:latin typeface="Comic Sans MS" panose="030F0702030302020204" pitchFamily="66" charset="0"/>
              </a:rPr>
              <a:t>refatoração</a:t>
            </a:r>
            <a:r>
              <a:rPr lang="pt-BR" sz="1600" b="0" dirty="0">
                <a:solidFill>
                  <a:schemeClr val="bg1"/>
                </a:solidFill>
                <a:latin typeface="Comic Sans MS" panose="030F0702030302020204" pitchFamily="66" charset="0"/>
              </a:rPr>
              <a:t> de código se necessário.</a:t>
            </a:r>
          </a:p>
          <a:p>
            <a:pPr marL="342900" indent="-342900" algn="l">
              <a:buFont typeface="+mj-lt"/>
              <a:buAutoNum type="arabicParenR"/>
            </a:pPr>
            <a:endParaRPr lang="pt-BR" sz="1600" b="0" dirty="0">
              <a:solidFill>
                <a:schemeClr val="bg1"/>
              </a:solidFill>
              <a:latin typeface="Comic Sans MS" panose="030F0702030302020204" pitchFamily="66" charset="0"/>
            </a:endParaRPr>
          </a:p>
          <a:p>
            <a:pPr marL="342900" indent="-342900" algn="l">
              <a:buFont typeface="+mj-lt"/>
              <a:buAutoNum type="arabicParenR"/>
            </a:pPr>
            <a:r>
              <a:rPr lang="pt-BR" sz="1600" b="0" dirty="0">
                <a:solidFill>
                  <a:schemeClr val="bg1"/>
                </a:solidFill>
                <a:latin typeface="Comic Sans MS" panose="030F0702030302020204" pitchFamily="66" charset="0"/>
              </a:rPr>
              <a:t>Rever se os relatórios estão trazendo as informações necessárias, evitando faltas ou excesso.</a:t>
            </a:r>
          </a:p>
          <a:p>
            <a:pPr marL="342900" indent="-342900" algn="l">
              <a:buFont typeface="+mj-lt"/>
              <a:buAutoNum type="arabicParenR"/>
            </a:pPr>
            <a:endParaRPr lang="pt-BR" sz="1600" b="0" dirty="0">
              <a:solidFill>
                <a:schemeClr val="bg1"/>
              </a:solidFill>
              <a:latin typeface="Comic Sans MS" panose="030F0702030302020204" pitchFamily="66" charset="0"/>
            </a:endParaRPr>
          </a:p>
          <a:p>
            <a:pPr marL="342900" indent="-342900" algn="l">
              <a:buFont typeface="+mj-lt"/>
              <a:buAutoNum type="arabicParenR"/>
            </a:pPr>
            <a:r>
              <a:rPr lang="pt-BR" sz="1600" b="0" dirty="0">
                <a:solidFill>
                  <a:schemeClr val="bg1"/>
                </a:solidFill>
                <a:latin typeface="Comic Sans MS" panose="030F0702030302020204" pitchFamily="66" charset="0"/>
              </a:rPr>
              <a:t>Aprimorar a eficiência de performance: Monitorar o desempenho do software em diferentes cenários e otimizar o código para melhorar a velocidade e reduzir o consumo de recursos.</a:t>
            </a:r>
          </a:p>
          <a:p>
            <a:pPr marL="342900" indent="-342900" algn="l">
              <a:buFont typeface="+mj-lt"/>
              <a:buAutoNum type="arabicParenR"/>
            </a:pPr>
            <a:endParaRPr lang="pt-BR" sz="1600" b="0" dirty="0">
              <a:solidFill>
                <a:schemeClr val="bg1"/>
              </a:solidFill>
              <a:latin typeface="Comic Sans MS" panose="030F0702030302020204" pitchFamily="66" charset="0"/>
            </a:endParaRPr>
          </a:p>
          <a:p>
            <a:pPr marL="342900" indent="-342900" algn="l">
              <a:buFont typeface="+mj-lt"/>
              <a:buAutoNum type="arabicParenR"/>
            </a:pPr>
            <a:r>
              <a:rPr lang="pt-BR" sz="1600" b="0" dirty="0">
                <a:solidFill>
                  <a:schemeClr val="bg1"/>
                </a:solidFill>
                <a:latin typeface="Comic Sans MS" panose="030F0702030302020204" pitchFamily="66" charset="0"/>
              </a:rPr>
              <a:t>Automatizar processos repetitivos: Identificar áreas do sistema que demandam trabalho manual constante e implementar automações para aumentar a produtividade.</a:t>
            </a:r>
          </a:p>
          <a:p>
            <a:pPr marL="342900" indent="-342900" algn="l">
              <a:buFont typeface="+mj-lt"/>
              <a:buAutoNum type="arabicParenR"/>
            </a:pPr>
            <a:endParaRPr lang="pt-BR" sz="1600" b="0" dirty="0">
              <a:solidFill>
                <a:schemeClr val="bg1"/>
              </a:solidFill>
              <a:latin typeface="Comic Sans MS" panose="030F0702030302020204" pitchFamily="66" charset="0"/>
            </a:endParaRPr>
          </a:p>
          <a:p>
            <a:pPr marL="342900" indent="-342900" algn="l">
              <a:buFont typeface="+mj-lt"/>
              <a:buAutoNum type="arabicParenR"/>
            </a:pPr>
            <a:r>
              <a:rPr lang="pt-BR" sz="1600" b="0" dirty="0">
                <a:solidFill>
                  <a:schemeClr val="bg1"/>
                </a:solidFill>
                <a:latin typeface="Comic Sans MS" panose="030F0702030302020204" pitchFamily="66" charset="0"/>
              </a:rPr>
              <a:t>Implementar feedback visual </a:t>
            </a:r>
            <a:r>
              <a:rPr lang="pt-BR" sz="1600" b="0" dirty="0" smtClean="0">
                <a:solidFill>
                  <a:schemeClr val="bg1"/>
                </a:solidFill>
                <a:latin typeface="Comic Sans MS" panose="030F0702030302020204" pitchFamily="66" charset="0"/>
              </a:rPr>
              <a:t>eficaz.</a:t>
            </a:r>
            <a:endParaRPr lang="pt-BR" sz="1600" b="0" dirty="0">
              <a:solidFill>
                <a:schemeClr val="bg1"/>
              </a:solidFill>
              <a:latin typeface="Comic Sans MS" panose="030F0702030302020204" pitchFamily="66" charset="0"/>
            </a:endParaRPr>
          </a:p>
          <a:p>
            <a:pPr marL="342900" indent="-342900" algn="l">
              <a:buFont typeface="+mj-lt"/>
              <a:buAutoNum type="arabicParenR"/>
            </a:pPr>
            <a:endParaRPr lang="pt-BR" sz="1600" b="0" dirty="0">
              <a:solidFill>
                <a:schemeClr val="bg1"/>
              </a:solidFill>
              <a:latin typeface="Comic Sans MS" panose="030F0702030302020204" pitchFamily="66" charset="0"/>
            </a:endParaRPr>
          </a:p>
          <a:p>
            <a:pPr marL="342900" indent="-342900" algn="l">
              <a:buFont typeface="+mj-lt"/>
              <a:buAutoNum type="arabicParenR"/>
            </a:pPr>
            <a:r>
              <a:rPr lang="pt-BR" sz="1600" b="0" dirty="0">
                <a:solidFill>
                  <a:schemeClr val="bg1"/>
                </a:solidFill>
                <a:latin typeface="Comic Sans MS" panose="030F0702030302020204" pitchFamily="66" charset="0"/>
              </a:rPr>
              <a:t>Garantir compatibilidade com diferentes dispositivos e </a:t>
            </a:r>
            <a:r>
              <a:rPr lang="pt-BR" sz="1600" b="0" dirty="0" smtClean="0">
                <a:solidFill>
                  <a:schemeClr val="bg1"/>
                </a:solidFill>
                <a:latin typeface="Comic Sans MS" panose="030F0702030302020204" pitchFamily="66" charset="0"/>
              </a:rPr>
              <a:t>navegadores.</a:t>
            </a:r>
            <a:endParaRPr lang="pt-BR" sz="1600" b="0" dirty="0">
              <a:solidFill>
                <a:schemeClr val="bg1"/>
              </a:solidFill>
              <a:latin typeface="Comic Sans MS" panose="030F0702030302020204" pitchFamily="66" charset="0"/>
            </a:endParaRPr>
          </a:p>
        </p:txBody>
      </p:sp>
      <p:sp>
        <p:nvSpPr>
          <p:cNvPr id="31" name="[a preencher]"/>
          <p:cNvSpPr txBox="1"/>
          <p:nvPr/>
        </p:nvSpPr>
        <p:spPr>
          <a:xfrm>
            <a:off x="15259749" y="959086"/>
            <a:ext cx="7079629" cy="2546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2700" b="0">
                <a:solidFill>
                  <a:srgbClr val="FFFFFF"/>
                </a:solidFill>
                <a:latin typeface="Comic Sans MS"/>
                <a:ea typeface="Comic Sans MS"/>
                <a:cs typeface="Comic Sans MS"/>
                <a:sym typeface="Comic Sans MS"/>
              </a:defRPr>
            </a:lvl1pPr>
          </a:lstStyle>
          <a:p>
            <a:r>
              <a:rPr lang="pt-BR" i="1" dirty="0" err="1" smtClean="0"/>
              <a:t>Singleton</a:t>
            </a:r>
            <a:endParaRPr lang="pt-BR" i="1" dirty="0" smtClean="0"/>
          </a:p>
          <a:p>
            <a:r>
              <a:rPr lang="pt-BR" i="1" dirty="0" err="1"/>
              <a:t>Factory</a:t>
            </a:r>
            <a:r>
              <a:rPr lang="pt-BR" i="1" dirty="0"/>
              <a:t> </a:t>
            </a:r>
            <a:r>
              <a:rPr lang="pt-BR" i="1" dirty="0" err="1" smtClean="0"/>
              <a:t>Method</a:t>
            </a:r>
            <a:endParaRPr lang="pt-BR" i="1" dirty="0" smtClean="0"/>
          </a:p>
          <a:p>
            <a:r>
              <a:rPr lang="pt-BR" i="1" dirty="0"/>
              <a:t>Abstract </a:t>
            </a:r>
            <a:r>
              <a:rPr lang="pt-BR" i="1" dirty="0" err="1" smtClean="0"/>
              <a:t>Factory</a:t>
            </a:r>
            <a:endParaRPr lang="pt-BR" i="1" dirty="0" smtClean="0"/>
          </a:p>
          <a:p>
            <a:r>
              <a:rPr lang="pt-BR" i="1" dirty="0" err="1" smtClean="0"/>
              <a:t>Builder</a:t>
            </a:r>
            <a:endParaRPr lang="pt-BR" i="1" dirty="0" smtClean="0"/>
          </a:p>
          <a:p>
            <a:r>
              <a:rPr lang="pt-BR" i="1" dirty="0" err="1" smtClean="0"/>
              <a:t>Observer</a:t>
            </a:r>
            <a:endParaRPr lang="pt-BR" i="1" dirty="0" smtClean="0"/>
          </a:p>
          <a:p>
            <a:r>
              <a:rPr lang="pt-BR" i="1" dirty="0" err="1"/>
              <a:t>Strategy</a:t>
            </a:r>
            <a:endParaRPr i="1" dirty="0"/>
          </a:p>
        </p:txBody>
      </p:sp>
      <p:sp>
        <p:nvSpPr>
          <p:cNvPr id="7" name="Retângulo 6"/>
          <p:cNvSpPr/>
          <p:nvPr/>
        </p:nvSpPr>
        <p:spPr>
          <a:xfrm>
            <a:off x="8523162" y="951217"/>
            <a:ext cx="6377935" cy="4616648"/>
          </a:xfrm>
          <a:prstGeom prst="rect">
            <a:avLst/>
          </a:prstGeom>
        </p:spPr>
        <p:txBody>
          <a:bodyPr wrap="square">
            <a:spAutoFit/>
          </a:bodyPr>
          <a:lstStyle/>
          <a:p>
            <a:pPr marL="342900" indent="-342900" algn="l">
              <a:buFont typeface="+mj-lt"/>
              <a:buAutoNum type="arabicParenR"/>
            </a:pPr>
            <a:r>
              <a:rPr lang="pt-BR" sz="1400" b="0" dirty="0">
                <a:solidFill>
                  <a:schemeClr val="bg1"/>
                </a:solidFill>
                <a:latin typeface="Comic Sans MS" panose="030F0702030302020204" pitchFamily="66" charset="0"/>
              </a:rPr>
              <a:t>Testar persistência de dados no banco sempre que for viável fazer alterações brutas no código-fonte.</a:t>
            </a:r>
          </a:p>
          <a:p>
            <a:pPr marL="342900" indent="-342900" algn="l">
              <a:buFont typeface="+mj-lt"/>
              <a:buAutoNum type="arabicParenR"/>
            </a:pPr>
            <a:endParaRPr lang="pt-BR" sz="1400" b="0" dirty="0">
              <a:solidFill>
                <a:schemeClr val="bg1"/>
              </a:solidFill>
              <a:latin typeface="Comic Sans MS" panose="030F0702030302020204" pitchFamily="66" charset="0"/>
            </a:endParaRPr>
          </a:p>
          <a:p>
            <a:pPr marL="342900" indent="-342900" algn="l">
              <a:buFont typeface="+mj-lt"/>
              <a:buAutoNum type="arabicParenR"/>
            </a:pPr>
            <a:r>
              <a:rPr lang="pt-BR" sz="1400" b="0" dirty="0">
                <a:solidFill>
                  <a:schemeClr val="bg1"/>
                </a:solidFill>
                <a:latin typeface="Comic Sans MS" panose="030F0702030302020204" pitchFamily="66" charset="0"/>
              </a:rPr>
              <a:t>Teste de stress no sistema com softwares específicos.</a:t>
            </a:r>
          </a:p>
          <a:p>
            <a:pPr marL="342900" indent="-342900" algn="l">
              <a:buFont typeface="+mj-lt"/>
              <a:buAutoNum type="arabicParenR"/>
            </a:pPr>
            <a:endParaRPr lang="pt-BR" sz="1400" b="0" dirty="0">
              <a:solidFill>
                <a:schemeClr val="bg1"/>
              </a:solidFill>
              <a:latin typeface="Comic Sans MS" panose="030F0702030302020204" pitchFamily="66" charset="0"/>
            </a:endParaRPr>
          </a:p>
          <a:p>
            <a:pPr marL="342900" indent="-342900" algn="l">
              <a:buFont typeface="+mj-lt"/>
              <a:buAutoNum type="arabicParenR"/>
            </a:pPr>
            <a:r>
              <a:rPr lang="pt-BR" sz="1400" b="0" dirty="0">
                <a:solidFill>
                  <a:schemeClr val="bg1"/>
                </a:solidFill>
                <a:latin typeface="Comic Sans MS" panose="030F0702030302020204" pitchFamily="66" charset="0"/>
              </a:rPr>
              <a:t>Testar integração para testar a interação entre diferentes módulos ou componentes de software.</a:t>
            </a:r>
          </a:p>
          <a:p>
            <a:pPr marL="342900" indent="-342900" algn="l">
              <a:buFont typeface="+mj-lt"/>
              <a:buAutoNum type="arabicParenR"/>
            </a:pPr>
            <a:endParaRPr lang="pt-BR" sz="1400" b="0" dirty="0">
              <a:solidFill>
                <a:schemeClr val="bg1"/>
              </a:solidFill>
              <a:latin typeface="Comic Sans MS" panose="030F0702030302020204" pitchFamily="66" charset="0"/>
            </a:endParaRPr>
          </a:p>
          <a:p>
            <a:pPr marL="342900" indent="-342900" algn="l">
              <a:buFont typeface="+mj-lt"/>
              <a:buAutoNum type="arabicParenR"/>
            </a:pPr>
            <a:r>
              <a:rPr lang="pt-BR" sz="1400" b="0" dirty="0">
                <a:solidFill>
                  <a:schemeClr val="bg1"/>
                </a:solidFill>
                <a:latin typeface="Comic Sans MS" panose="030F0702030302020204" pitchFamily="66" charset="0"/>
              </a:rPr>
              <a:t>Testes de Recuperação de Desastres, simular falhas críticas, como perda de dados ou interrupções de energia.</a:t>
            </a:r>
          </a:p>
          <a:p>
            <a:pPr marL="342900" indent="-342900" algn="l">
              <a:buFont typeface="+mj-lt"/>
              <a:buAutoNum type="arabicParenR"/>
            </a:pPr>
            <a:endParaRPr lang="pt-BR" sz="1400" b="0" dirty="0">
              <a:solidFill>
                <a:schemeClr val="bg1"/>
              </a:solidFill>
              <a:latin typeface="Comic Sans MS" panose="030F0702030302020204" pitchFamily="66" charset="0"/>
            </a:endParaRPr>
          </a:p>
          <a:p>
            <a:pPr marL="342900" indent="-342900" algn="l">
              <a:buFont typeface="+mj-lt"/>
              <a:buAutoNum type="arabicParenR"/>
            </a:pPr>
            <a:r>
              <a:rPr lang="pt-BR" sz="1400" b="0" dirty="0">
                <a:solidFill>
                  <a:schemeClr val="bg1"/>
                </a:solidFill>
                <a:latin typeface="Comic Sans MS" panose="030F0702030302020204" pitchFamily="66" charset="0"/>
              </a:rPr>
              <a:t>Testes de desempenho para medir o tempo de resposta do sistema.</a:t>
            </a:r>
          </a:p>
          <a:p>
            <a:pPr marL="342900" indent="-342900" algn="l">
              <a:buFont typeface="+mj-lt"/>
              <a:buAutoNum type="arabicParenR"/>
            </a:pPr>
            <a:endParaRPr lang="pt-BR" sz="1400" b="0" dirty="0">
              <a:solidFill>
                <a:schemeClr val="bg1"/>
              </a:solidFill>
              <a:latin typeface="Comic Sans MS" panose="030F0702030302020204" pitchFamily="66" charset="0"/>
            </a:endParaRPr>
          </a:p>
          <a:p>
            <a:pPr marL="342900" indent="-342900" algn="l">
              <a:buFont typeface="+mj-lt"/>
              <a:buAutoNum type="arabicParenR"/>
            </a:pPr>
            <a:r>
              <a:rPr lang="pt-BR" sz="1400" b="0" dirty="0">
                <a:solidFill>
                  <a:schemeClr val="bg1"/>
                </a:solidFill>
                <a:latin typeface="Comic Sans MS" panose="030F0702030302020204" pitchFamily="66" charset="0"/>
              </a:rPr>
              <a:t>Testes de dependência para avaliar como o sistema se comporta quando serviços ou </a:t>
            </a:r>
            <a:r>
              <a:rPr lang="pt-BR" sz="1400" b="0" dirty="0" err="1">
                <a:solidFill>
                  <a:schemeClr val="bg1"/>
                </a:solidFill>
                <a:latin typeface="Comic Sans MS" panose="030F0702030302020204" pitchFamily="66" charset="0"/>
              </a:rPr>
              <a:t>APIs</a:t>
            </a:r>
            <a:r>
              <a:rPr lang="pt-BR" sz="1400" b="0" dirty="0">
                <a:solidFill>
                  <a:schemeClr val="bg1"/>
                </a:solidFill>
                <a:latin typeface="Comic Sans MS" panose="030F0702030302020204" pitchFamily="66" charset="0"/>
              </a:rPr>
              <a:t> externas falham ou são interrompidos.</a:t>
            </a:r>
          </a:p>
          <a:p>
            <a:pPr marL="342900" indent="-342900" algn="l">
              <a:buFont typeface="+mj-lt"/>
              <a:buAutoNum type="arabicParenR"/>
            </a:pPr>
            <a:endParaRPr lang="pt-BR" sz="1400" b="0" dirty="0">
              <a:solidFill>
                <a:schemeClr val="bg1"/>
              </a:solidFill>
              <a:latin typeface="Comic Sans MS" panose="030F0702030302020204" pitchFamily="66" charset="0"/>
            </a:endParaRPr>
          </a:p>
          <a:p>
            <a:pPr marL="342900" indent="-342900" algn="l">
              <a:buFont typeface="+mj-lt"/>
              <a:buAutoNum type="arabicParenR"/>
            </a:pPr>
            <a:r>
              <a:rPr lang="pt-BR" sz="1400" b="0" dirty="0">
                <a:solidFill>
                  <a:schemeClr val="bg1"/>
                </a:solidFill>
                <a:latin typeface="Comic Sans MS" panose="030F0702030302020204" pitchFamily="66" charset="0"/>
              </a:rPr>
              <a:t>Caso o sistema precise importar dados, realizar testes de migração para que o procedimento ocorra sem perda ou corrupção de dados.</a:t>
            </a:r>
          </a:p>
          <a:p>
            <a:pPr marL="342900" indent="-342900" algn="l">
              <a:buFont typeface="+mj-lt"/>
              <a:buAutoNum type="arabicParenR"/>
            </a:pPr>
            <a:endParaRPr lang="pt-BR" sz="1400" b="0" dirty="0">
              <a:solidFill>
                <a:schemeClr val="bg1"/>
              </a:solidFill>
              <a:latin typeface="Comic Sans MS" panose="030F0702030302020204" pitchFamily="66" charset="0"/>
            </a:endParaRPr>
          </a:p>
          <a:p>
            <a:pPr marL="342900" indent="-342900" algn="l">
              <a:buFont typeface="+mj-lt"/>
              <a:buAutoNum type="arabicParenR"/>
            </a:pPr>
            <a:r>
              <a:rPr lang="pt-BR" sz="1400" b="0" dirty="0">
                <a:solidFill>
                  <a:schemeClr val="bg1"/>
                </a:solidFill>
                <a:latin typeface="Comic Sans MS" panose="030F0702030302020204" pitchFamily="66" charset="0"/>
              </a:rPr>
              <a:t>Testes de Compatibilidade na intenção de verificar se o sistema funciona corretamente em diferentes navegadores.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tângulo"/>
          <p:cNvSpPr/>
          <p:nvPr/>
        </p:nvSpPr>
        <p:spPr>
          <a:xfrm>
            <a:off x="4288370" y="4346618"/>
            <a:ext cx="3766785" cy="1498851"/>
          </a:xfrm>
          <a:prstGeom prst="rect">
            <a:avLst/>
          </a:prstGeom>
          <a:solidFill>
            <a:srgbClr val="C2D76D"/>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188" name="Problems/Opportunities"/>
          <p:cNvSpPr txBox="1"/>
          <p:nvPr/>
        </p:nvSpPr>
        <p:spPr>
          <a:xfrm>
            <a:off x="4354364" y="4492668"/>
            <a:ext cx="1748103"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algn="l" defTabSz="825500">
              <a:defRPr sz="1200" b="0">
                <a:solidFill>
                  <a:schemeClr val="accent3">
                    <a:hueOff val="914337"/>
                    <a:satOff val="31515"/>
                    <a:lumOff val="-30790"/>
                  </a:schemeClr>
                </a:solidFill>
                <a:latin typeface="+mn-lt"/>
                <a:ea typeface="+mn-ea"/>
                <a:cs typeface="+mn-cs"/>
                <a:sym typeface="Helvetica Neue Medium"/>
              </a:defRPr>
            </a:lvl1pPr>
          </a:lstStyle>
          <a:p>
            <a:r>
              <a:t>Problems/Opportunities</a:t>
            </a:r>
          </a:p>
        </p:txBody>
      </p:sp>
      <p:sp>
        <p:nvSpPr>
          <p:cNvPr id="189" name="Retângulo"/>
          <p:cNvSpPr/>
          <p:nvPr/>
        </p:nvSpPr>
        <p:spPr>
          <a:xfrm>
            <a:off x="8069478" y="4356165"/>
            <a:ext cx="3313949" cy="1983454"/>
          </a:xfrm>
          <a:prstGeom prst="rect">
            <a:avLst/>
          </a:prstGeom>
          <a:solidFill>
            <a:srgbClr val="C2D76D"/>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190" name="Main Benchmark"/>
          <p:cNvSpPr txBox="1"/>
          <p:nvPr/>
        </p:nvSpPr>
        <p:spPr>
          <a:xfrm>
            <a:off x="8155778" y="4448034"/>
            <a:ext cx="1256766"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chemeClr val="accent3">
                    <a:hueOff val="914337"/>
                    <a:satOff val="31515"/>
                    <a:lumOff val="-30790"/>
                  </a:schemeClr>
                </a:solidFill>
                <a:latin typeface="+mn-lt"/>
                <a:ea typeface="+mn-ea"/>
                <a:cs typeface="+mn-cs"/>
                <a:sym typeface="Helvetica Neue Medium"/>
              </a:defRPr>
            </a:lvl1pPr>
          </a:lstStyle>
          <a:p>
            <a:r>
              <a:t>Main Benchmark</a:t>
            </a:r>
          </a:p>
        </p:txBody>
      </p:sp>
      <p:sp>
        <p:nvSpPr>
          <p:cNvPr id="191" name="Retângulo"/>
          <p:cNvSpPr/>
          <p:nvPr/>
        </p:nvSpPr>
        <p:spPr>
          <a:xfrm>
            <a:off x="8069478" y="6354964"/>
            <a:ext cx="3313949" cy="1674147"/>
          </a:xfrm>
          <a:prstGeom prst="rect">
            <a:avLst/>
          </a:prstGeom>
          <a:solidFill>
            <a:srgbClr val="C2D76D"/>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192" name="Retângulo"/>
          <p:cNvSpPr/>
          <p:nvPr/>
        </p:nvSpPr>
        <p:spPr>
          <a:xfrm>
            <a:off x="4288370" y="5856766"/>
            <a:ext cx="3766786" cy="2169302"/>
          </a:xfrm>
          <a:prstGeom prst="rect">
            <a:avLst/>
          </a:prstGeom>
          <a:solidFill>
            <a:srgbClr val="C2D76D"/>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193" name="Critical success factors"/>
          <p:cNvSpPr txBox="1"/>
          <p:nvPr/>
        </p:nvSpPr>
        <p:spPr>
          <a:xfrm>
            <a:off x="4362640" y="5950904"/>
            <a:ext cx="1903261"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376" tIns="26376" rIns="26376" bIns="26376" anchor="ctr">
            <a:spAutoFit/>
          </a:bodyPr>
          <a:lstStyle>
            <a:lvl1pPr algn="l" defTabSz="825500">
              <a:defRPr sz="1200" b="0">
                <a:solidFill>
                  <a:schemeClr val="accent3">
                    <a:hueOff val="914337"/>
                    <a:satOff val="31515"/>
                    <a:lumOff val="-30790"/>
                  </a:schemeClr>
                </a:solidFill>
                <a:latin typeface="+mn-lt"/>
                <a:ea typeface="+mn-ea"/>
                <a:cs typeface="+mn-cs"/>
                <a:sym typeface="Helvetica Neue Medium"/>
              </a:defRPr>
            </a:lvl1pPr>
          </a:lstStyle>
          <a:p>
            <a:r>
              <a:t>Critical success factors </a:t>
            </a:r>
          </a:p>
        </p:txBody>
      </p:sp>
      <p:sp>
        <p:nvSpPr>
          <p:cNvPr id="194" name="Investigate"/>
          <p:cNvSpPr txBox="1"/>
          <p:nvPr/>
        </p:nvSpPr>
        <p:spPr>
          <a:xfrm>
            <a:off x="4274508" y="3979170"/>
            <a:ext cx="836294" cy="2388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97A85A"/>
                </a:solidFill>
                <a:latin typeface="+mn-lt"/>
                <a:ea typeface="+mn-ea"/>
                <a:cs typeface="+mn-cs"/>
                <a:sym typeface="Helvetica Neue Medium"/>
              </a:defRPr>
            </a:lvl1pPr>
          </a:lstStyle>
          <a:p>
            <a:r>
              <a:rPr dirty="0"/>
              <a:t>Investigate</a:t>
            </a:r>
          </a:p>
        </p:txBody>
      </p:sp>
      <p:sp>
        <p:nvSpPr>
          <p:cNvPr id="195" name="Design Patterns"/>
          <p:cNvSpPr txBox="1"/>
          <p:nvPr/>
        </p:nvSpPr>
        <p:spPr>
          <a:xfrm>
            <a:off x="18013178" y="5810663"/>
            <a:ext cx="1191843"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Design Patterns</a:t>
            </a:r>
          </a:p>
        </p:txBody>
      </p:sp>
      <p:sp>
        <p:nvSpPr>
          <p:cNvPr id="196" name="Act -  Requirements' Identification"/>
          <p:cNvSpPr txBox="1"/>
          <p:nvPr/>
        </p:nvSpPr>
        <p:spPr>
          <a:xfrm>
            <a:off x="3794626" y="9425296"/>
            <a:ext cx="2468041"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548293"/>
                </a:solidFill>
                <a:latin typeface="+mn-lt"/>
                <a:ea typeface="+mn-ea"/>
                <a:cs typeface="+mn-cs"/>
                <a:sym typeface="Helvetica Neue Medium"/>
              </a:defRPr>
            </a:lvl1pPr>
          </a:lstStyle>
          <a:p>
            <a:r>
              <a:t>Act -  Requirements' Identification</a:t>
            </a:r>
          </a:p>
        </p:txBody>
      </p:sp>
      <p:sp>
        <p:nvSpPr>
          <p:cNvPr id="198" name="Linha"/>
          <p:cNvSpPr/>
          <p:nvPr/>
        </p:nvSpPr>
        <p:spPr>
          <a:xfrm flipH="1">
            <a:off x="11621247" y="3199776"/>
            <a:ext cx="1" cy="1042110"/>
          </a:xfrm>
          <a:prstGeom prst="line">
            <a:avLst/>
          </a:prstGeom>
          <a:ln w="12700">
            <a:solidFill>
              <a:srgbClr val="000000"/>
            </a:solidFill>
            <a:miter lim="400000"/>
            <a:headEnd type="arrow"/>
            <a:tailEnd type="arrow"/>
          </a:ln>
        </p:spPr>
        <p:txBody>
          <a:bodyPr lIns="26376" tIns="26376" rIns="26376" bIns="26376" anchor="ctr"/>
          <a:lstStyle/>
          <a:p>
            <a:pPr defTabSz="2438338">
              <a:defRPr sz="2200" b="0">
                <a:solidFill>
                  <a:srgbClr val="5E5E5E"/>
                </a:solidFill>
              </a:defRPr>
            </a:pPr>
            <a:endParaRPr/>
          </a:p>
        </p:txBody>
      </p:sp>
      <p:sp>
        <p:nvSpPr>
          <p:cNvPr id="199" name="Retângulo"/>
          <p:cNvSpPr/>
          <p:nvPr/>
        </p:nvSpPr>
        <p:spPr>
          <a:xfrm>
            <a:off x="8383272" y="937673"/>
            <a:ext cx="1657745" cy="2143084"/>
          </a:xfrm>
          <a:prstGeom prst="rect">
            <a:avLst/>
          </a:prstGeom>
          <a:solidFill>
            <a:srgbClr val="D45D37"/>
          </a:solidFill>
          <a:ln w="3175">
            <a:solidFill>
              <a:srgbClr val="FFFFFF"/>
            </a:solidFill>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00" name="Retângulo"/>
          <p:cNvSpPr/>
          <p:nvPr/>
        </p:nvSpPr>
        <p:spPr>
          <a:xfrm>
            <a:off x="11762813" y="951365"/>
            <a:ext cx="3780475" cy="789714"/>
          </a:xfrm>
          <a:prstGeom prst="rect">
            <a:avLst/>
          </a:prstGeom>
          <a:solidFill>
            <a:srgbClr val="D45D37"/>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01" name="Big idea"/>
          <p:cNvSpPr txBox="1"/>
          <p:nvPr/>
        </p:nvSpPr>
        <p:spPr>
          <a:xfrm>
            <a:off x="11876118" y="984740"/>
            <a:ext cx="641527"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Big idea</a:t>
            </a:r>
          </a:p>
        </p:txBody>
      </p:sp>
      <p:sp>
        <p:nvSpPr>
          <p:cNvPr id="202" name="Forças"/>
          <p:cNvSpPr txBox="1"/>
          <p:nvPr/>
        </p:nvSpPr>
        <p:spPr>
          <a:xfrm>
            <a:off x="11949447" y="1868242"/>
            <a:ext cx="545668"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Forças</a:t>
            </a:r>
          </a:p>
        </p:txBody>
      </p:sp>
      <p:sp>
        <p:nvSpPr>
          <p:cNvPr id="203" name="Retângulo"/>
          <p:cNvSpPr/>
          <p:nvPr/>
        </p:nvSpPr>
        <p:spPr>
          <a:xfrm>
            <a:off x="10067593" y="948616"/>
            <a:ext cx="1657745" cy="2143084"/>
          </a:xfrm>
          <a:prstGeom prst="rect">
            <a:avLst/>
          </a:prstGeom>
          <a:solidFill>
            <a:srgbClr val="D45D37"/>
          </a:solidFill>
          <a:ln w="3175">
            <a:solidFill>
              <a:srgbClr val="FFFFFF"/>
            </a:solidFill>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04" name="Weaknesses"/>
          <p:cNvSpPr txBox="1"/>
          <p:nvPr/>
        </p:nvSpPr>
        <p:spPr>
          <a:xfrm>
            <a:off x="10184538" y="984740"/>
            <a:ext cx="952118"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Weaknesses</a:t>
            </a:r>
          </a:p>
        </p:txBody>
      </p:sp>
      <p:sp>
        <p:nvSpPr>
          <p:cNvPr id="205" name="Retângulo"/>
          <p:cNvSpPr/>
          <p:nvPr/>
        </p:nvSpPr>
        <p:spPr>
          <a:xfrm>
            <a:off x="11762544" y="1754935"/>
            <a:ext cx="3781013" cy="660843"/>
          </a:xfrm>
          <a:prstGeom prst="rect">
            <a:avLst/>
          </a:prstGeom>
          <a:solidFill>
            <a:srgbClr val="D45D37"/>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06" name="Essential Question"/>
          <p:cNvSpPr txBox="1"/>
          <p:nvPr/>
        </p:nvSpPr>
        <p:spPr>
          <a:xfrm>
            <a:off x="11868054" y="1779436"/>
            <a:ext cx="1375637"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Essential Question</a:t>
            </a:r>
          </a:p>
        </p:txBody>
      </p:sp>
      <p:sp>
        <p:nvSpPr>
          <p:cNvPr id="207" name="Retângulo"/>
          <p:cNvSpPr/>
          <p:nvPr/>
        </p:nvSpPr>
        <p:spPr>
          <a:xfrm>
            <a:off x="11762544" y="2428109"/>
            <a:ext cx="3781013" cy="660843"/>
          </a:xfrm>
          <a:prstGeom prst="rect">
            <a:avLst/>
          </a:prstGeom>
          <a:solidFill>
            <a:srgbClr val="D45D37"/>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08" name="Challenge"/>
          <p:cNvSpPr txBox="1"/>
          <p:nvPr/>
        </p:nvSpPr>
        <p:spPr>
          <a:xfrm>
            <a:off x="11850475" y="2493456"/>
            <a:ext cx="768476" cy="2388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Challenge</a:t>
            </a:r>
          </a:p>
        </p:txBody>
      </p:sp>
      <p:sp>
        <p:nvSpPr>
          <p:cNvPr id="209" name="Engage"/>
          <p:cNvSpPr txBox="1"/>
          <p:nvPr/>
        </p:nvSpPr>
        <p:spPr>
          <a:xfrm>
            <a:off x="8264709" y="582677"/>
            <a:ext cx="599160"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D45D37"/>
                </a:solidFill>
                <a:latin typeface="+mn-lt"/>
                <a:ea typeface="+mn-ea"/>
                <a:cs typeface="+mn-cs"/>
                <a:sym typeface="Helvetica Neue Medium"/>
              </a:defRPr>
            </a:lvl1pPr>
          </a:lstStyle>
          <a:p>
            <a:r>
              <a:t>Engage</a:t>
            </a:r>
          </a:p>
        </p:txBody>
      </p:sp>
      <p:sp>
        <p:nvSpPr>
          <p:cNvPr id="210" name="Strength"/>
          <p:cNvSpPr txBox="1"/>
          <p:nvPr/>
        </p:nvSpPr>
        <p:spPr>
          <a:xfrm>
            <a:off x="8464789" y="987893"/>
            <a:ext cx="666672"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Strength</a:t>
            </a:r>
          </a:p>
        </p:txBody>
      </p:sp>
      <p:sp>
        <p:nvSpPr>
          <p:cNvPr id="211" name="Retângulo"/>
          <p:cNvSpPr/>
          <p:nvPr/>
        </p:nvSpPr>
        <p:spPr>
          <a:xfrm>
            <a:off x="5903189" y="9769231"/>
            <a:ext cx="1947200" cy="1433198"/>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12" name="Retângulo"/>
          <p:cNvSpPr/>
          <p:nvPr/>
        </p:nvSpPr>
        <p:spPr>
          <a:xfrm>
            <a:off x="3831956" y="9768897"/>
            <a:ext cx="2056909" cy="1433866"/>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13" name="Value proposition"/>
          <p:cNvSpPr txBox="1"/>
          <p:nvPr/>
        </p:nvSpPr>
        <p:spPr>
          <a:xfrm>
            <a:off x="3881527" y="9850630"/>
            <a:ext cx="1285264"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Value proposition</a:t>
            </a:r>
          </a:p>
        </p:txBody>
      </p:sp>
      <p:sp>
        <p:nvSpPr>
          <p:cNvPr id="214" name="Retângulo"/>
          <p:cNvSpPr/>
          <p:nvPr/>
        </p:nvSpPr>
        <p:spPr>
          <a:xfrm>
            <a:off x="7864712" y="9768897"/>
            <a:ext cx="3047283" cy="1433867"/>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15" name="Prototype Test Strategy"/>
          <p:cNvSpPr txBox="1"/>
          <p:nvPr/>
        </p:nvSpPr>
        <p:spPr>
          <a:xfrm>
            <a:off x="7987179" y="9850630"/>
            <a:ext cx="1722805"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Prototype Test Strategy</a:t>
            </a:r>
          </a:p>
        </p:txBody>
      </p:sp>
      <p:sp>
        <p:nvSpPr>
          <p:cNvPr id="216" name="Retângulo"/>
          <p:cNvSpPr/>
          <p:nvPr/>
        </p:nvSpPr>
        <p:spPr>
          <a:xfrm>
            <a:off x="7864712" y="11224300"/>
            <a:ext cx="3047283" cy="1909023"/>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17" name="Platform/…"/>
          <p:cNvSpPr txBox="1"/>
          <p:nvPr/>
        </p:nvSpPr>
        <p:spPr>
          <a:xfrm>
            <a:off x="5981781" y="9850630"/>
            <a:ext cx="991742" cy="4293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p>
            <a:pPr algn="l" defTabSz="825500">
              <a:defRPr sz="1200" b="0">
                <a:solidFill>
                  <a:srgbClr val="FFFFFF"/>
                </a:solidFill>
                <a:latin typeface="+mn-lt"/>
                <a:ea typeface="+mn-ea"/>
                <a:cs typeface="+mn-cs"/>
                <a:sym typeface="Helvetica Neue Medium"/>
              </a:defRPr>
            </a:pPr>
            <a:r>
              <a:t>Platform/</a:t>
            </a:r>
          </a:p>
          <a:p>
            <a:pPr algn="l" defTabSz="825500">
              <a:defRPr sz="1200" b="0">
                <a:solidFill>
                  <a:srgbClr val="FFFFFF"/>
                </a:solidFill>
                <a:latin typeface="+mn-lt"/>
                <a:ea typeface="+mn-ea"/>
                <a:cs typeface="+mn-cs"/>
                <a:sym typeface="Helvetica Neue Medium"/>
              </a:defRPr>
            </a:pPr>
            <a:r>
              <a:t>Technologies</a:t>
            </a:r>
          </a:p>
        </p:txBody>
      </p:sp>
      <p:sp>
        <p:nvSpPr>
          <p:cNvPr id="218" name="Retângulo"/>
          <p:cNvSpPr/>
          <p:nvPr/>
        </p:nvSpPr>
        <p:spPr>
          <a:xfrm>
            <a:off x="3835953" y="11230882"/>
            <a:ext cx="4014437" cy="1895860"/>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19" name="Requirements"/>
          <p:cNvSpPr txBox="1"/>
          <p:nvPr/>
        </p:nvSpPr>
        <p:spPr>
          <a:xfrm>
            <a:off x="3908780" y="11305647"/>
            <a:ext cx="1903261"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376" tIns="26376" rIns="26376" bIns="26376" anchor="ctr">
            <a:spAutoFit/>
          </a:bodyPr>
          <a:lstStyle>
            <a:lvl1pPr algn="l" defTabSz="825500">
              <a:defRPr sz="1200" b="0">
                <a:solidFill>
                  <a:srgbClr val="FFFFFF"/>
                </a:solidFill>
                <a:latin typeface="+mn-lt"/>
                <a:ea typeface="+mn-ea"/>
                <a:cs typeface="+mn-cs"/>
                <a:sym typeface="Helvetica Neue Medium"/>
              </a:defRPr>
            </a:lvl1pPr>
          </a:lstStyle>
          <a:p>
            <a:r>
              <a:t>Requirements</a:t>
            </a:r>
          </a:p>
        </p:txBody>
      </p:sp>
      <p:sp>
        <p:nvSpPr>
          <p:cNvPr id="220" name="Stakeholders"/>
          <p:cNvSpPr txBox="1"/>
          <p:nvPr/>
        </p:nvSpPr>
        <p:spPr>
          <a:xfrm>
            <a:off x="8160838" y="6501991"/>
            <a:ext cx="991437"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chemeClr val="accent3">
                    <a:hueOff val="914337"/>
                    <a:satOff val="31515"/>
                    <a:lumOff val="-30790"/>
                  </a:schemeClr>
                </a:solidFill>
                <a:latin typeface="+mn-lt"/>
                <a:ea typeface="+mn-ea"/>
                <a:cs typeface="+mn-cs"/>
                <a:sym typeface="Helvetica Neue Medium"/>
              </a:defRPr>
            </a:lvl1pPr>
          </a:lstStyle>
          <a:p>
            <a:r>
              <a:t>Stakeholders</a:t>
            </a:r>
          </a:p>
        </p:txBody>
      </p:sp>
      <p:sp>
        <p:nvSpPr>
          <p:cNvPr id="221" name="Design rules"/>
          <p:cNvSpPr txBox="1"/>
          <p:nvPr/>
        </p:nvSpPr>
        <p:spPr>
          <a:xfrm>
            <a:off x="7995658" y="11272722"/>
            <a:ext cx="1903261" cy="2388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376" tIns="26376" rIns="26376" bIns="26376" anchor="ctr">
            <a:spAutoFit/>
          </a:bodyPr>
          <a:lstStyle>
            <a:lvl1pPr algn="l" defTabSz="825500">
              <a:defRPr sz="1200" b="0">
                <a:solidFill>
                  <a:srgbClr val="FFFFFF"/>
                </a:solidFill>
                <a:latin typeface="+mn-lt"/>
                <a:ea typeface="+mn-ea"/>
                <a:cs typeface="+mn-cs"/>
                <a:sym typeface="Helvetica Neue Medium"/>
              </a:defRPr>
            </a:lvl1pPr>
          </a:lstStyle>
          <a:p>
            <a:r>
              <a:t>Design rules</a:t>
            </a:r>
          </a:p>
        </p:txBody>
      </p:sp>
      <p:sp>
        <p:nvSpPr>
          <p:cNvPr id="222" name="Act -  Development approach"/>
          <p:cNvSpPr txBox="1"/>
          <p:nvPr/>
        </p:nvSpPr>
        <p:spPr>
          <a:xfrm>
            <a:off x="12344658" y="9393226"/>
            <a:ext cx="2134895"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548293"/>
                </a:solidFill>
                <a:latin typeface="+mn-lt"/>
                <a:ea typeface="+mn-ea"/>
                <a:cs typeface="+mn-cs"/>
                <a:sym typeface="Helvetica Neue Medium"/>
              </a:defRPr>
            </a:lvl1pPr>
          </a:lstStyle>
          <a:p>
            <a:r>
              <a:t>Act -  Development approach</a:t>
            </a:r>
          </a:p>
        </p:txBody>
      </p:sp>
      <p:sp>
        <p:nvSpPr>
          <p:cNvPr id="223" name="Retângulo"/>
          <p:cNvSpPr/>
          <p:nvPr/>
        </p:nvSpPr>
        <p:spPr>
          <a:xfrm>
            <a:off x="14417879" y="9737496"/>
            <a:ext cx="1947201" cy="1433197"/>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24" name="Retângulo"/>
          <p:cNvSpPr/>
          <p:nvPr/>
        </p:nvSpPr>
        <p:spPr>
          <a:xfrm>
            <a:off x="12346646" y="9737162"/>
            <a:ext cx="2056909" cy="1433866"/>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25" name="Indicators"/>
          <p:cNvSpPr txBox="1"/>
          <p:nvPr/>
        </p:nvSpPr>
        <p:spPr>
          <a:xfrm>
            <a:off x="12441288" y="9818561"/>
            <a:ext cx="768476"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Indicators</a:t>
            </a:r>
          </a:p>
        </p:txBody>
      </p:sp>
      <p:sp>
        <p:nvSpPr>
          <p:cNvPr id="226" name="Retângulo"/>
          <p:cNvSpPr/>
          <p:nvPr/>
        </p:nvSpPr>
        <p:spPr>
          <a:xfrm>
            <a:off x="16379404" y="9737162"/>
            <a:ext cx="3047282" cy="1433197"/>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27" name="Design Patterns"/>
          <p:cNvSpPr txBox="1"/>
          <p:nvPr/>
        </p:nvSpPr>
        <p:spPr>
          <a:xfrm>
            <a:off x="16511143" y="9818561"/>
            <a:ext cx="1191843"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Design Patterns</a:t>
            </a:r>
          </a:p>
        </p:txBody>
      </p:sp>
      <p:sp>
        <p:nvSpPr>
          <p:cNvPr id="228" name="Retângulo"/>
          <p:cNvSpPr/>
          <p:nvPr/>
        </p:nvSpPr>
        <p:spPr>
          <a:xfrm>
            <a:off x="16379404" y="11213348"/>
            <a:ext cx="3047282" cy="1881660"/>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29" name="Test Strategy"/>
          <p:cNvSpPr txBox="1"/>
          <p:nvPr/>
        </p:nvSpPr>
        <p:spPr>
          <a:xfrm>
            <a:off x="14525394" y="9818561"/>
            <a:ext cx="988694"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FFFFFF"/>
                </a:solidFill>
                <a:latin typeface="+mn-lt"/>
                <a:ea typeface="+mn-ea"/>
                <a:cs typeface="+mn-cs"/>
                <a:sym typeface="Helvetica Neue Medium"/>
              </a:defRPr>
            </a:lvl1pPr>
          </a:lstStyle>
          <a:p>
            <a:r>
              <a:t>Test Strategy</a:t>
            </a:r>
          </a:p>
        </p:txBody>
      </p:sp>
      <p:sp>
        <p:nvSpPr>
          <p:cNvPr id="230" name="Retângulo"/>
          <p:cNvSpPr/>
          <p:nvPr/>
        </p:nvSpPr>
        <p:spPr>
          <a:xfrm>
            <a:off x="12350643" y="11199147"/>
            <a:ext cx="4014437" cy="1895860"/>
          </a:xfrm>
          <a:prstGeom prst="rect">
            <a:avLst/>
          </a:prstGeom>
          <a:solidFill>
            <a:srgbClr val="548293"/>
          </a:solidFill>
          <a:ln w="12700">
            <a:miter lim="400000"/>
          </a:ln>
        </p:spPr>
        <p:txBody>
          <a:bodyPr lIns="26376" tIns="26376" rIns="26376" bIns="26376" anchor="ctr"/>
          <a:lstStyle/>
          <a:p>
            <a:pPr defTabSz="825500">
              <a:defRPr sz="3000" b="0">
                <a:solidFill>
                  <a:srgbClr val="FFFFFF"/>
                </a:solidFill>
                <a:latin typeface="+mn-lt"/>
                <a:ea typeface="+mn-ea"/>
                <a:cs typeface="+mn-cs"/>
                <a:sym typeface="Helvetica Neue Medium"/>
              </a:defRPr>
            </a:pPr>
            <a:endParaRPr/>
          </a:p>
        </p:txBody>
      </p:sp>
      <p:sp>
        <p:nvSpPr>
          <p:cNvPr id="231" name="Coding rules"/>
          <p:cNvSpPr txBox="1"/>
          <p:nvPr/>
        </p:nvSpPr>
        <p:spPr>
          <a:xfrm>
            <a:off x="12423470" y="11273911"/>
            <a:ext cx="1903261" cy="2388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376" tIns="26376" rIns="26376" bIns="26376" anchor="ctr">
            <a:spAutoFit/>
          </a:bodyPr>
          <a:lstStyle>
            <a:lvl1pPr algn="l" defTabSz="825500">
              <a:defRPr sz="1200" b="0">
                <a:solidFill>
                  <a:srgbClr val="FFFFFF"/>
                </a:solidFill>
                <a:latin typeface="+mn-lt"/>
                <a:ea typeface="+mn-ea"/>
                <a:cs typeface="+mn-cs"/>
                <a:sym typeface="Helvetica Neue Medium"/>
              </a:defRPr>
            </a:lvl1pPr>
          </a:lstStyle>
          <a:p>
            <a:r>
              <a:t>Coding rules</a:t>
            </a:r>
          </a:p>
        </p:txBody>
      </p:sp>
      <p:sp>
        <p:nvSpPr>
          <p:cNvPr id="232" name="Refinement Strategy"/>
          <p:cNvSpPr txBox="1"/>
          <p:nvPr/>
        </p:nvSpPr>
        <p:spPr>
          <a:xfrm>
            <a:off x="16510350" y="11240987"/>
            <a:ext cx="1903261"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376" tIns="26376" rIns="26376" bIns="26376" anchor="ctr">
            <a:spAutoFit/>
          </a:bodyPr>
          <a:lstStyle>
            <a:lvl1pPr algn="l" defTabSz="825500">
              <a:defRPr sz="1200" b="0">
                <a:solidFill>
                  <a:srgbClr val="FFFFFF"/>
                </a:solidFill>
                <a:latin typeface="+mn-lt"/>
                <a:ea typeface="+mn-ea"/>
                <a:cs typeface="+mn-cs"/>
                <a:sym typeface="Helvetica Neue Medium"/>
              </a:defRPr>
            </a:lvl1pPr>
          </a:lstStyle>
          <a:p>
            <a:r>
              <a:t>Refinement Strategy</a:t>
            </a:r>
          </a:p>
        </p:txBody>
      </p:sp>
      <p:sp>
        <p:nvSpPr>
          <p:cNvPr id="233" name="Linha"/>
          <p:cNvSpPr/>
          <p:nvPr/>
        </p:nvSpPr>
        <p:spPr>
          <a:xfrm>
            <a:off x="10946391" y="10949260"/>
            <a:ext cx="1278417" cy="1"/>
          </a:xfrm>
          <a:prstGeom prst="line">
            <a:avLst/>
          </a:prstGeom>
          <a:ln w="12700">
            <a:solidFill>
              <a:srgbClr val="000000"/>
            </a:solidFill>
            <a:miter lim="400000"/>
            <a:tailEnd type="triangle"/>
          </a:ln>
        </p:spPr>
        <p:txBody>
          <a:bodyPr lIns="26376" tIns="26376" rIns="26376" bIns="26376" anchor="ctr"/>
          <a:lstStyle/>
          <a:p>
            <a:pPr defTabSz="2438338">
              <a:defRPr sz="2200" b="0">
                <a:solidFill>
                  <a:srgbClr val="5E5E5E"/>
                </a:solidFill>
              </a:defRPr>
            </a:pPr>
            <a:endParaRPr/>
          </a:p>
        </p:txBody>
      </p:sp>
      <p:sp>
        <p:nvSpPr>
          <p:cNvPr id="234" name="Requirements"/>
          <p:cNvSpPr txBox="1"/>
          <p:nvPr/>
        </p:nvSpPr>
        <p:spPr>
          <a:xfrm>
            <a:off x="11063059" y="10561805"/>
            <a:ext cx="1045082" cy="2388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latin typeface="+mn-lt"/>
                <a:ea typeface="+mn-ea"/>
                <a:cs typeface="+mn-cs"/>
                <a:sym typeface="Helvetica Neue Medium"/>
              </a:defRPr>
            </a:lvl1pPr>
          </a:lstStyle>
          <a:p>
            <a:r>
              <a:t>Requirements</a:t>
            </a:r>
          </a:p>
        </p:txBody>
      </p:sp>
      <p:pic>
        <p:nvPicPr>
          <p:cNvPr id="1026" name="Picture 2"/>
          <p:cNvPicPr>
            <a:picLocks noChangeAspect="1" noChangeArrowheads="1"/>
          </p:cNvPicPr>
          <p:nvPr/>
        </p:nvPicPr>
        <p:blipFill>
          <a:blip r:embed="rId2"/>
          <a:srcRect/>
          <a:stretch>
            <a:fillRect/>
          </a:stretch>
        </p:blipFill>
        <p:spPr bwMode="auto">
          <a:xfrm>
            <a:off x="12036490" y="4293528"/>
            <a:ext cx="6718041" cy="3766396"/>
          </a:xfrm>
          <a:prstGeom prst="rect">
            <a:avLst/>
          </a:prstGeom>
          <a:noFill/>
          <a:ln w="9525">
            <a:noFill/>
            <a:miter lim="800000"/>
            <a:headEnd/>
            <a:tailEnd/>
          </a:ln>
          <a:effectLst/>
        </p:spPr>
      </p:pic>
      <p:sp>
        <p:nvSpPr>
          <p:cNvPr id="75" name="Linha"/>
          <p:cNvSpPr/>
          <p:nvPr/>
        </p:nvSpPr>
        <p:spPr>
          <a:xfrm flipH="1">
            <a:off x="11624357" y="8372046"/>
            <a:ext cx="1" cy="1042110"/>
          </a:xfrm>
          <a:prstGeom prst="line">
            <a:avLst/>
          </a:prstGeom>
          <a:ln w="12700">
            <a:solidFill>
              <a:srgbClr val="000000"/>
            </a:solidFill>
            <a:miter lim="400000"/>
            <a:headEnd type="arrow"/>
            <a:tailEnd type="arrow"/>
          </a:ln>
        </p:spPr>
        <p:txBody>
          <a:bodyPr lIns="26376" tIns="26376" rIns="26376" bIns="26376" anchor="ctr"/>
          <a:lstStyle/>
          <a:p>
            <a:pPr defTabSz="2438338">
              <a:defRPr sz="2200" b="0">
                <a:solidFill>
                  <a:srgbClr val="5E5E5E"/>
                </a:solidFill>
              </a:defRPr>
            </a:pPr>
            <a:endParaRPr/>
          </a:p>
        </p:txBody>
      </p:sp>
    </p:spTree>
  </p:cSld>
  <p:clrMapOvr>
    <a:masterClrMapping/>
  </p:clrMapOvr>
  <mc:AlternateContent xmlns:mc="http://schemas.openxmlformats.org/markup-compatibility/2006" xmlns:p14="http://schemas.microsoft.com/office/powerpoint/2010/main">
    <mc:Choice Requires="p14">
      <p:transition spd="med" p14:dur="699">
        <p:dissolv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Engage"/>
          <p:cNvSpPr txBox="1"/>
          <p:nvPr/>
        </p:nvSpPr>
        <p:spPr>
          <a:xfrm>
            <a:off x="17841933" y="456592"/>
            <a:ext cx="599160" cy="23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anchor="ctr">
            <a:spAutoFit/>
          </a:bodyPr>
          <a:lstStyle>
            <a:lvl1pPr defTabSz="825500">
              <a:defRPr sz="1200" b="0">
                <a:solidFill>
                  <a:srgbClr val="D45D37"/>
                </a:solidFill>
                <a:latin typeface="+mn-lt"/>
                <a:ea typeface="+mn-ea"/>
                <a:cs typeface="+mn-cs"/>
                <a:sym typeface="Helvetica Neue Medium"/>
              </a:defRPr>
            </a:lvl1pPr>
          </a:lstStyle>
          <a:p>
            <a:r>
              <a:t>Engage</a:t>
            </a:r>
          </a:p>
        </p:txBody>
      </p:sp>
      <p:grpSp>
        <p:nvGrpSpPr>
          <p:cNvPr id="263" name="Grupo"/>
          <p:cNvGrpSpPr/>
          <p:nvPr/>
        </p:nvGrpSpPr>
        <p:grpSpPr>
          <a:xfrm>
            <a:off x="146335" y="48794"/>
            <a:ext cx="24191973" cy="13618414"/>
            <a:chOff x="0" y="0"/>
            <a:chExt cx="24191971" cy="13618413"/>
          </a:xfrm>
        </p:grpSpPr>
        <p:grpSp>
          <p:nvGrpSpPr>
            <p:cNvPr id="240" name="Grupo"/>
            <p:cNvGrpSpPr/>
            <p:nvPr/>
          </p:nvGrpSpPr>
          <p:grpSpPr>
            <a:xfrm>
              <a:off x="0" y="27138"/>
              <a:ext cx="6584055" cy="13564137"/>
              <a:chOff x="0" y="0"/>
              <a:chExt cx="6584053" cy="13564134"/>
            </a:xfrm>
          </p:grpSpPr>
          <p:sp>
            <p:nvSpPr>
              <p:cNvPr id="238" name="Retângulo"/>
              <p:cNvSpPr/>
              <p:nvPr/>
            </p:nvSpPr>
            <p:spPr>
              <a:xfrm>
                <a:off x="0" y="0"/>
                <a:ext cx="6584053" cy="13564134"/>
              </a:xfrm>
              <a:prstGeom prst="rect">
                <a:avLst/>
              </a:prstGeom>
              <a:solidFill>
                <a:srgbClr val="D45D37"/>
              </a:solidFill>
              <a:ln w="3175" cap="flat">
                <a:solidFill>
                  <a:srgbClr val="FFFFFF"/>
                </a:solidFill>
                <a:prstDash val="solid"/>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39" name="Strength"/>
              <p:cNvSpPr txBox="1"/>
              <p:nvPr/>
            </p:nvSpPr>
            <p:spPr>
              <a:xfrm>
                <a:off x="163073" y="220177"/>
                <a:ext cx="2069515"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rPr dirty="0" smtClean="0"/>
                  <a:t>Strength</a:t>
                </a:r>
                <a:endParaRPr dirty="0"/>
              </a:p>
            </p:txBody>
          </p:sp>
        </p:grpSp>
        <p:grpSp>
          <p:nvGrpSpPr>
            <p:cNvPr id="247" name="Grupo"/>
            <p:cNvGrpSpPr/>
            <p:nvPr/>
          </p:nvGrpSpPr>
          <p:grpSpPr>
            <a:xfrm>
              <a:off x="29358" y="44071"/>
              <a:ext cx="12850436" cy="13530269"/>
              <a:chOff x="-6629809" y="0"/>
              <a:chExt cx="12850432" cy="13530268"/>
            </a:xfrm>
          </p:grpSpPr>
          <p:grpSp>
            <p:nvGrpSpPr>
              <p:cNvPr id="245" name="Grupo"/>
              <p:cNvGrpSpPr/>
              <p:nvPr/>
            </p:nvGrpSpPr>
            <p:grpSpPr>
              <a:xfrm>
                <a:off x="0" y="0"/>
                <a:ext cx="6220623" cy="13530268"/>
                <a:chOff x="0" y="0"/>
                <a:chExt cx="6220622" cy="13530267"/>
              </a:xfrm>
            </p:grpSpPr>
            <p:sp>
              <p:nvSpPr>
                <p:cNvPr id="243" name="Retângulo"/>
                <p:cNvSpPr/>
                <p:nvPr/>
              </p:nvSpPr>
              <p:spPr>
                <a:xfrm>
                  <a:off x="0" y="0"/>
                  <a:ext cx="6220623" cy="13530268"/>
                </a:xfrm>
                <a:prstGeom prst="rect">
                  <a:avLst/>
                </a:prstGeom>
                <a:solidFill>
                  <a:srgbClr val="D45D37"/>
                </a:solidFill>
                <a:ln w="3175" cap="flat">
                  <a:solidFill>
                    <a:srgbClr val="FFFFFF"/>
                  </a:solidFill>
                  <a:prstDash val="solid"/>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44" name="Weaknesses"/>
                <p:cNvSpPr txBox="1"/>
                <p:nvPr/>
              </p:nvSpPr>
              <p:spPr>
                <a:xfrm>
                  <a:off x="131216" y="220177"/>
                  <a:ext cx="3020999" cy="6603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rPr dirty="0"/>
                    <a:t>Weaknesses</a:t>
                  </a:r>
                </a:p>
              </p:txBody>
            </p:sp>
          </p:grpSp>
          <p:sp>
            <p:nvSpPr>
              <p:cNvPr id="246" name="[a preencher]"/>
              <p:cNvSpPr txBox="1"/>
              <p:nvPr/>
            </p:nvSpPr>
            <p:spPr>
              <a:xfrm>
                <a:off x="-6629809" y="1361773"/>
                <a:ext cx="6570375" cy="116872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rgbClr val="FFFFFF"/>
                    </a:solidFill>
                    <a:latin typeface="Comic Sans MS"/>
                    <a:ea typeface="Comic Sans MS"/>
                    <a:cs typeface="Comic Sans MS"/>
                    <a:sym typeface="Comic Sans MS"/>
                  </a:defRPr>
                </a:lvl1pPr>
              </a:lstStyle>
              <a:p>
                <a:r>
                  <a:rPr lang="pt-BR" sz="1800" dirty="0" smtClean="0"/>
                  <a:t>1) </a:t>
                </a:r>
                <a:r>
                  <a:rPr lang="pt-BR" sz="1800" dirty="0"/>
                  <a:t>Temos um integrante com experiência em processos de </a:t>
                </a:r>
                <a:r>
                  <a:rPr lang="pt-BR" sz="1800" dirty="0" smtClean="0"/>
                  <a:t>orçamento</a:t>
                </a:r>
                <a:r>
                  <a:rPr lang="pt-BR" sz="1800" dirty="0"/>
                  <a:t>.</a:t>
                </a:r>
              </a:p>
              <a:p>
                <a:endParaRPr lang="pt-BR" sz="1800" dirty="0"/>
              </a:p>
              <a:p>
                <a:r>
                  <a:rPr lang="pt-BR" sz="1800" dirty="0"/>
                  <a:t>2) Temos um integrante com experiência em linguagem SQL e gestão de banco de dados.</a:t>
                </a:r>
              </a:p>
              <a:p>
                <a:endParaRPr lang="pt-BR" sz="1800" dirty="0"/>
              </a:p>
              <a:p>
                <a:r>
                  <a:rPr lang="pt-BR" sz="1800" dirty="0"/>
                  <a:t>3) O sistema poderá ter a capacidade de atender a outros tipos de veículos além de carros.</a:t>
                </a:r>
              </a:p>
              <a:p>
                <a:endParaRPr lang="pt-BR" sz="1800" dirty="0"/>
              </a:p>
              <a:p>
                <a:r>
                  <a:rPr lang="pt-BR" sz="1800" dirty="0"/>
                  <a:t>4) Utilizaremos Java e Spring Boot, das quais são tecnologias robustas e amplamente adotadas, garantindo a escalabilidade e padrões de manutenção a longo prazo do sistema.</a:t>
                </a:r>
              </a:p>
              <a:p>
                <a:endParaRPr lang="pt-BR" sz="1800" dirty="0"/>
              </a:p>
              <a:p>
                <a:r>
                  <a:rPr lang="pt-BR" sz="1800" dirty="0"/>
                  <a:t>5) Ainda existem oficinas que desconhecem a necessidade da informatização, por conta disso, concluimos que pode ser um segmento de mercado muito propício a aceitar propostas de uso de softwares de controle.</a:t>
                </a:r>
              </a:p>
              <a:p>
                <a:endParaRPr lang="pt-BR" sz="1800" dirty="0"/>
              </a:p>
              <a:p>
                <a:r>
                  <a:rPr lang="pt-BR" sz="1800" dirty="0"/>
                  <a:t>6) O sistema é desenvolvido para ser uma solução acessível, com baixo custo inicial, tornando-o atraente para oficinas que ainda não investiram em informatização, mas que desejam modernizar suas operações.</a:t>
                </a:r>
              </a:p>
              <a:p>
                <a:endParaRPr lang="pt-BR" sz="1800" dirty="0"/>
              </a:p>
              <a:p>
                <a:r>
                  <a:rPr lang="pt-BR" sz="1800" dirty="0"/>
                  <a:t>7) Oferecemos suporte para garantir que as oficinas, mesmo aquelas com pouca experiência em tecnologia, possam utilizar o sistema de forma eficaz e aproveitar seus recursos.</a:t>
                </a:r>
              </a:p>
              <a:p>
                <a:endParaRPr lang="pt-BR" sz="1800" dirty="0"/>
              </a:p>
              <a:p>
                <a:r>
                  <a:rPr lang="pt-BR" sz="1800" dirty="0"/>
                  <a:t>8) Nosso sistema é projetado para facilitar a transição das oficinas que ainda operam manualmente para uma gestão informatizada.</a:t>
                </a:r>
              </a:p>
              <a:p>
                <a:endParaRPr lang="pt-BR" sz="1800" dirty="0"/>
              </a:p>
              <a:p>
                <a:r>
                  <a:rPr lang="pt-BR" sz="1800" dirty="0"/>
                  <a:t>9) Para incentivar a adoção, oferecemos um período de teste experimental gratuito do sistema.</a:t>
                </a:r>
              </a:p>
              <a:p>
                <a:endParaRPr lang="pt-BR" sz="1800" dirty="0"/>
              </a:p>
              <a:p>
                <a:r>
                  <a:rPr lang="pt-BR" sz="1800" dirty="0"/>
                  <a:t>10) Utilização do Maven para gerenciar todas as dependências do projeto, assegurando que as bibliotecas sejam configurados de maneira consistente, garantindo que o projeto seja facilmente replicável.</a:t>
                </a:r>
              </a:p>
              <a:p>
                <a:endParaRPr lang="pt-BR" sz="1800" dirty="0"/>
              </a:p>
              <a:p>
                <a:r>
                  <a:rPr lang="pt-BR" sz="1800" dirty="0"/>
                  <a:t>11) As configurações do projeto, como parâmetros de banco de dados e perfis de ambiente, são organizadas de maneira modular e centralizada.</a:t>
                </a:r>
                <a:endParaRPr sz="1800" dirty="0"/>
              </a:p>
            </p:txBody>
          </p:sp>
        </p:grpSp>
        <p:grpSp>
          <p:nvGrpSpPr>
            <p:cNvPr id="250" name="Grupo"/>
            <p:cNvGrpSpPr/>
            <p:nvPr/>
          </p:nvGrpSpPr>
          <p:grpSpPr>
            <a:xfrm>
              <a:off x="12954909" y="0"/>
              <a:ext cx="11237062" cy="4479616"/>
              <a:chOff x="0" y="0"/>
              <a:chExt cx="11237059" cy="4479614"/>
            </a:xfrm>
          </p:grpSpPr>
          <p:sp>
            <p:nvSpPr>
              <p:cNvPr id="248" name="Retângulo"/>
              <p:cNvSpPr/>
              <p:nvPr/>
            </p:nvSpPr>
            <p:spPr>
              <a:xfrm>
                <a:off x="0" y="0"/>
                <a:ext cx="11237060" cy="4479615"/>
              </a:xfrm>
              <a:prstGeom prst="rect">
                <a:avLst/>
              </a:prstGeom>
              <a:solidFill>
                <a:srgbClr val="D45D37"/>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49" name="Big idea"/>
              <p:cNvSpPr txBox="1"/>
              <p:nvPr/>
            </p:nvSpPr>
            <p:spPr>
              <a:xfrm>
                <a:off x="215921" y="197055"/>
                <a:ext cx="1985695"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t>Big idea</a:t>
                </a:r>
              </a:p>
            </p:txBody>
          </p:sp>
        </p:grpSp>
        <p:grpSp>
          <p:nvGrpSpPr>
            <p:cNvPr id="257" name="Grupo"/>
            <p:cNvGrpSpPr/>
            <p:nvPr/>
          </p:nvGrpSpPr>
          <p:grpSpPr>
            <a:xfrm>
              <a:off x="12977352" y="4632017"/>
              <a:ext cx="11192175" cy="5071826"/>
              <a:chOff x="-1" y="125373"/>
              <a:chExt cx="11192174" cy="5071824"/>
            </a:xfrm>
          </p:grpSpPr>
          <p:grpSp>
            <p:nvGrpSpPr>
              <p:cNvPr id="255" name="Grupo"/>
              <p:cNvGrpSpPr/>
              <p:nvPr/>
            </p:nvGrpSpPr>
            <p:grpSpPr>
              <a:xfrm>
                <a:off x="-1" y="125373"/>
                <a:ext cx="11192174" cy="5071824"/>
                <a:chOff x="-1" y="125373"/>
                <a:chExt cx="11192173" cy="5071823"/>
              </a:xfrm>
            </p:grpSpPr>
            <p:sp>
              <p:nvSpPr>
                <p:cNvPr id="253" name="Retângulo"/>
                <p:cNvSpPr/>
                <p:nvPr/>
              </p:nvSpPr>
              <p:spPr>
                <a:xfrm>
                  <a:off x="-1" y="125373"/>
                  <a:ext cx="11192173" cy="5071823"/>
                </a:xfrm>
                <a:prstGeom prst="rect">
                  <a:avLst/>
                </a:prstGeom>
                <a:solidFill>
                  <a:srgbClr val="D45D37"/>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54" name="Essential Question"/>
                <p:cNvSpPr txBox="1"/>
                <p:nvPr/>
              </p:nvSpPr>
              <p:spPr>
                <a:xfrm>
                  <a:off x="129631" y="182414"/>
                  <a:ext cx="4432731"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rPr dirty="0"/>
                    <a:t>Essential Question</a:t>
                  </a:r>
                </a:p>
              </p:txBody>
            </p:sp>
          </p:grpSp>
          <p:sp>
            <p:nvSpPr>
              <p:cNvPr id="256" name="[a preencher]"/>
              <p:cNvSpPr txBox="1"/>
              <p:nvPr/>
            </p:nvSpPr>
            <p:spPr>
              <a:xfrm>
                <a:off x="319106" y="1538632"/>
                <a:ext cx="9970221"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rgbClr val="FFFFFF"/>
                    </a:solidFill>
                    <a:latin typeface="Comic Sans MS"/>
                    <a:ea typeface="Comic Sans MS"/>
                    <a:cs typeface="Comic Sans MS"/>
                    <a:sym typeface="Comic Sans MS"/>
                  </a:defRPr>
                </a:lvl1pPr>
              </a:lstStyle>
              <a:p>
                <a:endParaRPr dirty="0"/>
              </a:p>
            </p:txBody>
          </p:sp>
        </p:grpSp>
        <p:grpSp>
          <p:nvGrpSpPr>
            <p:cNvPr id="262" name="Grupo"/>
            <p:cNvGrpSpPr/>
            <p:nvPr/>
          </p:nvGrpSpPr>
          <p:grpSpPr>
            <a:xfrm>
              <a:off x="12985819" y="9780042"/>
              <a:ext cx="11175241" cy="3838371"/>
              <a:chOff x="0" y="0"/>
              <a:chExt cx="11175240" cy="3838369"/>
            </a:xfrm>
          </p:grpSpPr>
          <p:grpSp>
            <p:nvGrpSpPr>
              <p:cNvPr id="260" name="Grupo"/>
              <p:cNvGrpSpPr/>
              <p:nvPr/>
            </p:nvGrpSpPr>
            <p:grpSpPr>
              <a:xfrm>
                <a:off x="0" y="0"/>
                <a:ext cx="11175240" cy="3838369"/>
                <a:chOff x="0" y="0"/>
                <a:chExt cx="11175239" cy="3838368"/>
              </a:xfrm>
            </p:grpSpPr>
            <p:sp>
              <p:nvSpPr>
                <p:cNvPr id="258" name="Retângulo"/>
                <p:cNvSpPr/>
                <p:nvPr/>
              </p:nvSpPr>
              <p:spPr>
                <a:xfrm>
                  <a:off x="0" y="0"/>
                  <a:ext cx="11175240" cy="3838369"/>
                </a:xfrm>
                <a:prstGeom prst="rect">
                  <a:avLst/>
                </a:prstGeom>
                <a:solidFill>
                  <a:srgbClr val="D45D37"/>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59" name="Challenge"/>
                <p:cNvSpPr txBox="1"/>
                <p:nvPr/>
              </p:nvSpPr>
              <p:spPr>
                <a:xfrm>
                  <a:off x="129632" y="152400"/>
                  <a:ext cx="2408859" cy="660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FFFFFF"/>
                      </a:solidFill>
                      <a:latin typeface="+mn-lt"/>
                      <a:ea typeface="+mn-ea"/>
                      <a:cs typeface="+mn-cs"/>
                      <a:sym typeface="Helvetica Neue Medium"/>
                    </a:defRPr>
                  </a:lvl1pPr>
                </a:lstStyle>
                <a:p>
                  <a:r>
                    <a:t>Challenge</a:t>
                  </a:r>
                </a:p>
              </p:txBody>
            </p:sp>
          </p:grpSp>
          <p:sp>
            <p:nvSpPr>
              <p:cNvPr id="261" name="[a preencher]"/>
              <p:cNvSpPr txBox="1"/>
              <p:nvPr/>
            </p:nvSpPr>
            <p:spPr>
              <a:xfrm>
                <a:off x="310639" y="1654023"/>
                <a:ext cx="9970222"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rgbClr val="FFFFFF"/>
                    </a:solidFill>
                    <a:latin typeface="Comic Sans MS"/>
                    <a:ea typeface="Comic Sans MS"/>
                    <a:cs typeface="Comic Sans MS"/>
                    <a:sym typeface="Comic Sans MS"/>
                  </a:defRPr>
                </a:lvl1pPr>
              </a:lstStyle>
              <a:p>
                <a:endParaRPr dirty="0"/>
              </a:p>
            </p:txBody>
          </p:sp>
        </p:grpSp>
      </p:grpSp>
      <p:sp>
        <p:nvSpPr>
          <p:cNvPr id="30" name="[a preencher]"/>
          <p:cNvSpPr txBox="1"/>
          <p:nvPr/>
        </p:nvSpPr>
        <p:spPr>
          <a:xfrm>
            <a:off x="13341194" y="1156544"/>
            <a:ext cx="6470806" cy="10073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376" tIns="26376" rIns="26376" bIns="26376" numCol="1" anchor="ctr">
            <a:spAutoFit/>
          </a:bodyPr>
          <a:lstStyle>
            <a:lvl1pPr algn="l" defTabSz="825500">
              <a:defRPr sz="3100" b="0">
                <a:solidFill>
                  <a:srgbClr val="FFFFFF"/>
                </a:solidFill>
                <a:latin typeface="Comic Sans MS"/>
                <a:ea typeface="Comic Sans MS"/>
                <a:cs typeface="Comic Sans MS"/>
                <a:sym typeface="Comic Sans MS"/>
              </a:defRPr>
            </a:lvl1pPr>
          </a:lstStyle>
          <a:p>
            <a:r>
              <a:rPr lang="pt-BR" dirty="0" smtClean="0"/>
              <a:t>Sistema voltado para a logística de uma oficina mecânica</a:t>
            </a:r>
            <a:endParaRPr dirty="0"/>
          </a:p>
        </p:txBody>
      </p:sp>
      <p:sp>
        <p:nvSpPr>
          <p:cNvPr id="31" name="[a preencher]"/>
          <p:cNvSpPr txBox="1"/>
          <p:nvPr/>
        </p:nvSpPr>
        <p:spPr>
          <a:xfrm>
            <a:off x="6836415" y="1265328"/>
            <a:ext cx="6189716" cy="119642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rgbClr val="FFFFFF"/>
                </a:solidFill>
                <a:latin typeface="Comic Sans MS"/>
                <a:ea typeface="Comic Sans MS"/>
                <a:cs typeface="Comic Sans MS"/>
                <a:sym typeface="Comic Sans MS"/>
              </a:defRPr>
            </a:lvl1pPr>
          </a:lstStyle>
          <a:p>
            <a:r>
              <a:rPr lang="pt-BR" sz="1800" dirty="0"/>
              <a:t>1) Demandas que podem ser mais complexas do que parecem.</a:t>
            </a:r>
          </a:p>
          <a:p>
            <a:endParaRPr lang="pt-BR" sz="1800" dirty="0"/>
          </a:p>
          <a:p>
            <a:r>
              <a:rPr lang="pt-BR" sz="1800" dirty="0"/>
              <a:t>2) A necessidade de personalizar o sistema para atender a requisitos específicos de cada oficina pode aumentar a complexidade do desenvolvimento e a dificuldade na manutenção futura.</a:t>
            </a:r>
          </a:p>
          <a:p>
            <a:endParaRPr lang="pt-BR" sz="1800" dirty="0"/>
          </a:p>
          <a:p>
            <a:r>
              <a:rPr lang="pt-BR" sz="1800" dirty="0"/>
              <a:t>3) Falta de espaço de hospedagem.</a:t>
            </a:r>
          </a:p>
          <a:p>
            <a:endParaRPr lang="pt-BR" sz="1800" dirty="0"/>
          </a:p>
          <a:p>
            <a:r>
              <a:rPr lang="pt-BR" sz="1800" dirty="0"/>
              <a:t>4) Disponilidade de tempo para desenvolvimento do trabalho.</a:t>
            </a:r>
          </a:p>
          <a:p>
            <a:r>
              <a:rPr lang="pt-BR" sz="1800" dirty="0"/>
              <a:t> </a:t>
            </a:r>
          </a:p>
          <a:p>
            <a:r>
              <a:rPr lang="pt-BR" sz="1800" dirty="0"/>
              <a:t>5) O projeto pode depender de ferramentas ou bibliotecas externas que, caso não sejam bem gerenciadas, podem introduzir vulnerabilidades ou limitar o desenvolvimento.</a:t>
            </a:r>
          </a:p>
          <a:p>
            <a:endParaRPr lang="pt-BR" sz="1800" dirty="0"/>
          </a:p>
          <a:p>
            <a:r>
              <a:rPr lang="pt-BR" sz="1800" dirty="0"/>
              <a:t>6) Uma falta de clareza na definição e gestão dos requisitos pode levar a um escopo descontrolado, onde as funcionalidades crescem além do previsto.</a:t>
            </a:r>
          </a:p>
          <a:p>
            <a:endParaRPr lang="pt-BR" sz="1800" dirty="0"/>
          </a:p>
          <a:p>
            <a:r>
              <a:rPr lang="pt-BR" sz="1800" dirty="0"/>
              <a:t>7) A equipe pode ser pequena ou não possuir todas as habilidades necessárias para atender a todas as demandas do projeto, exigindo recrutamento de integrantes adicionais ou treinamentos que consomem tempo e recursos.</a:t>
            </a:r>
          </a:p>
          <a:p>
            <a:endParaRPr lang="pt-BR" sz="1800" dirty="0"/>
          </a:p>
          <a:p>
            <a:r>
              <a:rPr lang="pt-BR" sz="1800" dirty="0"/>
              <a:t>8) A integração com sistemas legados existentes nas oficinas pode apresentar desafios inesperados, como incompatibilidades tecnológicas.</a:t>
            </a:r>
          </a:p>
          <a:p>
            <a:endParaRPr lang="pt-BR" sz="1800" dirty="0"/>
          </a:p>
          <a:p>
            <a:r>
              <a:rPr lang="pt-BR" sz="1800" dirty="0"/>
              <a:t>9) Mesmo com as medidas de segurança implementadas, o sistema pode estar vulnerável a ataques cibernéticos ou vazamentos de dados.</a:t>
            </a:r>
          </a:p>
          <a:p>
            <a:endParaRPr lang="pt-BR" sz="1800" dirty="0"/>
          </a:p>
          <a:p>
            <a:r>
              <a:rPr lang="pt-BR" sz="1800" dirty="0"/>
              <a:t>10) Se o sistema não for desenvolvido com um foco adequado na experiência do usuário (UX), pode resultar em dificuldades de uso e baixa aceitação pelos funcionários da oficina.</a:t>
            </a:r>
          </a:p>
          <a:p>
            <a:endParaRPr lang="pt-BR" sz="1800" dirty="0"/>
          </a:p>
          <a:p>
            <a:r>
              <a:rPr lang="pt-BR" sz="1800" dirty="0"/>
              <a:t>11) Riscos de haver desistência de integrantes ou do cliente na continuidade do levantamento de requisitos.</a:t>
            </a:r>
            <a:endParaRPr sz="1800" dirty="0"/>
          </a:p>
        </p:txBody>
      </p:sp>
      <p:sp>
        <p:nvSpPr>
          <p:cNvPr id="2" name="Retângulo 1"/>
          <p:cNvSpPr/>
          <p:nvPr/>
        </p:nvSpPr>
        <p:spPr>
          <a:xfrm>
            <a:off x="13123688" y="5450841"/>
            <a:ext cx="11159682" cy="4247317"/>
          </a:xfrm>
          <a:prstGeom prst="rect">
            <a:avLst/>
          </a:prstGeom>
        </p:spPr>
        <p:txBody>
          <a:bodyPr wrap="square">
            <a:spAutoFit/>
          </a:bodyPr>
          <a:lstStyle/>
          <a:p>
            <a:pPr algn="l" defTabSz="825500"/>
            <a:r>
              <a:rPr lang="pt-BR" sz="1800" b="0" dirty="0">
                <a:solidFill>
                  <a:srgbClr val="FFFFFF"/>
                </a:solidFill>
                <a:latin typeface="Comic Sans MS"/>
                <a:ea typeface="Comic Sans MS"/>
                <a:cs typeface="Comic Sans MS"/>
                <a:sym typeface="Comic Sans MS"/>
              </a:rPr>
              <a:t>1) Como uma oficina com funcionários resistentes ao uso de computadores poderia reagir sobre a utilização de um software de computador?</a:t>
            </a:r>
          </a:p>
          <a:p>
            <a:pPr algn="l" defTabSz="825500"/>
            <a:endParaRPr lang="pt-BR" sz="1800" b="0" dirty="0">
              <a:solidFill>
                <a:srgbClr val="FFFFFF"/>
              </a:solidFill>
              <a:latin typeface="Comic Sans MS"/>
              <a:ea typeface="Comic Sans MS"/>
              <a:cs typeface="Comic Sans MS"/>
              <a:sym typeface="Comic Sans MS"/>
            </a:endParaRPr>
          </a:p>
          <a:p>
            <a:pPr algn="l" defTabSz="825500"/>
            <a:r>
              <a:rPr lang="pt-BR" sz="1800" b="0" dirty="0">
                <a:solidFill>
                  <a:srgbClr val="FFFFFF"/>
                </a:solidFill>
                <a:latin typeface="Comic Sans MS"/>
                <a:ea typeface="Comic Sans MS"/>
                <a:cs typeface="Comic Sans MS"/>
                <a:sym typeface="Comic Sans MS"/>
              </a:rPr>
              <a:t>2) De que maneira um sistema de oficina poderia otimizar o fluxo de trabalho da oficina e aumentar a eficiência operacional?</a:t>
            </a:r>
          </a:p>
          <a:p>
            <a:pPr algn="l" defTabSz="825500"/>
            <a:endParaRPr lang="pt-BR" sz="1800" b="0" dirty="0">
              <a:solidFill>
                <a:srgbClr val="FFFFFF"/>
              </a:solidFill>
              <a:latin typeface="Comic Sans MS"/>
              <a:ea typeface="Comic Sans MS"/>
              <a:cs typeface="Comic Sans MS"/>
              <a:sym typeface="Comic Sans MS"/>
            </a:endParaRPr>
          </a:p>
          <a:p>
            <a:pPr algn="l" defTabSz="825500"/>
            <a:r>
              <a:rPr lang="pt-BR" sz="1800" b="0" dirty="0">
                <a:solidFill>
                  <a:srgbClr val="FFFFFF"/>
                </a:solidFill>
                <a:latin typeface="Comic Sans MS"/>
                <a:ea typeface="Comic Sans MS"/>
                <a:cs typeface="Comic Sans MS"/>
                <a:sym typeface="Comic Sans MS"/>
              </a:rPr>
              <a:t>3) Haveria algum tipo conflito de uso caso uma oficina já houvesse um sistema em operação?</a:t>
            </a:r>
          </a:p>
          <a:p>
            <a:pPr algn="l" defTabSz="825500"/>
            <a:endParaRPr lang="pt-BR" sz="1800" b="0" dirty="0">
              <a:solidFill>
                <a:srgbClr val="FFFFFF"/>
              </a:solidFill>
              <a:latin typeface="Comic Sans MS"/>
              <a:ea typeface="Comic Sans MS"/>
              <a:cs typeface="Comic Sans MS"/>
              <a:sym typeface="Comic Sans MS"/>
            </a:endParaRPr>
          </a:p>
          <a:p>
            <a:pPr algn="l" defTabSz="825500"/>
            <a:r>
              <a:rPr lang="pt-BR" sz="1800" b="0" dirty="0">
                <a:solidFill>
                  <a:srgbClr val="FFFFFF"/>
                </a:solidFill>
                <a:latin typeface="Comic Sans MS"/>
                <a:ea typeface="Comic Sans MS"/>
                <a:cs typeface="Comic Sans MS"/>
                <a:sym typeface="Comic Sans MS"/>
              </a:rPr>
              <a:t>4) Seria viável instalar o sistema em oficinas com servidores de dados em salas que estão impróprias para manter a máquina?</a:t>
            </a:r>
          </a:p>
          <a:p>
            <a:pPr algn="l" defTabSz="825500"/>
            <a:endParaRPr lang="pt-BR" sz="1800" b="0" dirty="0">
              <a:solidFill>
                <a:srgbClr val="FFFFFF"/>
              </a:solidFill>
              <a:latin typeface="Comic Sans MS"/>
              <a:ea typeface="Comic Sans MS"/>
              <a:cs typeface="Comic Sans MS"/>
              <a:sym typeface="Comic Sans MS"/>
            </a:endParaRPr>
          </a:p>
          <a:p>
            <a:pPr algn="l" defTabSz="825500"/>
            <a:r>
              <a:rPr lang="pt-BR" sz="1800" b="0" dirty="0">
                <a:solidFill>
                  <a:srgbClr val="FFFFFF"/>
                </a:solidFill>
                <a:latin typeface="Comic Sans MS"/>
                <a:ea typeface="Comic Sans MS"/>
                <a:cs typeface="Comic Sans MS"/>
                <a:sym typeface="Comic Sans MS"/>
              </a:rPr>
              <a:t>5) O quanto disposto o usuário está para recepcionar o processo do levantamento de requisitos até a operação?</a:t>
            </a:r>
          </a:p>
          <a:p>
            <a:pPr algn="l" defTabSz="825500"/>
            <a:endParaRPr lang="pt-BR" sz="1800" b="0" dirty="0">
              <a:solidFill>
                <a:srgbClr val="FFFFFF"/>
              </a:solidFill>
              <a:latin typeface="Comic Sans MS"/>
              <a:ea typeface="Comic Sans MS"/>
              <a:cs typeface="Comic Sans MS"/>
              <a:sym typeface="Comic Sans MS"/>
            </a:endParaRPr>
          </a:p>
          <a:p>
            <a:pPr algn="l" defTabSz="825500"/>
            <a:r>
              <a:rPr lang="pt-BR" sz="1800" b="0" dirty="0">
                <a:solidFill>
                  <a:srgbClr val="FFFFFF"/>
                </a:solidFill>
                <a:latin typeface="Comic Sans MS"/>
                <a:ea typeface="Comic Sans MS"/>
                <a:cs typeface="Comic Sans MS"/>
                <a:sym typeface="Comic Sans MS"/>
              </a:rPr>
              <a:t>6) Uma oficina de hoje em dia, conseguiria manter sua operação sem nenhum tipo de informatização?</a:t>
            </a:r>
          </a:p>
        </p:txBody>
      </p:sp>
      <p:sp>
        <p:nvSpPr>
          <p:cNvPr id="3" name="Retângulo 2"/>
          <p:cNvSpPr/>
          <p:nvPr/>
        </p:nvSpPr>
        <p:spPr>
          <a:xfrm>
            <a:off x="13123689" y="10582021"/>
            <a:ext cx="11159682" cy="2862322"/>
          </a:xfrm>
          <a:prstGeom prst="rect">
            <a:avLst/>
          </a:prstGeom>
        </p:spPr>
        <p:txBody>
          <a:bodyPr wrap="square">
            <a:spAutoFit/>
          </a:bodyPr>
          <a:lstStyle/>
          <a:p>
            <a:pPr algn="l" defTabSz="825500"/>
            <a:r>
              <a:rPr lang="pt-BR" sz="1200" b="0" dirty="0">
                <a:solidFill>
                  <a:srgbClr val="FFFFFF"/>
                </a:solidFill>
                <a:latin typeface="Comic Sans MS"/>
                <a:ea typeface="Comic Sans MS"/>
                <a:cs typeface="Comic Sans MS"/>
                <a:sym typeface="Comic Sans MS"/>
              </a:rPr>
              <a:t>1) Seria necessário desenvolver um diálogo cordial de treinamento e suporte para superar a resistência dos funcionários ao uso de computadores.</a:t>
            </a:r>
          </a:p>
          <a:p>
            <a:pPr algn="l" defTabSz="825500"/>
            <a:endParaRPr lang="pt-BR" sz="1200" b="0" dirty="0">
              <a:solidFill>
                <a:srgbClr val="FFFFFF"/>
              </a:solidFill>
              <a:latin typeface="Comic Sans MS"/>
              <a:ea typeface="Comic Sans MS"/>
              <a:cs typeface="Comic Sans MS"/>
              <a:sym typeface="Comic Sans MS"/>
            </a:endParaRPr>
          </a:p>
          <a:p>
            <a:pPr algn="l" defTabSz="825500"/>
            <a:r>
              <a:rPr lang="pt-BR" sz="1200" b="0" dirty="0">
                <a:solidFill>
                  <a:srgbClr val="FFFFFF"/>
                </a:solidFill>
                <a:latin typeface="Comic Sans MS"/>
                <a:ea typeface="Comic Sans MS"/>
                <a:cs typeface="Comic Sans MS"/>
                <a:sym typeface="Comic Sans MS"/>
              </a:rPr>
              <a:t>2) O sistema deve incluir funcionalidades reais para automatizar tarefas rotineiras, otimizando o fluxo de trabalho e aumentando a eficiência operacional da oficina.</a:t>
            </a:r>
          </a:p>
          <a:p>
            <a:pPr algn="l" defTabSz="825500"/>
            <a:endParaRPr lang="pt-BR" sz="1200" b="0" dirty="0">
              <a:solidFill>
                <a:srgbClr val="FFFFFF"/>
              </a:solidFill>
              <a:latin typeface="Comic Sans MS"/>
              <a:ea typeface="Comic Sans MS"/>
              <a:cs typeface="Comic Sans MS"/>
              <a:sym typeface="Comic Sans MS"/>
            </a:endParaRPr>
          </a:p>
          <a:p>
            <a:pPr algn="l" defTabSz="825500"/>
            <a:r>
              <a:rPr lang="pt-BR" sz="1200" b="0" dirty="0">
                <a:solidFill>
                  <a:srgbClr val="FFFFFF"/>
                </a:solidFill>
                <a:latin typeface="Comic Sans MS"/>
                <a:ea typeface="Comic Sans MS"/>
                <a:cs typeface="Comic Sans MS"/>
                <a:sym typeface="Comic Sans MS"/>
              </a:rPr>
              <a:t>3) Seria um desafio garantir que o novo sistema se integre sem conflitos com sistemas existentes nas oficinas, evitando interrupções nas operações e minimizando a necessidade de mudanças significativas.</a:t>
            </a:r>
          </a:p>
          <a:p>
            <a:pPr algn="l" defTabSz="825500"/>
            <a:endParaRPr lang="pt-BR" sz="1200" b="0" dirty="0">
              <a:solidFill>
                <a:srgbClr val="FFFFFF"/>
              </a:solidFill>
              <a:latin typeface="Comic Sans MS"/>
              <a:ea typeface="Comic Sans MS"/>
              <a:cs typeface="Comic Sans MS"/>
              <a:sym typeface="Comic Sans MS"/>
            </a:endParaRPr>
          </a:p>
          <a:p>
            <a:pPr algn="l" defTabSz="825500"/>
            <a:r>
              <a:rPr lang="pt-BR" sz="1200" b="0" dirty="0">
                <a:solidFill>
                  <a:srgbClr val="FFFFFF"/>
                </a:solidFill>
                <a:latin typeface="Comic Sans MS"/>
                <a:ea typeface="Comic Sans MS"/>
                <a:cs typeface="Comic Sans MS"/>
                <a:sym typeface="Comic Sans MS"/>
              </a:rPr>
              <a:t>4) Oficinas com servidores em locais inadequados precisarão de alternativas viáveis para garantir a segurança e a integridade dos dados.</a:t>
            </a:r>
          </a:p>
          <a:p>
            <a:pPr algn="l" defTabSz="825500"/>
            <a:endParaRPr lang="pt-BR" sz="1200" b="0" dirty="0">
              <a:solidFill>
                <a:srgbClr val="FFFFFF"/>
              </a:solidFill>
              <a:latin typeface="Comic Sans MS"/>
              <a:ea typeface="Comic Sans MS"/>
              <a:cs typeface="Comic Sans MS"/>
              <a:sym typeface="Comic Sans MS"/>
            </a:endParaRPr>
          </a:p>
          <a:p>
            <a:pPr algn="l" defTabSz="825500"/>
            <a:r>
              <a:rPr lang="pt-BR" sz="1200" b="0" dirty="0">
                <a:solidFill>
                  <a:srgbClr val="FFFFFF"/>
                </a:solidFill>
                <a:latin typeface="Comic Sans MS"/>
                <a:ea typeface="Comic Sans MS"/>
                <a:cs typeface="Comic Sans MS"/>
                <a:sym typeface="Comic Sans MS"/>
              </a:rPr>
              <a:t>5) O projeto precisaria de abordagens eficazes para manter os clientes engajados e dispostos a participar de todas as etapas, desde o levantamento de requisitos até a operação do sistema.</a:t>
            </a:r>
          </a:p>
          <a:p>
            <a:pPr algn="l" defTabSz="825500"/>
            <a:endParaRPr lang="pt-BR" sz="1200" b="0" dirty="0">
              <a:solidFill>
                <a:srgbClr val="FFFFFF"/>
              </a:solidFill>
              <a:latin typeface="Comic Sans MS"/>
              <a:ea typeface="Comic Sans MS"/>
              <a:cs typeface="Comic Sans MS"/>
              <a:sym typeface="Comic Sans MS"/>
            </a:endParaRPr>
          </a:p>
          <a:p>
            <a:pPr algn="l" defTabSz="825500"/>
            <a:r>
              <a:rPr lang="pt-BR" sz="1200" b="0" dirty="0">
                <a:solidFill>
                  <a:srgbClr val="FFFFFF"/>
                </a:solidFill>
                <a:latin typeface="Comic Sans MS"/>
                <a:ea typeface="Comic Sans MS"/>
                <a:cs typeface="Comic Sans MS"/>
                <a:sym typeface="Comic Sans MS"/>
              </a:rPr>
              <a:t>6) Seria necessário demonstrar de forma convincente para as oficinas que a informatização é essencial para manter a competitividade e melhorar a gestão em um mercado cada vez mais digitalizado.</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5" name="Grupo"/>
          <p:cNvGrpSpPr/>
          <p:nvPr/>
        </p:nvGrpSpPr>
        <p:grpSpPr>
          <a:xfrm>
            <a:off x="0" y="0"/>
            <a:ext cx="15339528" cy="13716001"/>
            <a:chOff x="2542" y="0"/>
            <a:chExt cx="15339527" cy="13715999"/>
          </a:xfrm>
        </p:grpSpPr>
        <p:grpSp>
          <p:nvGrpSpPr>
            <p:cNvPr id="269" name="Grupo"/>
            <p:cNvGrpSpPr/>
            <p:nvPr/>
          </p:nvGrpSpPr>
          <p:grpSpPr>
            <a:xfrm>
              <a:off x="2542" y="13512"/>
              <a:ext cx="11463096" cy="13702483"/>
              <a:chOff x="0" y="-1"/>
              <a:chExt cx="11463095" cy="13702480"/>
            </a:xfrm>
          </p:grpSpPr>
          <p:grpSp>
            <p:nvGrpSpPr>
              <p:cNvPr id="267" name="Grupo"/>
              <p:cNvGrpSpPr/>
              <p:nvPr/>
            </p:nvGrpSpPr>
            <p:grpSpPr>
              <a:xfrm>
                <a:off x="0" y="-1"/>
                <a:ext cx="10692880" cy="13702480"/>
                <a:chOff x="0" y="-1"/>
                <a:chExt cx="10692878" cy="13702477"/>
              </a:xfrm>
            </p:grpSpPr>
            <p:sp>
              <p:nvSpPr>
                <p:cNvPr id="265" name="Retângulo"/>
                <p:cNvSpPr/>
                <p:nvPr/>
              </p:nvSpPr>
              <p:spPr>
                <a:xfrm>
                  <a:off x="0" y="-1"/>
                  <a:ext cx="10692878" cy="13702477"/>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66" name="Problems/Opportunities"/>
                <p:cNvSpPr txBox="1"/>
                <p:nvPr/>
              </p:nvSpPr>
              <p:spPr>
                <a:xfrm>
                  <a:off x="216474" y="211055"/>
                  <a:ext cx="7354944"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Questions – </a:t>
                  </a:r>
                  <a:r>
                    <a:rPr lang="pt-BR" dirty="0" err="1" smtClean="0"/>
                    <a:t>Category</a:t>
                  </a:r>
                  <a:r>
                    <a:rPr lang="pt-BR" dirty="0" smtClean="0"/>
                    <a:t> 1</a:t>
                  </a:r>
                  <a:endParaRPr dirty="0"/>
                </a:p>
              </p:txBody>
            </p:sp>
          </p:grpSp>
          <p:sp>
            <p:nvSpPr>
              <p:cNvPr id="268" name="[a preencher]"/>
              <p:cNvSpPr txBox="1"/>
              <p:nvPr/>
            </p:nvSpPr>
            <p:spPr>
              <a:xfrm>
                <a:off x="213462" y="1304596"/>
                <a:ext cx="11249633"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nvGrpSpPr>
            <p:cNvPr id="272" name="Grupo"/>
            <p:cNvGrpSpPr/>
            <p:nvPr/>
          </p:nvGrpSpPr>
          <p:grpSpPr>
            <a:xfrm>
              <a:off x="10880473" y="0"/>
              <a:ext cx="4461596" cy="13715999"/>
              <a:chOff x="-1492896" y="0"/>
              <a:chExt cx="4461595" cy="13715995"/>
            </a:xfrm>
          </p:grpSpPr>
          <p:sp>
            <p:nvSpPr>
              <p:cNvPr id="270" name="Retângulo"/>
              <p:cNvSpPr/>
              <p:nvPr/>
            </p:nvSpPr>
            <p:spPr>
              <a:xfrm>
                <a:off x="-1492896" y="0"/>
                <a:ext cx="4461595" cy="13715995"/>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71" name="Main Benchmark"/>
              <p:cNvSpPr txBox="1"/>
              <p:nvPr/>
            </p:nvSpPr>
            <p:spPr>
              <a:xfrm>
                <a:off x="-1394818" y="0"/>
                <a:ext cx="3987035"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Activities</a:t>
                </a:r>
                <a:endParaRPr/>
              </a:p>
            </p:txBody>
          </p:sp>
        </p:grpSp>
      </p:grpSp>
      <p:sp>
        <p:nvSpPr>
          <p:cNvPr id="31" name="Retângulo"/>
          <p:cNvSpPr/>
          <p:nvPr/>
        </p:nvSpPr>
        <p:spPr>
          <a:xfrm>
            <a:off x="15509026" y="0"/>
            <a:ext cx="446159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r>
              <a:rPr lang="pt-BR" dirty="0" smtClean="0"/>
              <a:t>.</a:t>
            </a:r>
            <a:endParaRPr dirty="0"/>
          </a:p>
        </p:txBody>
      </p:sp>
      <p:sp>
        <p:nvSpPr>
          <p:cNvPr id="32" name="Retângulo"/>
          <p:cNvSpPr/>
          <p:nvPr/>
        </p:nvSpPr>
        <p:spPr>
          <a:xfrm>
            <a:off x="20172784" y="-3"/>
            <a:ext cx="421121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3" name="Main Benchmark"/>
          <p:cNvSpPr txBox="1"/>
          <p:nvPr/>
        </p:nvSpPr>
        <p:spPr>
          <a:xfrm>
            <a:off x="15588442" y="77757"/>
            <a:ext cx="250586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Resources</a:t>
            </a:r>
            <a:endParaRPr/>
          </a:p>
        </p:txBody>
      </p:sp>
      <p:sp>
        <p:nvSpPr>
          <p:cNvPr id="35" name="Main Benchmark"/>
          <p:cNvSpPr txBox="1"/>
          <p:nvPr/>
        </p:nvSpPr>
        <p:spPr>
          <a:xfrm>
            <a:off x="20375045" y="0"/>
            <a:ext cx="1763672"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Results</a:t>
            </a:r>
            <a:endParaRPr/>
          </a:p>
        </p:txBody>
      </p:sp>
      <p:sp>
        <p:nvSpPr>
          <p:cNvPr id="2" name="Retângulo 1"/>
          <p:cNvSpPr/>
          <p:nvPr/>
        </p:nvSpPr>
        <p:spPr>
          <a:xfrm>
            <a:off x="11300" y="1097142"/>
            <a:ext cx="10664470" cy="9033242"/>
          </a:xfrm>
          <a:prstGeom prst="rect">
            <a:avLst/>
          </a:prstGeom>
        </p:spPr>
        <p:txBody>
          <a:bodyPr wrap="square">
            <a:spAutoFit/>
          </a:bodyPr>
          <a:lstStyle/>
          <a:p>
            <a:pPr algn="l" defTabSz="825500"/>
            <a:r>
              <a:rPr lang="pt-BR" sz="2800" dirty="0">
                <a:solidFill>
                  <a:schemeClr val="accent3">
                    <a:lumMod val="50000"/>
                  </a:schemeClr>
                </a:solidFill>
                <a:latin typeface="Comic Sans MS"/>
                <a:ea typeface="Comic Sans MS"/>
                <a:cs typeface="Comic Sans MS"/>
                <a:sym typeface="Comic Sans MS"/>
              </a:rPr>
              <a:t>Categoria 1: Adoção e Uso do </a:t>
            </a:r>
            <a:r>
              <a:rPr lang="pt-BR" sz="2800" dirty="0" smtClean="0">
                <a:solidFill>
                  <a:schemeClr val="accent3">
                    <a:lumMod val="50000"/>
                  </a:schemeClr>
                </a:solidFill>
                <a:latin typeface="Comic Sans MS"/>
                <a:ea typeface="Comic Sans MS"/>
                <a:cs typeface="Comic Sans MS"/>
                <a:sym typeface="Comic Sans MS"/>
              </a:rPr>
              <a:t>Sistema</a:t>
            </a:r>
            <a:endParaRPr lang="pt-BR" sz="2800" b="0" dirty="0">
              <a:solidFill>
                <a:schemeClr val="accent3">
                  <a:lumMod val="50000"/>
                </a:schemeClr>
              </a:solidFill>
              <a:latin typeface="Comic Sans MS"/>
              <a:ea typeface="Comic Sans MS"/>
              <a:cs typeface="Comic Sans MS"/>
              <a:sym typeface="Comic Sans MS"/>
            </a:endParaRP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sym typeface="Comic Sans MS"/>
              </a:rPr>
              <a:t>Como podemos facilitar a aceitação do software por funcionários resistentes ao uso de computadores?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sym typeface="Comic Sans MS"/>
              </a:rPr>
              <a:t>Que tipos de treinamento e suporte seriam mais eficazes para encorajar o uso do sistema?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sym typeface="Comic Sans MS"/>
              </a:rPr>
              <a:t>Quais são as principais preocupações dos funcionários em relação ao uso de novas tecnologias?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sym typeface="Comic Sans MS"/>
              </a:rPr>
              <a:t>Como podemos medir a aceitação do sistema pelos usuários após a implementação?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sym typeface="Comic Sans MS"/>
              </a:rPr>
              <a:t>O que poderíamos fazer para tornar o sistema mais intuitivo para usuários com pouca experiência tecnológica?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sym typeface="Comic Sans MS"/>
              </a:rPr>
              <a:t>Como o suporte técnico será oferecido após a implementação do sistema?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sym typeface="Comic Sans MS"/>
              </a:rPr>
              <a:t>Que incentivos podemos oferecer para encorajar o uso contínuo do sistema?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sym typeface="Comic Sans MS"/>
              </a:rPr>
              <a:t>Quais estratégias poderiam ser usadas para lidar com feedback negativo sobre o sistema</a:t>
            </a:r>
            <a:r>
              <a:rPr lang="pt-BR" sz="2800" b="0" dirty="0" smtClean="0">
                <a:solidFill>
                  <a:schemeClr val="accent3">
                    <a:lumMod val="50000"/>
                  </a:schemeClr>
                </a:solidFill>
                <a:latin typeface="Comic Sans MS"/>
                <a:ea typeface="Comic Sans MS"/>
                <a:cs typeface="Comic Sans MS"/>
                <a:sym typeface="Comic Sans MS"/>
              </a:rPr>
              <a:t>?</a:t>
            </a:r>
            <a:endParaRPr lang="pt-BR" sz="2800" b="0" dirty="0">
              <a:solidFill>
                <a:schemeClr val="accent3">
                  <a:lumMod val="50000"/>
                </a:schemeClr>
              </a:solidFill>
              <a:latin typeface="Comic Sans MS"/>
              <a:ea typeface="Comic Sans MS"/>
              <a:cs typeface="Comic Sans MS"/>
              <a:sym typeface="Comic Sans MS"/>
            </a:endParaRPr>
          </a:p>
        </p:txBody>
      </p:sp>
      <p:sp>
        <p:nvSpPr>
          <p:cNvPr id="3" name="Retângulo 2"/>
          <p:cNvSpPr/>
          <p:nvPr/>
        </p:nvSpPr>
        <p:spPr>
          <a:xfrm>
            <a:off x="11140854" y="893388"/>
            <a:ext cx="3937313" cy="10433625"/>
          </a:xfrm>
          <a:prstGeom prst="rect">
            <a:avLst/>
          </a:prstGeom>
        </p:spPr>
        <p:txBody>
          <a:bodyPr wrap="square">
            <a:spAutoFit/>
          </a:bodyPr>
          <a:lstStyle/>
          <a:p>
            <a:pPr algn="l"/>
            <a:r>
              <a:rPr lang="pt-BR" b="0" dirty="0" smtClean="0"/>
              <a:t>Site: </a:t>
            </a:r>
            <a:r>
              <a:rPr lang="pt-BR" b="0" dirty="0" err="1" smtClean="0"/>
              <a:t>Cilia</a:t>
            </a:r>
            <a:r>
              <a:rPr lang="pt-BR" b="0" dirty="0" smtClean="0"/>
              <a:t> sistemas</a:t>
            </a:r>
          </a:p>
          <a:p>
            <a:pPr algn="l"/>
            <a:endParaRPr lang="pt-BR" b="0" dirty="0"/>
          </a:p>
          <a:p>
            <a:pPr algn="l"/>
            <a:r>
              <a:rPr lang="pt-BR" b="0" u="sng" dirty="0">
                <a:solidFill>
                  <a:schemeClr val="accent1">
                    <a:lumMod val="50000"/>
                  </a:schemeClr>
                </a:solidFill>
              </a:rPr>
              <a:t>https://lp.cilia.com.br/?</a:t>
            </a:r>
            <a:r>
              <a:rPr lang="pt-BR" b="0" u="sng" dirty="0" smtClean="0">
                <a:solidFill>
                  <a:schemeClr val="accent1">
                    <a:lumMod val="50000"/>
                  </a:schemeClr>
                </a:solidFill>
              </a:rPr>
              <a:t>utm_source=search&amp;utm_medium=cpc&amp;utm_campaign=produto-gestao&amp;utm_content=ad1&amp;utm_term=programa%20para%20oficina%20mecanica&amp;gad_source=1&amp;gclid=Cj0KCQjwxsm3BhDrARIsAMtVz6NQtzDb844lA-tAiwUExmRqbMnFyktd6-mVyAo7ZULJS1Q77iyYIAoaAipoEALw_wcB#lp-pom-block-11</a:t>
            </a:r>
          </a:p>
        </p:txBody>
      </p:sp>
      <p:sp>
        <p:nvSpPr>
          <p:cNvPr id="4" name="CaixaDeTexto 3"/>
          <p:cNvSpPr txBox="1"/>
          <p:nvPr/>
        </p:nvSpPr>
        <p:spPr>
          <a:xfrm>
            <a:off x="15541691" y="893968"/>
            <a:ext cx="4064821" cy="2729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pt-BR" sz="2800" b="0" dirty="0">
                <a:solidFill>
                  <a:schemeClr val="accent3">
                    <a:lumMod val="50000"/>
                  </a:schemeClr>
                </a:solidFill>
                <a:latin typeface="Comic Sans MS"/>
                <a:ea typeface="Comic Sans MS"/>
                <a:cs typeface="Comic Sans MS"/>
              </a:rPr>
              <a:t>Pequena tela de cadastro que após o usuário preencher seus dados, tem a opção de solicitar um teste gratuito do sistema.</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75046" y="1361457"/>
            <a:ext cx="3822728" cy="2206173"/>
          </a:xfrm>
          <a:prstGeom prst="rect">
            <a:avLst/>
          </a:prstGeom>
        </p:spPr>
      </p:pic>
      <p:sp>
        <p:nvSpPr>
          <p:cNvPr id="6" name="CaixaDeTexto 5"/>
          <p:cNvSpPr txBox="1"/>
          <p:nvPr/>
        </p:nvSpPr>
        <p:spPr>
          <a:xfrm>
            <a:off x="15588442" y="3919223"/>
            <a:ext cx="4190500" cy="1867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pt-BR" sz="2800" b="0" dirty="0">
                <a:solidFill>
                  <a:schemeClr val="accent3">
                    <a:lumMod val="50000"/>
                  </a:schemeClr>
                </a:solidFill>
                <a:latin typeface="Comic Sans MS"/>
                <a:ea typeface="Comic Sans MS"/>
                <a:cs typeface="Comic Sans MS"/>
              </a:rPr>
              <a:t>Uma interessante tela de vantagens sobre obter o sistema na gestão da oficina</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5049" y="4260267"/>
            <a:ext cx="3462722" cy="3001279"/>
          </a:xfrm>
          <a:prstGeom prst="rect">
            <a:avLst/>
          </a:prstGeom>
        </p:spPr>
      </p:pic>
      <p:sp>
        <p:nvSpPr>
          <p:cNvPr id="8" name="CaixaDeTexto 7"/>
          <p:cNvSpPr txBox="1"/>
          <p:nvPr/>
        </p:nvSpPr>
        <p:spPr>
          <a:xfrm>
            <a:off x="15697443" y="6353771"/>
            <a:ext cx="4084762" cy="1867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pt-BR" sz="2800" b="0" dirty="0">
                <a:solidFill>
                  <a:schemeClr val="accent3">
                    <a:lumMod val="50000"/>
                  </a:schemeClr>
                </a:solidFill>
                <a:latin typeface="Comic Sans MS"/>
                <a:ea typeface="Comic Sans MS"/>
                <a:cs typeface="Comic Sans MS"/>
              </a:rPr>
              <a:t>Uma demonstração do quanto de clientes o sistema abrange nesse </a:t>
            </a:r>
            <a:r>
              <a:rPr lang="pt-BR" sz="2800" b="0" dirty="0" smtClean="0">
                <a:solidFill>
                  <a:schemeClr val="accent3">
                    <a:lumMod val="50000"/>
                  </a:schemeClr>
                </a:solidFill>
                <a:latin typeface="Comic Sans MS"/>
                <a:ea typeface="Comic Sans MS"/>
                <a:cs typeface="Comic Sans MS"/>
              </a:rPr>
              <a:t>segmento</a:t>
            </a:r>
            <a:endParaRPr lang="pt-BR" sz="2800" b="0" dirty="0">
              <a:solidFill>
                <a:schemeClr val="accent3">
                  <a:lumMod val="50000"/>
                </a:schemeClr>
              </a:solidFill>
              <a:latin typeface="Comic Sans MS"/>
              <a:ea typeface="Comic Sans MS"/>
              <a:cs typeface="Comic Sans MS"/>
            </a:endParaRPr>
          </a:p>
        </p:txBody>
      </p:sp>
      <p:pic>
        <p:nvPicPr>
          <p:cNvPr id="9" name="Imagem 8"/>
          <p:cNvPicPr>
            <a:picLocks noChangeAspect="1"/>
          </p:cNvPicPr>
          <p:nvPr/>
        </p:nvPicPr>
        <p:blipFill rotWithShape="1">
          <a:blip r:embed="rId4">
            <a:extLst>
              <a:ext uri="{28A0092B-C50C-407E-A947-70E740481C1C}">
                <a14:useLocalDpi xmlns:a14="http://schemas.microsoft.com/office/drawing/2010/main" val="0"/>
              </a:ext>
            </a:extLst>
          </a:blip>
          <a:srcRect l="17313" r="16859"/>
          <a:stretch/>
        </p:blipFill>
        <p:spPr>
          <a:xfrm>
            <a:off x="20367027" y="8044837"/>
            <a:ext cx="3822729" cy="1725391"/>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p:cNvGrpSpPr/>
          <p:nvPr/>
        </p:nvGrpSpPr>
        <p:grpSpPr>
          <a:xfrm>
            <a:off x="0" y="0"/>
            <a:ext cx="15339528" cy="13716001"/>
            <a:chOff x="2542" y="0"/>
            <a:chExt cx="15339527" cy="13715999"/>
          </a:xfrm>
        </p:grpSpPr>
        <p:grpSp>
          <p:nvGrpSpPr>
            <p:cNvPr id="3" name="Grupo"/>
            <p:cNvGrpSpPr/>
            <p:nvPr/>
          </p:nvGrpSpPr>
          <p:grpSpPr>
            <a:xfrm>
              <a:off x="2542" y="13512"/>
              <a:ext cx="11463096" cy="13702483"/>
              <a:chOff x="0" y="-1"/>
              <a:chExt cx="11463095" cy="13702480"/>
            </a:xfrm>
          </p:grpSpPr>
          <p:grpSp>
            <p:nvGrpSpPr>
              <p:cNvPr id="4" name="Grupo"/>
              <p:cNvGrpSpPr/>
              <p:nvPr/>
            </p:nvGrpSpPr>
            <p:grpSpPr>
              <a:xfrm>
                <a:off x="0" y="-1"/>
                <a:ext cx="10692880" cy="13702480"/>
                <a:chOff x="0" y="-1"/>
                <a:chExt cx="10692878" cy="13702477"/>
              </a:xfrm>
            </p:grpSpPr>
            <p:sp>
              <p:nvSpPr>
                <p:cNvPr id="265" name="Retângulo"/>
                <p:cNvSpPr/>
                <p:nvPr/>
              </p:nvSpPr>
              <p:spPr>
                <a:xfrm>
                  <a:off x="0" y="-1"/>
                  <a:ext cx="10692878" cy="13702477"/>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66" name="Problems/Opportunities"/>
                <p:cNvSpPr txBox="1"/>
                <p:nvPr/>
              </p:nvSpPr>
              <p:spPr>
                <a:xfrm>
                  <a:off x="216474" y="211055"/>
                  <a:ext cx="735494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Questions – Category 2</a:t>
                  </a:r>
                  <a:endParaRPr dirty="0"/>
                </a:p>
              </p:txBody>
            </p:sp>
          </p:grpSp>
          <p:sp>
            <p:nvSpPr>
              <p:cNvPr id="268" name="[a preencher]"/>
              <p:cNvSpPr txBox="1"/>
              <p:nvPr/>
            </p:nvSpPr>
            <p:spPr>
              <a:xfrm>
                <a:off x="213462" y="1304596"/>
                <a:ext cx="11249633"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nvGrpSpPr>
            <p:cNvPr id="5" name="Grupo"/>
            <p:cNvGrpSpPr/>
            <p:nvPr/>
          </p:nvGrpSpPr>
          <p:grpSpPr>
            <a:xfrm>
              <a:off x="10880473" y="0"/>
              <a:ext cx="4461596" cy="13715999"/>
              <a:chOff x="-1492896" y="0"/>
              <a:chExt cx="4461595" cy="13715997"/>
            </a:xfrm>
          </p:grpSpPr>
          <p:grpSp>
            <p:nvGrpSpPr>
              <p:cNvPr id="6" name="Grupo"/>
              <p:cNvGrpSpPr/>
              <p:nvPr/>
            </p:nvGrpSpPr>
            <p:grpSpPr>
              <a:xfrm>
                <a:off x="-1492896" y="0"/>
                <a:ext cx="4461595" cy="13715997"/>
                <a:chOff x="-1492896" y="0"/>
                <a:chExt cx="4461595" cy="13715995"/>
              </a:xfrm>
            </p:grpSpPr>
            <p:sp>
              <p:nvSpPr>
                <p:cNvPr id="270" name="Retângulo"/>
                <p:cNvSpPr/>
                <p:nvPr/>
              </p:nvSpPr>
              <p:spPr>
                <a:xfrm>
                  <a:off x="-1492896" y="0"/>
                  <a:ext cx="4461595" cy="13715995"/>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71" name="Main Benchmark"/>
                <p:cNvSpPr txBox="1"/>
                <p:nvPr/>
              </p:nvSpPr>
              <p:spPr>
                <a:xfrm>
                  <a:off x="-1394818" y="0"/>
                  <a:ext cx="3987035"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Activities</a:t>
                  </a:r>
                  <a:endParaRPr/>
                </a:p>
              </p:txBody>
            </p:sp>
          </p:grpSp>
          <p:sp>
            <p:nvSpPr>
              <p:cNvPr id="273" name="[a preencher]"/>
              <p:cNvSpPr txBox="1"/>
              <p:nvPr/>
            </p:nvSpPr>
            <p:spPr>
              <a:xfrm>
                <a:off x="-1217016" y="826958"/>
                <a:ext cx="3911395" cy="57779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pPr algn="ctr"/>
                <a:r>
                  <a:rPr lang="pt-BR" u="sng" dirty="0" smtClean="0">
                    <a:solidFill>
                      <a:srgbClr val="0070C0"/>
                    </a:solidFill>
                  </a:rPr>
                  <a:t>https</a:t>
                </a:r>
                <a:r>
                  <a:rPr lang="pt-BR" u="sng" dirty="0">
                    <a:solidFill>
                      <a:srgbClr val="0070C0"/>
                    </a:solidFill>
                  </a:rPr>
                  <a:t>://</a:t>
                </a:r>
                <a:r>
                  <a:rPr lang="pt-BR" u="sng" dirty="0" smtClean="0">
                    <a:solidFill>
                      <a:srgbClr val="0070C0"/>
                    </a:solidFill>
                  </a:rPr>
                  <a:t>www.oficinaintegrada.com.br/software-gerencimento-oficina-mecanica/programa-gestao-oficina-mecanica-integrada/blog.asp?NOTICIA=Cadastro%20de%20clientes&amp;ID_NOTICIA=59</a:t>
                </a:r>
                <a:endParaRPr u="sng" dirty="0">
                  <a:solidFill>
                    <a:srgbClr val="0070C0"/>
                  </a:solidFill>
                </a:endParaRPr>
              </a:p>
            </p:txBody>
          </p:sp>
        </p:grpSp>
      </p:grpSp>
      <p:sp>
        <p:nvSpPr>
          <p:cNvPr id="31" name="Retângulo"/>
          <p:cNvSpPr/>
          <p:nvPr/>
        </p:nvSpPr>
        <p:spPr>
          <a:xfrm>
            <a:off x="15509026" y="77757"/>
            <a:ext cx="446159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2" name="Retângulo"/>
          <p:cNvSpPr/>
          <p:nvPr/>
        </p:nvSpPr>
        <p:spPr>
          <a:xfrm>
            <a:off x="20172785" y="0"/>
            <a:ext cx="421121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3" name="Main Benchmark"/>
          <p:cNvSpPr txBox="1"/>
          <p:nvPr/>
        </p:nvSpPr>
        <p:spPr>
          <a:xfrm>
            <a:off x="15588442" y="77757"/>
            <a:ext cx="250586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Resources</a:t>
            </a:r>
            <a:endParaRPr/>
          </a:p>
        </p:txBody>
      </p:sp>
      <p:sp>
        <p:nvSpPr>
          <p:cNvPr id="34" name="[a preencher]"/>
          <p:cNvSpPr txBox="1"/>
          <p:nvPr/>
        </p:nvSpPr>
        <p:spPr>
          <a:xfrm>
            <a:off x="15801238" y="1189978"/>
            <a:ext cx="3911396" cy="196148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r>
              <a:rPr lang="pt-BR" dirty="0" smtClean="0"/>
              <a:t>Tela </a:t>
            </a:r>
            <a:r>
              <a:rPr lang="pt-BR" dirty="0"/>
              <a:t>de cadastro e consulta de cliente bem definidas e com fácil operação</a:t>
            </a:r>
            <a:r>
              <a:rPr lang="pt-BR" dirty="0" smtClean="0"/>
              <a:t>.</a:t>
            </a:r>
            <a:endParaRPr dirty="0"/>
          </a:p>
        </p:txBody>
      </p:sp>
      <p:sp>
        <p:nvSpPr>
          <p:cNvPr id="35" name="Main Benchmark"/>
          <p:cNvSpPr txBox="1"/>
          <p:nvPr/>
        </p:nvSpPr>
        <p:spPr>
          <a:xfrm>
            <a:off x="20375045" y="0"/>
            <a:ext cx="1763672"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Results</a:t>
            </a:r>
            <a:endParaRPr/>
          </a:p>
        </p:txBody>
      </p:sp>
      <p:sp>
        <p:nvSpPr>
          <p:cNvPr id="8" name="Retângulo 7"/>
          <p:cNvSpPr/>
          <p:nvPr/>
        </p:nvSpPr>
        <p:spPr>
          <a:xfrm>
            <a:off x="0" y="1097142"/>
            <a:ext cx="10675769" cy="9895016"/>
          </a:xfrm>
          <a:prstGeom prst="rect">
            <a:avLst/>
          </a:prstGeom>
        </p:spPr>
        <p:txBody>
          <a:bodyPr wrap="square">
            <a:spAutoFit/>
          </a:bodyPr>
          <a:lstStyle/>
          <a:p>
            <a:pPr algn="l" defTabSz="825500"/>
            <a:r>
              <a:rPr lang="pt-BR" sz="2800" dirty="0">
                <a:solidFill>
                  <a:schemeClr val="accent3">
                    <a:lumMod val="50000"/>
                  </a:schemeClr>
                </a:solidFill>
                <a:latin typeface="Comic Sans MS"/>
                <a:ea typeface="Comic Sans MS"/>
                <a:cs typeface="Comic Sans MS"/>
              </a:rPr>
              <a:t>Categoria 2: Otimização do Fluxo de Trabalho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tarefas específicas da oficina podem ser automatizadas com o novo sistema?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o sistema pode ajudar a reduzir o tempo de espera entre os processos de atendimento e execução dos serviços?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De que forma o software pode melhorar a alocação de recursos na oficina?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indicadores de desempenho podemos utilizar para medir a eficiência operacional após a implementação do sistema?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garantir que o sistema se ajuste às diferentes necessidades de oficinas de diversos portes?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Que funcionalidades adicionais poderiam ser implementadas para aumentar ainda mais a eficiência do fluxo de trabalho?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adaptar o sistema para melhorar a gestão de estoque e fornecimento de peças?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Que tipos de relatórios o sistema pode gerar para ajudar na tomada de decisões estratégicas?</a:t>
            </a: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5045" y="893388"/>
            <a:ext cx="3747016" cy="2554662"/>
          </a:xfrm>
          <a:prstGeom prst="rect">
            <a:avLst/>
          </a:prstGeom>
        </p:spPr>
      </p:pic>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80669" y="3991082"/>
            <a:ext cx="3741392" cy="2219217"/>
          </a:xfrm>
          <a:prstGeom prst="rect">
            <a:avLst/>
          </a:prstGeom>
        </p:spPr>
      </p:pic>
      <p:sp>
        <p:nvSpPr>
          <p:cNvPr id="10" name="CaixaDeTexto 9"/>
          <p:cNvSpPr txBox="1"/>
          <p:nvPr/>
        </p:nvSpPr>
        <p:spPr>
          <a:xfrm>
            <a:off x="15615408" y="3835921"/>
            <a:ext cx="4097226" cy="25295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pt-BR" sz="3100" b="0" dirty="0">
                <a:solidFill>
                  <a:schemeClr val="accent3">
                    <a:hueOff val="914337"/>
                    <a:satOff val="31515"/>
                    <a:lumOff val="-30790"/>
                  </a:schemeClr>
                </a:solidFill>
                <a:latin typeface="Comic Sans MS"/>
                <a:ea typeface="Comic Sans MS"/>
                <a:cs typeface="Comic Sans MS"/>
                <a:sym typeface="Comic Sans MS"/>
              </a:rPr>
              <a:t>Uma breve apresentação das funcionalidades do sistema, novidades e recursos</a:t>
            </a:r>
            <a:endParaRPr lang="pt-BR" sz="3100" b="0" dirty="0">
              <a:solidFill>
                <a:schemeClr val="accent3">
                  <a:hueOff val="914337"/>
                  <a:satOff val="31515"/>
                  <a:lumOff val="-30790"/>
                </a:schemeClr>
              </a:solidFill>
              <a:latin typeface="Comic Sans MS"/>
              <a:ea typeface="Comic Sans MS"/>
              <a:cs typeface="Comic Sans MS"/>
            </a:endParaRPr>
          </a:p>
        </p:txBody>
      </p:sp>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51" y="7108049"/>
            <a:ext cx="3604810" cy="2703608"/>
          </a:xfrm>
          <a:prstGeom prst="rect">
            <a:avLst/>
          </a:prstGeom>
        </p:spPr>
      </p:pic>
      <p:sp>
        <p:nvSpPr>
          <p:cNvPr id="12" name="CaixaDeTexto 11"/>
          <p:cNvSpPr txBox="1"/>
          <p:nvPr/>
        </p:nvSpPr>
        <p:spPr>
          <a:xfrm>
            <a:off x="15712659" y="6956558"/>
            <a:ext cx="4054330" cy="3006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pt-BR" sz="3100" b="0" dirty="0">
                <a:solidFill>
                  <a:schemeClr val="accent3">
                    <a:hueOff val="914337"/>
                    <a:satOff val="31515"/>
                    <a:lumOff val="-30790"/>
                  </a:schemeClr>
                </a:solidFill>
                <a:latin typeface="Comic Sans MS"/>
                <a:ea typeface="Comic Sans MS"/>
                <a:cs typeface="Comic Sans MS"/>
              </a:rPr>
              <a:t>Tela de cadastro de OS com design agradável. Percebido que não há muito excesso de dados mostrados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p:cNvGrpSpPr/>
          <p:nvPr/>
        </p:nvGrpSpPr>
        <p:grpSpPr>
          <a:xfrm>
            <a:off x="0" y="0"/>
            <a:ext cx="15339528" cy="13716001"/>
            <a:chOff x="2542" y="0"/>
            <a:chExt cx="15339527" cy="13715999"/>
          </a:xfrm>
        </p:grpSpPr>
        <p:grpSp>
          <p:nvGrpSpPr>
            <p:cNvPr id="3" name="Grupo"/>
            <p:cNvGrpSpPr/>
            <p:nvPr/>
          </p:nvGrpSpPr>
          <p:grpSpPr>
            <a:xfrm>
              <a:off x="2542" y="13512"/>
              <a:ext cx="11463096" cy="13702483"/>
              <a:chOff x="0" y="-1"/>
              <a:chExt cx="11463095" cy="13702480"/>
            </a:xfrm>
          </p:grpSpPr>
          <p:grpSp>
            <p:nvGrpSpPr>
              <p:cNvPr id="4" name="Grupo"/>
              <p:cNvGrpSpPr/>
              <p:nvPr/>
            </p:nvGrpSpPr>
            <p:grpSpPr>
              <a:xfrm>
                <a:off x="0" y="-1"/>
                <a:ext cx="10692880" cy="13702480"/>
                <a:chOff x="0" y="-1"/>
                <a:chExt cx="10692878" cy="13702477"/>
              </a:xfrm>
            </p:grpSpPr>
            <p:sp>
              <p:nvSpPr>
                <p:cNvPr id="265" name="Retângulo"/>
                <p:cNvSpPr/>
                <p:nvPr/>
              </p:nvSpPr>
              <p:spPr>
                <a:xfrm>
                  <a:off x="0" y="-1"/>
                  <a:ext cx="10692878" cy="13702477"/>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66" name="Problems/Opportunities"/>
                <p:cNvSpPr txBox="1"/>
                <p:nvPr/>
              </p:nvSpPr>
              <p:spPr>
                <a:xfrm>
                  <a:off x="216474" y="211055"/>
                  <a:ext cx="735494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Questions – Category 3</a:t>
                  </a:r>
                  <a:endParaRPr dirty="0"/>
                </a:p>
              </p:txBody>
            </p:sp>
          </p:grpSp>
          <p:sp>
            <p:nvSpPr>
              <p:cNvPr id="268" name="[a preencher]"/>
              <p:cNvSpPr txBox="1"/>
              <p:nvPr/>
            </p:nvSpPr>
            <p:spPr>
              <a:xfrm>
                <a:off x="213462" y="1304596"/>
                <a:ext cx="11249633"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nvGrpSpPr>
            <p:cNvPr id="5" name="Grupo"/>
            <p:cNvGrpSpPr/>
            <p:nvPr/>
          </p:nvGrpSpPr>
          <p:grpSpPr>
            <a:xfrm>
              <a:off x="10880473" y="0"/>
              <a:ext cx="4461596" cy="13715999"/>
              <a:chOff x="-1492896" y="0"/>
              <a:chExt cx="4461595" cy="13715997"/>
            </a:xfrm>
          </p:grpSpPr>
          <p:grpSp>
            <p:nvGrpSpPr>
              <p:cNvPr id="6" name="Grupo"/>
              <p:cNvGrpSpPr/>
              <p:nvPr/>
            </p:nvGrpSpPr>
            <p:grpSpPr>
              <a:xfrm>
                <a:off x="-1492896" y="0"/>
                <a:ext cx="4461595" cy="13715997"/>
                <a:chOff x="-1492896" y="0"/>
                <a:chExt cx="4461595" cy="13715995"/>
              </a:xfrm>
            </p:grpSpPr>
            <p:sp>
              <p:nvSpPr>
                <p:cNvPr id="270" name="Retângulo"/>
                <p:cNvSpPr/>
                <p:nvPr/>
              </p:nvSpPr>
              <p:spPr>
                <a:xfrm>
                  <a:off x="-1492896" y="0"/>
                  <a:ext cx="4461595" cy="13715995"/>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71" name="Main Benchmark"/>
                <p:cNvSpPr txBox="1"/>
                <p:nvPr/>
              </p:nvSpPr>
              <p:spPr>
                <a:xfrm>
                  <a:off x="-1394818" y="0"/>
                  <a:ext cx="3987035"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Activities</a:t>
                  </a:r>
                  <a:endParaRPr/>
                </a:p>
              </p:txBody>
            </p:sp>
          </p:grpSp>
          <p:sp>
            <p:nvSpPr>
              <p:cNvPr id="273" name="[a preencher]"/>
              <p:cNvSpPr txBox="1"/>
              <p:nvPr/>
            </p:nvSpPr>
            <p:spPr>
              <a:xfrm>
                <a:off x="-1297260" y="858615"/>
                <a:ext cx="3911395" cy="10073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r>
                  <a:rPr lang="pt-BR" u="sng" dirty="0">
                    <a:solidFill>
                      <a:schemeClr val="accent1">
                        <a:lumMod val="75000"/>
                      </a:schemeClr>
                    </a:solidFill>
                  </a:rPr>
                  <a:t>https://oficinainteligente.com.br/</a:t>
                </a:r>
                <a:endParaRPr u="sng" dirty="0">
                  <a:solidFill>
                    <a:schemeClr val="accent1">
                      <a:lumMod val="75000"/>
                    </a:schemeClr>
                  </a:solidFill>
                </a:endParaRPr>
              </a:p>
            </p:txBody>
          </p:sp>
        </p:grpSp>
      </p:grpSp>
      <p:sp>
        <p:nvSpPr>
          <p:cNvPr id="31" name="Retângulo"/>
          <p:cNvSpPr/>
          <p:nvPr/>
        </p:nvSpPr>
        <p:spPr>
          <a:xfrm>
            <a:off x="15509026" y="-3"/>
            <a:ext cx="446159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2" name="Retângulo"/>
          <p:cNvSpPr/>
          <p:nvPr/>
        </p:nvSpPr>
        <p:spPr>
          <a:xfrm>
            <a:off x="20172785" y="0"/>
            <a:ext cx="421121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3" name="Main Benchmark"/>
          <p:cNvSpPr txBox="1"/>
          <p:nvPr/>
        </p:nvSpPr>
        <p:spPr>
          <a:xfrm>
            <a:off x="15588442" y="77757"/>
            <a:ext cx="250586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Resources</a:t>
            </a:r>
            <a:endParaRPr/>
          </a:p>
        </p:txBody>
      </p:sp>
      <p:sp>
        <p:nvSpPr>
          <p:cNvPr id="34" name="[a preencher]"/>
          <p:cNvSpPr txBox="1"/>
          <p:nvPr/>
        </p:nvSpPr>
        <p:spPr>
          <a:xfrm>
            <a:off x="15617196" y="893388"/>
            <a:ext cx="4245255" cy="67320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r>
              <a:rPr lang="pt-BR" dirty="0"/>
              <a:t>Tela de depoimentos que trazem mais autenticidade ao sistema.</a:t>
            </a:r>
          </a:p>
          <a:p>
            <a:endParaRPr lang="pt-BR" dirty="0"/>
          </a:p>
          <a:p>
            <a:r>
              <a:rPr lang="pt-BR" dirty="0" smtClean="0"/>
              <a:t>Espaço reservado na página para mostrar os recursos disponíveis do sistema.</a:t>
            </a:r>
            <a:endParaRPr lang="pt-BR" dirty="0"/>
          </a:p>
          <a:p>
            <a:endParaRPr lang="pt-BR" dirty="0"/>
          </a:p>
          <a:p>
            <a:endParaRPr lang="pt-BR" dirty="0"/>
          </a:p>
          <a:p>
            <a:endParaRPr lang="pt-BR" dirty="0"/>
          </a:p>
          <a:p>
            <a:endParaRPr lang="pt-BR" dirty="0"/>
          </a:p>
          <a:p>
            <a:endParaRPr lang="pt-BR" dirty="0"/>
          </a:p>
        </p:txBody>
      </p:sp>
      <p:sp>
        <p:nvSpPr>
          <p:cNvPr id="35" name="Main Benchmark"/>
          <p:cNvSpPr txBox="1"/>
          <p:nvPr/>
        </p:nvSpPr>
        <p:spPr>
          <a:xfrm>
            <a:off x="20375045" y="0"/>
            <a:ext cx="1763672"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Results</a:t>
            </a:r>
            <a:endParaRPr/>
          </a:p>
        </p:txBody>
      </p:sp>
      <p:sp>
        <p:nvSpPr>
          <p:cNvPr id="8" name="Retângulo 7"/>
          <p:cNvSpPr/>
          <p:nvPr/>
        </p:nvSpPr>
        <p:spPr>
          <a:xfrm>
            <a:off x="11299" y="1097142"/>
            <a:ext cx="10664470" cy="9464129"/>
          </a:xfrm>
          <a:prstGeom prst="rect">
            <a:avLst/>
          </a:prstGeom>
        </p:spPr>
        <p:txBody>
          <a:bodyPr wrap="square">
            <a:spAutoFit/>
          </a:bodyPr>
          <a:lstStyle/>
          <a:p>
            <a:pPr algn="l" defTabSz="825500"/>
            <a:r>
              <a:rPr lang="pt-BR" sz="2800" dirty="0">
                <a:solidFill>
                  <a:schemeClr val="accent3">
                    <a:lumMod val="50000"/>
                  </a:schemeClr>
                </a:solidFill>
                <a:latin typeface="Comic Sans MS"/>
                <a:ea typeface="Comic Sans MS"/>
                <a:cs typeface="Comic Sans MS"/>
              </a:rPr>
              <a:t>Categoria 3: Integração e Compatibilidade</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são os principais sistemas legados que o novo sistema precisa integrar?</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mapear todas as possíveis incompatibilidades tecnológicas com sistemas existentes nas oficinas?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Que etapas devemos seguir para garantir uma integração suave e sem conflitos com os sistemas atuais?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a:t>
            </a:r>
            <a:r>
              <a:rPr lang="pt-BR" sz="2800" b="0" dirty="0" err="1">
                <a:solidFill>
                  <a:schemeClr val="accent3">
                    <a:lumMod val="50000"/>
                  </a:schemeClr>
                </a:solidFill>
                <a:latin typeface="Comic Sans MS"/>
                <a:ea typeface="Comic Sans MS"/>
                <a:cs typeface="Comic Sans MS"/>
              </a:rPr>
              <a:t>APIs</a:t>
            </a:r>
            <a:r>
              <a:rPr lang="pt-BR" sz="2800" b="0" dirty="0">
                <a:solidFill>
                  <a:schemeClr val="accent3">
                    <a:lumMod val="50000"/>
                  </a:schemeClr>
                </a:solidFill>
                <a:latin typeface="Comic Sans MS"/>
                <a:ea typeface="Comic Sans MS"/>
                <a:cs typeface="Comic Sans MS"/>
              </a:rPr>
              <a:t> ou métodos de integração seriam mais eficazes para garantir a compatibilidade do novo sistema?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minimizar o impacto operacional durante o processo de integração?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Que ferramentas ou bibliotecas adicionais podem ser necessárias para garantir a compatibilidade com sistemas legados?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testar o novo sistema para garantir que ele funcione bem com as soluções existentes?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Que planos de contingência podemos desenvolver caso ocorram problemas de integração?</a:t>
            </a: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5045" y="893388"/>
            <a:ext cx="3896709" cy="2711899"/>
          </a:xfrm>
          <a:prstGeom prst="rect">
            <a:avLst/>
          </a:prstGeom>
        </p:spPr>
      </p:pic>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1869" y="4659898"/>
            <a:ext cx="3533043" cy="2972394"/>
          </a:xfrm>
          <a:prstGeom prst="rect">
            <a:avLst/>
          </a:prstGeom>
        </p:spPr>
      </p:pic>
      <p:sp>
        <p:nvSpPr>
          <p:cNvPr id="10" name="CaixaDeTexto 9"/>
          <p:cNvSpPr txBox="1"/>
          <p:nvPr/>
        </p:nvSpPr>
        <p:spPr>
          <a:xfrm>
            <a:off x="16190259" y="5002008"/>
            <a:ext cx="378036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pt-BR" sz="3200" b="1" i="0" u="none" strike="noStrike" cap="none" spc="0" normalizeH="0" baseline="0" dirty="0" smtClean="0">
                <a:ln>
                  <a:noFill/>
                </a:ln>
                <a:solidFill>
                  <a:srgbClr val="000000"/>
                </a:solidFill>
                <a:effectLst/>
                <a:uFillTx/>
                <a:latin typeface="Helvetica Neue"/>
                <a:ea typeface="Helvetica Neue"/>
                <a:cs typeface="Helvetica Neue"/>
                <a:sym typeface="Helvetica Neue"/>
              </a:rPr>
              <a:t> </a:t>
            </a:r>
            <a:endParaRPr kumimoji="0" lang="pt-BR"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13" name="Imagem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43457" y="8514637"/>
            <a:ext cx="3669868" cy="283282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p:cNvGrpSpPr/>
          <p:nvPr/>
        </p:nvGrpSpPr>
        <p:grpSpPr>
          <a:xfrm>
            <a:off x="-32665" y="-6318"/>
            <a:ext cx="15339528" cy="13716001"/>
            <a:chOff x="2542" y="0"/>
            <a:chExt cx="15339527" cy="13715999"/>
          </a:xfrm>
        </p:grpSpPr>
        <p:grpSp>
          <p:nvGrpSpPr>
            <p:cNvPr id="3" name="Grupo"/>
            <p:cNvGrpSpPr/>
            <p:nvPr/>
          </p:nvGrpSpPr>
          <p:grpSpPr>
            <a:xfrm>
              <a:off x="2542" y="13512"/>
              <a:ext cx="10692881" cy="13702483"/>
              <a:chOff x="0" y="-1"/>
              <a:chExt cx="10692880" cy="13702480"/>
            </a:xfrm>
          </p:grpSpPr>
          <p:grpSp>
            <p:nvGrpSpPr>
              <p:cNvPr id="4" name="Grupo"/>
              <p:cNvGrpSpPr/>
              <p:nvPr/>
            </p:nvGrpSpPr>
            <p:grpSpPr>
              <a:xfrm>
                <a:off x="0" y="-1"/>
                <a:ext cx="10692880" cy="13702480"/>
                <a:chOff x="0" y="-1"/>
                <a:chExt cx="10692878" cy="13702477"/>
              </a:xfrm>
            </p:grpSpPr>
            <p:sp>
              <p:nvSpPr>
                <p:cNvPr id="265" name="Retângulo"/>
                <p:cNvSpPr/>
                <p:nvPr/>
              </p:nvSpPr>
              <p:spPr>
                <a:xfrm>
                  <a:off x="0" y="-1"/>
                  <a:ext cx="10692878" cy="13702477"/>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66" name="Problems/Opportunities"/>
                <p:cNvSpPr txBox="1"/>
                <p:nvPr/>
              </p:nvSpPr>
              <p:spPr>
                <a:xfrm>
                  <a:off x="216474" y="211055"/>
                  <a:ext cx="735494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Questions – Category 4</a:t>
                  </a:r>
                  <a:endParaRPr dirty="0"/>
                </a:p>
              </p:txBody>
            </p:sp>
          </p:grpSp>
          <p:sp>
            <p:nvSpPr>
              <p:cNvPr id="268" name="[a preencher]"/>
              <p:cNvSpPr txBox="1"/>
              <p:nvPr/>
            </p:nvSpPr>
            <p:spPr>
              <a:xfrm>
                <a:off x="216474" y="1129796"/>
                <a:ext cx="10335191" cy="4841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pPr>
                  <a:spcAft>
                    <a:spcPts val="1800"/>
                  </a:spcAft>
                </a:pPr>
                <a:endParaRPr lang="pt-BR" sz="2800" b="1" dirty="0"/>
              </a:p>
            </p:txBody>
          </p:sp>
        </p:grpSp>
        <p:grpSp>
          <p:nvGrpSpPr>
            <p:cNvPr id="5" name="Grupo"/>
            <p:cNvGrpSpPr/>
            <p:nvPr/>
          </p:nvGrpSpPr>
          <p:grpSpPr>
            <a:xfrm>
              <a:off x="10880473" y="0"/>
              <a:ext cx="4461596" cy="13715999"/>
              <a:chOff x="-1492896" y="0"/>
              <a:chExt cx="4461595" cy="13715997"/>
            </a:xfrm>
          </p:grpSpPr>
          <p:grpSp>
            <p:nvGrpSpPr>
              <p:cNvPr id="6" name="Grupo"/>
              <p:cNvGrpSpPr/>
              <p:nvPr/>
            </p:nvGrpSpPr>
            <p:grpSpPr>
              <a:xfrm>
                <a:off x="-1492896" y="0"/>
                <a:ext cx="4461595" cy="13715997"/>
                <a:chOff x="-1492896" y="0"/>
                <a:chExt cx="4461595" cy="13715995"/>
              </a:xfrm>
            </p:grpSpPr>
            <p:sp>
              <p:nvSpPr>
                <p:cNvPr id="270" name="Retângulo"/>
                <p:cNvSpPr/>
                <p:nvPr/>
              </p:nvSpPr>
              <p:spPr>
                <a:xfrm>
                  <a:off x="-1492896" y="0"/>
                  <a:ext cx="4461595" cy="13715995"/>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71" name="Main Benchmark"/>
                <p:cNvSpPr txBox="1"/>
                <p:nvPr/>
              </p:nvSpPr>
              <p:spPr>
                <a:xfrm>
                  <a:off x="-1394818" y="0"/>
                  <a:ext cx="3987035"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Activities</a:t>
                  </a:r>
                  <a:endParaRPr dirty="0"/>
                </a:p>
              </p:txBody>
            </p:sp>
          </p:grpSp>
          <p:sp>
            <p:nvSpPr>
              <p:cNvPr id="273" name="[a preencher]"/>
              <p:cNvSpPr txBox="1"/>
              <p:nvPr/>
            </p:nvSpPr>
            <p:spPr>
              <a:xfrm>
                <a:off x="-1288655" y="896473"/>
                <a:ext cx="3911395" cy="14844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r>
                  <a:rPr lang="pt-BR" dirty="0" smtClean="0">
                    <a:hlinkClick r:id="rId2"/>
                  </a:rPr>
                  <a:t>https</a:t>
                </a:r>
                <a:r>
                  <a:rPr lang="pt-BR" dirty="0">
                    <a:hlinkClick r:id="rId2"/>
                  </a:rPr>
                  <a:t>://</a:t>
                </a:r>
                <a:r>
                  <a:rPr lang="pt-BR" dirty="0" smtClean="0">
                    <a:hlinkClick r:id="rId2"/>
                  </a:rPr>
                  <a:t>ultracar.com.br</a:t>
                </a:r>
                <a:endParaRPr lang="pt-BR" dirty="0" smtClean="0"/>
              </a:p>
              <a:p>
                <a:endParaRPr dirty="0"/>
              </a:p>
            </p:txBody>
          </p:sp>
        </p:grpSp>
      </p:grpSp>
      <p:sp>
        <p:nvSpPr>
          <p:cNvPr id="31" name="Retângulo"/>
          <p:cNvSpPr/>
          <p:nvPr/>
        </p:nvSpPr>
        <p:spPr>
          <a:xfrm>
            <a:off x="15509026" y="0"/>
            <a:ext cx="446159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2" name="Retângulo"/>
          <p:cNvSpPr/>
          <p:nvPr/>
        </p:nvSpPr>
        <p:spPr>
          <a:xfrm>
            <a:off x="20172785" y="0"/>
            <a:ext cx="421121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3" name="Main Benchmark"/>
          <p:cNvSpPr txBox="1"/>
          <p:nvPr/>
        </p:nvSpPr>
        <p:spPr>
          <a:xfrm>
            <a:off x="15588442" y="77757"/>
            <a:ext cx="250586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Resources</a:t>
            </a:r>
            <a:endParaRPr/>
          </a:p>
        </p:txBody>
      </p:sp>
      <p:sp>
        <p:nvSpPr>
          <p:cNvPr id="34" name="[a preencher]"/>
          <p:cNvSpPr txBox="1"/>
          <p:nvPr/>
        </p:nvSpPr>
        <p:spPr>
          <a:xfrm>
            <a:off x="15629188" y="887070"/>
            <a:ext cx="4221271" cy="76861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r>
              <a:rPr lang="pt-BR" dirty="0"/>
              <a:t>Tela </a:t>
            </a:r>
            <a:r>
              <a:rPr lang="pt-BR" dirty="0" smtClean="0"/>
              <a:t>com opção </a:t>
            </a:r>
            <a:r>
              <a:rPr lang="pt-BR" dirty="0"/>
              <a:t>de início de período de teste</a:t>
            </a:r>
          </a:p>
          <a:p>
            <a:endParaRPr lang="pt-BR" dirty="0"/>
          </a:p>
          <a:p>
            <a:r>
              <a:rPr lang="pt-BR" dirty="0"/>
              <a:t>Demonstração de tela de cadastro, aparentemente tomaram cautela para manter um visual mais clean para o usuário</a:t>
            </a:r>
          </a:p>
          <a:p>
            <a:endParaRPr lang="pt-BR" dirty="0"/>
          </a:p>
          <a:p>
            <a:r>
              <a:rPr lang="pt-BR" dirty="0"/>
              <a:t>Postagens logo na tela de início do site, com informativos e dicas de lucratividade para oficinas </a:t>
            </a:r>
          </a:p>
        </p:txBody>
      </p:sp>
      <p:sp>
        <p:nvSpPr>
          <p:cNvPr id="35" name="Main Benchmark"/>
          <p:cNvSpPr txBox="1"/>
          <p:nvPr/>
        </p:nvSpPr>
        <p:spPr>
          <a:xfrm>
            <a:off x="20375045" y="0"/>
            <a:ext cx="1763672"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Results</a:t>
            </a:r>
            <a:endParaRPr/>
          </a:p>
        </p:txBody>
      </p:sp>
      <p:sp>
        <p:nvSpPr>
          <p:cNvPr id="8" name="Retângulo 7"/>
          <p:cNvSpPr/>
          <p:nvPr/>
        </p:nvSpPr>
        <p:spPr>
          <a:xfrm>
            <a:off x="-32666" y="1090824"/>
            <a:ext cx="10675770" cy="9464129"/>
          </a:xfrm>
          <a:prstGeom prst="rect">
            <a:avLst/>
          </a:prstGeom>
        </p:spPr>
        <p:txBody>
          <a:bodyPr wrap="square">
            <a:spAutoFit/>
          </a:bodyPr>
          <a:lstStyle/>
          <a:p>
            <a:pPr algn="l" defTabSz="825500"/>
            <a:r>
              <a:rPr lang="pt-BR" sz="2800" dirty="0">
                <a:solidFill>
                  <a:schemeClr val="accent3">
                    <a:lumMod val="50000"/>
                  </a:schemeClr>
                </a:solidFill>
                <a:latin typeface="Comic Sans MS"/>
                <a:ea typeface="Comic Sans MS"/>
                <a:cs typeface="Comic Sans MS"/>
              </a:rPr>
              <a:t>Categoria 4: Infraestrutura e Segurança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alternativas de infraestrutura podemos oferecer para oficinas com servidores em locais inadequados?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garantir a segurança dos dados das oficinas em diferentes ambientes de hospedagem?</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práticas de segurança cibernética são essenciais para proteger o sistema contra ataques e vazamentos de dados?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gerenciar backups de dados de forma eficiente e segura?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Que medidas podemos tomar para proteger o sistema de vulnerabilidades introduzidas por ferramentas ou bibliotecas externas?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adaptar o sistema para operar em diferentes condições de infraestrutura das oficinas?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soluções de hospedagem na nuvem poderiam ser consideradas para aumentar a segurança e disponibilidade?</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monitorar e responder a possíveis ameaças de segurança em tempo real?</a:t>
            </a:r>
          </a:p>
        </p:txBody>
      </p:sp>
      <p:pic>
        <p:nvPicPr>
          <p:cNvPr id="7" name="Imagem 6"/>
          <p:cNvPicPr>
            <a:picLocks noChangeAspect="1"/>
          </p:cNvPicPr>
          <p:nvPr/>
        </p:nvPicPr>
        <p:blipFill rotWithShape="1">
          <a:blip r:embed="rId3" cstate="print">
            <a:extLst>
              <a:ext uri="{28A0092B-C50C-407E-A947-70E740481C1C}">
                <a14:useLocalDpi xmlns:a14="http://schemas.microsoft.com/office/drawing/2010/main" val="0"/>
              </a:ext>
            </a:extLst>
          </a:blip>
          <a:srcRect l="13595" r="13411"/>
          <a:stretch/>
        </p:blipFill>
        <p:spPr>
          <a:xfrm>
            <a:off x="20452988" y="746577"/>
            <a:ext cx="3709249" cy="1889047"/>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9407" y="3711857"/>
            <a:ext cx="3757972" cy="2000223"/>
          </a:xfrm>
          <a:prstGeom prst="rect">
            <a:avLst/>
          </a:prstGeom>
        </p:spPr>
      </p:pic>
      <p:pic>
        <p:nvPicPr>
          <p:cNvPr id="11" name="Imagem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51523" y="6832508"/>
            <a:ext cx="3902461" cy="1425398"/>
          </a:xfrm>
          <a:prstGeom prst="rect">
            <a:avLst/>
          </a:prstGeom>
        </p:spPr>
      </p:pic>
      <p:pic>
        <p:nvPicPr>
          <p:cNvPr id="12" name="Imagem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351523" y="9378334"/>
            <a:ext cx="3892949" cy="1811192"/>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p:cNvGrpSpPr/>
          <p:nvPr/>
        </p:nvGrpSpPr>
        <p:grpSpPr>
          <a:xfrm>
            <a:off x="0" y="0"/>
            <a:ext cx="15339528" cy="13716001"/>
            <a:chOff x="2542" y="0"/>
            <a:chExt cx="15339527" cy="13715999"/>
          </a:xfrm>
        </p:grpSpPr>
        <p:grpSp>
          <p:nvGrpSpPr>
            <p:cNvPr id="3" name="Grupo"/>
            <p:cNvGrpSpPr/>
            <p:nvPr/>
          </p:nvGrpSpPr>
          <p:grpSpPr>
            <a:xfrm>
              <a:off x="2542" y="13512"/>
              <a:ext cx="11463096" cy="13702483"/>
              <a:chOff x="0" y="-1"/>
              <a:chExt cx="11463095" cy="13702480"/>
            </a:xfrm>
          </p:grpSpPr>
          <p:grpSp>
            <p:nvGrpSpPr>
              <p:cNvPr id="4" name="Grupo"/>
              <p:cNvGrpSpPr/>
              <p:nvPr/>
            </p:nvGrpSpPr>
            <p:grpSpPr>
              <a:xfrm>
                <a:off x="0" y="-1"/>
                <a:ext cx="10692880" cy="13702480"/>
                <a:chOff x="0" y="-1"/>
                <a:chExt cx="10692878" cy="13702477"/>
              </a:xfrm>
            </p:grpSpPr>
            <p:sp>
              <p:nvSpPr>
                <p:cNvPr id="265" name="Retângulo"/>
                <p:cNvSpPr/>
                <p:nvPr/>
              </p:nvSpPr>
              <p:spPr>
                <a:xfrm>
                  <a:off x="0" y="-1"/>
                  <a:ext cx="10692878" cy="13702477"/>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66" name="Problems/Opportunities"/>
                <p:cNvSpPr txBox="1"/>
                <p:nvPr/>
              </p:nvSpPr>
              <p:spPr>
                <a:xfrm>
                  <a:off x="216474" y="211055"/>
                  <a:ext cx="735494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Questions – Category 5</a:t>
                  </a:r>
                  <a:endParaRPr dirty="0"/>
                </a:p>
              </p:txBody>
            </p:sp>
          </p:grpSp>
          <p:sp>
            <p:nvSpPr>
              <p:cNvPr id="268" name="[a preencher]"/>
              <p:cNvSpPr txBox="1"/>
              <p:nvPr/>
            </p:nvSpPr>
            <p:spPr>
              <a:xfrm>
                <a:off x="213462" y="1304596"/>
                <a:ext cx="11249633"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nvGrpSpPr>
            <p:cNvPr id="5" name="Grupo"/>
            <p:cNvGrpSpPr/>
            <p:nvPr/>
          </p:nvGrpSpPr>
          <p:grpSpPr>
            <a:xfrm>
              <a:off x="10880473" y="0"/>
              <a:ext cx="4461596" cy="13715999"/>
              <a:chOff x="-1492896" y="0"/>
              <a:chExt cx="4461595" cy="13715997"/>
            </a:xfrm>
          </p:grpSpPr>
          <p:grpSp>
            <p:nvGrpSpPr>
              <p:cNvPr id="6" name="Grupo"/>
              <p:cNvGrpSpPr/>
              <p:nvPr/>
            </p:nvGrpSpPr>
            <p:grpSpPr>
              <a:xfrm>
                <a:off x="-1492896" y="0"/>
                <a:ext cx="4461595" cy="13715997"/>
                <a:chOff x="-1492896" y="0"/>
                <a:chExt cx="4461595" cy="13715995"/>
              </a:xfrm>
            </p:grpSpPr>
            <p:sp>
              <p:nvSpPr>
                <p:cNvPr id="270" name="Retângulo"/>
                <p:cNvSpPr/>
                <p:nvPr/>
              </p:nvSpPr>
              <p:spPr>
                <a:xfrm>
                  <a:off x="-1492896" y="0"/>
                  <a:ext cx="4461595" cy="13715995"/>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71" name="Main Benchmark"/>
                <p:cNvSpPr txBox="1"/>
                <p:nvPr/>
              </p:nvSpPr>
              <p:spPr>
                <a:xfrm>
                  <a:off x="-1394818" y="0"/>
                  <a:ext cx="3987035"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Activities</a:t>
                  </a:r>
                  <a:endParaRPr/>
                </a:p>
              </p:txBody>
            </p:sp>
          </p:grpSp>
          <p:sp>
            <p:nvSpPr>
              <p:cNvPr id="273" name="[a preencher]"/>
              <p:cNvSpPr txBox="1"/>
              <p:nvPr/>
            </p:nvSpPr>
            <p:spPr>
              <a:xfrm>
                <a:off x="-1297260" y="1097142"/>
                <a:ext cx="3911395"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sp>
        <p:nvSpPr>
          <p:cNvPr id="31" name="Retângulo"/>
          <p:cNvSpPr/>
          <p:nvPr/>
        </p:nvSpPr>
        <p:spPr>
          <a:xfrm>
            <a:off x="15509026" y="0"/>
            <a:ext cx="446159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2" name="Retângulo"/>
          <p:cNvSpPr/>
          <p:nvPr/>
        </p:nvSpPr>
        <p:spPr>
          <a:xfrm>
            <a:off x="20172785" y="0"/>
            <a:ext cx="421121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3" name="Main Benchmark"/>
          <p:cNvSpPr txBox="1"/>
          <p:nvPr/>
        </p:nvSpPr>
        <p:spPr>
          <a:xfrm>
            <a:off x="15588442" y="77757"/>
            <a:ext cx="250586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Resources</a:t>
            </a:r>
            <a:endParaRPr/>
          </a:p>
        </p:txBody>
      </p:sp>
      <p:sp>
        <p:nvSpPr>
          <p:cNvPr id="34" name="[a preencher]"/>
          <p:cNvSpPr txBox="1"/>
          <p:nvPr/>
        </p:nvSpPr>
        <p:spPr>
          <a:xfrm>
            <a:off x="15700998" y="893388"/>
            <a:ext cx="4077652" cy="685211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r>
              <a:rPr lang="pt-BR" dirty="0"/>
              <a:t>Apresentação simplificada com as vantagens de usar o sistema da empresa </a:t>
            </a:r>
            <a:r>
              <a:rPr lang="pt-BR" dirty="0" err="1"/>
              <a:t>MecanicaWeb</a:t>
            </a:r>
            <a:endParaRPr lang="pt-BR" dirty="0"/>
          </a:p>
          <a:p>
            <a:endParaRPr lang="pt-BR" dirty="0"/>
          </a:p>
          <a:p>
            <a:r>
              <a:rPr lang="pt-BR" dirty="0"/>
              <a:t>Referências de uso de outras oficinas</a:t>
            </a:r>
          </a:p>
          <a:p>
            <a:endParaRPr lang="pt-BR" dirty="0"/>
          </a:p>
          <a:p>
            <a:r>
              <a:rPr lang="pt-BR" dirty="0"/>
              <a:t>Tela de depoimentos</a:t>
            </a:r>
          </a:p>
          <a:p>
            <a:endParaRPr lang="pt-BR" dirty="0"/>
          </a:p>
          <a:p>
            <a:r>
              <a:rPr lang="pt-BR" dirty="0"/>
              <a:t>Tela com opções de aplicação de consultoria</a:t>
            </a:r>
            <a:endParaRPr dirty="0"/>
          </a:p>
        </p:txBody>
      </p:sp>
      <p:sp>
        <p:nvSpPr>
          <p:cNvPr id="35" name="Main Benchmark"/>
          <p:cNvSpPr txBox="1"/>
          <p:nvPr/>
        </p:nvSpPr>
        <p:spPr>
          <a:xfrm>
            <a:off x="20375045" y="0"/>
            <a:ext cx="1763672"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Results</a:t>
            </a:r>
            <a:endParaRPr/>
          </a:p>
        </p:txBody>
      </p:sp>
      <p:sp>
        <p:nvSpPr>
          <p:cNvPr id="7" name="Retângulo 6"/>
          <p:cNvSpPr/>
          <p:nvPr/>
        </p:nvSpPr>
        <p:spPr>
          <a:xfrm>
            <a:off x="0" y="1097142"/>
            <a:ext cx="10675769" cy="10325904"/>
          </a:xfrm>
          <a:prstGeom prst="rect">
            <a:avLst/>
          </a:prstGeom>
        </p:spPr>
        <p:txBody>
          <a:bodyPr wrap="square">
            <a:spAutoFit/>
          </a:bodyPr>
          <a:lstStyle/>
          <a:p>
            <a:pPr algn="l" defTabSz="825500"/>
            <a:r>
              <a:rPr lang="pt-BR" sz="2800" dirty="0">
                <a:solidFill>
                  <a:schemeClr val="accent3">
                    <a:lumMod val="50000"/>
                  </a:schemeClr>
                </a:solidFill>
                <a:latin typeface="Comic Sans MS"/>
                <a:ea typeface="Comic Sans MS"/>
                <a:cs typeface="Comic Sans MS"/>
              </a:rPr>
              <a:t>Categoria 5: Gestão do Cliente e Engajamento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métodos podemos usar para manter os clientes engajados durante o processo de levantamento de requisitos?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demonstrar o valor e os benefícios do sistema de maneira convincente para os clientes?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abordagens podemos adotar para assegurar a participação ativa dos clientes durante todas as etapas do projeto?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coletar feedback dos clientes sobre o sistema e utilizá-lo para melhorias contínuas?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Que tipos de materiais de comunicação (demonstrações, vídeos, guias) podem ajudar na apresentação do sistema aos clientes?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lidar com a resistência dos clientes durante o levantamento de requisitos?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técnicas de negociação podem ser úteis para manter os clientes comprometidos com o projeto?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gerenciar expectativas dos clientes para evitar frustrações ou desistências?</a:t>
            </a:r>
          </a:p>
        </p:txBody>
      </p:sp>
      <p:sp>
        <p:nvSpPr>
          <p:cNvPr id="8" name="Retângulo 7"/>
          <p:cNvSpPr/>
          <p:nvPr/>
        </p:nvSpPr>
        <p:spPr>
          <a:xfrm>
            <a:off x="10992701" y="893388"/>
            <a:ext cx="4149322" cy="1569660"/>
          </a:xfrm>
          <a:prstGeom prst="rect">
            <a:avLst/>
          </a:prstGeom>
        </p:spPr>
        <p:txBody>
          <a:bodyPr wrap="square">
            <a:spAutoFit/>
          </a:bodyPr>
          <a:lstStyle/>
          <a:p>
            <a:r>
              <a:rPr lang="pt-BR" b="0" dirty="0">
                <a:hlinkClick r:id="rId2"/>
              </a:rPr>
              <a:t>https://mecanicaweb.com.br</a:t>
            </a:r>
            <a:r>
              <a:rPr lang="pt-BR" b="0" dirty="0" smtClean="0">
                <a:hlinkClick r:id="rId2"/>
              </a:rPr>
              <a:t>/</a:t>
            </a:r>
            <a:endParaRPr lang="pt-BR" b="0" dirty="0" smtClean="0"/>
          </a:p>
          <a:p>
            <a:endParaRPr lang="pt-BR" dirty="0"/>
          </a:p>
        </p:txBody>
      </p:sp>
      <p:pic>
        <p:nvPicPr>
          <p:cNvPr id="9" name="Imagem 8"/>
          <p:cNvPicPr>
            <a:picLocks noChangeAspect="1"/>
          </p:cNvPicPr>
          <p:nvPr/>
        </p:nvPicPr>
        <p:blipFill rotWithShape="1">
          <a:blip r:embed="rId3">
            <a:extLst>
              <a:ext uri="{28A0092B-C50C-407E-A947-70E740481C1C}">
                <a14:useLocalDpi xmlns:a14="http://schemas.microsoft.com/office/drawing/2010/main" val="0"/>
              </a:ext>
            </a:extLst>
          </a:blip>
          <a:srcRect l="15639" r="14307"/>
          <a:stretch/>
        </p:blipFill>
        <p:spPr>
          <a:xfrm>
            <a:off x="20405107" y="893388"/>
            <a:ext cx="3746571" cy="2549059"/>
          </a:xfrm>
          <a:prstGeom prst="rect">
            <a:avLst/>
          </a:prstGeom>
        </p:spPr>
      </p:pic>
      <p:pic>
        <p:nvPicPr>
          <p:cNvPr id="10" name="Image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05107" y="4005687"/>
            <a:ext cx="3808765" cy="2710424"/>
          </a:xfrm>
          <a:prstGeom prst="rect">
            <a:avLst/>
          </a:prstGeom>
        </p:spPr>
      </p:pic>
      <p:pic>
        <p:nvPicPr>
          <p:cNvPr id="11" name="Imagem 10"/>
          <p:cNvPicPr>
            <a:picLocks noChangeAspect="1"/>
          </p:cNvPicPr>
          <p:nvPr/>
        </p:nvPicPr>
        <p:blipFill rotWithShape="1">
          <a:blip r:embed="rId5">
            <a:extLst>
              <a:ext uri="{28A0092B-C50C-407E-A947-70E740481C1C}">
                <a14:useLocalDpi xmlns:a14="http://schemas.microsoft.com/office/drawing/2010/main" val="0"/>
              </a:ext>
            </a:extLst>
          </a:blip>
          <a:srcRect l="22591" r="22596"/>
          <a:stretch/>
        </p:blipFill>
        <p:spPr>
          <a:xfrm>
            <a:off x="20405107" y="7420248"/>
            <a:ext cx="3808765" cy="2317949"/>
          </a:xfrm>
          <a:prstGeom prst="rect">
            <a:avLst/>
          </a:prstGeom>
        </p:spPr>
      </p:pic>
      <p:pic>
        <p:nvPicPr>
          <p:cNvPr id="12" name="Imagem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05107" y="10442334"/>
            <a:ext cx="3776633" cy="2513577"/>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p:cNvGrpSpPr/>
          <p:nvPr/>
        </p:nvGrpSpPr>
        <p:grpSpPr>
          <a:xfrm>
            <a:off x="0" y="0"/>
            <a:ext cx="15339528" cy="13716001"/>
            <a:chOff x="2542" y="0"/>
            <a:chExt cx="15339527" cy="13715999"/>
          </a:xfrm>
        </p:grpSpPr>
        <p:grpSp>
          <p:nvGrpSpPr>
            <p:cNvPr id="3" name="Grupo"/>
            <p:cNvGrpSpPr/>
            <p:nvPr/>
          </p:nvGrpSpPr>
          <p:grpSpPr>
            <a:xfrm>
              <a:off x="2542" y="13512"/>
              <a:ext cx="11463096" cy="13702483"/>
              <a:chOff x="0" y="-1"/>
              <a:chExt cx="11463095" cy="13702480"/>
            </a:xfrm>
          </p:grpSpPr>
          <p:grpSp>
            <p:nvGrpSpPr>
              <p:cNvPr id="4" name="Grupo"/>
              <p:cNvGrpSpPr/>
              <p:nvPr/>
            </p:nvGrpSpPr>
            <p:grpSpPr>
              <a:xfrm>
                <a:off x="0" y="-1"/>
                <a:ext cx="10692880" cy="13702480"/>
                <a:chOff x="0" y="-1"/>
                <a:chExt cx="10692878" cy="13702477"/>
              </a:xfrm>
            </p:grpSpPr>
            <p:sp>
              <p:nvSpPr>
                <p:cNvPr id="265" name="Retângulo"/>
                <p:cNvSpPr/>
                <p:nvPr/>
              </p:nvSpPr>
              <p:spPr>
                <a:xfrm>
                  <a:off x="0" y="-1"/>
                  <a:ext cx="10692878" cy="13702477"/>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66" name="Problems/Opportunities"/>
                <p:cNvSpPr txBox="1"/>
                <p:nvPr/>
              </p:nvSpPr>
              <p:spPr>
                <a:xfrm>
                  <a:off x="216474" y="211055"/>
                  <a:ext cx="735494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Questions – Category 6</a:t>
                  </a:r>
                  <a:endParaRPr dirty="0"/>
                </a:p>
              </p:txBody>
            </p:sp>
          </p:grpSp>
          <p:sp>
            <p:nvSpPr>
              <p:cNvPr id="268" name="[a preencher]"/>
              <p:cNvSpPr txBox="1"/>
              <p:nvPr/>
            </p:nvSpPr>
            <p:spPr>
              <a:xfrm>
                <a:off x="213462" y="1304596"/>
                <a:ext cx="11249633"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nvGrpSpPr>
            <p:cNvPr id="5" name="Grupo"/>
            <p:cNvGrpSpPr/>
            <p:nvPr/>
          </p:nvGrpSpPr>
          <p:grpSpPr>
            <a:xfrm>
              <a:off x="10880473" y="0"/>
              <a:ext cx="4461596" cy="13715999"/>
              <a:chOff x="-1492896" y="0"/>
              <a:chExt cx="4461595" cy="13715997"/>
            </a:xfrm>
          </p:grpSpPr>
          <p:grpSp>
            <p:nvGrpSpPr>
              <p:cNvPr id="6" name="Grupo"/>
              <p:cNvGrpSpPr/>
              <p:nvPr/>
            </p:nvGrpSpPr>
            <p:grpSpPr>
              <a:xfrm>
                <a:off x="-1492896" y="0"/>
                <a:ext cx="4461595" cy="13715997"/>
                <a:chOff x="-1492896" y="0"/>
                <a:chExt cx="4461595" cy="13715995"/>
              </a:xfrm>
            </p:grpSpPr>
            <p:sp>
              <p:nvSpPr>
                <p:cNvPr id="270" name="Retângulo"/>
                <p:cNvSpPr/>
                <p:nvPr/>
              </p:nvSpPr>
              <p:spPr>
                <a:xfrm>
                  <a:off x="-1492896" y="0"/>
                  <a:ext cx="4461595" cy="13715995"/>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271" name="Main Benchmark"/>
                <p:cNvSpPr txBox="1"/>
                <p:nvPr/>
              </p:nvSpPr>
              <p:spPr>
                <a:xfrm>
                  <a:off x="-1394818" y="0"/>
                  <a:ext cx="3987035"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Guiding Activities</a:t>
                  </a:r>
                  <a:endParaRPr/>
                </a:p>
              </p:txBody>
            </p:sp>
          </p:grpSp>
          <p:sp>
            <p:nvSpPr>
              <p:cNvPr id="273" name="[a preencher]"/>
              <p:cNvSpPr txBox="1"/>
              <p:nvPr/>
            </p:nvSpPr>
            <p:spPr>
              <a:xfrm>
                <a:off x="-1297260" y="1097142"/>
                <a:ext cx="3911395" cy="530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6" tIns="26376" rIns="26376" bIns="26376" numCol="1" anchor="ctr">
                <a:spAutoFit/>
              </a:bodyPr>
              <a:lstStyle>
                <a:lvl1pPr algn="l" defTabSz="825500">
                  <a:defRPr sz="3100" b="0">
                    <a:solidFill>
                      <a:schemeClr val="accent3">
                        <a:hueOff val="914337"/>
                        <a:satOff val="31515"/>
                        <a:lumOff val="-30790"/>
                      </a:schemeClr>
                    </a:solidFill>
                    <a:latin typeface="Comic Sans MS"/>
                    <a:ea typeface="Comic Sans MS"/>
                    <a:cs typeface="Comic Sans MS"/>
                    <a:sym typeface="Comic Sans MS"/>
                  </a:defRPr>
                </a:lvl1pPr>
              </a:lstStyle>
              <a:p>
                <a:endParaRPr dirty="0"/>
              </a:p>
            </p:txBody>
          </p:sp>
        </p:grpSp>
      </p:grpSp>
      <p:sp>
        <p:nvSpPr>
          <p:cNvPr id="31" name="Retângulo"/>
          <p:cNvSpPr/>
          <p:nvPr/>
        </p:nvSpPr>
        <p:spPr>
          <a:xfrm>
            <a:off x="15509026" y="-3"/>
            <a:ext cx="4461596" cy="13716000"/>
          </a:xfrm>
          <a:prstGeom prst="rect">
            <a:avLst/>
          </a:prstGeom>
          <a:solidFill>
            <a:srgbClr val="C2D76D"/>
          </a:solidFill>
          <a:ln w="12700" cap="flat">
            <a:noFill/>
            <a:miter lim="400000"/>
          </a:ln>
          <a:effectLst/>
        </p:spPr>
        <p:txBody>
          <a:bodyPr wrap="square" lIns="26376" tIns="26376" rIns="26376" bIns="26376" numCol="1" anchor="ctr">
            <a:noAutofit/>
          </a:bodyPr>
          <a:lstStyle/>
          <a:p>
            <a:endParaRPr lang="pt-BR" b="0" dirty="0">
              <a:solidFill>
                <a:schemeClr val="accent3">
                  <a:lumMod val="50000"/>
                </a:schemeClr>
              </a:solidFill>
              <a:latin typeface="Comic Sans MS"/>
              <a:ea typeface="Comic Sans MS"/>
              <a:cs typeface="Comic Sans MS"/>
            </a:endParaRPr>
          </a:p>
          <a:p>
            <a:endParaRPr lang="pt-BR" b="0" dirty="0">
              <a:solidFill>
                <a:schemeClr val="accent3">
                  <a:lumMod val="50000"/>
                </a:schemeClr>
              </a:solidFill>
              <a:latin typeface="Comic Sans MS"/>
              <a:ea typeface="Comic Sans MS"/>
              <a:cs typeface="Comic Sans MS"/>
            </a:endParaRPr>
          </a:p>
        </p:txBody>
      </p:sp>
      <p:sp>
        <p:nvSpPr>
          <p:cNvPr id="32" name="Retângulo"/>
          <p:cNvSpPr/>
          <p:nvPr/>
        </p:nvSpPr>
        <p:spPr>
          <a:xfrm>
            <a:off x="20172785" y="0"/>
            <a:ext cx="4211216" cy="13716000"/>
          </a:xfrm>
          <a:prstGeom prst="rect">
            <a:avLst/>
          </a:prstGeom>
          <a:solidFill>
            <a:srgbClr val="C2D76D"/>
          </a:solidFill>
          <a:ln w="12700" cap="flat">
            <a:noFill/>
            <a:miter lim="400000"/>
          </a:ln>
          <a:effectLst/>
        </p:spPr>
        <p:txBody>
          <a:bodyPr wrap="square" lIns="26376" tIns="26376" rIns="26376" bIns="26376" numCol="1" anchor="ctr">
            <a:noAutofit/>
          </a:bodyPr>
          <a:lstStyle/>
          <a:p>
            <a:pPr defTabSz="825500">
              <a:defRPr sz="3000" b="0">
                <a:solidFill>
                  <a:srgbClr val="FFFFFF"/>
                </a:solidFill>
                <a:latin typeface="+mn-lt"/>
                <a:ea typeface="+mn-ea"/>
                <a:cs typeface="+mn-cs"/>
                <a:sym typeface="Helvetica Neue Medium"/>
              </a:defRPr>
            </a:pPr>
            <a:endParaRPr/>
          </a:p>
        </p:txBody>
      </p:sp>
      <p:sp>
        <p:nvSpPr>
          <p:cNvPr id="33" name="Main Benchmark"/>
          <p:cNvSpPr txBox="1"/>
          <p:nvPr/>
        </p:nvSpPr>
        <p:spPr>
          <a:xfrm>
            <a:off x="15588442" y="77757"/>
            <a:ext cx="2505863"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Resources</a:t>
            </a:r>
            <a:endParaRPr/>
          </a:p>
        </p:txBody>
      </p:sp>
      <p:sp>
        <p:nvSpPr>
          <p:cNvPr id="35" name="Main Benchmark"/>
          <p:cNvSpPr txBox="1"/>
          <p:nvPr/>
        </p:nvSpPr>
        <p:spPr>
          <a:xfrm>
            <a:off x="20375045" y="0"/>
            <a:ext cx="1763672" cy="6688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6" tIns="26376" rIns="26376" bIns="26376" numCol="1" anchor="ctr">
            <a:spAutoFit/>
          </a:bodyPr>
          <a:lstStyle>
            <a:lvl1pPr defTabSz="825500">
              <a:defRPr sz="4000" b="0">
                <a:solidFill>
                  <a:srgbClr val="5E5E5E"/>
                </a:solidFill>
                <a:latin typeface="+mn-lt"/>
                <a:ea typeface="+mn-ea"/>
                <a:cs typeface="+mn-cs"/>
                <a:sym typeface="Helvetica Neue Medium"/>
              </a:defRPr>
            </a:lvl1pPr>
          </a:lstStyle>
          <a:p>
            <a:r>
              <a:rPr lang="pt-BR" dirty="0" smtClean="0"/>
              <a:t>Results</a:t>
            </a:r>
            <a:endParaRPr/>
          </a:p>
        </p:txBody>
      </p:sp>
      <p:sp>
        <p:nvSpPr>
          <p:cNvPr id="7" name="Retângulo 6"/>
          <p:cNvSpPr/>
          <p:nvPr/>
        </p:nvSpPr>
        <p:spPr>
          <a:xfrm>
            <a:off x="-1" y="1097141"/>
            <a:ext cx="10675769" cy="9464129"/>
          </a:xfrm>
          <a:prstGeom prst="rect">
            <a:avLst/>
          </a:prstGeom>
        </p:spPr>
        <p:txBody>
          <a:bodyPr wrap="square">
            <a:spAutoFit/>
          </a:bodyPr>
          <a:lstStyle/>
          <a:p>
            <a:pPr algn="l" defTabSz="825500"/>
            <a:r>
              <a:rPr lang="pt-BR" sz="2800" dirty="0">
                <a:solidFill>
                  <a:schemeClr val="accent3">
                    <a:lumMod val="50000"/>
                  </a:schemeClr>
                </a:solidFill>
                <a:latin typeface="Comic Sans MS"/>
                <a:ea typeface="Comic Sans MS"/>
                <a:cs typeface="Comic Sans MS"/>
              </a:rPr>
              <a:t>Categoria 6: Competitividade e Necessidade de Informatização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demonstrar que a informatização é crucial para manter a competitividade em um mercado digitalizado?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Que exemplos de sucesso podemos apresentar para mostrar os benefícios da digitalização para oficinas mecânicas?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identificar as principais resistências das oficinas em relação à informatização?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métricas podem ser usadas para mostrar os ganhos de eficiência e redução de custos com a informatização?</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personalizar a mensagem de vendas para diferentes perfis de oficinas?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Que parcerias ou colaborações poderiam ser úteis para promover a adoção do sistema?</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Como podemos medir o impacto da falta de informatização na operação de oficinas que ainda são manuais?</a:t>
            </a:r>
          </a:p>
          <a:p>
            <a:pPr marL="514350" indent="-514350" algn="l" defTabSz="825500">
              <a:spcAft>
                <a:spcPts val="1800"/>
              </a:spcAft>
              <a:buFont typeface="+mj-lt"/>
              <a:buAutoNum type="arabicParenR"/>
            </a:pPr>
            <a:r>
              <a:rPr lang="pt-BR" sz="2800" b="0" dirty="0">
                <a:solidFill>
                  <a:schemeClr val="accent3">
                    <a:lumMod val="50000"/>
                  </a:schemeClr>
                </a:solidFill>
                <a:latin typeface="Comic Sans MS"/>
                <a:ea typeface="Comic Sans MS"/>
                <a:cs typeface="Comic Sans MS"/>
              </a:rPr>
              <a:t>Quais são os principais argumentos para convencer oficinas a migrar para uma gestão informatizada?</a:t>
            </a:r>
          </a:p>
        </p:txBody>
      </p:sp>
      <p:sp>
        <p:nvSpPr>
          <p:cNvPr id="8" name="Retângulo 7"/>
          <p:cNvSpPr/>
          <p:nvPr/>
        </p:nvSpPr>
        <p:spPr>
          <a:xfrm>
            <a:off x="11134803" y="746577"/>
            <a:ext cx="3949415" cy="2062103"/>
          </a:xfrm>
          <a:prstGeom prst="rect">
            <a:avLst/>
          </a:prstGeom>
        </p:spPr>
        <p:txBody>
          <a:bodyPr wrap="square">
            <a:spAutoFit/>
          </a:bodyPr>
          <a:lstStyle/>
          <a:p>
            <a:r>
              <a:rPr lang="pt-BR" b="0" dirty="0">
                <a:hlinkClick r:id="rId2"/>
              </a:rPr>
              <a:t>https://www.vhsys.com.br/controle-de-estoque</a:t>
            </a:r>
            <a:r>
              <a:rPr lang="pt-BR" b="0" dirty="0" smtClean="0">
                <a:hlinkClick r:id="rId2"/>
              </a:rPr>
              <a:t>/</a:t>
            </a:r>
            <a:endParaRPr lang="pt-BR" b="0" dirty="0" smtClean="0"/>
          </a:p>
          <a:p>
            <a:endParaRPr lang="pt-BR" b="0" dirty="0"/>
          </a:p>
        </p:txBody>
      </p:sp>
      <p:sp>
        <p:nvSpPr>
          <p:cNvPr id="9" name="CaixaDeTexto 8"/>
          <p:cNvSpPr txBox="1"/>
          <p:nvPr/>
        </p:nvSpPr>
        <p:spPr>
          <a:xfrm>
            <a:off x="15725167" y="992798"/>
            <a:ext cx="4029314" cy="83311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pt-BR" sz="2800" b="0" dirty="0">
                <a:solidFill>
                  <a:schemeClr val="accent3">
                    <a:lumMod val="50000"/>
                  </a:schemeClr>
                </a:solidFill>
                <a:latin typeface="Comic Sans MS"/>
                <a:ea typeface="Comic Sans MS"/>
                <a:cs typeface="Comic Sans MS"/>
              </a:rPr>
              <a:t>Apresentação das funções do sistema de forma simplificada</a:t>
            </a:r>
          </a:p>
          <a:p>
            <a:endParaRPr lang="pt-BR" sz="2800" b="0" dirty="0">
              <a:solidFill>
                <a:schemeClr val="accent3">
                  <a:lumMod val="50000"/>
                </a:schemeClr>
              </a:solidFill>
              <a:latin typeface="Comic Sans MS"/>
              <a:ea typeface="Comic Sans MS"/>
              <a:cs typeface="Comic Sans MS"/>
            </a:endParaRPr>
          </a:p>
          <a:p>
            <a:r>
              <a:rPr lang="pt-BR" sz="2800" b="0" dirty="0">
                <a:solidFill>
                  <a:schemeClr val="accent3">
                    <a:lumMod val="50000"/>
                  </a:schemeClr>
                </a:solidFill>
                <a:latin typeface="Comic Sans MS"/>
                <a:ea typeface="Comic Sans MS"/>
                <a:cs typeface="Comic Sans MS"/>
              </a:rPr>
              <a:t>Opção para testar o produto por 7 dias</a:t>
            </a:r>
          </a:p>
          <a:p>
            <a:endParaRPr lang="pt-BR" sz="2800" b="0" dirty="0">
              <a:solidFill>
                <a:schemeClr val="accent3">
                  <a:lumMod val="50000"/>
                </a:schemeClr>
              </a:solidFill>
              <a:latin typeface="Comic Sans MS"/>
              <a:ea typeface="Comic Sans MS"/>
              <a:cs typeface="Comic Sans MS"/>
            </a:endParaRPr>
          </a:p>
          <a:p>
            <a:r>
              <a:rPr lang="pt-BR" sz="2800" b="0" dirty="0">
                <a:solidFill>
                  <a:schemeClr val="accent3">
                    <a:lumMod val="50000"/>
                  </a:schemeClr>
                </a:solidFill>
                <a:latin typeface="Comic Sans MS"/>
                <a:ea typeface="Comic Sans MS"/>
                <a:cs typeface="Comic Sans MS"/>
              </a:rPr>
              <a:t>Apresentação de um blog informativo da empresa</a:t>
            </a:r>
          </a:p>
          <a:p>
            <a:endParaRPr lang="pt-BR" sz="2800" b="0" dirty="0">
              <a:solidFill>
                <a:schemeClr val="accent3">
                  <a:lumMod val="50000"/>
                </a:schemeClr>
              </a:solidFill>
              <a:latin typeface="Comic Sans MS"/>
              <a:ea typeface="Comic Sans MS"/>
              <a:cs typeface="Comic Sans MS"/>
            </a:endParaRPr>
          </a:p>
          <a:p>
            <a:r>
              <a:rPr lang="pt-BR" sz="2800" b="0" dirty="0" err="1">
                <a:solidFill>
                  <a:schemeClr val="accent3">
                    <a:lumMod val="50000"/>
                  </a:schemeClr>
                </a:solidFill>
                <a:latin typeface="Comic Sans MS"/>
                <a:ea typeface="Comic Sans MS"/>
                <a:cs typeface="Comic Sans MS"/>
              </a:rPr>
              <a:t>Apresentção</a:t>
            </a:r>
            <a:r>
              <a:rPr lang="pt-BR" sz="2800" b="0" dirty="0">
                <a:solidFill>
                  <a:schemeClr val="accent3">
                    <a:lumMod val="50000"/>
                  </a:schemeClr>
                </a:solidFill>
                <a:latin typeface="Comic Sans MS"/>
                <a:ea typeface="Comic Sans MS"/>
                <a:cs typeface="Comic Sans MS"/>
              </a:rPr>
              <a:t> de um </a:t>
            </a:r>
            <a:r>
              <a:rPr lang="pt-BR" sz="2800" b="0" dirty="0" err="1">
                <a:solidFill>
                  <a:schemeClr val="accent3">
                    <a:lumMod val="50000"/>
                  </a:schemeClr>
                </a:solidFill>
                <a:latin typeface="Comic Sans MS"/>
                <a:ea typeface="Comic Sans MS"/>
                <a:cs typeface="Comic Sans MS"/>
              </a:rPr>
              <a:t>tira-dúvias</a:t>
            </a:r>
            <a:r>
              <a:rPr lang="pt-BR" sz="2800" b="0" dirty="0">
                <a:solidFill>
                  <a:schemeClr val="accent3">
                    <a:lumMod val="50000"/>
                  </a:schemeClr>
                </a:solidFill>
                <a:latin typeface="Comic Sans MS"/>
                <a:ea typeface="Comic Sans MS"/>
                <a:cs typeface="Comic Sans MS"/>
              </a:rPr>
              <a:t> já no index da página</a:t>
            </a:r>
          </a:p>
          <a:p>
            <a:endParaRPr lang="pt-BR" sz="2800" b="0" dirty="0">
              <a:solidFill>
                <a:schemeClr val="accent3">
                  <a:lumMod val="50000"/>
                </a:schemeClr>
              </a:solidFill>
              <a:latin typeface="Comic Sans MS"/>
              <a:ea typeface="Comic Sans MS"/>
              <a:cs typeface="Comic Sans MS"/>
            </a:endParaRPr>
          </a:p>
          <a:p>
            <a:r>
              <a:rPr lang="pt-BR" sz="2800" b="0" dirty="0">
                <a:solidFill>
                  <a:schemeClr val="accent3">
                    <a:lumMod val="50000"/>
                  </a:schemeClr>
                </a:solidFill>
                <a:latin typeface="Comic Sans MS"/>
                <a:ea typeface="Comic Sans MS"/>
                <a:cs typeface="Comic Sans MS"/>
              </a:rPr>
              <a:t>Opção no site para tornar-se um revendedor da marca </a:t>
            </a:r>
            <a:r>
              <a:rPr lang="pt-BR" sz="2800" b="0" dirty="0" smtClean="0">
                <a:solidFill>
                  <a:schemeClr val="accent3">
                    <a:lumMod val="50000"/>
                  </a:schemeClr>
                </a:solidFill>
                <a:latin typeface="Comic Sans MS"/>
                <a:ea typeface="Comic Sans MS"/>
                <a:cs typeface="Comic Sans MS"/>
              </a:rPr>
              <a:t>vhsys</a:t>
            </a:r>
            <a:endParaRPr lang="pt-BR" dirty="0"/>
          </a:p>
        </p:txBody>
      </p:sp>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17002" y="890951"/>
            <a:ext cx="3877693" cy="1752057"/>
          </a:xfrm>
          <a:prstGeom prst="rect">
            <a:avLst/>
          </a:prstGeom>
        </p:spPr>
      </p:pic>
      <p:pic>
        <p:nvPicPr>
          <p:cNvPr id="11" name="Imagem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40592" y="3110941"/>
            <a:ext cx="3877693" cy="1749726"/>
          </a:xfrm>
          <a:prstGeom prst="rect">
            <a:avLst/>
          </a:prstGeom>
        </p:spPr>
      </p:pic>
      <p:pic>
        <p:nvPicPr>
          <p:cNvPr id="13" name="Imagem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83071" y="5321336"/>
            <a:ext cx="3877693" cy="1476941"/>
          </a:xfrm>
          <a:prstGeom prst="rect">
            <a:avLst/>
          </a:prstGeom>
        </p:spPr>
      </p:pic>
      <p:pic>
        <p:nvPicPr>
          <p:cNvPr id="14" name="Imagem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424030" y="7364173"/>
            <a:ext cx="3662246" cy="1479196"/>
          </a:xfrm>
          <a:prstGeom prst="rect">
            <a:avLst/>
          </a:prstGeom>
        </p:spPr>
      </p:pic>
      <p:pic>
        <p:nvPicPr>
          <p:cNvPr id="15" name="Imagem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375045" y="9409265"/>
            <a:ext cx="3760216" cy="1207073"/>
          </a:xfrm>
          <a:prstGeom prst="rect">
            <a:avLst/>
          </a:prstGeom>
        </p:spPr>
      </p:pic>
      <p:pic>
        <p:nvPicPr>
          <p:cNvPr id="16" name="Imagem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317002" y="11228722"/>
            <a:ext cx="3896425" cy="1577193"/>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994</TotalTime>
  <Words>3442</Words>
  <Application>Microsoft Office PowerPoint</Application>
  <PresentationFormat>Personalizar</PresentationFormat>
  <Paragraphs>365</Paragraphs>
  <Slides>12</Slides>
  <Notes>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12</vt:i4>
      </vt:variant>
    </vt:vector>
  </HeadingPairs>
  <TitlesOfParts>
    <vt:vector size="21" baseType="lpstr">
      <vt:lpstr>Comic Sans MS</vt:lpstr>
      <vt:lpstr>Helvetica</vt:lpstr>
      <vt:lpstr>Helvetica Light</vt:lpstr>
      <vt:lpstr>Helvetica Neue</vt:lpstr>
      <vt:lpstr>Helvetica Neue Light</vt:lpstr>
      <vt:lpstr>Helvetica Neue Medium</vt:lpstr>
      <vt:lpstr>Helvetica Neue Thin</vt:lpstr>
      <vt:lpstr>Myriad Set Pro Text</vt:lpstr>
      <vt:lpstr>White</vt:lpstr>
      <vt:lpstr>Projeto Interdisciplinar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ADRIANO ANTONIO NOGUEIRA DE PAULA</cp:lastModifiedBy>
  <cp:revision>76</cp:revision>
  <dcterms:modified xsi:type="dcterms:W3CDTF">2024-09-27T00:54:21Z</dcterms:modified>
</cp:coreProperties>
</file>