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96" r:id="rId3"/>
    <p:sldId id="257" r:id="rId4"/>
    <p:sldId id="260" r:id="rId5"/>
    <p:sldId id="297" r:id="rId6"/>
    <p:sldId id="263" r:id="rId7"/>
    <p:sldId id="261" r:id="rId8"/>
    <p:sldId id="289" r:id="rId9"/>
    <p:sldId id="290" r:id="rId10"/>
    <p:sldId id="291" r:id="rId11"/>
    <p:sldId id="262" r:id="rId12"/>
    <p:sldId id="292" r:id="rId13"/>
    <p:sldId id="293" r:id="rId14"/>
    <p:sldId id="294" r:id="rId15"/>
    <p:sldId id="295" r:id="rId16"/>
    <p:sldId id="298" r:id="rId17"/>
    <p:sldId id="299" r:id="rId18"/>
    <p:sldId id="265" r:id="rId19"/>
    <p:sldId id="300" r:id="rId20"/>
    <p:sldId id="301" r:id="rId21"/>
    <p:sldId id="302" r:id="rId22"/>
    <p:sldId id="303" r:id="rId23"/>
    <p:sldId id="304" r:id="rId24"/>
    <p:sldId id="305" r:id="rId25"/>
    <p:sldId id="306" r:id="rId26"/>
    <p:sldId id="267" r:id="rId27"/>
    <p:sldId id="308" r:id="rId28"/>
    <p:sldId id="309" r:id="rId29"/>
    <p:sldId id="310" r:id="rId30"/>
    <p:sldId id="311" r:id="rId31"/>
    <p:sldId id="312" r:id="rId32"/>
    <p:sldId id="313" r:id="rId33"/>
    <p:sldId id="314" r:id="rId34"/>
    <p:sldId id="315" r:id="rId35"/>
    <p:sldId id="316" r:id="rId3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9" userDrawn="1">
          <p15:clr>
            <a:srgbClr val="A4A3A4"/>
          </p15:clr>
        </p15:guide>
        <p15:guide id="2" pos="30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3E59"/>
    <a:srgbClr val="0A4861"/>
    <a:srgbClr val="0D4B64"/>
    <a:srgbClr val="07435D"/>
    <a:srgbClr val="073F58"/>
    <a:srgbClr val="042944"/>
    <a:srgbClr val="0B4B64"/>
    <a:srgbClr val="4472C4"/>
    <a:srgbClr val="3D5F78"/>
    <a:srgbClr val="5676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B792B-599C-4A70-A619-80D06368B7F2}" v="155" dt="2024-06-05T08:03:41.929"/>
    <p1510:client id="{ADB36794-DEB3-4D73-BEB3-8CAFEBF51BD8}" v="391" dt="2024-06-05T07:10:23.239"/>
    <p1510:client id="{B08A3D50-715A-41D6-A607-2437C21119EE}" v="348" dt="2024-06-05T08:29:32.956"/>
    <p1510:client id="{C1A922A9-65D1-44A6-A2E0-9E9679FD1AB4}" v="148" dt="2024-06-05T06:27:48.008"/>
    <p1510:client id="{EF6CF9A9-817A-47A9-8AD6-23E611B534A7}" v="145" dt="2024-06-05T07:44:10.447"/>
    <p1510:client id="{FAEFABFA-3B50-42B2-A171-5CF98F8894CD}" v="118" dt="2024-06-05T07:25:48.846"/>
    <p1510:client id="{FE5B00FB-0CF4-4C4B-A345-B034990EE180}" v="20" dt="2024-06-05T05:59:28.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6" d="100"/>
          <a:sy n="36" d="100"/>
        </p:scale>
        <p:origin x="2346" y="90"/>
      </p:cViewPr>
      <p:guideLst>
        <p:guide orient="horz" pos="4009"/>
        <p:guide pos="3024"/>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2" d="100"/>
          <a:sy n="52" d="100"/>
        </p:scale>
        <p:origin x="286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05085-AC9B-414C-A186-9F58064552BA}" type="datetimeFigureOut">
              <a:rPr lang="pt-BR" smtClean="0"/>
              <a:t>05/06/2024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17EFD-4C99-4F06-98A8-E32EFBB3A252}" type="slidenum">
              <a:rPr lang="pt-BR" smtClean="0"/>
              <a:t>‹nº›</a:t>
            </a:fld>
            <a:endParaRPr lang="pt-BR"/>
          </a:p>
        </p:txBody>
      </p:sp>
    </p:spTree>
    <p:extLst>
      <p:ext uri="{BB962C8B-B14F-4D97-AF65-F5344CB8AC3E}">
        <p14:creationId xmlns:p14="http://schemas.microsoft.com/office/powerpoint/2010/main" val="2994614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787880E-2FF8-4F6F-AD1A-CA0D31C08F8A}" type="datetime1">
              <a:rPr lang="pt-BR" smtClean="0"/>
              <a:t>05/06/2024</a:t>
            </a:fld>
            <a:endParaRPr lang="pt-BR"/>
          </a:p>
        </p:txBody>
      </p:sp>
      <p:sp>
        <p:nvSpPr>
          <p:cNvPr id="5" name="Footer Placeholder 4"/>
          <p:cNvSpPr>
            <a:spLocks noGrp="1"/>
          </p:cNvSpPr>
          <p:nvPr>
            <p:ph type="ftr" sz="quarter" idx="11"/>
          </p:nvPr>
        </p:nvSpPr>
        <p:spPr/>
        <p:txBody>
          <a:bodyPr/>
          <a:lstStyle/>
          <a:p>
            <a:r>
              <a:rPr lang="pt-BR"/>
              <a:t>Aprendizado e Boas Práticas em Sintonia - Adriano Aparecido da Silva.</a:t>
            </a:r>
          </a:p>
        </p:txBody>
      </p:sp>
      <p:sp>
        <p:nvSpPr>
          <p:cNvPr id="6" name="Slide Number Placeholder 5"/>
          <p:cNvSpPr>
            <a:spLocks noGrp="1"/>
          </p:cNvSpPr>
          <p:nvPr>
            <p:ph type="sldNum" sz="quarter" idx="12"/>
          </p:nvPr>
        </p:nvSpPr>
        <p:spPr/>
        <p:txBody>
          <a:bodyPr/>
          <a:lstStyle/>
          <a:p>
            <a:fld id="{31574759-F5E8-42FC-BBF5-9118E056FF9E}" type="slidenum">
              <a:rPr lang="pt-BR" smtClean="0"/>
              <a:t>‹nº›</a:t>
            </a:fld>
            <a:endParaRPr lang="pt-BR"/>
          </a:p>
        </p:txBody>
      </p:sp>
    </p:spTree>
    <p:extLst>
      <p:ext uri="{BB962C8B-B14F-4D97-AF65-F5344CB8AC3E}">
        <p14:creationId xmlns:p14="http://schemas.microsoft.com/office/powerpoint/2010/main" val="515011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44A0611-994D-450D-80EE-FD7D02ABCE8A}" type="datetime1">
              <a:rPr lang="pt-BR" smtClean="0"/>
              <a:t>05/06/2024</a:t>
            </a:fld>
            <a:endParaRPr lang="pt-BR"/>
          </a:p>
        </p:txBody>
      </p:sp>
      <p:sp>
        <p:nvSpPr>
          <p:cNvPr id="5" name="Footer Placeholder 4"/>
          <p:cNvSpPr>
            <a:spLocks noGrp="1"/>
          </p:cNvSpPr>
          <p:nvPr>
            <p:ph type="ftr" sz="quarter" idx="11"/>
          </p:nvPr>
        </p:nvSpPr>
        <p:spPr/>
        <p:txBody>
          <a:bodyPr/>
          <a:lstStyle/>
          <a:p>
            <a:r>
              <a:rPr lang="pt-BR"/>
              <a:t>Aprendizado e Boas Práticas em Sintonia - Adriano Aparecido da Silva.</a:t>
            </a:r>
          </a:p>
        </p:txBody>
      </p:sp>
      <p:sp>
        <p:nvSpPr>
          <p:cNvPr id="6" name="Slide Number Placeholder 5"/>
          <p:cNvSpPr>
            <a:spLocks noGrp="1"/>
          </p:cNvSpPr>
          <p:nvPr>
            <p:ph type="sldNum" sz="quarter" idx="12"/>
          </p:nvPr>
        </p:nvSpPr>
        <p:spPr/>
        <p:txBody>
          <a:bodyPr/>
          <a:lstStyle/>
          <a:p>
            <a:fld id="{31574759-F5E8-42FC-BBF5-9118E056FF9E}" type="slidenum">
              <a:rPr lang="pt-BR" smtClean="0"/>
              <a:t>‹nº›</a:t>
            </a:fld>
            <a:endParaRPr lang="pt-BR"/>
          </a:p>
        </p:txBody>
      </p:sp>
    </p:spTree>
    <p:extLst>
      <p:ext uri="{BB962C8B-B14F-4D97-AF65-F5344CB8AC3E}">
        <p14:creationId xmlns:p14="http://schemas.microsoft.com/office/powerpoint/2010/main" val="254019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624789B-0367-4FBC-A9C4-BB3CF1B70EB0}" type="datetime1">
              <a:rPr lang="pt-BR" smtClean="0"/>
              <a:t>05/06/2024</a:t>
            </a:fld>
            <a:endParaRPr lang="pt-BR"/>
          </a:p>
        </p:txBody>
      </p:sp>
      <p:sp>
        <p:nvSpPr>
          <p:cNvPr id="5" name="Footer Placeholder 4"/>
          <p:cNvSpPr>
            <a:spLocks noGrp="1"/>
          </p:cNvSpPr>
          <p:nvPr>
            <p:ph type="ftr" sz="quarter" idx="11"/>
          </p:nvPr>
        </p:nvSpPr>
        <p:spPr/>
        <p:txBody>
          <a:bodyPr/>
          <a:lstStyle/>
          <a:p>
            <a:r>
              <a:rPr lang="pt-BR"/>
              <a:t>Aprendizado e Boas Práticas em Sintonia - Adriano Aparecido da Silva.</a:t>
            </a:r>
          </a:p>
        </p:txBody>
      </p:sp>
      <p:sp>
        <p:nvSpPr>
          <p:cNvPr id="6" name="Slide Number Placeholder 5"/>
          <p:cNvSpPr>
            <a:spLocks noGrp="1"/>
          </p:cNvSpPr>
          <p:nvPr>
            <p:ph type="sldNum" sz="quarter" idx="12"/>
          </p:nvPr>
        </p:nvSpPr>
        <p:spPr/>
        <p:txBody>
          <a:bodyPr/>
          <a:lstStyle/>
          <a:p>
            <a:fld id="{31574759-F5E8-42FC-BBF5-9118E056FF9E}" type="slidenum">
              <a:rPr lang="pt-BR" smtClean="0"/>
              <a:t>‹nº›</a:t>
            </a:fld>
            <a:endParaRPr lang="pt-BR"/>
          </a:p>
        </p:txBody>
      </p:sp>
    </p:spTree>
    <p:extLst>
      <p:ext uri="{BB962C8B-B14F-4D97-AF65-F5344CB8AC3E}">
        <p14:creationId xmlns:p14="http://schemas.microsoft.com/office/powerpoint/2010/main" val="2745558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811A136-F066-46F0-9557-610D5FB03D78}" type="datetime1">
              <a:rPr lang="pt-BR" smtClean="0"/>
              <a:t>05/06/2024</a:t>
            </a:fld>
            <a:endParaRPr lang="pt-BR"/>
          </a:p>
        </p:txBody>
      </p:sp>
      <p:sp>
        <p:nvSpPr>
          <p:cNvPr id="5" name="Footer Placeholder 4"/>
          <p:cNvSpPr>
            <a:spLocks noGrp="1"/>
          </p:cNvSpPr>
          <p:nvPr>
            <p:ph type="ftr" sz="quarter" idx="11"/>
          </p:nvPr>
        </p:nvSpPr>
        <p:spPr/>
        <p:txBody>
          <a:bodyPr/>
          <a:lstStyle/>
          <a:p>
            <a:r>
              <a:rPr lang="pt-BR"/>
              <a:t>Aprendizado e Boas Práticas em Sintonia - Adriano Aparecido da Silva.</a:t>
            </a:r>
          </a:p>
        </p:txBody>
      </p:sp>
      <p:sp>
        <p:nvSpPr>
          <p:cNvPr id="6" name="Slide Number Placeholder 5"/>
          <p:cNvSpPr>
            <a:spLocks noGrp="1"/>
          </p:cNvSpPr>
          <p:nvPr>
            <p:ph type="sldNum" sz="quarter" idx="12"/>
          </p:nvPr>
        </p:nvSpPr>
        <p:spPr/>
        <p:txBody>
          <a:bodyPr/>
          <a:lstStyle/>
          <a:p>
            <a:fld id="{31574759-F5E8-42FC-BBF5-9118E056FF9E}" type="slidenum">
              <a:rPr lang="pt-BR" smtClean="0"/>
              <a:t>‹nº›</a:t>
            </a:fld>
            <a:endParaRPr lang="pt-BR"/>
          </a:p>
        </p:txBody>
      </p:sp>
    </p:spTree>
    <p:extLst>
      <p:ext uri="{BB962C8B-B14F-4D97-AF65-F5344CB8AC3E}">
        <p14:creationId xmlns:p14="http://schemas.microsoft.com/office/powerpoint/2010/main" val="314767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2F34DA14-34D0-48AE-AE6E-4DA20ADB35B9}" type="datetime1">
              <a:rPr lang="pt-BR" smtClean="0"/>
              <a:t>05/06/2024</a:t>
            </a:fld>
            <a:endParaRPr lang="pt-BR"/>
          </a:p>
        </p:txBody>
      </p:sp>
      <p:sp>
        <p:nvSpPr>
          <p:cNvPr id="5" name="Footer Placeholder 4"/>
          <p:cNvSpPr>
            <a:spLocks noGrp="1"/>
          </p:cNvSpPr>
          <p:nvPr>
            <p:ph type="ftr" sz="quarter" idx="11"/>
          </p:nvPr>
        </p:nvSpPr>
        <p:spPr/>
        <p:txBody>
          <a:bodyPr/>
          <a:lstStyle/>
          <a:p>
            <a:r>
              <a:rPr lang="pt-BR"/>
              <a:t>Aprendizado e Boas Práticas em Sintonia - Adriano Aparecido da Silva.</a:t>
            </a:r>
          </a:p>
        </p:txBody>
      </p:sp>
      <p:sp>
        <p:nvSpPr>
          <p:cNvPr id="6" name="Slide Number Placeholder 5"/>
          <p:cNvSpPr>
            <a:spLocks noGrp="1"/>
          </p:cNvSpPr>
          <p:nvPr>
            <p:ph type="sldNum" sz="quarter" idx="12"/>
          </p:nvPr>
        </p:nvSpPr>
        <p:spPr/>
        <p:txBody>
          <a:bodyPr/>
          <a:lstStyle/>
          <a:p>
            <a:fld id="{31574759-F5E8-42FC-BBF5-9118E056FF9E}" type="slidenum">
              <a:rPr lang="pt-BR" smtClean="0"/>
              <a:t>‹nº›</a:t>
            </a:fld>
            <a:endParaRPr lang="pt-BR"/>
          </a:p>
        </p:txBody>
      </p:sp>
    </p:spTree>
    <p:extLst>
      <p:ext uri="{BB962C8B-B14F-4D97-AF65-F5344CB8AC3E}">
        <p14:creationId xmlns:p14="http://schemas.microsoft.com/office/powerpoint/2010/main" val="280848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66ED38BD-1DAF-4CB6-9C33-F82C46FA7395}" type="datetime1">
              <a:rPr lang="pt-BR" smtClean="0"/>
              <a:t>05/06/2024</a:t>
            </a:fld>
            <a:endParaRPr lang="pt-BR"/>
          </a:p>
        </p:txBody>
      </p:sp>
      <p:sp>
        <p:nvSpPr>
          <p:cNvPr id="6" name="Footer Placeholder 5"/>
          <p:cNvSpPr>
            <a:spLocks noGrp="1"/>
          </p:cNvSpPr>
          <p:nvPr>
            <p:ph type="ftr" sz="quarter" idx="11"/>
          </p:nvPr>
        </p:nvSpPr>
        <p:spPr/>
        <p:txBody>
          <a:bodyPr/>
          <a:lstStyle/>
          <a:p>
            <a:r>
              <a:rPr lang="pt-BR"/>
              <a:t>Aprendizado e Boas Práticas em Sintonia - Adriano Aparecido da Silva.</a:t>
            </a:r>
          </a:p>
        </p:txBody>
      </p:sp>
      <p:sp>
        <p:nvSpPr>
          <p:cNvPr id="7" name="Slide Number Placeholder 6"/>
          <p:cNvSpPr>
            <a:spLocks noGrp="1"/>
          </p:cNvSpPr>
          <p:nvPr>
            <p:ph type="sldNum" sz="quarter" idx="12"/>
          </p:nvPr>
        </p:nvSpPr>
        <p:spPr/>
        <p:txBody>
          <a:bodyPr/>
          <a:lstStyle/>
          <a:p>
            <a:fld id="{31574759-F5E8-42FC-BBF5-9118E056FF9E}" type="slidenum">
              <a:rPr lang="pt-BR" smtClean="0"/>
              <a:t>‹nº›</a:t>
            </a:fld>
            <a:endParaRPr lang="pt-BR"/>
          </a:p>
        </p:txBody>
      </p:sp>
    </p:spTree>
    <p:extLst>
      <p:ext uri="{BB962C8B-B14F-4D97-AF65-F5344CB8AC3E}">
        <p14:creationId xmlns:p14="http://schemas.microsoft.com/office/powerpoint/2010/main" val="22743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Editar estilos de texto Mestre</a:t>
            </a:r>
          </a:p>
        </p:txBody>
      </p:sp>
      <p:sp>
        <p:nvSpPr>
          <p:cNvPr id="4" name="Content Placeholder 3"/>
          <p:cNvSpPr>
            <a:spLocks noGrp="1"/>
          </p:cNvSpPr>
          <p:nvPr>
            <p:ph sz="half" idx="2"/>
          </p:nvPr>
        </p:nvSpPr>
        <p:spPr>
          <a:xfrm>
            <a:off x="661334" y="4676140"/>
            <a:ext cx="4061757" cy="687789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Editar estilos de texto Mestre</a:t>
            </a:r>
          </a:p>
        </p:txBody>
      </p:sp>
      <p:sp>
        <p:nvSpPr>
          <p:cNvPr id="6" name="Content Placeholder 5"/>
          <p:cNvSpPr>
            <a:spLocks noGrp="1"/>
          </p:cNvSpPr>
          <p:nvPr>
            <p:ph sz="quarter" idx="4"/>
          </p:nvPr>
        </p:nvSpPr>
        <p:spPr>
          <a:xfrm>
            <a:off x="4860608" y="4676140"/>
            <a:ext cx="4081761" cy="687789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E3336FD-0DE7-48A7-80DA-1E0E1FBC4F4A}" type="datetime1">
              <a:rPr lang="pt-BR" smtClean="0"/>
              <a:t>05/06/2024</a:t>
            </a:fld>
            <a:endParaRPr lang="pt-BR"/>
          </a:p>
        </p:txBody>
      </p:sp>
      <p:sp>
        <p:nvSpPr>
          <p:cNvPr id="8" name="Footer Placeholder 7"/>
          <p:cNvSpPr>
            <a:spLocks noGrp="1"/>
          </p:cNvSpPr>
          <p:nvPr>
            <p:ph type="ftr" sz="quarter" idx="11"/>
          </p:nvPr>
        </p:nvSpPr>
        <p:spPr/>
        <p:txBody>
          <a:bodyPr/>
          <a:lstStyle/>
          <a:p>
            <a:r>
              <a:rPr lang="pt-BR"/>
              <a:t>Aprendizado e Boas Práticas em Sintonia - Adriano Aparecido da Silva.</a:t>
            </a:r>
          </a:p>
        </p:txBody>
      </p:sp>
      <p:sp>
        <p:nvSpPr>
          <p:cNvPr id="9" name="Slide Number Placeholder 8"/>
          <p:cNvSpPr>
            <a:spLocks noGrp="1"/>
          </p:cNvSpPr>
          <p:nvPr>
            <p:ph type="sldNum" sz="quarter" idx="12"/>
          </p:nvPr>
        </p:nvSpPr>
        <p:spPr/>
        <p:txBody>
          <a:bodyPr/>
          <a:lstStyle/>
          <a:p>
            <a:fld id="{31574759-F5E8-42FC-BBF5-9118E056FF9E}" type="slidenum">
              <a:rPr lang="pt-BR" smtClean="0"/>
              <a:t>‹nº›</a:t>
            </a:fld>
            <a:endParaRPr lang="pt-BR"/>
          </a:p>
        </p:txBody>
      </p:sp>
    </p:spTree>
    <p:extLst>
      <p:ext uri="{BB962C8B-B14F-4D97-AF65-F5344CB8AC3E}">
        <p14:creationId xmlns:p14="http://schemas.microsoft.com/office/powerpoint/2010/main" val="92866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324C8CB-F8BE-4416-B0AC-CD0E3EB714E5}" type="datetime1">
              <a:rPr lang="pt-BR" smtClean="0"/>
              <a:t>05/06/2024</a:t>
            </a:fld>
            <a:endParaRPr lang="pt-BR"/>
          </a:p>
        </p:txBody>
      </p:sp>
      <p:sp>
        <p:nvSpPr>
          <p:cNvPr id="4" name="Footer Placeholder 3"/>
          <p:cNvSpPr>
            <a:spLocks noGrp="1"/>
          </p:cNvSpPr>
          <p:nvPr>
            <p:ph type="ftr" sz="quarter" idx="11"/>
          </p:nvPr>
        </p:nvSpPr>
        <p:spPr/>
        <p:txBody>
          <a:bodyPr/>
          <a:lstStyle/>
          <a:p>
            <a:r>
              <a:rPr lang="pt-BR"/>
              <a:t>Aprendizado e Boas Práticas em Sintonia - Adriano Aparecido da Silva.</a:t>
            </a:r>
          </a:p>
        </p:txBody>
      </p:sp>
      <p:sp>
        <p:nvSpPr>
          <p:cNvPr id="5" name="Slide Number Placeholder 4"/>
          <p:cNvSpPr>
            <a:spLocks noGrp="1"/>
          </p:cNvSpPr>
          <p:nvPr>
            <p:ph type="sldNum" sz="quarter" idx="12"/>
          </p:nvPr>
        </p:nvSpPr>
        <p:spPr/>
        <p:txBody>
          <a:bodyPr/>
          <a:lstStyle/>
          <a:p>
            <a:fld id="{31574759-F5E8-42FC-BBF5-9118E056FF9E}" type="slidenum">
              <a:rPr lang="pt-BR" smtClean="0"/>
              <a:t>‹nº›</a:t>
            </a:fld>
            <a:endParaRPr lang="pt-BR"/>
          </a:p>
        </p:txBody>
      </p:sp>
    </p:spTree>
    <p:extLst>
      <p:ext uri="{BB962C8B-B14F-4D97-AF65-F5344CB8AC3E}">
        <p14:creationId xmlns:p14="http://schemas.microsoft.com/office/powerpoint/2010/main" val="133758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63D09-FC31-4969-919F-3E20B584BB1A}" type="datetime1">
              <a:rPr lang="pt-BR" smtClean="0"/>
              <a:t>05/06/2024</a:t>
            </a:fld>
            <a:endParaRPr lang="pt-BR"/>
          </a:p>
        </p:txBody>
      </p:sp>
      <p:sp>
        <p:nvSpPr>
          <p:cNvPr id="3" name="Footer Placeholder 2"/>
          <p:cNvSpPr>
            <a:spLocks noGrp="1"/>
          </p:cNvSpPr>
          <p:nvPr>
            <p:ph type="ftr" sz="quarter" idx="11"/>
          </p:nvPr>
        </p:nvSpPr>
        <p:spPr/>
        <p:txBody>
          <a:bodyPr/>
          <a:lstStyle/>
          <a:p>
            <a:r>
              <a:rPr lang="pt-BR"/>
              <a:t>Aprendizado e Boas Práticas em Sintonia - Adriano Aparecido da Silva.</a:t>
            </a:r>
          </a:p>
        </p:txBody>
      </p:sp>
      <p:sp>
        <p:nvSpPr>
          <p:cNvPr id="4" name="Slide Number Placeholder 3"/>
          <p:cNvSpPr>
            <a:spLocks noGrp="1"/>
          </p:cNvSpPr>
          <p:nvPr>
            <p:ph type="sldNum" sz="quarter" idx="12"/>
          </p:nvPr>
        </p:nvSpPr>
        <p:spPr/>
        <p:txBody>
          <a:bodyPr/>
          <a:lstStyle/>
          <a:p>
            <a:fld id="{31574759-F5E8-42FC-BBF5-9118E056FF9E}" type="slidenum">
              <a:rPr lang="pt-BR" smtClean="0"/>
              <a:t>‹nº›</a:t>
            </a:fld>
            <a:endParaRPr lang="pt-BR"/>
          </a:p>
        </p:txBody>
      </p:sp>
    </p:spTree>
    <p:extLst>
      <p:ext uri="{BB962C8B-B14F-4D97-AF65-F5344CB8AC3E}">
        <p14:creationId xmlns:p14="http://schemas.microsoft.com/office/powerpoint/2010/main" val="126102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Editar estilos de texto Mestre</a:t>
            </a:r>
          </a:p>
        </p:txBody>
      </p:sp>
      <p:sp>
        <p:nvSpPr>
          <p:cNvPr id="5" name="Date Placeholder 4"/>
          <p:cNvSpPr>
            <a:spLocks noGrp="1"/>
          </p:cNvSpPr>
          <p:nvPr>
            <p:ph type="dt" sz="half" idx="10"/>
          </p:nvPr>
        </p:nvSpPr>
        <p:spPr/>
        <p:txBody>
          <a:bodyPr/>
          <a:lstStyle/>
          <a:p>
            <a:fld id="{257101E4-F5FA-421C-86B0-8CA5CFFEBF17}" type="datetime1">
              <a:rPr lang="pt-BR" smtClean="0"/>
              <a:t>05/06/2024</a:t>
            </a:fld>
            <a:endParaRPr lang="pt-BR"/>
          </a:p>
        </p:txBody>
      </p:sp>
      <p:sp>
        <p:nvSpPr>
          <p:cNvPr id="6" name="Footer Placeholder 5"/>
          <p:cNvSpPr>
            <a:spLocks noGrp="1"/>
          </p:cNvSpPr>
          <p:nvPr>
            <p:ph type="ftr" sz="quarter" idx="11"/>
          </p:nvPr>
        </p:nvSpPr>
        <p:spPr/>
        <p:txBody>
          <a:bodyPr/>
          <a:lstStyle/>
          <a:p>
            <a:r>
              <a:rPr lang="pt-BR"/>
              <a:t>Aprendizado e Boas Práticas em Sintonia - Adriano Aparecido da Silva.</a:t>
            </a:r>
          </a:p>
        </p:txBody>
      </p:sp>
      <p:sp>
        <p:nvSpPr>
          <p:cNvPr id="7" name="Slide Number Placeholder 6"/>
          <p:cNvSpPr>
            <a:spLocks noGrp="1"/>
          </p:cNvSpPr>
          <p:nvPr>
            <p:ph type="sldNum" sz="quarter" idx="12"/>
          </p:nvPr>
        </p:nvSpPr>
        <p:spPr/>
        <p:txBody>
          <a:bodyPr/>
          <a:lstStyle/>
          <a:p>
            <a:fld id="{31574759-F5E8-42FC-BBF5-9118E056FF9E}" type="slidenum">
              <a:rPr lang="pt-BR" smtClean="0"/>
              <a:t>‹nº›</a:t>
            </a:fld>
            <a:endParaRPr lang="pt-BR"/>
          </a:p>
        </p:txBody>
      </p:sp>
    </p:spTree>
    <p:extLst>
      <p:ext uri="{BB962C8B-B14F-4D97-AF65-F5344CB8AC3E}">
        <p14:creationId xmlns:p14="http://schemas.microsoft.com/office/powerpoint/2010/main" val="174479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Editar estilos de texto Mestre</a:t>
            </a:r>
          </a:p>
        </p:txBody>
      </p:sp>
      <p:sp>
        <p:nvSpPr>
          <p:cNvPr id="5" name="Date Placeholder 4"/>
          <p:cNvSpPr>
            <a:spLocks noGrp="1"/>
          </p:cNvSpPr>
          <p:nvPr>
            <p:ph type="dt" sz="half" idx="10"/>
          </p:nvPr>
        </p:nvSpPr>
        <p:spPr/>
        <p:txBody>
          <a:bodyPr/>
          <a:lstStyle/>
          <a:p>
            <a:fld id="{2155E35B-FA35-4CAA-AD16-10E03F878B44}" type="datetime1">
              <a:rPr lang="pt-BR" smtClean="0"/>
              <a:t>05/06/2024</a:t>
            </a:fld>
            <a:endParaRPr lang="pt-BR"/>
          </a:p>
        </p:txBody>
      </p:sp>
      <p:sp>
        <p:nvSpPr>
          <p:cNvPr id="6" name="Footer Placeholder 5"/>
          <p:cNvSpPr>
            <a:spLocks noGrp="1"/>
          </p:cNvSpPr>
          <p:nvPr>
            <p:ph type="ftr" sz="quarter" idx="11"/>
          </p:nvPr>
        </p:nvSpPr>
        <p:spPr/>
        <p:txBody>
          <a:bodyPr/>
          <a:lstStyle/>
          <a:p>
            <a:r>
              <a:rPr lang="pt-BR"/>
              <a:t>Aprendizado e Boas Práticas em Sintonia - Adriano Aparecido da Silva.</a:t>
            </a:r>
          </a:p>
        </p:txBody>
      </p:sp>
      <p:sp>
        <p:nvSpPr>
          <p:cNvPr id="7" name="Slide Number Placeholder 6"/>
          <p:cNvSpPr>
            <a:spLocks noGrp="1"/>
          </p:cNvSpPr>
          <p:nvPr>
            <p:ph type="sldNum" sz="quarter" idx="12"/>
          </p:nvPr>
        </p:nvSpPr>
        <p:spPr/>
        <p:txBody>
          <a:bodyPr/>
          <a:lstStyle/>
          <a:p>
            <a:fld id="{31574759-F5E8-42FC-BBF5-9118E056FF9E}" type="slidenum">
              <a:rPr lang="pt-BR" smtClean="0"/>
              <a:t>‹nº›</a:t>
            </a:fld>
            <a:endParaRPr lang="pt-BR"/>
          </a:p>
        </p:txBody>
      </p:sp>
    </p:spTree>
    <p:extLst>
      <p:ext uri="{BB962C8B-B14F-4D97-AF65-F5344CB8AC3E}">
        <p14:creationId xmlns:p14="http://schemas.microsoft.com/office/powerpoint/2010/main" val="354325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86A5BB0B-9A8D-47A2-8678-38AEAB12521C}" type="datetime1">
              <a:rPr lang="pt-BR" smtClean="0"/>
              <a:t>05/06/2024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Aprendizado e Boas Práticas em Sintonia - Adriano Aparecido da Silva.</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31574759-F5E8-42FC-BBF5-9118E056FF9E}" type="slidenum">
              <a:rPr lang="pt-BR" smtClean="0"/>
              <a:t>‹nº›</a:t>
            </a:fld>
            <a:endParaRPr lang="pt-BR"/>
          </a:p>
        </p:txBody>
      </p:sp>
    </p:spTree>
    <p:extLst>
      <p:ext uri="{BB962C8B-B14F-4D97-AF65-F5344CB8AC3E}">
        <p14:creationId xmlns:p14="http://schemas.microsoft.com/office/powerpoint/2010/main" val="330039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7305E126-DF17-5E7A-A929-CA9B733072DB}"/>
              </a:ext>
            </a:extLst>
          </p:cNvPr>
          <p:cNvPicPr>
            <a:picLocks noChangeAspect="1"/>
          </p:cNvPicPr>
          <p:nvPr/>
        </p:nvPicPr>
        <p:blipFill>
          <a:blip r:embed="rId2"/>
          <a:stretch>
            <a:fillRect/>
          </a:stretch>
        </p:blipFill>
        <p:spPr>
          <a:xfrm>
            <a:off x="6724" y="-6723"/>
            <a:ext cx="9587752" cy="12815046"/>
          </a:xfrm>
          <a:prstGeom prst="rect">
            <a:avLst/>
          </a:prstGeom>
        </p:spPr>
      </p:pic>
      <p:sp>
        <p:nvSpPr>
          <p:cNvPr id="17" name="CaixaDeTexto 16">
            <a:extLst>
              <a:ext uri="{FF2B5EF4-FFF2-40B4-BE49-F238E27FC236}">
                <a16:creationId xmlns:a16="http://schemas.microsoft.com/office/drawing/2014/main" id="{6324FCE9-43BA-43EA-A95A-B00115F3DC52}"/>
              </a:ext>
            </a:extLst>
          </p:cNvPr>
          <p:cNvSpPr txBox="1"/>
          <p:nvPr/>
        </p:nvSpPr>
        <p:spPr>
          <a:xfrm>
            <a:off x="52251" y="12032159"/>
            <a:ext cx="4596130" cy="769441"/>
          </a:xfrm>
          <a:prstGeom prst="rect">
            <a:avLst/>
          </a:prstGeom>
          <a:noFill/>
        </p:spPr>
        <p:txBody>
          <a:bodyPr wrap="none" lIns="91440" tIns="45720" rIns="91440" bIns="45720" rtlCol="0" anchor="t">
            <a:spAutoFit/>
          </a:bodyPr>
          <a:lstStyle/>
          <a:p>
            <a:r>
              <a:rPr lang="pt-BR" sz="4400" b="1" dirty="0">
                <a:solidFill>
                  <a:schemeClr val="bg1"/>
                </a:solidFill>
                <a:latin typeface="Edwardian Script ITC"/>
              </a:rPr>
              <a:t>Adriano Aparecido Silva</a:t>
            </a:r>
          </a:p>
        </p:txBody>
      </p:sp>
      <p:sp>
        <p:nvSpPr>
          <p:cNvPr id="19" name="Espaço Reservado para Número de Slide 18">
            <a:extLst>
              <a:ext uri="{FF2B5EF4-FFF2-40B4-BE49-F238E27FC236}">
                <a16:creationId xmlns:a16="http://schemas.microsoft.com/office/drawing/2014/main" id="{7573A0A9-EEAF-445F-AB71-621984A6FA02}"/>
              </a:ext>
            </a:extLst>
          </p:cNvPr>
          <p:cNvSpPr>
            <a:spLocks noGrp="1"/>
          </p:cNvSpPr>
          <p:nvPr>
            <p:ph type="sldNum" sz="quarter" idx="12"/>
          </p:nvPr>
        </p:nvSpPr>
        <p:spPr/>
        <p:txBody>
          <a:bodyPr/>
          <a:lstStyle/>
          <a:p>
            <a:fld id="{31574759-F5E8-42FC-BBF5-9118E056FF9E}" type="slidenum">
              <a:rPr lang="pt-BR" smtClean="0"/>
              <a:t>1</a:t>
            </a:fld>
            <a:endParaRPr lang="pt-BR"/>
          </a:p>
        </p:txBody>
      </p:sp>
      <p:sp>
        <p:nvSpPr>
          <p:cNvPr id="4" name="CaixaDeTexto 3">
            <a:extLst>
              <a:ext uri="{FF2B5EF4-FFF2-40B4-BE49-F238E27FC236}">
                <a16:creationId xmlns:a16="http://schemas.microsoft.com/office/drawing/2014/main" id="{285D9A2F-42F9-FD49-FCD0-EC2FEE5BAFAC}"/>
              </a:ext>
            </a:extLst>
          </p:cNvPr>
          <p:cNvSpPr txBox="1"/>
          <p:nvPr/>
        </p:nvSpPr>
        <p:spPr>
          <a:xfrm>
            <a:off x="878489" y="7848787"/>
            <a:ext cx="9058634" cy="1323439"/>
          </a:xfrm>
          <a:prstGeom prst="rect">
            <a:avLst/>
          </a:prstGeom>
          <a:noFill/>
        </p:spPr>
        <p:txBody>
          <a:bodyPr wrap="square" lIns="91440" tIns="45720" rIns="91440" bIns="45720" rtlCol="0" anchor="t">
            <a:spAutoFit/>
          </a:bodyPr>
          <a:lstStyle/>
          <a:p>
            <a:r>
              <a:rPr lang="pt-BR" sz="4000" dirty="0">
                <a:solidFill>
                  <a:schemeClr val="bg1"/>
                </a:solidFill>
                <a:ea typeface="+mn-lt"/>
                <a:cs typeface="+mn-lt"/>
              </a:rPr>
              <a:t>IA em Java: Avanços e Implementações para Desenvolvedores de Software</a:t>
            </a:r>
            <a:endParaRPr lang="pt-BR" dirty="0">
              <a:solidFill>
                <a:schemeClr val="bg1"/>
              </a:solidFill>
              <a:ea typeface="+mn-lt"/>
              <a:cs typeface="+mn-lt"/>
            </a:endParaRPr>
          </a:p>
        </p:txBody>
      </p:sp>
    </p:spTree>
    <p:extLst>
      <p:ext uri="{BB962C8B-B14F-4D97-AF65-F5344CB8AC3E}">
        <p14:creationId xmlns:p14="http://schemas.microsoft.com/office/powerpoint/2010/main" val="2423340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12A606-C9C3-2459-957F-72D7063CA0BE}"/>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92A5F66-7CB6-8164-5778-0A03CB1226A2}"/>
              </a:ext>
            </a:extLst>
          </p:cNvPr>
          <p:cNvSpPr txBox="1"/>
          <p:nvPr/>
        </p:nvSpPr>
        <p:spPr>
          <a:xfrm>
            <a:off x="3088949" y="12222237"/>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3213104"/>
            <a:ext cx="9058634" cy="7478970"/>
          </a:xfrm>
          <a:prstGeom prst="rect">
            <a:avLst/>
          </a:prstGeom>
          <a:noFill/>
        </p:spPr>
        <p:txBody>
          <a:bodyPr wrap="square" lIns="91440" tIns="45720" rIns="91440" bIns="45720" rtlCol="0" anchor="t">
            <a:spAutoFit/>
          </a:bodyPr>
          <a:lstStyle/>
          <a:p>
            <a:pPr marL="285750" indent="-285750">
              <a:buFont typeface="Arial,Sans-Serif"/>
              <a:buChar char="•"/>
            </a:pPr>
            <a:r>
              <a:rPr lang="pt-BR" sz="2400" b="1">
                <a:solidFill>
                  <a:schemeClr val="bg1"/>
                </a:solidFill>
                <a:cs typeface="Calibri"/>
              </a:rPr>
              <a:t>IBM Watson</a:t>
            </a:r>
            <a:r>
              <a:rPr lang="pt-BR" sz="2400">
                <a:solidFill>
                  <a:schemeClr val="bg1"/>
                </a:solidFill>
                <a:cs typeface="Calibri"/>
              </a:rPr>
              <a:t>: A IBM Watson é uma plataforma de IA </a:t>
            </a:r>
            <a:r>
              <a:rPr lang="pt-BR" sz="2400" err="1">
                <a:solidFill>
                  <a:schemeClr val="bg1"/>
                </a:solidFill>
                <a:cs typeface="Calibri"/>
              </a:rPr>
              <a:t>que oferece</a:t>
            </a:r>
            <a:r>
              <a:rPr lang="pt-BR" sz="2400">
                <a:solidFill>
                  <a:schemeClr val="bg1"/>
                </a:solidFill>
                <a:cs typeface="Calibri"/>
              </a:rPr>
              <a:t> uma variedade de serviços, incluindo:</a:t>
            </a:r>
          </a:p>
          <a:p>
            <a:pPr marL="742950" lvl="1" indent="-285750">
              <a:buFont typeface="Arial,Sans-Serif"/>
              <a:buChar char="•"/>
            </a:pPr>
            <a:r>
              <a:rPr lang="pt-BR" sz="2400">
                <a:solidFill>
                  <a:schemeClr val="bg1"/>
                </a:solidFill>
                <a:cs typeface="Calibri"/>
              </a:rPr>
              <a:t>Watson Visual </a:t>
            </a:r>
            <a:r>
              <a:rPr lang="pt-BR" sz="2400" err="1">
                <a:solidFill>
                  <a:schemeClr val="bg1"/>
                </a:solidFill>
                <a:cs typeface="Calibri"/>
              </a:rPr>
              <a:t>Recognition</a:t>
            </a:r>
            <a:r>
              <a:rPr lang="pt-BR" sz="2400">
                <a:solidFill>
                  <a:schemeClr val="bg1"/>
                </a:solidFill>
                <a:cs typeface="Calibri"/>
              </a:rPr>
              <a:t>: Para análise de imagens e reconhecimento visual.</a:t>
            </a:r>
          </a:p>
          <a:p>
            <a:pPr marL="742950" lvl="1" indent="-285750">
              <a:buFont typeface="Arial,Sans-Serif"/>
              <a:buChar char="•"/>
            </a:pPr>
            <a:r>
              <a:rPr lang="pt-BR" sz="2400">
                <a:solidFill>
                  <a:schemeClr val="bg1"/>
                </a:solidFill>
                <a:cs typeface="Calibri"/>
              </a:rPr>
              <a:t>Watson Natural </a:t>
            </a:r>
            <a:r>
              <a:rPr lang="pt-BR" sz="2400" err="1">
                <a:solidFill>
                  <a:schemeClr val="bg1"/>
                </a:solidFill>
                <a:cs typeface="Calibri"/>
              </a:rPr>
              <a:t>Language</a:t>
            </a:r>
            <a:r>
              <a:rPr lang="pt-BR" sz="2400">
                <a:solidFill>
                  <a:schemeClr val="bg1"/>
                </a:solidFill>
                <a:cs typeface="Calibri"/>
              </a:rPr>
              <a:t> </a:t>
            </a:r>
            <a:r>
              <a:rPr lang="pt-BR" sz="2400" err="1">
                <a:solidFill>
                  <a:schemeClr val="bg1"/>
                </a:solidFill>
                <a:cs typeface="Calibri"/>
              </a:rPr>
              <a:t>Understanding</a:t>
            </a:r>
            <a:r>
              <a:rPr lang="pt-BR" sz="2400">
                <a:solidFill>
                  <a:schemeClr val="bg1"/>
                </a:solidFill>
                <a:cs typeface="Calibri"/>
              </a:rPr>
              <a:t>: Para análise de texto e extração de insights.</a:t>
            </a:r>
          </a:p>
          <a:p>
            <a:pPr marL="742950" lvl="1" indent="-285750">
              <a:buFont typeface="Arial,Sans-Serif"/>
              <a:buChar char="•"/>
            </a:pPr>
            <a:r>
              <a:rPr lang="pt-BR" sz="2400">
                <a:solidFill>
                  <a:schemeClr val="bg1"/>
                </a:solidFill>
                <a:cs typeface="Calibri"/>
              </a:rPr>
              <a:t>Watson </a:t>
            </a:r>
            <a:r>
              <a:rPr lang="pt-BR" sz="2400" err="1">
                <a:solidFill>
                  <a:schemeClr val="bg1"/>
                </a:solidFill>
                <a:cs typeface="Calibri"/>
              </a:rPr>
              <a:t>Assistant</a:t>
            </a:r>
            <a:r>
              <a:rPr lang="pt-BR" sz="2400">
                <a:solidFill>
                  <a:schemeClr val="bg1"/>
                </a:solidFill>
                <a:cs typeface="Calibri"/>
              </a:rPr>
              <a:t>: Para criação de </a:t>
            </a:r>
            <a:r>
              <a:rPr lang="pt-BR" sz="2400" err="1">
                <a:solidFill>
                  <a:schemeClr val="bg1"/>
                </a:solidFill>
                <a:cs typeface="Calibri"/>
              </a:rPr>
              <a:t>chatbots</a:t>
            </a:r>
            <a:r>
              <a:rPr lang="pt-BR" sz="2400">
                <a:solidFill>
                  <a:schemeClr val="bg1"/>
                </a:solidFill>
                <a:cs typeface="Calibri"/>
              </a:rPr>
              <a:t> e assistentes virtuais.</a:t>
            </a:r>
          </a:p>
          <a:p>
            <a:pPr marL="285750" indent="-285750">
              <a:buFont typeface="Arial,Sans-Serif"/>
              <a:buChar char="•"/>
            </a:pPr>
            <a:r>
              <a:rPr lang="pt-BR" sz="2400" b="1">
                <a:solidFill>
                  <a:schemeClr val="bg1"/>
                </a:solidFill>
                <a:cs typeface="Calibri"/>
              </a:rPr>
              <a:t>OpenAI</a:t>
            </a:r>
            <a:r>
              <a:rPr lang="pt-BR" sz="2400">
                <a:solidFill>
                  <a:schemeClr val="bg1"/>
                </a:solidFill>
                <a:cs typeface="Calibri"/>
              </a:rPr>
              <a:t>: OpenAI é uma organização de pesquisa de IA </a:t>
            </a:r>
            <a:r>
              <a:rPr lang="pt-BR" sz="2400" err="1">
                <a:solidFill>
                  <a:schemeClr val="bg1"/>
                </a:solidFill>
                <a:cs typeface="Calibri"/>
              </a:rPr>
              <a:t>que oferece</a:t>
            </a:r>
            <a:r>
              <a:rPr lang="pt-BR" sz="2400">
                <a:solidFill>
                  <a:schemeClr val="bg1"/>
                </a:solidFill>
                <a:cs typeface="Calibri"/>
              </a:rPr>
              <a:t> uma variedade de serviços e ferramentas de IA, incluindo:</a:t>
            </a:r>
          </a:p>
          <a:p>
            <a:pPr marL="742950" lvl="1" indent="-285750">
              <a:buFont typeface="Arial,Sans-Serif"/>
              <a:buChar char="•"/>
            </a:pPr>
            <a:r>
              <a:rPr lang="pt-BR" sz="2400" dirty="0">
                <a:solidFill>
                  <a:schemeClr val="bg1"/>
                </a:solidFill>
                <a:cs typeface="Calibri"/>
              </a:rPr>
              <a:t>GPT (</a:t>
            </a:r>
            <a:r>
              <a:rPr lang="pt-BR" sz="2400" dirty="0" err="1">
                <a:solidFill>
                  <a:schemeClr val="bg1"/>
                </a:solidFill>
                <a:cs typeface="Calibri"/>
              </a:rPr>
              <a:t>Generative</a:t>
            </a:r>
            <a:r>
              <a:rPr lang="pt-BR" sz="2400" dirty="0">
                <a:solidFill>
                  <a:schemeClr val="bg1"/>
                </a:solidFill>
                <a:cs typeface="Calibri"/>
              </a:rPr>
              <a:t> </a:t>
            </a:r>
            <a:r>
              <a:rPr lang="pt-BR" sz="2400" dirty="0" err="1">
                <a:solidFill>
                  <a:schemeClr val="bg1"/>
                </a:solidFill>
                <a:cs typeface="Calibri"/>
              </a:rPr>
              <a:t>Pre-trained</a:t>
            </a:r>
            <a:r>
              <a:rPr lang="pt-BR" sz="2400" dirty="0">
                <a:solidFill>
                  <a:schemeClr val="bg1"/>
                </a:solidFill>
                <a:cs typeface="Calibri"/>
              </a:rPr>
              <a:t> </a:t>
            </a:r>
            <a:r>
              <a:rPr lang="pt-BR" sz="2400" dirty="0" err="1">
                <a:solidFill>
                  <a:schemeClr val="bg1"/>
                </a:solidFill>
                <a:cs typeface="Calibri"/>
              </a:rPr>
              <a:t>Transformer</a:t>
            </a:r>
            <a:r>
              <a:rPr lang="pt-BR" sz="2400" dirty="0">
                <a:solidFill>
                  <a:schemeClr val="bg1"/>
                </a:solidFill>
                <a:cs typeface="Calibri"/>
              </a:rPr>
              <a:t>): Modelos de linguagem avançados para geração de texto.</a:t>
            </a:r>
          </a:p>
          <a:p>
            <a:pPr marL="742950" lvl="1" indent="-285750">
              <a:buFont typeface="Arial,Sans-Serif"/>
              <a:buChar char="•"/>
            </a:pPr>
            <a:r>
              <a:rPr lang="pt-BR" sz="2400" dirty="0">
                <a:solidFill>
                  <a:schemeClr val="bg1"/>
                </a:solidFill>
                <a:cs typeface="Calibri"/>
              </a:rPr>
              <a:t>OpenAI API: Uma API que fornece acesso a modelos de IA avançados, incluindo GPT-3.</a:t>
            </a:r>
            <a:endParaRPr lang="pt-BR" sz="2400" dirty="0">
              <a:solidFill>
                <a:srgbClr val="000000"/>
              </a:solidFill>
              <a:cs typeface="Calibri"/>
            </a:endParaRPr>
          </a:p>
          <a:p>
            <a:pPr marL="742950" lvl="1" indent="-285750">
              <a:buFont typeface="Arial"/>
              <a:buChar char="•"/>
            </a:pPr>
            <a:r>
              <a:rPr lang="pt-BR" sz="2400" dirty="0">
                <a:solidFill>
                  <a:schemeClr val="bg1"/>
                </a:solidFill>
                <a:cs typeface="Calibri"/>
              </a:rPr>
              <a:t>Esses são apenas alguns dos principais serviços de IA disponíveis atualmente. Cada um tem suas próprias características e benefícios, e a escolha de qual usar dependerá das necessidades específicas do projeto e dos recursos disponíveis.</a:t>
            </a:r>
            <a:endParaRPr lang="pt-BR" sz="2400" dirty="0">
              <a:solidFill>
                <a:srgbClr val="000000"/>
              </a:solidFill>
              <a:cs typeface="Calibri"/>
            </a:endParaRPr>
          </a:p>
          <a:p>
            <a:pPr marL="742950" indent="-285750">
              <a:buFont typeface="Arial"/>
              <a:buChar char="•"/>
            </a:pPr>
            <a:endParaRPr lang="pt-BR" sz="2400" dirty="0">
              <a:solidFill>
                <a:srgbClr val="000000"/>
              </a:solidFill>
              <a:cs typeface="Calibri"/>
            </a:endParaRPr>
          </a:p>
          <a:p>
            <a:pPr marL="285750" indent="-285750">
              <a:buFont typeface="Arial"/>
              <a:buChar char="•"/>
            </a:pPr>
            <a:endParaRPr lang="pt-BR" sz="2400" dirty="0">
              <a:solidFill>
                <a:schemeClr val="bg1"/>
              </a:solidFill>
              <a:cs typeface="Calibri"/>
            </a:endParaRP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291961" y="577085"/>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a:xfrm>
            <a:off x="7184260" y="12026554"/>
            <a:ext cx="2160270" cy="681567"/>
          </a:xfrm>
        </p:spPr>
        <p:txBody>
          <a:bodyPr/>
          <a:lstStyle/>
          <a:p>
            <a:fld id="{31574759-F5E8-42FC-BBF5-9118E056FF9E}" type="slidenum">
              <a:rPr lang="pt-BR" smtClean="0"/>
              <a:t>10</a:t>
            </a:fld>
            <a:endParaRPr lang="pt-BR"/>
          </a:p>
        </p:txBody>
      </p:sp>
      <p:sp>
        <p:nvSpPr>
          <p:cNvPr id="7" name="CaixaDeTexto 6">
            <a:extLst>
              <a:ext uri="{FF2B5EF4-FFF2-40B4-BE49-F238E27FC236}">
                <a16:creationId xmlns:a16="http://schemas.microsoft.com/office/drawing/2014/main" id="{32638AA8-3E3C-42E3-C1DB-DA8E42F2EBA2}"/>
              </a:ext>
            </a:extLst>
          </p:cNvPr>
          <p:cNvSpPr txBox="1"/>
          <p:nvPr/>
        </p:nvSpPr>
        <p:spPr>
          <a:xfrm>
            <a:off x="313558" y="1475584"/>
            <a:ext cx="9058634" cy="584775"/>
          </a:xfrm>
          <a:prstGeom prst="rect">
            <a:avLst/>
          </a:prstGeom>
          <a:noFill/>
        </p:spPr>
        <p:txBody>
          <a:bodyPr wrap="square" lIns="91440" tIns="45720" rIns="91440" bIns="45720" rtlCol="0" anchor="t">
            <a:spAutoFit/>
          </a:bodyPr>
          <a:lstStyle/>
          <a:p>
            <a:pPr algn="ctr"/>
            <a:r>
              <a:rPr lang="pt-BR" sz="3200" dirty="0">
                <a:solidFill>
                  <a:schemeClr val="bg1"/>
                </a:solidFill>
                <a:ea typeface="+mn-lt"/>
                <a:cs typeface="+mn-lt"/>
              </a:rPr>
              <a:t>Visão geral dos principais serviços de IA disponíveis</a:t>
            </a:r>
            <a:endParaRPr lang="pt-BR" sz="3200" dirty="0">
              <a:solidFill>
                <a:schemeClr val="bg1"/>
              </a:solidFill>
            </a:endParaRPr>
          </a:p>
        </p:txBody>
      </p:sp>
    </p:spTree>
    <p:extLst>
      <p:ext uri="{BB962C8B-B14F-4D97-AF65-F5344CB8AC3E}">
        <p14:creationId xmlns:p14="http://schemas.microsoft.com/office/powerpoint/2010/main" val="3949698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13DFDDE-53C0-40FA-9A53-FF2910190EC1}"/>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FE83E7BC-4113-43DD-84AA-3C7C58327619}"/>
              </a:ext>
            </a:extLst>
          </p:cNvPr>
          <p:cNvSpPr txBox="1"/>
          <p:nvPr/>
        </p:nvSpPr>
        <p:spPr>
          <a:xfrm>
            <a:off x="374658" y="6400800"/>
            <a:ext cx="9058634" cy="369332"/>
          </a:xfrm>
          <a:prstGeom prst="rect">
            <a:avLst/>
          </a:prstGeom>
          <a:noFill/>
        </p:spPr>
        <p:txBody>
          <a:bodyPr wrap="square" rtlCol="0">
            <a:spAutoFit/>
          </a:bodyPr>
          <a:lstStyle/>
          <a:p>
            <a:r>
              <a:rPr lang="pt-BR" dirty="0"/>
              <a:t> Princípios SOLID</a:t>
            </a:r>
            <a:endParaRPr lang="pt-BR" sz="4000" dirty="0"/>
          </a:p>
        </p:txBody>
      </p:sp>
      <p:sp>
        <p:nvSpPr>
          <p:cNvPr id="8" name="CaixaDeTexto 7">
            <a:extLst>
              <a:ext uri="{FF2B5EF4-FFF2-40B4-BE49-F238E27FC236}">
                <a16:creationId xmlns:a16="http://schemas.microsoft.com/office/drawing/2014/main" id="{4294851C-F665-4A3A-9C18-FBAACB663D06}"/>
              </a:ext>
            </a:extLst>
          </p:cNvPr>
          <p:cNvSpPr txBox="1"/>
          <p:nvPr/>
        </p:nvSpPr>
        <p:spPr>
          <a:xfrm>
            <a:off x="313558" y="5455913"/>
            <a:ext cx="9058634" cy="2554545"/>
          </a:xfrm>
          <a:prstGeom prst="rect">
            <a:avLst/>
          </a:prstGeom>
          <a:noFill/>
        </p:spPr>
        <p:txBody>
          <a:bodyPr wrap="square" lIns="91440" tIns="45720" rIns="91440" bIns="45720" rtlCol="0" anchor="t">
            <a:spAutoFit/>
          </a:bodyPr>
          <a:lstStyle/>
          <a:p>
            <a:pPr algn="ctr"/>
            <a:r>
              <a:rPr lang="pt-BR" sz="8000" dirty="0">
                <a:solidFill>
                  <a:schemeClr val="bg1"/>
                </a:solidFill>
                <a:ea typeface="+mn-lt"/>
                <a:cs typeface="+mn-lt"/>
              </a:rPr>
              <a:t>Principais Serviços de IA em Java</a:t>
            </a:r>
            <a:endParaRPr lang="pt-BR" dirty="0">
              <a:solidFill>
                <a:schemeClr val="bg1"/>
              </a:solidFill>
            </a:endParaRPr>
          </a:p>
        </p:txBody>
      </p:sp>
      <p:sp>
        <p:nvSpPr>
          <p:cNvPr id="9" name="CaixaDeTexto 8">
            <a:extLst>
              <a:ext uri="{FF2B5EF4-FFF2-40B4-BE49-F238E27FC236}">
                <a16:creationId xmlns:a16="http://schemas.microsoft.com/office/drawing/2014/main" id="{02E1C0B8-7218-40D3-A477-DAFADC1ED360}"/>
              </a:ext>
            </a:extLst>
          </p:cNvPr>
          <p:cNvSpPr txBox="1"/>
          <p:nvPr/>
        </p:nvSpPr>
        <p:spPr>
          <a:xfrm>
            <a:off x="1522591" y="844682"/>
            <a:ext cx="6609805" cy="4708981"/>
          </a:xfrm>
          <a:prstGeom prst="rect">
            <a:avLst/>
          </a:prstGeom>
          <a:noFill/>
        </p:spPr>
        <p:txBody>
          <a:bodyPr wrap="square" rtlCol="0">
            <a:spAutoFit/>
          </a:bodyPr>
          <a:lstStyle/>
          <a:p>
            <a:pPr algn="ctr"/>
            <a:r>
              <a:rPr lang="pt-BR" sz="30000" dirty="0">
                <a:solidFill>
                  <a:schemeClr val="bg1"/>
                </a:solidFill>
              </a:rPr>
              <a:t>02</a:t>
            </a:r>
          </a:p>
        </p:txBody>
      </p:sp>
      <p:sp>
        <p:nvSpPr>
          <p:cNvPr id="3" name="CaixaDeTexto 2">
            <a:extLst>
              <a:ext uri="{FF2B5EF4-FFF2-40B4-BE49-F238E27FC236}">
                <a16:creationId xmlns:a16="http://schemas.microsoft.com/office/drawing/2014/main" id="{6531FC20-E772-49F6-AC92-C131DE127FCA}"/>
              </a:ext>
            </a:extLst>
          </p:cNvPr>
          <p:cNvSpPr txBox="1"/>
          <p:nvPr/>
        </p:nvSpPr>
        <p:spPr>
          <a:xfrm>
            <a:off x="1236722" y="8014068"/>
            <a:ext cx="7704000" cy="123111"/>
          </a:xfrm>
          <a:prstGeom prst="rect">
            <a:avLst/>
          </a:prstGeom>
          <a:gradFill flip="none" rotWithShape="1">
            <a:gsLst>
              <a:gs pos="0">
                <a:schemeClr val="tx1"/>
              </a:gs>
              <a:gs pos="71000">
                <a:schemeClr val="accent1">
                  <a:shade val="67500"/>
                  <a:satMod val="115000"/>
                </a:schemeClr>
              </a:gs>
              <a:gs pos="100000">
                <a:schemeClr val="bg1"/>
              </a:gs>
            </a:gsLst>
            <a:lin ang="18900000" scaled="1"/>
            <a:tileRect/>
          </a:gradFill>
        </p:spPr>
        <p:txBody>
          <a:bodyPr wrap="square" rtlCol="0">
            <a:spAutoFit/>
          </a:bodyPr>
          <a:lstStyle/>
          <a:p>
            <a:endParaRPr lang="pt-BR" sz="200" dirty="0"/>
          </a:p>
        </p:txBody>
      </p:sp>
      <p:sp>
        <p:nvSpPr>
          <p:cNvPr id="5" name="Espaço Reservado para Número de Slide 4">
            <a:extLst>
              <a:ext uri="{FF2B5EF4-FFF2-40B4-BE49-F238E27FC236}">
                <a16:creationId xmlns:a16="http://schemas.microsoft.com/office/drawing/2014/main" id="{5A4D2DC4-6F8F-406E-A6FF-8949C9F231B1}"/>
              </a:ext>
            </a:extLst>
          </p:cNvPr>
          <p:cNvSpPr>
            <a:spLocks noGrp="1"/>
          </p:cNvSpPr>
          <p:nvPr>
            <p:ph type="sldNum" sz="quarter" idx="12"/>
          </p:nvPr>
        </p:nvSpPr>
        <p:spPr/>
        <p:txBody>
          <a:bodyPr/>
          <a:lstStyle/>
          <a:p>
            <a:fld id="{31574759-F5E8-42FC-BBF5-9118E056FF9E}" type="slidenum">
              <a:rPr lang="pt-BR" smtClean="0"/>
              <a:t>11</a:t>
            </a:fld>
            <a:endParaRPr lang="pt-BR"/>
          </a:p>
        </p:txBody>
      </p:sp>
    </p:spTree>
    <p:extLst>
      <p:ext uri="{BB962C8B-B14F-4D97-AF65-F5344CB8AC3E}">
        <p14:creationId xmlns:p14="http://schemas.microsoft.com/office/powerpoint/2010/main" val="926328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E0421E7B-EEFF-6556-5A29-D52447DE32E5}"/>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4692281"/>
            <a:ext cx="9058634" cy="7755969"/>
          </a:xfrm>
          <a:prstGeom prst="rect">
            <a:avLst/>
          </a:prstGeom>
          <a:noFill/>
        </p:spPr>
        <p:txBody>
          <a:bodyPr wrap="square" lIns="91440" tIns="45720" rIns="91440" bIns="45720" rtlCol="0" anchor="t">
            <a:spAutoFit/>
          </a:bodyPr>
          <a:lstStyle/>
          <a:p>
            <a:pPr marL="285750" indent="-285750">
              <a:buFont typeface="Arial"/>
              <a:buChar char="•"/>
            </a:pPr>
            <a:r>
              <a:rPr lang="pt-BR" sz="2400" b="1" dirty="0">
                <a:solidFill>
                  <a:schemeClr val="bg1"/>
                </a:solidFill>
                <a:ea typeface="+mn-lt"/>
                <a:cs typeface="+mn-lt"/>
              </a:rPr>
              <a:t>AWS AI Services</a:t>
            </a:r>
            <a:r>
              <a:rPr lang="pt-BR" sz="2400" dirty="0">
                <a:solidFill>
                  <a:schemeClr val="bg1"/>
                </a:solidFill>
                <a:ea typeface="+mn-lt"/>
                <a:cs typeface="+mn-lt"/>
              </a:rPr>
              <a:t>:</a:t>
            </a:r>
            <a:endParaRPr lang="pt-BR" dirty="0"/>
          </a:p>
          <a:p>
            <a:pPr marL="742950" lvl="1" indent="-285750">
              <a:buFont typeface="Arial"/>
              <a:buChar char="•"/>
            </a:pPr>
            <a:r>
              <a:rPr lang="pt-BR" sz="2400" b="1" dirty="0" err="1">
                <a:solidFill>
                  <a:schemeClr val="bg1"/>
                </a:solidFill>
                <a:ea typeface="+mn-lt"/>
                <a:cs typeface="+mn-lt"/>
              </a:rPr>
              <a:t>Amazon</a:t>
            </a:r>
            <a:r>
              <a:rPr lang="pt-BR" sz="2400" b="1" dirty="0">
                <a:solidFill>
                  <a:schemeClr val="bg1"/>
                </a:solidFill>
                <a:ea typeface="+mn-lt"/>
                <a:cs typeface="+mn-lt"/>
              </a:rPr>
              <a:t> </a:t>
            </a:r>
            <a:r>
              <a:rPr lang="pt-BR" sz="2400" b="1" dirty="0" err="1">
                <a:solidFill>
                  <a:schemeClr val="bg1"/>
                </a:solidFill>
                <a:ea typeface="+mn-lt"/>
                <a:cs typeface="+mn-lt"/>
              </a:rPr>
              <a:t>Rekognition</a:t>
            </a:r>
            <a:r>
              <a:rPr lang="pt-BR" sz="2400" dirty="0">
                <a:solidFill>
                  <a:schemeClr val="bg1"/>
                </a:solidFill>
                <a:ea typeface="+mn-lt"/>
                <a:cs typeface="+mn-lt"/>
              </a:rPr>
              <a:t>: Reconhecimento e análise de imagens.</a:t>
            </a:r>
            <a:endParaRPr lang="pt-BR" dirty="0">
              <a:solidFill>
                <a:schemeClr val="bg1"/>
              </a:solidFill>
            </a:endParaRPr>
          </a:p>
          <a:p>
            <a:pPr marL="742950" lvl="1" indent="-285750">
              <a:buFont typeface="Arial"/>
              <a:buChar char="•"/>
            </a:pPr>
            <a:r>
              <a:rPr lang="pt-BR" sz="2400" b="1" dirty="0" err="1">
                <a:solidFill>
                  <a:schemeClr val="bg1"/>
                </a:solidFill>
                <a:ea typeface="+mn-lt"/>
                <a:cs typeface="+mn-lt"/>
              </a:rPr>
              <a:t>Amazon</a:t>
            </a:r>
            <a:r>
              <a:rPr lang="pt-BR" sz="2400" b="1" dirty="0">
                <a:solidFill>
                  <a:schemeClr val="bg1"/>
                </a:solidFill>
                <a:ea typeface="+mn-lt"/>
                <a:cs typeface="+mn-lt"/>
              </a:rPr>
              <a:t> Polly</a:t>
            </a:r>
            <a:r>
              <a:rPr lang="pt-BR" sz="2400" dirty="0">
                <a:solidFill>
                  <a:schemeClr val="bg1"/>
                </a:solidFill>
                <a:ea typeface="+mn-lt"/>
                <a:cs typeface="+mn-lt"/>
              </a:rPr>
              <a:t>: Conversão de texto em fala.</a:t>
            </a:r>
            <a:endParaRPr lang="pt-BR" dirty="0">
              <a:solidFill>
                <a:schemeClr val="bg1"/>
              </a:solidFill>
            </a:endParaRPr>
          </a:p>
          <a:p>
            <a:pPr marL="742950" lvl="1" indent="-285750">
              <a:buFont typeface="Arial"/>
              <a:buChar char="•"/>
            </a:pPr>
            <a:r>
              <a:rPr lang="pt-BR" sz="2400" b="1" dirty="0" err="1">
                <a:solidFill>
                  <a:schemeClr val="bg1"/>
                </a:solidFill>
                <a:ea typeface="+mn-lt"/>
                <a:cs typeface="+mn-lt"/>
              </a:rPr>
              <a:t>Amazon</a:t>
            </a:r>
            <a:r>
              <a:rPr lang="pt-BR" sz="2400" b="1" dirty="0">
                <a:solidFill>
                  <a:schemeClr val="bg1"/>
                </a:solidFill>
                <a:ea typeface="+mn-lt"/>
                <a:cs typeface="+mn-lt"/>
              </a:rPr>
              <a:t> Lex</a:t>
            </a:r>
            <a:r>
              <a:rPr lang="pt-BR" sz="2400" dirty="0">
                <a:solidFill>
                  <a:schemeClr val="bg1"/>
                </a:solidFill>
                <a:ea typeface="+mn-lt"/>
                <a:cs typeface="+mn-lt"/>
              </a:rPr>
              <a:t>: Desenvolvimento de </a:t>
            </a:r>
            <a:r>
              <a:rPr lang="pt-BR" sz="2400" dirty="0" err="1">
                <a:solidFill>
                  <a:schemeClr val="bg1"/>
                </a:solidFill>
                <a:ea typeface="+mn-lt"/>
                <a:cs typeface="+mn-lt"/>
              </a:rPr>
              <a:t>chatbots</a:t>
            </a:r>
            <a:r>
              <a:rPr lang="pt-BR" sz="2400" dirty="0">
                <a:solidFill>
                  <a:schemeClr val="bg1"/>
                </a:solidFill>
                <a:ea typeface="+mn-lt"/>
                <a:cs typeface="+mn-lt"/>
              </a:rPr>
              <a:t> conversacionais.</a:t>
            </a:r>
            <a:endParaRPr lang="pt-BR" dirty="0">
              <a:solidFill>
                <a:schemeClr val="bg1"/>
              </a:solidFill>
            </a:endParaRPr>
          </a:p>
          <a:p>
            <a:pPr marL="742950" lvl="1" indent="-285750">
              <a:buFont typeface="Arial"/>
              <a:buChar char="•"/>
            </a:pPr>
            <a:r>
              <a:rPr lang="pt-BR" sz="2400" b="1" dirty="0" err="1">
                <a:solidFill>
                  <a:schemeClr val="bg1"/>
                </a:solidFill>
                <a:ea typeface="+mn-lt"/>
                <a:cs typeface="+mn-lt"/>
              </a:rPr>
              <a:t>Amazon</a:t>
            </a:r>
            <a:r>
              <a:rPr lang="pt-BR" sz="2400" b="1" dirty="0">
                <a:solidFill>
                  <a:schemeClr val="bg1"/>
                </a:solidFill>
                <a:ea typeface="+mn-lt"/>
                <a:cs typeface="+mn-lt"/>
              </a:rPr>
              <a:t> </a:t>
            </a:r>
            <a:r>
              <a:rPr lang="pt-BR" sz="2400" b="1" dirty="0" err="1">
                <a:solidFill>
                  <a:schemeClr val="bg1"/>
                </a:solidFill>
                <a:ea typeface="+mn-lt"/>
                <a:cs typeface="+mn-lt"/>
              </a:rPr>
              <a:t>Comprehend</a:t>
            </a:r>
            <a:r>
              <a:rPr lang="pt-BR" sz="2400" dirty="0">
                <a:solidFill>
                  <a:schemeClr val="bg1"/>
                </a:solidFill>
                <a:ea typeface="+mn-lt"/>
                <a:cs typeface="+mn-lt"/>
              </a:rPr>
              <a:t>: Análise de sentimentos e extração de insights de texto.</a:t>
            </a:r>
            <a:endParaRPr lang="pt-BR" dirty="0">
              <a:solidFill>
                <a:schemeClr val="bg1"/>
              </a:solidFill>
            </a:endParaRPr>
          </a:p>
          <a:p>
            <a:pPr marL="742950" lvl="1" indent="-285750">
              <a:buFont typeface="Arial"/>
              <a:buChar char="•"/>
            </a:pPr>
            <a:r>
              <a:rPr lang="pt-BR" sz="2400" b="1" dirty="0" err="1">
                <a:solidFill>
                  <a:schemeClr val="bg1"/>
                </a:solidFill>
                <a:ea typeface="+mn-lt"/>
                <a:cs typeface="+mn-lt"/>
              </a:rPr>
              <a:t>Amazon</a:t>
            </a:r>
            <a:r>
              <a:rPr lang="pt-BR" sz="2400" b="1" dirty="0">
                <a:solidFill>
                  <a:schemeClr val="bg1"/>
                </a:solidFill>
                <a:ea typeface="+mn-lt"/>
                <a:cs typeface="+mn-lt"/>
              </a:rPr>
              <a:t> </a:t>
            </a:r>
            <a:r>
              <a:rPr lang="pt-BR" sz="2400" b="1" dirty="0" err="1">
                <a:solidFill>
                  <a:schemeClr val="bg1"/>
                </a:solidFill>
                <a:ea typeface="+mn-lt"/>
                <a:cs typeface="+mn-lt"/>
              </a:rPr>
              <a:t>Translate</a:t>
            </a:r>
            <a:r>
              <a:rPr lang="pt-BR" sz="2400" dirty="0">
                <a:solidFill>
                  <a:schemeClr val="bg1"/>
                </a:solidFill>
                <a:ea typeface="+mn-lt"/>
                <a:cs typeface="+mn-lt"/>
              </a:rPr>
              <a:t>: Tradução automática de texto.</a:t>
            </a:r>
            <a:endParaRPr lang="pt-BR" dirty="0">
              <a:solidFill>
                <a:schemeClr val="bg1"/>
              </a:solidFill>
            </a:endParaRPr>
          </a:p>
          <a:p>
            <a:pPr marL="285750" indent="-285750">
              <a:buFont typeface="Arial"/>
              <a:buChar char="•"/>
            </a:pPr>
            <a:r>
              <a:rPr lang="pt-BR" sz="2400" b="1" dirty="0">
                <a:solidFill>
                  <a:schemeClr val="bg1"/>
                </a:solidFill>
                <a:ea typeface="+mn-lt"/>
                <a:cs typeface="+mn-lt"/>
              </a:rPr>
              <a:t>Google Cloud AI Platform</a:t>
            </a:r>
            <a:r>
              <a:rPr lang="pt-BR" sz="2400" dirty="0">
                <a:solidFill>
                  <a:schemeClr val="bg1"/>
                </a:solidFill>
                <a:ea typeface="+mn-lt"/>
                <a:cs typeface="+mn-lt"/>
              </a:rPr>
              <a:t>:</a:t>
            </a:r>
            <a:endParaRPr lang="pt-BR" dirty="0">
              <a:solidFill>
                <a:schemeClr val="bg1"/>
              </a:solidFill>
            </a:endParaRPr>
          </a:p>
          <a:p>
            <a:pPr marL="742950" lvl="1" indent="-285750">
              <a:buFont typeface="Arial"/>
              <a:buChar char="•"/>
            </a:pPr>
            <a:r>
              <a:rPr lang="pt-BR" sz="2400" b="1" dirty="0">
                <a:solidFill>
                  <a:schemeClr val="bg1"/>
                </a:solidFill>
                <a:ea typeface="+mn-lt"/>
                <a:cs typeface="+mn-lt"/>
              </a:rPr>
              <a:t>Google Cloud Vision</a:t>
            </a:r>
            <a:r>
              <a:rPr lang="pt-BR" sz="2400" dirty="0">
                <a:solidFill>
                  <a:schemeClr val="bg1"/>
                </a:solidFill>
                <a:ea typeface="+mn-lt"/>
                <a:cs typeface="+mn-lt"/>
              </a:rPr>
              <a:t>: Análise de imagens e reconhecimento visual.</a:t>
            </a:r>
            <a:endParaRPr lang="pt-BR" dirty="0">
              <a:solidFill>
                <a:schemeClr val="bg1"/>
              </a:solidFill>
            </a:endParaRPr>
          </a:p>
          <a:p>
            <a:pPr marL="742950" lvl="1" indent="-285750">
              <a:buFont typeface="Arial"/>
              <a:buChar char="•"/>
            </a:pPr>
            <a:r>
              <a:rPr lang="pt-BR" sz="2400" b="1" dirty="0">
                <a:solidFill>
                  <a:schemeClr val="bg1"/>
                </a:solidFill>
                <a:ea typeface="+mn-lt"/>
                <a:cs typeface="+mn-lt"/>
              </a:rPr>
              <a:t>Google Cloud Speech-</a:t>
            </a:r>
            <a:r>
              <a:rPr lang="pt-BR" sz="2400" b="1" dirty="0" err="1">
                <a:solidFill>
                  <a:schemeClr val="bg1"/>
                </a:solidFill>
                <a:ea typeface="+mn-lt"/>
                <a:cs typeface="+mn-lt"/>
              </a:rPr>
              <a:t>to</a:t>
            </a:r>
            <a:r>
              <a:rPr lang="pt-BR" sz="2400" b="1" dirty="0">
                <a:solidFill>
                  <a:schemeClr val="bg1"/>
                </a:solidFill>
                <a:ea typeface="+mn-lt"/>
                <a:cs typeface="+mn-lt"/>
              </a:rPr>
              <a:t>-</a:t>
            </a:r>
            <a:r>
              <a:rPr lang="pt-BR" sz="2400" b="1" dirty="0" err="1">
                <a:solidFill>
                  <a:schemeClr val="bg1"/>
                </a:solidFill>
                <a:ea typeface="+mn-lt"/>
                <a:cs typeface="+mn-lt"/>
              </a:rPr>
              <a:t>Text</a:t>
            </a:r>
            <a:r>
              <a:rPr lang="pt-BR" sz="2400" dirty="0">
                <a:solidFill>
                  <a:schemeClr val="bg1"/>
                </a:solidFill>
                <a:ea typeface="+mn-lt"/>
                <a:cs typeface="+mn-lt"/>
              </a:rPr>
              <a:t>: Transcrição de fala em texto.</a:t>
            </a:r>
            <a:endParaRPr lang="pt-BR" dirty="0">
              <a:solidFill>
                <a:schemeClr val="bg1"/>
              </a:solidFill>
            </a:endParaRPr>
          </a:p>
          <a:p>
            <a:pPr marL="742950" lvl="1" indent="-285750">
              <a:buFont typeface="Arial"/>
              <a:buChar char="•"/>
            </a:pPr>
            <a:r>
              <a:rPr lang="pt-BR" sz="2400" b="1" dirty="0">
                <a:solidFill>
                  <a:schemeClr val="bg1"/>
                </a:solidFill>
                <a:ea typeface="+mn-lt"/>
                <a:cs typeface="+mn-lt"/>
              </a:rPr>
              <a:t>Google Cloud Natural </a:t>
            </a:r>
            <a:r>
              <a:rPr lang="pt-BR" sz="2400" b="1" dirty="0" err="1">
                <a:solidFill>
                  <a:schemeClr val="bg1"/>
                </a:solidFill>
                <a:ea typeface="+mn-lt"/>
                <a:cs typeface="+mn-lt"/>
              </a:rPr>
              <a:t>Language</a:t>
            </a:r>
            <a:r>
              <a:rPr lang="pt-BR" sz="2400" dirty="0">
                <a:solidFill>
                  <a:schemeClr val="bg1"/>
                </a:solidFill>
                <a:ea typeface="+mn-lt"/>
                <a:cs typeface="+mn-lt"/>
              </a:rPr>
              <a:t>: Análise de sentimento, entidades e classificação de texto.</a:t>
            </a:r>
            <a:endParaRPr lang="pt-BR" dirty="0">
              <a:solidFill>
                <a:schemeClr val="bg1"/>
              </a:solidFill>
            </a:endParaRPr>
          </a:p>
          <a:p>
            <a:pPr marL="742950" lvl="1" indent="-285750">
              <a:buFont typeface="Arial"/>
              <a:buChar char="•"/>
            </a:pPr>
            <a:r>
              <a:rPr lang="pt-BR" sz="2400" b="1" dirty="0">
                <a:solidFill>
                  <a:schemeClr val="bg1"/>
                </a:solidFill>
                <a:ea typeface="+mn-lt"/>
                <a:cs typeface="+mn-lt"/>
              </a:rPr>
              <a:t>Google Cloud </a:t>
            </a:r>
            <a:r>
              <a:rPr lang="pt-BR" sz="2400" b="1" dirty="0" err="1">
                <a:solidFill>
                  <a:schemeClr val="bg1"/>
                </a:solidFill>
                <a:ea typeface="+mn-lt"/>
                <a:cs typeface="+mn-lt"/>
              </a:rPr>
              <a:t>Translation</a:t>
            </a:r>
            <a:r>
              <a:rPr lang="pt-BR" sz="2400" dirty="0">
                <a:solidFill>
                  <a:schemeClr val="bg1"/>
                </a:solidFill>
                <a:ea typeface="+mn-lt"/>
                <a:cs typeface="+mn-lt"/>
              </a:rPr>
              <a:t>: Tradução automática de texto.</a:t>
            </a:r>
            <a:endParaRPr lang="pt-BR" dirty="0">
              <a:solidFill>
                <a:schemeClr val="bg1"/>
              </a:solidFill>
            </a:endParaRPr>
          </a:p>
          <a:p>
            <a:pPr marL="285750" indent="-285750">
              <a:buFont typeface="Arial"/>
              <a:buChar char="•"/>
            </a:pPr>
            <a:r>
              <a:rPr lang="pt-BR" sz="2400" b="1" dirty="0">
                <a:solidFill>
                  <a:schemeClr val="bg1"/>
                </a:solidFill>
                <a:ea typeface="+mn-lt"/>
                <a:cs typeface="+mn-lt"/>
              </a:rPr>
              <a:t>Microsoft Azure AI Services</a:t>
            </a:r>
            <a:r>
              <a:rPr lang="pt-BR" sz="2400" dirty="0">
                <a:solidFill>
                  <a:schemeClr val="bg1"/>
                </a:solidFill>
                <a:ea typeface="+mn-lt"/>
                <a:cs typeface="+mn-lt"/>
              </a:rPr>
              <a:t>:</a:t>
            </a:r>
            <a:endParaRPr lang="pt-BR" dirty="0">
              <a:solidFill>
                <a:schemeClr val="bg1"/>
              </a:solidFill>
            </a:endParaRPr>
          </a:p>
          <a:p>
            <a:pPr marL="742950" lvl="1" indent="-285750">
              <a:buFont typeface="Arial"/>
              <a:buChar char="•"/>
            </a:pPr>
            <a:r>
              <a:rPr lang="pt-BR" sz="2400" b="1" dirty="0">
                <a:solidFill>
                  <a:schemeClr val="bg1"/>
                </a:solidFill>
                <a:ea typeface="+mn-lt"/>
                <a:cs typeface="+mn-lt"/>
              </a:rPr>
              <a:t>Azure </a:t>
            </a:r>
            <a:r>
              <a:rPr lang="pt-BR" sz="2400" b="1" dirty="0" err="1">
                <a:solidFill>
                  <a:schemeClr val="bg1"/>
                </a:solidFill>
                <a:ea typeface="+mn-lt"/>
                <a:cs typeface="+mn-lt"/>
              </a:rPr>
              <a:t>Cognitive</a:t>
            </a:r>
            <a:r>
              <a:rPr lang="pt-BR" sz="2400" b="1" dirty="0">
                <a:solidFill>
                  <a:schemeClr val="bg1"/>
                </a:solidFill>
                <a:ea typeface="+mn-lt"/>
                <a:cs typeface="+mn-lt"/>
              </a:rPr>
              <a:t> Services</a:t>
            </a:r>
            <a:r>
              <a:rPr lang="pt-BR" sz="2400" dirty="0">
                <a:solidFill>
                  <a:schemeClr val="bg1"/>
                </a:solidFill>
                <a:ea typeface="+mn-lt"/>
                <a:cs typeface="+mn-lt"/>
              </a:rPr>
              <a:t>: Inclui reconhecimento facial, reconhecimento de fala, análise de texto, entre outros.</a:t>
            </a:r>
            <a:endParaRPr lang="pt-BR" dirty="0">
              <a:solidFill>
                <a:schemeClr val="bg1"/>
              </a:solidFill>
            </a:endParaRPr>
          </a:p>
          <a:p>
            <a:pPr marL="742950" lvl="1" indent="-285750">
              <a:buFont typeface="Arial"/>
              <a:buChar char="•"/>
            </a:pPr>
            <a:r>
              <a:rPr lang="pt-BR" sz="2400" b="1" dirty="0">
                <a:solidFill>
                  <a:schemeClr val="bg1"/>
                </a:solidFill>
                <a:ea typeface="+mn-lt"/>
                <a:cs typeface="+mn-lt"/>
              </a:rPr>
              <a:t>Azure Machine Learning</a:t>
            </a:r>
            <a:r>
              <a:rPr lang="pt-BR" sz="2400" dirty="0">
                <a:solidFill>
                  <a:schemeClr val="bg1"/>
                </a:solidFill>
                <a:ea typeface="+mn-lt"/>
                <a:cs typeface="+mn-lt"/>
              </a:rPr>
              <a:t>: Criação, treinamento e implantação de modelos de IA personalizados.</a:t>
            </a:r>
            <a:endParaRPr lang="pt-BR" dirty="0">
              <a:solidFill>
                <a:schemeClr val="bg1"/>
              </a:solidFill>
            </a:endParaRPr>
          </a:p>
          <a:p>
            <a:pPr marL="742950" lvl="1" indent="-285750">
              <a:buFont typeface="Arial"/>
              <a:buChar char="•"/>
            </a:pPr>
            <a:r>
              <a:rPr lang="pt-BR" sz="2400" b="1" dirty="0" err="1">
                <a:solidFill>
                  <a:schemeClr val="bg1"/>
                </a:solidFill>
                <a:ea typeface="+mn-lt"/>
                <a:cs typeface="+mn-lt"/>
              </a:rPr>
              <a:t>Bot</a:t>
            </a:r>
            <a:r>
              <a:rPr lang="pt-BR" sz="2400" b="1" dirty="0">
                <a:solidFill>
                  <a:schemeClr val="bg1"/>
                </a:solidFill>
                <a:ea typeface="+mn-lt"/>
                <a:cs typeface="+mn-lt"/>
              </a:rPr>
              <a:t> Framework</a:t>
            </a:r>
            <a:r>
              <a:rPr lang="pt-BR" sz="2400" dirty="0">
                <a:solidFill>
                  <a:schemeClr val="bg1"/>
                </a:solidFill>
                <a:ea typeface="+mn-lt"/>
                <a:cs typeface="+mn-lt"/>
              </a:rPr>
              <a:t>: Desenvolvimento de </a:t>
            </a:r>
            <a:r>
              <a:rPr lang="pt-BR" sz="2400" dirty="0" err="1">
                <a:solidFill>
                  <a:schemeClr val="bg1"/>
                </a:solidFill>
                <a:ea typeface="+mn-lt"/>
                <a:cs typeface="+mn-lt"/>
              </a:rPr>
              <a:t>chatbots</a:t>
            </a:r>
            <a:r>
              <a:rPr lang="pt-BR" sz="2400" dirty="0">
                <a:solidFill>
                  <a:schemeClr val="bg1"/>
                </a:solidFill>
                <a:ea typeface="+mn-lt"/>
                <a:cs typeface="+mn-lt"/>
              </a:rPr>
              <a:t> conversacionais.</a:t>
            </a:r>
            <a:endParaRPr lang="pt-BR" dirty="0">
              <a:solidFill>
                <a:schemeClr val="bg1"/>
              </a:solidFill>
            </a:endParaRPr>
          </a:p>
          <a:p>
            <a:pPr marL="285750" indent="-285750">
              <a:buFont typeface="Arial"/>
              <a:buChar char="•"/>
            </a:pPr>
            <a:endParaRPr lang="pt-BR"/>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p:txBody>
          <a:bodyPr/>
          <a:lstStyle/>
          <a:p>
            <a:fld id="{31574759-F5E8-42FC-BBF5-9118E056FF9E}" type="slidenum">
              <a:rPr lang="pt-BR" smtClean="0"/>
              <a:t>12</a:t>
            </a:fld>
            <a:endParaRPr lang="pt-BR"/>
          </a:p>
        </p:txBody>
      </p:sp>
      <p:sp>
        <p:nvSpPr>
          <p:cNvPr id="11" name="CaixaDeTexto 10">
            <a:extLst>
              <a:ext uri="{FF2B5EF4-FFF2-40B4-BE49-F238E27FC236}">
                <a16:creationId xmlns:a16="http://schemas.microsoft.com/office/drawing/2014/main" id="{E67570F2-6858-3308-24E3-EF8D752D083F}"/>
              </a:ext>
            </a:extLst>
          </p:cNvPr>
          <p:cNvSpPr txBox="1"/>
          <p:nvPr/>
        </p:nvSpPr>
        <p:spPr>
          <a:xfrm>
            <a:off x="777123" y="1179129"/>
            <a:ext cx="3792071"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3200" dirty="0">
                <a:solidFill>
                  <a:schemeClr val="bg1"/>
                </a:solidFill>
                <a:ea typeface="+mn-lt"/>
                <a:cs typeface="+mn-lt"/>
              </a:rPr>
              <a:t>Apresentação dos principais serviços de IA para desenvolvedores Java</a:t>
            </a:r>
          </a:p>
          <a:p>
            <a:endParaRPr lang="pt-BR" dirty="0">
              <a:solidFill>
                <a:schemeClr val="bg1"/>
              </a:solidFill>
              <a:cs typeface="Calibri"/>
            </a:endParaRPr>
          </a:p>
          <a:p>
            <a:endParaRPr lang="pt-BR" sz="2400" dirty="0">
              <a:solidFill>
                <a:schemeClr val="bg1"/>
              </a:solidFill>
              <a:cs typeface="Calibri"/>
            </a:endParaRPr>
          </a:p>
        </p:txBody>
      </p:sp>
      <p:pic>
        <p:nvPicPr>
          <p:cNvPr id="3" name="Imagem 2">
            <a:extLst>
              <a:ext uri="{FF2B5EF4-FFF2-40B4-BE49-F238E27FC236}">
                <a16:creationId xmlns:a16="http://schemas.microsoft.com/office/drawing/2014/main" id="{B1D5B0DD-68B2-64FF-BFB8-2DD1FF1DEFA4}"/>
              </a:ext>
            </a:extLst>
          </p:cNvPr>
          <p:cNvPicPr>
            <a:picLocks noChangeAspect="1"/>
          </p:cNvPicPr>
          <p:nvPr/>
        </p:nvPicPr>
        <p:blipFill>
          <a:blip r:embed="rId2"/>
          <a:stretch>
            <a:fillRect/>
          </a:stretch>
        </p:blipFill>
        <p:spPr>
          <a:xfrm>
            <a:off x="4820771" y="396689"/>
            <a:ext cx="4504765" cy="4316506"/>
          </a:xfrm>
          <a:prstGeom prst="rect">
            <a:avLst/>
          </a:prstGeom>
        </p:spPr>
      </p:pic>
    </p:spTree>
    <p:extLst>
      <p:ext uri="{BB962C8B-B14F-4D97-AF65-F5344CB8AC3E}">
        <p14:creationId xmlns:p14="http://schemas.microsoft.com/office/powerpoint/2010/main" val="3526385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12A606-C9C3-2459-957F-72D7063CA0BE}"/>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92A5F66-7CB6-8164-5778-0A03CB1226A2}"/>
              </a:ext>
            </a:extLst>
          </p:cNvPr>
          <p:cNvSpPr txBox="1"/>
          <p:nvPr/>
        </p:nvSpPr>
        <p:spPr>
          <a:xfrm>
            <a:off x="3088949" y="12222237"/>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3213104"/>
            <a:ext cx="9058634" cy="7848302"/>
          </a:xfrm>
          <a:prstGeom prst="rect">
            <a:avLst/>
          </a:prstGeom>
          <a:noFill/>
        </p:spPr>
        <p:txBody>
          <a:bodyPr wrap="square" lIns="91440" tIns="45720" rIns="91440" bIns="45720" rtlCol="0" anchor="t">
            <a:spAutoFit/>
          </a:bodyPr>
          <a:lstStyle/>
          <a:p>
            <a:pPr>
              <a:buFont typeface="Arial"/>
              <a:buChar char="•"/>
            </a:pPr>
            <a:r>
              <a:rPr lang="pt-BR" sz="2400" b="1">
                <a:solidFill>
                  <a:schemeClr val="bg1"/>
                </a:solidFill>
                <a:ea typeface="+mn-lt"/>
                <a:cs typeface="+mn-lt"/>
              </a:rPr>
              <a:t>IBM Watson</a:t>
            </a:r>
            <a:r>
              <a:rPr lang="pt-BR" sz="2400">
                <a:solidFill>
                  <a:schemeClr val="bg1"/>
                </a:solidFill>
                <a:ea typeface="+mn-lt"/>
                <a:cs typeface="+mn-lt"/>
              </a:rPr>
              <a:t>:</a:t>
            </a:r>
            <a:endParaRPr lang="pt-BR">
              <a:solidFill>
                <a:schemeClr val="bg1"/>
              </a:solidFill>
              <a:ea typeface="+mn-lt"/>
              <a:cs typeface="+mn-lt"/>
            </a:endParaRPr>
          </a:p>
          <a:p>
            <a:pPr lvl="1">
              <a:buFont typeface="Arial"/>
              <a:buChar char="•"/>
            </a:pPr>
            <a:r>
              <a:rPr lang="pt-BR" sz="2400" b="1">
                <a:solidFill>
                  <a:schemeClr val="bg1"/>
                </a:solidFill>
                <a:ea typeface="+mn-lt"/>
                <a:cs typeface="+mn-lt"/>
              </a:rPr>
              <a:t>Watson Visual </a:t>
            </a:r>
            <a:r>
              <a:rPr lang="pt-BR" sz="2400" b="1" err="1">
                <a:solidFill>
                  <a:schemeClr val="bg1"/>
                </a:solidFill>
                <a:ea typeface="+mn-lt"/>
                <a:cs typeface="+mn-lt"/>
              </a:rPr>
              <a:t>Recognition</a:t>
            </a:r>
            <a:r>
              <a:rPr lang="pt-BR" sz="2400">
                <a:solidFill>
                  <a:schemeClr val="bg1"/>
                </a:solidFill>
                <a:ea typeface="+mn-lt"/>
                <a:cs typeface="+mn-lt"/>
              </a:rPr>
              <a:t>: Análise de imagens e reconhecimento visual.</a:t>
            </a:r>
            <a:endParaRPr lang="pt-BR">
              <a:solidFill>
                <a:schemeClr val="bg1"/>
              </a:solidFill>
              <a:ea typeface="+mn-lt"/>
              <a:cs typeface="+mn-lt"/>
            </a:endParaRPr>
          </a:p>
          <a:p>
            <a:pPr lvl="1">
              <a:buFont typeface="Arial"/>
              <a:buChar char="•"/>
            </a:pPr>
            <a:r>
              <a:rPr lang="pt-BR" sz="2400" b="1" dirty="0">
                <a:solidFill>
                  <a:schemeClr val="bg1"/>
                </a:solidFill>
                <a:ea typeface="+mn-lt"/>
                <a:cs typeface="+mn-lt"/>
              </a:rPr>
              <a:t>Watson Natural </a:t>
            </a:r>
            <a:r>
              <a:rPr lang="pt-BR" sz="2400" b="1" dirty="0" err="1">
                <a:solidFill>
                  <a:schemeClr val="bg1"/>
                </a:solidFill>
                <a:ea typeface="+mn-lt"/>
                <a:cs typeface="+mn-lt"/>
              </a:rPr>
              <a:t>Language</a:t>
            </a:r>
            <a:r>
              <a:rPr lang="pt-BR" sz="2400" b="1" dirty="0">
                <a:solidFill>
                  <a:schemeClr val="bg1"/>
                </a:solidFill>
                <a:ea typeface="+mn-lt"/>
                <a:cs typeface="+mn-lt"/>
              </a:rPr>
              <a:t> </a:t>
            </a:r>
            <a:r>
              <a:rPr lang="pt-BR" sz="2400" b="1" dirty="0" err="1">
                <a:solidFill>
                  <a:schemeClr val="bg1"/>
                </a:solidFill>
                <a:ea typeface="+mn-lt"/>
                <a:cs typeface="+mn-lt"/>
              </a:rPr>
              <a:t>Understanding</a:t>
            </a:r>
            <a:r>
              <a:rPr lang="pt-BR" sz="2400" dirty="0">
                <a:solidFill>
                  <a:schemeClr val="bg1"/>
                </a:solidFill>
                <a:ea typeface="+mn-lt"/>
                <a:cs typeface="+mn-lt"/>
              </a:rPr>
              <a:t>: Análise de texto e extração de insights.</a:t>
            </a:r>
            <a:endParaRPr lang="pt-BR" dirty="0">
              <a:solidFill>
                <a:schemeClr val="bg1"/>
              </a:solidFill>
              <a:ea typeface="+mn-lt"/>
              <a:cs typeface="+mn-lt"/>
            </a:endParaRPr>
          </a:p>
          <a:p>
            <a:pPr lvl="1">
              <a:buFont typeface="Arial"/>
              <a:buChar char="•"/>
            </a:pPr>
            <a:r>
              <a:rPr lang="pt-BR" sz="2400" b="1" dirty="0">
                <a:solidFill>
                  <a:schemeClr val="bg1"/>
                </a:solidFill>
                <a:ea typeface="+mn-lt"/>
                <a:cs typeface="+mn-lt"/>
              </a:rPr>
              <a:t>Watson </a:t>
            </a:r>
            <a:r>
              <a:rPr lang="pt-BR" sz="2400" b="1" dirty="0" err="1">
                <a:solidFill>
                  <a:schemeClr val="bg1"/>
                </a:solidFill>
                <a:ea typeface="+mn-lt"/>
                <a:cs typeface="+mn-lt"/>
              </a:rPr>
              <a:t>Assistant</a:t>
            </a:r>
            <a:r>
              <a:rPr lang="pt-BR" sz="2400" dirty="0">
                <a:solidFill>
                  <a:schemeClr val="bg1"/>
                </a:solidFill>
                <a:ea typeface="+mn-lt"/>
                <a:cs typeface="+mn-lt"/>
              </a:rPr>
              <a:t>: Desenvolvimento de </a:t>
            </a:r>
            <a:r>
              <a:rPr lang="pt-BR" sz="2400" dirty="0" err="1">
                <a:solidFill>
                  <a:schemeClr val="bg1"/>
                </a:solidFill>
                <a:ea typeface="+mn-lt"/>
                <a:cs typeface="+mn-lt"/>
              </a:rPr>
              <a:t>chatbots</a:t>
            </a:r>
            <a:r>
              <a:rPr lang="pt-BR" sz="2400" dirty="0">
                <a:solidFill>
                  <a:schemeClr val="bg1"/>
                </a:solidFill>
                <a:ea typeface="+mn-lt"/>
                <a:cs typeface="+mn-lt"/>
              </a:rPr>
              <a:t> e assistentes virtuais.</a:t>
            </a:r>
            <a:endParaRPr lang="pt-BR" dirty="0">
              <a:solidFill>
                <a:schemeClr val="bg1"/>
              </a:solidFill>
              <a:ea typeface="+mn-lt"/>
              <a:cs typeface="+mn-lt"/>
            </a:endParaRPr>
          </a:p>
          <a:p>
            <a:pPr>
              <a:buFont typeface="Arial"/>
              <a:buChar char="•"/>
            </a:pPr>
            <a:r>
              <a:rPr lang="pt-BR" sz="2400" b="1" dirty="0">
                <a:solidFill>
                  <a:schemeClr val="bg1"/>
                </a:solidFill>
                <a:ea typeface="+mn-lt"/>
                <a:cs typeface="+mn-lt"/>
              </a:rPr>
              <a:t>OpenAI</a:t>
            </a:r>
            <a:r>
              <a:rPr lang="pt-BR" sz="2400" dirty="0">
                <a:solidFill>
                  <a:schemeClr val="bg1"/>
                </a:solidFill>
                <a:ea typeface="+mn-lt"/>
                <a:cs typeface="+mn-lt"/>
              </a:rPr>
              <a:t>:</a:t>
            </a:r>
            <a:endParaRPr lang="pt-BR" dirty="0">
              <a:solidFill>
                <a:schemeClr val="bg1"/>
              </a:solidFill>
              <a:ea typeface="+mn-lt"/>
              <a:cs typeface="+mn-lt"/>
            </a:endParaRPr>
          </a:p>
          <a:p>
            <a:pPr lvl="1">
              <a:buFont typeface="Arial"/>
              <a:buChar char="•"/>
            </a:pPr>
            <a:r>
              <a:rPr lang="pt-BR" sz="2400" b="1" dirty="0">
                <a:solidFill>
                  <a:schemeClr val="bg1"/>
                </a:solidFill>
                <a:ea typeface="+mn-lt"/>
                <a:cs typeface="+mn-lt"/>
              </a:rPr>
              <a:t>GPT (</a:t>
            </a:r>
            <a:r>
              <a:rPr lang="pt-BR" sz="2400" b="1" dirty="0" err="1">
                <a:solidFill>
                  <a:schemeClr val="bg1"/>
                </a:solidFill>
                <a:ea typeface="+mn-lt"/>
                <a:cs typeface="+mn-lt"/>
              </a:rPr>
              <a:t>Generative</a:t>
            </a:r>
            <a:r>
              <a:rPr lang="pt-BR" sz="2400" b="1" dirty="0">
                <a:solidFill>
                  <a:schemeClr val="bg1"/>
                </a:solidFill>
                <a:ea typeface="+mn-lt"/>
                <a:cs typeface="+mn-lt"/>
              </a:rPr>
              <a:t> </a:t>
            </a:r>
            <a:r>
              <a:rPr lang="pt-BR" sz="2400" b="1" dirty="0" err="1">
                <a:solidFill>
                  <a:schemeClr val="bg1"/>
                </a:solidFill>
                <a:ea typeface="+mn-lt"/>
                <a:cs typeface="+mn-lt"/>
              </a:rPr>
              <a:t>Pre-trained</a:t>
            </a:r>
            <a:r>
              <a:rPr lang="pt-BR" sz="2400" b="1" dirty="0">
                <a:solidFill>
                  <a:schemeClr val="bg1"/>
                </a:solidFill>
                <a:ea typeface="+mn-lt"/>
                <a:cs typeface="+mn-lt"/>
              </a:rPr>
              <a:t> </a:t>
            </a:r>
            <a:r>
              <a:rPr lang="pt-BR" sz="2400" b="1" dirty="0" err="1">
                <a:solidFill>
                  <a:schemeClr val="bg1"/>
                </a:solidFill>
                <a:ea typeface="+mn-lt"/>
                <a:cs typeface="+mn-lt"/>
              </a:rPr>
              <a:t>Transformer</a:t>
            </a:r>
            <a:r>
              <a:rPr lang="pt-BR" sz="2400" b="1" dirty="0">
                <a:solidFill>
                  <a:schemeClr val="bg1"/>
                </a:solidFill>
                <a:ea typeface="+mn-lt"/>
                <a:cs typeface="+mn-lt"/>
              </a:rPr>
              <a:t>)</a:t>
            </a:r>
            <a:r>
              <a:rPr lang="pt-BR" sz="2400" dirty="0">
                <a:solidFill>
                  <a:schemeClr val="bg1"/>
                </a:solidFill>
                <a:ea typeface="+mn-lt"/>
                <a:cs typeface="+mn-lt"/>
              </a:rPr>
              <a:t>: Modelos de linguagem avançados para geração de texto.</a:t>
            </a:r>
            <a:endParaRPr lang="pt-BR" dirty="0">
              <a:solidFill>
                <a:schemeClr val="bg1"/>
              </a:solidFill>
              <a:ea typeface="+mn-lt"/>
              <a:cs typeface="+mn-lt"/>
            </a:endParaRPr>
          </a:p>
          <a:p>
            <a:pPr lvl="1">
              <a:buFont typeface="Arial"/>
              <a:buChar char="•"/>
            </a:pPr>
            <a:r>
              <a:rPr lang="pt-BR" sz="2400" b="1" dirty="0">
                <a:solidFill>
                  <a:schemeClr val="bg1"/>
                </a:solidFill>
                <a:ea typeface="+mn-lt"/>
                <a:cs typeface="+mn-lt"/>
              </a:rPr>
              <a:t>OpenAI API</a:t>
            </a:r>
            <a:r>
              <a:rPr lang="pt-BR" sz="2400" dirty="0">
                <a:solidFill>
                  <a:schemeClr val="bg1"/>
                </a:solidFill>
                <a:ea typeface="+mn-lt"/>
                <a:cs typeface="+mn-lt"/>
              </a:rPr>
              <a:t>: Fornece acesso a modelos de IA avançados, incluindo GPT-3.</a:t>
            </a:r>
            <a:endParaRPr lang="pt-BR" dirty="0">
              <a:solidFill>
                <a:schemeClr val="bg1"/>
              </a:solidFill>
              <a:ea typeface="+mn-lt"/>
              <a:cs typeface="+mn-lt"/>
            </a:endParaRPr>
          </a:p>
          <a:p>
            <a:pPr lvl="1">
              <a:buFont typeface="Arial"/>
              <a:buChar char="•"/>
            </a:pPr>
            <a:r>
              <a:rPr lang="pt-BR" sz="2400" dirty="0">
                <a:solidFill>
                  <a:schemeClr val="bg1"/>
                </a:solidFill>
                <a:ea typeface="+mn-lt"/>
                <a:cs typeface="+mn-lt"/>
              </a:rPr>
              <a:t>Para integrar esses serviços de IA em aplicativos Java, é possível utilizar as bibliotecas de cliente disponíveis para cada plataforma. Por exemplo, a AWS oferece o SDK AWS Java para integração com seus serviços, o Google Cloud fornece o Google Cloud Java </a:t>
            </a:r>
            <a:r>
              <a:rPr lang="pt-BR" sz="2400" dirty="0" err="1">
                <a:solidFill>
                  <a:schemeClr val="bg1"/>
                </a:solidFill>
                <a:ea typeface="+mn-lt"/>
                <a:cs typeface="+mn-lt"/>
              </a:rPr>
              <a:t>Client</a:t>
            </a:r>
            <a:r>
              <a:rPr lang="pt-BR" sz="2400" dirty="0">
                <a:solidFill>
                  <a:schemeClr val="bg1"/>
                </a:solidFill>
                <a:ea typeface="+mn-lt"/>
                <a:cs typeface="+mn-lt"/>
              </a:rPr>
              <a:t> e a Microsoft Azure disponibiliza o Azure SDK for Java. Além disso, é possível utilizar bibliotecas de terceiros ou desenvolver integrações personalizadas, dependendo das necessidades do projeto.</a:t>
            </a:r>
            <a:endParaRPr lang="pt-BR" dirty="0">
              <a:solidFill>
                <a:schemeClr val="bg1"/>
              </a:solidFill>
              <a:ea typeface="+mn-lt"/>
              <a:cs typeface="+mn-lt"/>
            </a:endParaRPr>
          </a:p>
          <a:p>
            <a:pPr marL="285750" indent="-285750">
              <a:buFont typeface="Arial,Sans-Serif"/>
              <a:buChar char="•"/>
            </a:pPr>
            <a:endParaRPr lang="pt-BR" sz="2400" dirty="0">
              <a:solidFill>
                <a:schemeClr val="bg1"/>
              </a:solidFill>
              <a:cs typeface="Calibri"/>
            </a:endParaRPr>
          </a:p>
          <a:p>
            <a:pPr marL="285750" indent="-285750">
              <a:buFont typeface="Arial"/>
              <a:buChar char="•"/>
            </a:pPr>
            <a:endParaRPr lang="pt-BR" sz="2400" dirty="0">
              <a:solidFill>
                <a:schemeClr val="bg1"/>
              </a:solidFill>
              <a:cs typeface="Calibri"/>
            </a:endParaRP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291961" y="227461"/>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a:xfrm>
            <a:off x="7184260" y="12026554"/>
            <a:ext cx="2160270" cy="681567"/>
          </a:xfrm>
        </p:spPr>
        <p:txBody>
          <a:bodyPr/>
          <a:lstStyle/>
          <a:p>
            <a:fld id="{31574759-F5E8-42FC-BBF5-9118E056FF9E}" type="slidenum">
              <a:rPr lang="pt-BR" smtClean="0"/>
              <a:t>13</a:t>
            </a:fld>
            <a:endParaRPr lang="pt-BR"/>
          </a:p>
        </p:txBody>
      </p:sp>
      <p:sp>
        <p:nvSpPr>
          <p:cNvPr id="7" name="CaixaDeTexto 6">
            <a:extLst>
              <a:ext uri="{FF2B5EF4-FFF2-40B4-BE49-F238E27FC236}">
                <a16:creationId xmlns:a16="http://schemas.microsoft.com/office/drawing/2014/main" id="{32638AA8-3E3C-42E3-C1DB-DA8E42F2EBA2}"/>
              </a:ext>
            </a:extLst>
          </p:cNvPr>
          <p:cNvSpPr txBox="1"/>
          <p:nvPr/>
        </p:nvSpPr>
        <p:spPr>
          <a:xfrm>
            <a:off x="313558" y="803231"/>
            <a:ext cx="9058634" cy="1077218"/>
          </a:xfrm>
          <a:prstGeom prst="rect">
            <a:avLst/>
          </a:prstGeom>
          <a:noFill/>
        </p:spPr>
        <p:txBody>
          <a:bodyPr wrap="square" lIns="91440" tIns="45720" rIns="91440" bIns="45720" rtlCol="0" anchor="t">
            <a:spAutoFit/>
          </a:bodyPr>
          <a:lstStyle/>
          <a:p>
            <a:pPr algn="ctr"/>
            <a:r>
              <a:rPr lang="pt-BR" sz="3200" dirty="0">
                <a:solidFill>
                  <a:schemeClr val="bg1"/>
                </a:solidFill>
                <a:ea typeface="+mn-lt"/>
                <a:cs typeface="+mn-lt"/>
              </a:rPr>
              <a:t>Apresentação dos principais serviços de IA para desenvolvedores Java</a:t>
            </a:r>
            <a:endParaRPr lang="pt-BR" sz="3200" dirty="0">
              <a:solidFill>
                <a:schemeClr val="bg1"/>
              </a:solidFill>
            </a:endParaRPr>
          </a:p>
        </p:txBody>
      </p:sp>
    </p:spTree>
    <p:extLst>
      <p:ext uri="{BB962C8B-B14F-4D97-AF65-F5344CB8AC3E}">
        <p14:creationId xmlns:p14="http://schemas.microsoft.com/office/powerpoint/2010/main" val="129001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E0421E7B-EEFF-6556-5A29-D52447DE32E5}"/>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5203269"/>
            <a:ext cx="9058634" cy="6647974"/>
          </a:xfrm>
          <a:prstGeom prst="rect">
            <a:avLst/>
          </a:prstGeom>
          <a:noFill/>
        </p:spPr>
        <p:txBody>
          <a:bodyPr wrap="square" lIns="91440" tIns="45720" rIns="91440" bIns="45720" rtlCol="0" anchor="t">
            <a:spAutoFit/>
          </a:bodyPr>
          <a:lstStyle/>
          <a:p>
            <a:pPr>
              <a:buFont typeface="Arial"/>
              <a:buChar char="•"/>
            </a:pPr>
            <a:r>
              <a:rPr lang="pt-BR" sz="2400" b="1" dirty="0">
                <a:solidFill>
                  <a:schemeClr val="bg1"/>
                </a:solidFill>
                <a:ea typeface="+mn-lt"/>
                <a:cs typeface="+mn-lt"/>
              </a:rPr>
              <a:t>Google Cloud Platform (GCP)</a:t>
            </a:r>
            <a:r>
              <a:rPr lang="pt-BR" sz="2400" dirty="0">
                <a:solidFill>
                  <a:schemeClr val="bg1"/>
                </a:solidFill>
                <a:ea typeface="+mn-lt"/>
                <a:cs typeface="+mn-lt"/>
              </a:rPr>
              <a:t>:</a:t>
            </a:r>
            <a:endParaRPr lang="pt-BR" sz="2400" dirty="0">
              <a:solidFill>
                <a:schemeClr val="bg1"/>
              </a:solidFill>
              <a:cs typeface="Calibri"/>
            </a:endParaRPr>
          </a:p>
          <a:p>
            <a:pPr>
              <a:buFont typeface="Arial"/>
              <a:buChar char="•"/>
            </a:pPr>
            <a:r>
              <a:rPr lang="pt-BR" sz="2400" b="1" dirty="0">
                <a:solidFill>
                  <a:schemeClr val="bg1"/>
                </a:solidFill>
                <a:ea typeface="+mn-lt"/>
                <a:cs typeface="+mn-lt"/>
              </a:rPr>
              <a:t>Serviços de Computação em Nuvem</a:t>
            </a:r>
            <a:r>
              <a:rPr lang="pt-BR" sz="2400" dirty="0">
                <a:solidFill>
                  <a:schemeClr val="bg1"/>
                </a:solidFill>
                <a:ea typeface="+mn-lt"/>
                <a:cs typeface="+mn-lt"/>
              </a:rPr>
              <a:t>:</a:t>
            </a:r>
            <a:endParaRPr lang="pt-BR" dirty="0"/>
          </a:p>
          <a:p>
            <a:pPr lvl="1">
              <a:buFont typeface="Arial"/>
              <a:buChar char="•"/>
            </a:pPr>
            <a:r>
              <a:rPr lang="pt-BR" sz="2400" dirty="0">
                <a:solidFill>
                  <a:schemeClr val="bg1"/>
                </a:solidFill>
                <a:ea typeface="+mn-lt"/>
                <a:cs typeface="+mn-lt"/>
              </a:rPr>
              <a:t>Google Compute </a:t>
            </a:r>
            <a:r>
              <a:rPr lang="pt-BR" sz="2400" dirty="0" err="1">
                <a:solidFill>
                  <a:schemeClr val="bg1"/>
                </a:solidFill>
                <a:ea typeface="+mn-lt"/>
                <a:cs typeface="+mn-lt"/>
              </a:rPr>
              <a:t>Engine</a:t>
            </a:r>
            <a:r>
              <a:rPr lang="pt-BR" sz="2400" dirty="0">
                <a:solidFill>
                  <a:schemeClr val="bg1"/>
                </a:solidFill>
                <a:ea typeface="+mn-lt"/>
                <a:cs typeface="+mn-lt"/>
              </a:rPr>
              <a:t>: Máquinas virtuais escaláveis.</a:t>
            </a:r>
            <a:endParaRPr lang="pt-BR" dirty="0">
              <a:solidFill>
                <a:schemeClr val="bg1"/>
              </a:solidFill>
            </a:endParaRPr>
          </a:p>
          <a:p>
            <a:pPr lvl="1">
              <a:buFont typeface="Arial"/>
              <a:buChar char="•"/>
            </a:pPr>
            <a:r>
              <a:rPr lang="pt-BR" sz="2400" dirty="0">
                <a:solidFill>
                  <a:schemeClr val="bg1"/>
                </a:solidFill>
                <a:ea typeface="+mn-lt"/>
                <a:cs typeface="+mn-lt"/>
              </a:rPr>
              <a:t>Google </a:t>
            </a:r>
            <a:r>
              <a:rPr lang="pt-BR" sz="2400" dirty="0" err="1">
                <a:solidFill>
                  <a:schemeClr val="bg1"/>
                </a:solidFill>
                <a:ea typeface="+mn-lt"/>
                <a:cs typeface="+mn-lt"/>
              </a:rPr>
              <a:t>Kubernetes</a:t>
            </a:r>
            <a:r>
              <a:rPr lang="pt-BR" sz="2400" dirty="0">
                <a:solidFill>
                  <a:schemeClr val="bg1"/>
                </a:solidFill>
                <a:ea typeface="+mn-lt"/>
                <a:cs typeface="+mn-lt"/>
              </a:rPr>
              <a:t> </a:t>
            </a:r>
            <a:r>
              <a:rPr lang="pt-BR" sz="2400" dirty="0" err="1">
                <a:solidFill>
                  <a:schemeClr val="bg1"/>
                </a:solidFill>
                <a:ea typeface="+mn-lt"/>
                <a:cs typeface="+mn-lt"/>
              </a:rPr>
              <a:t>Engine</a:t>
            </a:r>
            <a:r>
              <a:rPr lang="pt-BR" sz="2400" dirty="0">
                <a:solidFill>
                  <a:schemeClr val="bg1"/>
                </a:solidFill>
                <a:ea typeface="+mn-lt"/>
                <a:cs typeface="+mn-lt"/>
              </a:rPr>
              <a:t>: Orquestração de contêineres.</a:t>
            </a:r>
            <a:endParaRPr lang="pt-BR" dirty="0">
              <a:solidFill>
                <a:schemeClr val="bg1"/>
              </a:solidFill>
            </a:endParaRPr>
          </a:p>
          <a:p>
            <a:pPr lvl="1">
              <a:buFont typeface="Arial"/>
              <a:buChar char="•"/>
            </a:pPr>
            <a:r>
              <a:rPr lang="pt-BR" sz="2400" dirty="0">
                <a:solidFill>
                  <a:schemeClr val="bg1"/>
                </a:solidFill>
                <a:ea typeface="+mn-lt"/>
                <a:cs typeface="+mn-lt"/>
              </a:rPr>
              <a:t>Google App </a:t>
            </a:r>
            <a:r>
              <a:rPr lang="pt-BR" sz="2400" dirty="0" err="1">
                <a:solidFill>
                  <a:schemeClr val="bg1"/>
                </a:solidFill>
                <a:ea typeface="+mn-lt"/>
                <a:cs typeface="+mn-lt"/>
              </a:rPr>
              <a:t>Engine</a:t>
            </a:r>
            <a:r>
              <a:rPr lang="pt-BR" sz="2400" dirty="0">
                <a:solidFill>
                  <a:schemeClr val="bg1"/>
                </a:solidFill>
                <a:ea typeface="+mn-lt"/>
                <a:cs typeface="+mn-lt"/>
              </a:rPr>
              <a:t>: Plataforma para construção e hospedagem de aplicativos.</a:t>
            </a:r>
            <a:endParaRPr lang="pt-BR" dirty="0">
              <a:solidFill>
                <a:schemeClr val="bg1"/>
              </a:solidFill>
            </a:endParaRPr>
          </a:p>
          <a:p>
            <a:pPr>
              <a:buFont typeface="Arial"/>
              <a:buChar char="•"/>
            </a:pPr>
            <a:r>
              <a:rPr lang="pt-BR" sz="2400" b="1" dirty="0">
                <a:solidFill>
                  <a:schemeClr val="bg1"/>
                </a:solidFill>
                <a:ea typeface="+mn-lt"/>
                <a:cs typeface="+mn-lt"/>
              </a:rPr>
              <a:t>Serviços de Armazenamento</a:t>
            </a:r>
            <a:r>
              <a:rPr lang="pt-BR" sz="2400" dirty="0">
                <a:solidFill>
                  <a:schemeClr val="bg1"/>
                </a:solidFill>
                <a:ea typeface="+mn-lt"/>
                <a:cs typeface="+mn-lt"/>
              </a:rPr>
              <a:t>:</a:t>
            </a:r>
            <a:endParaRPr lang="pt-BR" dirty="0"/>
          </a:p>
          <a:p>
            <a:pPr lvl="1">
              <a:buFont typeface="Arial"/>
              <a:buChar char="•"/>
            </a:pPr>
            <a:r>
              <a:rPr lang="pt-BR" sz="2400" dirty="0">
                <a:solidFill>
                  <a:schemeClr val="bg1"/>
                </a:solidFill>
                <a:ea typeface="+mn-lt"/>
                <a:cs typeface="+mn-lt"/>
              </a:rPr>
              <a:t>Google Cloud </a:t>
            </a:r>
            <a:r>
              <a:rPr lang="pt-BR" sz="2400" dirty="0" err="1">
                <a:solidFill>
                  <a:schemeClr val="bg1"/>
                </a:solidFill>
                <a:ea typeface="+mn-lt"/>
                <a:cs typeface="+mn-lt"/>
              </a:rPr>
              <a:t>Storage</a:t>
            </a:r>
            <a:r>
              <a:rPr lang="pt-BR" sz="2400" dirty="0">
                <a:solidFill>
                  <a:schemeClr val="bg1"/>
                </a:solidFill>
                <a:ea typeface="+mn-lt"/>
                <a:cs typeface="+mn-lt"/>
              </a:rPr>
              <a:t>: Armazenamento de objetos escalável e durável.</a:t>
            </a:r>
            <a:endParaRPr lang="pt-BR" dirty="0">
              <a:solidFill>
                <a:schemeClr val="bg1"/>
              </a:solidFill>
            </a:endParaRPr>
          </a:p>
          <a:p>
            <a:pPr lvl="1">
              <a:buFont typeface="Arial"/>
              <a:buChar char="•"/>
            </a:pPr>
            <a:r>
              <a:rPr lang="pt-BR" sz="2400" dirty="0">
                <a:solidFill>
                  <a:schemeClr val="bg1"/>
                </a:solidFill>
                <a:ea typeface="+mn-lt"/>
                <a:cs typeface="+mn-lt"/>
              </a:rPr>
              <a:t>Google Cloud SQL: Banco de dados relacional na nuvem.</a:t>
            </a:r>
            <a:endParaRPr lang="pt-BR" dirty="0"/>
          </a:p>
          <a:p>
            <a:pPr lvl="1">
              <a:buFont typeface="Arial"/>
              <a:buChar char="•"/>
            </a:pPr>
            <a:r>
              <a:rPr lang="pt-BR" sz="2400" dirty="0">
                <a:solidFill>
                  <a:schemeClr val="bg1"/>
                </a:solidFill>
                <a:ea typeface="+mn-lt"/>
                <a:cs typeface="+mn-lt"/>
              </a:rPr>
              <a:t>Google Cloud </a:t>
            </a:r>
            <a:r>
              <a:rPr lang="pt-BR" sz="2400" dirty="0" err="1">
                <a:solidFill>
                  <a:schemeClr val="bg1"/>
                </a:solidFill>
                <a:ea typeface="+mn-lt"/>
                <a:cs typeface="+mn-lt"/>
              </a:rPr>
              <a:t>Bigtable</a:t>
            </a:r>
            <a:r>
              <a:rPr lang="pt-BR" sz="2400" dirty="0">
                <a:solidFill>
                  <a:schemeClr val="bg1"/>
                </a:solidFill>
                <a:ea typeface="+mn-lt"/>
                <a:cs typeface="+mn-lt"/>
              </a:rPr>
              <a:t>: Banco de dados </a:t>
            </a:r>
            <a:r>
              <a:rPr lang="pt-BR" sz="2400" dirty="0" err="1">
                <a:solidFill>
                  <a:schemeClr val="bg1"/>
                </a:solidFill>
                <a:ea typeface="+mn-lt"/>
                <a:cs typeface="+mn-lt"/>
              </a:rPr>
              <a:t>NoSQL</a:t>
            </a:r>
            <a:r>
              <a:rPr lang="pt-BR" sz="2400" dirty="0">
                <a:solidFill>
                  <a:schemeClr val="bg1"/>
                </a:solidFill>
                <a:ea typeface="+mn-lt"/>
                <a:cs typeface="+mn-lt"/>
              </a:rPr>
              <a:t> para aplicativos de escala.</a:t>
            </a:r>
            <a:endParaRPr lang="pt-BR" dirty="0">
              <a:solidFill>
                <a:schemeClr val="bg1"/>
              </a:solidFill>
            </a:endParaRPr>
          </a:p>
          <a:p>
            <a:pPr>
              <a:buFont typeface="Arial"/>
              <a:buChar char="•"/>
            </a:pPr>
            <a:r>
              <a:rPr lang="pt-BR" sz="2400" b="1" dirty="0">
                <a:solidFill>
                  <a:schemeClr val="bg1"/>
                </a:solidFill>
                <a:ea typeface="+mn-lt"/>
                <a:cs typeface="+mn-lt"/>
              </a:rPr>
              <a:t>Serviços de Big Data e Machine Learning</a:t>
            </a:r>
            <a:r>
              <a:rPr lang="pt-BR" sz="2400" dirty="0">
                <a:solidFill>
                  <a:schemeClr val="bg1"/>
                </a:solidFill>
                <a:ea typeface="+mn-lt"/>
                <a:cs typeface="+mn-lt"/>
              </a:rPr>
              <a:t>:</a:t>
            </a:r>
            <a:endParaRPr lang="pt-BR" dirty="0">
              <a:solidFill>
                <a:schemeClr val="bg1"/>
              </a:solidFill>
            </a:endParaRPr>
          </a:p>
          <a:p>
            <a:pPr lvl="1">
              <a:buFont typeface="Arial"/>
              <a:buChar char="•"/>
            </a:pPr>
            <a:r>
              <a:rPr lang="pt-BR" sz="2400" dirty="0" err="1">
                <a:solidFill>
                  <a:schemeClr val="bg1"/>
                </a:solidFill>
                <a:ea typeface="+mn-lt"/>
                <a:cs typeface="+mn-lt"/>
              </a:rPr>
              <a:t>BigQuery</a:t>
            </a:r>
            <a:r>
              <a:rPr lang="pt-BR" sz="2400" dirty="0">
                <a:solidFill>
                  <a:schemeClr val="bg1"/>
                </a:solidFill>
                <a:ea typeface="+mn-lt"/>
                <a:cs typeface="+mn-lt"/>
              </a:rPr>
              <a:t>: Análise de dados em escala.</a:t>
            </a:r>
            <a:endParaRPr lang="pt-BR" dirty="0">
              <a:solidFill>
                <a:schemeClr val="bg1"/>
              </a:solidFill>
            </a:endParaRPr>
          </a:p>
          <a:p>
            <a:pPr lvl="1">
              <a:buFont typeface="Arial"/>
              <a:buChar char="•"/>
            </a:pPr>
            <a:r>
              <a:rPr lang="pt-BR" sz="2400" dirty="0" err="1">
                <a:solidFill>
                  <a:schemeClr val="bg1"/>
                </a:solidFill>
                <a:ea typeface="+mn-lt"/>
                <a:cs typeface="+mn-lt"/>
              </a:rPr>
              <a:t>TensorFlow</a:t>
            </a:r>
            <a:r>
              <a:rPr lang="pt-BR" sz="2400" dirty="0">
                <a:solidFill>
                  <a:schemeClr val="bg1"/>
                </a:solidFill>
                <a:ea typeface="+mn-lt"/>
                <a:cs typeface="+mn-lt"/>
              </a:rPr>
              <a:t>: Framework de aprendizado de máquina.</a:t>
            </a:r>
            <a:endParaRPr lang="pt-BR" dirty="0">
              <a:solidFill>
                <a:schemeClr val="bg1"/>
              </a:solidFill>
            </a:endParaRPr>
          </a:p>
          <a:p>
            <a:pPr lvl="1">
              <a:buFont typeface="Arial"/>
              <a:buChar char="•"/>
            </a:pPr>
            <a:r>
              <a:rPr lang="pt-BR" sz="2400" dirty="0">
                <a:solidFill>
                  <a:schemeClr val="bg1"/>
                </a:solidFill>
                <a:ea typeface="+mn-lt"/>
                <a:cs typeface="+mn-lt"/>
              </a:rPr>
              <a:t>AI Platform: Plataforma para construção e implantação de modelos de IA.</a:t>
            </a:r>
            <a:endParaRPr lang="pt-BR" dirty="0">
              <a:solidFill>
                <a:schemeClr val="bg1"/>
              </a:solidFill>
            </a:endParaRPr>
          </a:p>
          <a:p>
            <a:pPr>
              <a:buFont typeface="Arial"/>
              <a:buChar char="•"/>
            </a:pPr>
            <a:endParaRPr lang="pt-BR"/>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p:txBody>
          <a:bodyPr/>
          <a:lstStyle/>
          <a:p>
            <a:fld id="{31574759-F5E8-42FC-BBF5-9118E056FF9E}" type="slidenum">
              <a:rPr lang="pt-BR" smtClean="0"/>
              <a:t>14</a:t>
            </a:fld>
            <a:endParaRPr lang="pt-BR"/>
          </a:p>
        </p:txBody>
      </p:sp>
      <p:sp>
        <p:nvSpPr>
          <p:cNvPr id="11" name="CaixaDeTexto 10">
            <a:extLst>
              <a:ext uri="{FF2B5EF4-FFF2-40B4-BE49-F238E27FC236}">
                <a16:creationId xmlns:a16="http://schemas.microsoft.com/office/drawing/2014/main" id="{E67570F2-6858-3308-24E3-EF8D752D083F}"/>
              </a:ext>
            </a:extLst>
          </p:cNvPr>
          <p:cNvSpPr txBox="1"/>
          <p:nvPr/>
        </p:nvSpPr>
        <p:spPr>
          <a:xfrm>
            <a:off x="777123" y="695035"/>
            <a:ext cx="379207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3200" dirty="0">
                <a:solidFill>
                  <a:schemeClr val="bg1"/>
                </a:solidFill>
                <a:ea typeface="+mn-lt"/>
                <a:cs typeface="+mn-lt"/>
              </a:rPr>
              <a:t>Visão geral dos serviços oferecidos por grandes empresas como Google, Microsoft e </a:t>
            </a:r>
            <a:r>
              <a:rPr lang="pt-BR" sz="3200" err="1">
                <a:solidFill>
                  <a:schemeClr val="bg1"/>
                </a:solidFill>
                <a:ea typeface="+mn-lt"/>
                <a:cs typeface="+mn-lt"/>
              </a:rPr>
              <a:t>Amazon</a:t>
            </a:r>
            <a:endParaRPr lang="pt-BR" sz="3200" err="1">
              <a:solidFill>
                <a:schemeClr val="bg1"/>
              </a:solidFill>
            </a:endParaRPr>
          </a:p>
          <a:p>
            <a:endParaRPr lang="pt-BR" dirty="0">
              <a:solidFill>
                <a:schemeClr val="bg1"/>
              </a:solidFill>
              <a:cs typeface="Calibri"/>
            </a:endParaRPr>
          </a:p>
          <a:p>
            <a:endParaRPr lang="pt-BR" sz="2400" dirty="0">
              <a:solidFill>
                <a:schemeClr val="bg1"/>
              </a:solidFill>
              <a:cs typeface="Calibri"/>
            </a:endParaRPr>
          </a:p>
        </p:txBody>
      </p:sp>
      <p:pic>
        <p:nvPicPr>
          <p:cNvPr id="3" name="Imagem 2">
            <a:extLst>
              <a:ext uri="{FF2B5EF4-FFF2-40B4-BE49-F238E27FC236}">
                <a16:creationId xmlns:a16="http://schemas.microsoft.com/office/drawing/2014/main" id="{B1D5B0DD-68B2-64FF-BFB8-2DD1FF1DEFA4}"/>
              </a:ext>
            </a:extLst>
          </p:cNvPr>
          <p:cNvPicPr>
            <a:picLocks noChangeAspect="1"/>
          </p:cNvPicPr>
          <p:nvPr/>
        </p:nvPicPr>
        <p:blipFill>
          <a:blip r:embed="rId2"/>
          <a:stretch>
            <a:fillRect/>
          </a:stretch>
        </p:blipFill>
        <p:spPr>
          <a:xfrm>
            <a:off x="4820771" y="396689"/>
            <a:ext cx="4504765" cy="4316506"/>
          </a:xfrm>
          <a:prstGeom prst="rect">
            <a:avLst/>
          </a:prstGeom>
        </p:spPr>
      </p:pic>
    </p:spTree>
    <p:extLst>
      <p:ext uri="{BB962C8B-B14F-4D97-AF65-F5344CB8AC3E}">
        <p14:creationId xmlns:p14="http://schemas.microsoft.com/office/powerpoint/2010/main" val="3015916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12A606-C9C3-2459-957F-72D7063CA0BE}"/>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92A5F66-7CB6-8164-5778-0A03CB1226A2}"/>
              </a:ext>
            </a:extLst>
          </p:cNvPr>
          <p:cNvSpPr txBox="1"/>
          <p:nvPr/>
        </p:nvSpPr>
        <p:spPr>
          <a:xfrm>
            <a:off x="3088949" y="12222237"/>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2298705"/>
            <a:ext cx="9058634" cy="10802957"/>
          </a:xfrm>
          <a:prstGeom prst="rect">
            <a:avLst/>
          </a:prstGeom>
          <a:noFill/>
        </p:spPr>
        <p:txBody>
          <a:bodyPr wrap="square" lIns="91440" tIns="45720" rIns="91440" bIns="45720" rtlCol="0" anchor="t">
            <a:spAutoFit/>
          </a:bodyPr>
          <a:lstStyle/>
          <a:p>
            <a:pPr>
              <a:buFont typeface="Arial"/>
              <a:buChar char="•"/>
            </a:pPr>
            <a:r>
              <a:rPr lang="pt-BR" sz="2400" b="1">
                <a:solidFill>
                  <a:schemeClr val="bg1"/>
                </a:solidFill>
                <a:ea typeface="+mn-lt"/>
                <a:cs typeface="+mn-lt"/>
              </a:rPr>
              <a:t>Serviços de IA e APIs</a:t>
            </a:r>
            <a:r>
              <a:rPr lang="pt-BR" sz="2400">
                <a:solidFill>
                  <a:schemeClr val="bg1"/>
                </a:solidFill>
                <a:ea typeface="+mn-lt"/>
                <a:cs typeface="+mn-lt"/>
              </a:rPr>
              <a:t>:</a:t>
            </a:r>
            <a:endParaRPr lang="pt-BR">
              <a:solidFill>
                <a:schemeClr val="bg1"/>
              </a:solidFill>
              <a:ea typeface="+mn-lt"/>
              <a:cs typeface="+mn-lt"/>
            </a:endParaRPr>
          </a:p>
          <a:p>
            <a:pPr lvl="1">
              <a:buFont typeface="Arial"/>
              <a:buChar char="•"/>
            </a:pPr>
            <a:r>
              <a:rPr lang="pt-BR" sz="2400">
                <a:solidFill>
                  <a:schemeClr val="bg1"/>
                </a:solidFill>
                <a:ea typeface="+mn-lt"/>
                <a:cs typeface="+mn-lt"/>
              </a:rPr>
              <a:t>Azure </a:t>
            </a:r>
            <a:r>
              <a:rPr lang="pt-BR" sz="2400" err="1">
                <a:solidFill>
                  <a:schemeClr val="bg1"/>
                </a:solidFill>
                <a:ea typeface="+mn-lt"/>
                <a:cs typeface="+mn-lt"/>
              </a:rPr>
              <a:t>Cognitive</a:t>
            </a:r>
            <a:r>
              <a:rPr lang="pt-BR" sz="2400">
                <a:solidFill>
                  <a:schemeClr val="bg1"/>
                </a:solidFill>
                <a:ea typeface="+mn-lt"/>
                <a:cs typeface="+mn-lt"/>
              </a:rPr>
              <a:t> Services: APIs para visão computacional, reconhecimento de fala, análise de texto, entre outros.</a:t>
            </a:r>
            <a:endParaRPr lang="pt-BR">
              <a:solidFill>
                <a:schemeClr val="bg1"/>
              </a:solidFill>
            </a:endParaRPr>
          </a:p>
          <a:p>
            <a:pPr lvl="1">
              <a:buFont typeface="Arial"/>
              <a:buChar char="•"/>
            </a:pPr>
            <a:r>
              <a:rPr lang="pt-BR" sz="2400" b="1" dirty="0" err="1">
                <a:solidFill>
                  <a:schemeClr val="bg1"/>
                </a:solidFill>
                <a:ea typeface="+mn-lt"/>
                <a:cs typeface="+mn-lt"/>
              </a:rPr>
              <a:t>Amazon</a:t>
            </a:r>
            <a:r>
              <a:rPr lang="pt-BR" sz="2400" b="1" dirty="0">
                <a:solidFill>
                  <a:schemeClr val="bg1"/>
                </a:solidFill>
                <a:ea typeface="+mn-lt"/>
                <a:cs typeface="+mn-lt"/>
              </a:rPr>
              <a:t> Web Services (AWS)</a:t>
            </a:r>
            <a:r>
              <a:rPr lang="pt-BR" sz="2400" dirty="0">
                <a:solidFill>
                  <a:schemeClr val="bg1"/>
                </a:solidFill>
                <a:ea typeface="+mn-lt"/>
                <a:cs typeface="+mn-lt"/>
              </a:rPr>
              <a:t>:</a:t>
            </a:r>
            <a:endParaRPr lang="pt-BR" dirty="0">
              <a:solidFill>
                <a:schemeClr val="bg1"/>
              </a:solidFill>
            </a:endParaRPr>
          </a:p>
          <a:p>
            <a:pPr>
              <a:buFont typeface="Arial"/>
              <a:buChar char="•"/>
            </a:pPr>
            <a:r>
              <a:rPr lang="pt-BR" sz="2400" b="1" dirty="0">
                <a:solidFill>
                  <a:schemeClr val="bg1"/>
                </a:solidFill>
                <a:ea typeface="+mn-lt"/>
                <a:cs typeface="+mn-lt"/>
              </a:rPr>
              <a:t>Serviços de Computação em Nuvem</a:t>
            </a:r>
            <a:r>
              <a:rPr lang="pt-BR" sz="2400" dirty="0">
                <a:solidFill>
                  <a:schemeClr val="bg1"/>
                </a:solidFill>
                <a:ea typeface="+mn-lt"/>
                <a:cs typeface="+mn-lt"/>
              </a:rPr>
              <a:t>:</a:t>
            </a:r>
            <a:endParaRPr lang="pt-BR" dirty="0">
              <a:solidFill>
                <a:schemeClr val="bg1"/>
              </a:solidFill>
              <a:ea typeface="+mn-lt"/>
              <a:cs typeface="+mn-lt"/>
            </a:endParaRPr>
          </a:p>
          <a:p>
            <a:pPr lvl="1">
              <a:buFont typeface="Arial"/>
              <a:buChar char="•"/>
            </a:pPr>
            <a:r>
              <a:rPr lang="pt-BR" sz="2400" dirty="0" err="1">
                <a:solidFill>
                  <a:schemeClr val="bg1"/>
                </a:solidFill>
                <a:ea typeface="+mn-lt"/>
                <a:cs typeface="+mn-lt"/>
              </a:rPr>
              <a:t>Amazon</a:t>
            </a:r>
            <a:r>
              <a:rPr lang="pt-BR" sz="2400" dirty="0">
                <a:solidFill>
                  <a:schemeClr val="bg1"/>
                </a:solidFill>
                <a:ea typeface="+mn-lt"/>
                <a:cs typeface="+mn-lt"/>
              </a:rPr>
              <a:t> EC2: Máquinas virtuais redimensionáveis.</a:t>
            </a:r>
            <a:endParaRPr lang="pt-BR" dirty="0">
              <a:solidFill>
                <a:schemeClr val="bg1"/>
              </a:solidFill>
            </a:endParaRPr>
          </a:p>
          <a:p>
            <a:pPr lvl="1">
              <a:buFont typeface="Arial"/>
              <a:buChar char="•"/>
            </a:pPr>
            <a:r>
              <a:rPr lang="pt-BR" sz="2400" dirty="0" err="1">
                <a:solidFill>
                  <a:schemeClr val="bg1"/>
                </a:solidFill>
                <a:ea typeface="+mn-lt"/>
                <a:cs typeface="+mn-lt"/>
              </a:rPr>
              <a:t>Amazon</a:t>
            </a:r>
            <a:r>
              <a:rPr lang="pt-BR" sz="2400" dirty="0">
                <a:solidFill>
                  <a:schemeClr val="bg1"/>
                </a:solidFill>
                <a:ea typeface="+mn-lt"/>
                <a:cs typeface="+mn-lt"/>
              </a:rPr>
              <a:t> ECS: Orquestração de contêineres.</a:t>
            </a:r>
            <a:endParaRPr lang="pt-BR" dirty="0">
              <a:solidFill>
                <a:schemeClr val="bg1"/>
              </a:solidFill>
            </a:endParaRPr>
          </a:p>
          <a:p>
            <a:pPr lvl="1">
              <a:buFont typeface="Arial"/>
              <a:buChar char="•"/>
            </a:pPr>
            <a:r>
              <a:rPr lang="pt-BR" sz="2400" dirty="0">
                <a:solidFill>
                  <a:schemeClr val="bg1"/>
                </a:solidFill>
                <a:ea typeface="+mn-lt"/>
                <a:cs typeface="+mn-lt"/>
              </a:rPr>
              <a:t>AWS Lambda: Computação </a:t>
            </a:r>
            <a:r>
              <a:rPr lang="pt-BR" sz="2400" dirty="0" err="1">
                <a:solidFill>
                  <a:schemeClr val="bg1"/>
                </a:solidFill>
                <a:ea typeface="+mn-lt"/>
                <a:cs typeface="+mn-lt"/>
              </a:rPr>
              <a:t>serverless</a:t>
            </a:r>
            <a:r>
              <a:rPr lang="pt-BR" sz="2400" dirty="0">
                <a:solidFill>
                  <a:schemeClr val="bg1"/>
                </a:solidFill>
                <a:ea typeface="+mn-lt"/>
                <a:cs typeface="+mn-lt"/>
              </a:rPr>
              <a:t>.</a:t>
            </a:r>
            <a:endParaRPr lang="pt-BR" dirty="0">
              <a:solidFill>
                <a:schemeClr val="bg1"/>
              </a:solidFill>
              <a:ea typeface="+mn-lt"/>
              <a:cs typeface="+mn-lt"/>
            </a:endParaRPr>
          </a:p>
          <a:p>
            <a:pPr>
              <a:buFont typeface="Arial"/>
              <a:buChar char="•"/>
            </a:pPr>
            <a:r>
              <a:rPr lang="pt-BR" sz="2400" b="1" dirty="0">
                <a:solidFill>
                  <a:schemeClr val="bg1"/>
                </a:solidFill>
                <a:ea typeface="+mn-lt"/>
                <a:cs typeface="+mn-lt"/>
              </a:rPr>
              <a:t>Serviços de Armazenamento</a:t>
            </a:r>
            <a:r>
              <a:rPr lang="pt-BR" sz="2400" dirty="0">
                <a:solidFill>
                  <a:schemeClr val="bg1"/>
                </a:solidFill>
                <a:ea typeface="+mn-lt"/>
                <a:cs typeface="+mn-lt"/>
              </a:rPr>
              <a:t>:</a:t>
            </a:r>
            <a:endParaRPr lang="pt-BR" dirty="0">
              <a:solidFill>
                <a:schemeClr val="bg1"/>
              </a:solidFill>
            </a:endParaRPr>
          </a:p>
          <a:p>
            <a:pPr lvl="1">
              <a:buFont typeface="Arial"/>
              <a:buChar char="•"/>
            </a:pPr>
            <a:r>
              <a:rPr lang="pt-BR" sz="2400" dirty="0" err="1">
                <a:solidFill>
                  <a:schemeClr val="bg1"/>
                </a:solidFill>
                <a:ea typeface="+mn-lt"/>
                <a:cs typeface="+mn-lt"/>
              </a:rPr>
              <a:t>Amazon</a:t>
            </a:r>
            <a:r>
              <a:rPr lang="pt-BR" sz="2400" dirty="0">
                <a:solidFill>
                  <a:schemeClr val="bg1"/>
                </a:solidFill>
                <a:ea typeface="+mn-lt"/>
                <a:cs typeface="+mn-lt"/>
              </a:rPr>
              <a:t> S3: Armazenamento de objetos escalável e durável.</a:t>
            </a:r>
            <a:endParaRPr lang="pt-BR" dirty="0">
              <a:solidFill>
                <a:schemeClr val="bg1"/>
              </a:solidFill>
            </a:endParaRPr>
          </a:p>
          <a:p>
            <a:pPr lvl="1">
              <a:buFont typeface="Arial"/>
              <a:buChar char="•"/>
            </a:pPr>
            <a:r>
              <a:rPr lang="pt-BR" sz="2400" dirty="0" err="1">
                <a:solidFill>
                  <a:schemeClr val="bg1"/>
                </a:solidFill>
                <a:ea typeface="+mn-lt"/>
                <a:cs typeface="+mn-lt"/>
              </a:rPr>
              <a:t>Amazon</a:t>
            </a:r>
            <a:r>
              <a:rPr lang="pt-BR" sz="2400" dirty="0">
                <a:solidFill>
                  <a:schemeClr val="bg1"/>
                </a:solidFill>
                <a:ea typeface="+mn-lt"/>
                <a:cs typeface="+mn-lt"/>
              </a:rPr>
              <a:t> RDS: Banco de dados relacional gerenciado.</a:t>
            </a:r>
            <a:endParaRPr lang="pt-BR" dirty="0">
              <a:solidFill>
                <a:schemeClr val="bg1"/>
              </a:solidFill>
              <a:ea typeface="+mn-lt"/>
              <a:cs typeface="+mn-lt"/>
            </a:endParaRPr>
          </a:p>
          <a:p>
            <a:pPr lvl="1">
              <a:buFont typeface="Arial"/>
              <a:buChar char="•"/>
            </a:pPr>
            <a:r>
              <a:rPr lang="pt-BR" sz="2400" dirty="0" err="1">
                <a:solidFill>
                  <a:schemeClr val="bg1"/>
                </a:solidFill>
                <a:ea typeface="+mn-lt"/>
                <a:cs typeface="+mn-lt"/>
              </a:rPr>
              <a:t>Amazon</a:t>
            </a:r>
            <a:r>
              <a:rPr lang="pt-BR" sz="2400" dirty="0">
                <a:solidFill>
                  <a:schemeClr val="bg1"/>
                </a:solidFill>
                <a:ea typeface="+mn-lt"/>
                <a:cs typeface="+mn-lt"/>
              </a:rPr>
              <a:t> </a:t>
            </a:r>
            <a:r>
              <a:rPr lang="pt-BR" sz="2400" dirty="0" err="1">
                <a:solidFill>
                  <a:schemeClr val="bg1"/>
                </a:solidFill>
                <a:ea typeface="+mn-lt"/>
                <a:cs typeface="+mn-lt"/>
              </a:rPr>
              <a:t>DynamoDB</a:t>
            </a:r>
            <a:r>
              <a:rPr lang="pt-BR" sz="2400" dirty="0">
                <a:solidFill>
                  <a:schemeClr val="bg1"/>
                </a:solidFill>
                <a:ea typeface="+mn-lt"/>
                <a:cs typeface="+mn-lt"/>
              </a:rPr>
              <a:t>: Banco de dados </a:t>
            </a:r>
            <a:r>
              <a:rPr lang="pt-BR" sz="2400" dirty="0" err="1">
                <a:solidFill>
                  <a:schemeClr val="bg1"/>
                </a:solidFill>
                <a:ea typeface="+mn-lt"/>
                <a:cs typeface="+mn-lt"/>
              </a:rPr>
              <a:t>NoSQL</a:t>
            </a:r>
            <a:r>
              <a:rPr lang="pt-BR" sz="2400" dirty="0">
                <a:solidFill>
                  <a:schemeClr val="bg1"/>
                </a:solidFill>
                <a:ea typeface="+mn-lt"/>
                <a:cs typeface="+mn-lt"/>
              </a:rPr>
              <a:t> totalmente gerenciado.</a:t>
            </a:r>
            <a:endParaRPr lang="pt-BR" dirty="0">
              <a:solidFill>
                <a:schemeClr val="bg1"/>
              </a:solidFill>
              <a:ea typeface="+mn-lt"/>
              <a:cs typeface="+mn-lt"/>
            </a:endParaRPr>
          </a:p>
          <a:p>
            <a:pPr>
              <a:buFont typeface="Arial"/>
              <a:buChar char="•"/>
            </a:pPr>
            <a:r>
              <a:rPr lang="pt-BR" sz="2400" b="1" dirty="0">
                <a:solidFill>
                  <a:schemeClr val="bg1"/>
                </a:solidFill>
                <a:ea typeface="+mn-lt"/>
                <a:cs typeface="+mn-lt"/>
              </a:rPr>
              <a:t>Serviços de Big Data e Machine Learning</a:t>
            </a:r>
            <a:r>
              <a:rPr lang="pt-BR" sz="2400" dirty="0">
                <a:solidFill>
                  <a:schemeClr val="bg1"/>
                </a:solidFill>
                <a:ea typeface="+mn-lt"/>
                <a:cs typeface="+mn-lt"/>
              </a:rPr>
              <a:t>:</a:t>
            </a:r>
            <a:endParaRPr lang="pt-BR" dirty="0">
              <a:solidFill>
                <a:schemeClr val="bg1"/>
              </a:solidFill>
              <a:ea typeface="+mn-lt"/>
              <a:cs typeface="+mn-lt"/>
            </a:endParaRPr>
          </a:p>
          <a:p>
            <a:pPr lvl="1">
              <a:buFont typeface="Arial"/>
              <a:buChar char="•"/>
            </a:pPr>
            <a:r>
              <a:rPr lang="pt-BR" sz="2400" dirty="0" err="1">
                <a:solidFill>
                  <a:schemeClr val="bg1"/>
                </a:solidFill>
                <a:ea typeface="+mn-lt"/>
                <a:cs typeface="+mn-lt"/>
              </a:rPr>
              <a:t>Amazon</a:t>
            </a:r>
            <a:r>
              <a:rPr lang="pt-BR" sz="2400" dirty="0">
                <a:solidFill>
                  <a:schemeClr val="bg1"/>
                </a:solidFill>
                <a:ea typeface="+mn-lt"/>
                <a:cs typeface="+mn-lt"/>
              </a:rPr>
              <a:t> EMR: Processamento de big data em escala.</a:t>
            </a:r>
            <a:endParaRPr lang="pt-BR" dirty="0">
              <a:solidFill>
                <a:schemeClr val="bg1"/>
              </a:solidFill>
              <a:ea typeface="+mn-lt"/>
              <a:cs typeface="+mn-lt"/>
            </a:endParaRPr>
          </a:p>
          <a:p>
            <a:pPr lvl="1">
              <a:buFont typeface="Arial"/>
              <a:buChar char="•"/>
            </a:pPr>
            <a:r>
              <a:rPr lang="pt-BR" sz="2400" dirty="0" err="1">
                <a:solidFill>
                  <a:schemeClr val="bg1"/>
                </a:solidFill>
                <a:ea typeface="+mn-lt"/>
                <a:cs typeface="+mn-lt"/>
              </a:rPr>
              <a:t>Amazon</a:t>
            </a:r>
            <a:r>
              <a:rPr lang="pt-BR" sz="2400" dirty="0">
                <a:solidFill>
                  <a:schemeClr val="bg1"/>
                </a:solidFill>
                <a:ea typeface="+mn-lt"/>
                <a:cs typeface="+mn-lt"/>
              </a:rPr>
              <a:t> </a:t>
            </a:r>
            <a:r>
              <a:rPr lang="pt-BR" sz="2400" dirty="0" err="1">
                <a:solidFill>
                  <a:schemeClr val="bg1"/>
                </a:solidFill>
                <a:ea typeface="+mn-lt"/>
                <a:cs typeface="+mn-lt"/>
              </a:rPr>
              <a:t>SageMaker</a:t>
            </a:r>
            <a:r>
              <a:rPr lang="pt-BR" sz="2400" dirty="0">
                <a:solidFill>
                  <a:schemeClr val="bg1"/>
                </a:solidFill>
                <a:ea typeface="+mn-lt"/>
                <a:cs typeface="+mn-lt"/>
              </a:rPr>
              <a:t>: Ambiente de desenvolvimento para construção, treinamento e implantação de modelos de IA.</a:t>
            </a:r>
            <a:endParaRPr lang="pt-BR" dirty="0">
              <a:solidFill>
                <a:schemeClr val="bg1"/>
              </a:solidFill>
              <a:ea typeface="+mn-lt"/>
              <a:cs typeface="+mn-lt"/>
            </a:endParaRPr>
          </a:p>
          <a:p>
            <a:pPr>
              <a:buFont typeface="Arial"/>
              <a:buChar char="•"/>
            </a:pPr>
            <a:r>
              <a:rPr lang="pt-BR" sz="2400" b="1" dirty="0">
                <a:solidFill>
                  <a:schemeClr val="bg1"/>
                </a:solidFill>
                <a:ea typeface="+mn-lt"/>
                <a:cs typeface="+mn-lt"/>
              </a:rPr>
              <a:t>Serviços de IA e APIs</a:t>
            </a:r>
            <a:r>
              <a:rPr lang="pt-BR" sz="2400" dirty="0">
                <a:solidFill>
                  <a:schemeClr val="bg1"/>
                </a:solidFill>
                <a:ea typeface="+mn-lt"/>
                <a:cs typeface="+mn-lt"/>
              </a:rPr>
              <a:t>:</a:t>
            </a:r>
            <a:endParaRPr lang="pt-BR" dirty="0">
              <a:solidFill>
                <a:schemeClr val="bg1"/>
              </a:solidFill>
            </a:endParaRPr>
          </a:p>
          <a:p>
            <a:pPr lvl="1">
              <a:buFont typeface="Arial"/>
              <a:buChar char="•"/>
            </a:pPr>
            <a:r>
              <a:rPr lang="pt-BR" sz="2400" dirty="0" err="1">
                <a:solidFill>
                  <a:schemeClr val="bg1"/>
                </a:solidFill>
                <a:ea typeface="+mn-lt"/>
                <a:cs typeface="+mn-lt"/>
              </a:rPr>
              <a:t>Amazon</a:t>
            </a:r>
            <a:r>
              <a:rPr lang="pt-BR" sz="2400" dirty="0">
                <a:solidFill>
                  <a:schemeClr val="bg1"/>
                </a:solidFill>
                <a:ea typeface="+mn-lt"/>
                <a:cs typeface="+mn-lt"/>
              </a:rPr>
              <a:t> </a:t>
            </a:r>
            <a:r>
              <a:rPr lang="pt-BR" sz="2400" dirty="0" err="1">
                <a:solidFill>
                  <a:schemeClr val="bg1"/>
                </a:solidFill>
                <a:ea typeface="+mn-lt"/>
                <a:cs typeface="+mn-lt"/>
              </a:rPr>
              <a:t>Rekognition</a:t>
            </a:r>
            <a:r>
              <a:rPr lang="pt-BR" sz="2400" dirty="0">
                <a:solidFill>
                  <a:schemeClr val="bg1"/>
                </a:solidFill>
                <a:ea typeface="+mn-lt"/>
                <a:cs typeface="+mn-lt"/>
              </a:rPr>
              <a:t>: Análise de imagens.</a:t>
            </a:r>
            <a:endParaRPr lang="pt-BR" dirty="0">
              <a:solidFill>
                <a:schemeClr val="bg1"/>
              </a:solidFill>
            </a:endParaRPr>
          </a:p>
          <a:p>
            <a:pPr lvl="1">
              <a:buFont typeface="Arial"/>
              <a:buChar char="•"/>
            </a:pPr>
            <a:r>
              <a:rPr lang="pt-BR" sz="2400" dirty="0" err="1">
                <a:solidFill>
                  <a:schemeClr val="bg1"/>
                </a:solidFill>
                <a:ea typeface="+mn-lt"/>
                <a:cs typeface="+mn-lt"/>
              </a:rPr>
              <a:t>Amazon</a:t>
            </a:r>
            <a:r>
              <a:rPr lang="pt-BR" sz="2400" dirty="0">
                <a:solidFill>
                  <a:schemeClr val="bg1"/>
                </a:solidFill>
                <a:ea typeface="+mn-lt"/>
                <a:cs typeface="+mn-lt"/>
              </a:rPr>
              <a:t> </a:t>
            </a:r>
            <a:r>
              <a:rPr lang="pt-BR" sz="2400" dirty="0" err="1">
                <a:solidFill>
                  <a:schemeClr val="bg1"/>
                </a:solidFill>
                <a:ea typeface="+mn-lt"/>
                <a:cs typeface="+mn-lt"/>
              </a:rPr>
              <a:t>Comprehend</a:t>
            </a:r>
            <a:r>
              <a:rPr lang="pt-BR" sz="2400" dirty="0">
                <a:solidFill>
                  <a:schemeClr val="bg1"/>
                </a:solidFill>
                <a:ea typeface="+mn-lt"/>
                <a:cs typeface="+mn-lt"/>
              </a:rPr>
              <a:t>: Análise de texto.</a:t>
            </a:r>
            <a:endParaRPr lang="pt-BR" dirty="0">
              <a:solidFill>
                <a:schemeClr val="bg1"/>
              </a:solidFill>
            </a:endParaRPr>
          </a:p>
          <a:p>
            <a:pPr lvl="1">
              <a:buFont typeface="Arial"/>
              <a:buChar char="•"/>
            </a:pPr>
            <a:r>
              <a:rPr lang="pt-BR" sz="2400" dirty="0" err="1">
                <a:solidFill>
                  <a:schemeClr val="bg1"/>
                </a:solidFill>
                <a:ea typeface="+mn-lt"/>
                <a:cs typeface="+mn-lt"/>
              </a:rPr>
              <a:t>Amazon</a:t>
            </a:r>
            <a:r>
              <a:rPr lang="pt-BR" sz="2400" dirty="0">
                <a:solidFill>
                  <a:schemeClr val="bg1"/>
                </a:solidFill>
                <a:ea typeface="+mn-lt"/>
                <a:cs typeface="+mn-lt"/>
              </a:rPr>
              <a:t> </a:t>
            </a:r>
            <a:r>
              <a:rPr lang="pt-BR" sz="2400" dirty="0" err="1">
                <a:solidFill>
                  <a:schemeClr val="bg1"/>
                </a:solidFill>
                <a:ea typeface="+mn-lt"/>
                <a:cs typeface="+mn-lt"/>
              </a:rPr>
              <a:t>Translate</a:t>
            </a:r>
            <a:r>
              <a:rPr lang="pt-BR" sz="2400" dirty="0">
                <a:solidFill>
                  <a:schemeClr val="bg1"/>
                </a:solidFill>
                <a:ea typeface="+mn-lt"/>
                <a:cs typeface="+mn-lt"/>
              </a:rPr>
              <a:t>: Tradução de texto.</a:t>
            </a:r>
            <a:endParaRPr lang="pt-BR" dirty="0">
              <a:solidFill>
                <a:schemeClr val="bg1"/>
              </a:solidFill>
              <a:ea typeface="+mn-lt"/>
              <a:cs typeface="+mn-lt"/>
            </a:endParaRPr>
          </a:p>
          <a:p>
            <a:pPr lvl="1">
              <a:buFont typeface="Arial"/>
              <a:buChar char="•"/>
            </a:pPr>
            <a:r>
              <a:rPr lang="pt-BR" sz="2400" dirty="0">
                <a:solidFill>
                  <a:schemeClr val="bg1"/>
                </a:solidFill>
                <a:ea typeface="+mn-lt"/>
                <a:cs typeface="+mn-lt"/>
              </a:rPr>
              <a:t>Essas são apenas algumas das muitas ofertas de serviços disponíveis nas plataformas de nuvem da Google, Microsoft e </a:t>
            </a:r>
            <a:r>
              <a:rPr lang="pt-BR" sz="2400" dirty="0" err="1">
                <a:solidFill>
                  <a:schemeClr val="bg1"/>
                </a:solidFill>
                <a:ea typeface="+mn-lt"/>
                <a:cs typeface="+mn-lt"/>
              </a:rPr>
              <a:t>Amazon</a:t>
            </a:r>
            <a:r>
              <a:rPr lang="pt-BR" sz="2400" dirty="0">
                <a:solidFill>
                  <a:schemeClr val="bg1"/>
                </a:solidFill>
                <a:ea typeface="+mn-lt"/>
                <a:cs typeface="+mn-lt"/>
              </a:rPr>
              <a:t>. Cada uma dessas empresas oferece uma ampla gama de ferramentas e serviços para atender às necessidades de desenvolvimento e operação de aplicativos na nuvem.</a:t>
            </a:r>
            <a:endParaRPr lang="pt-BR" dirty="0">
              <a:solidFill>
                <a:schemeClr val="bg1"/>
              </a:solidFill>
              <a:ea typeface="+mn-lt"/>
              <a:cs typeface="+mn-lt"/>
            </a:endParaRPr>
          </a:p>
          <a:p>
            <a:pPr>
              <a:buFont typeface="Arial"/>
              <a:buChar char="•"/>
            </a:pPr>
            <a:endParaRPr lang="pt-BR" sz="2400" dirty="0">
              <a:solidFill>
                <a:schemeClr val="bg1"/>
              </a:solidFill>
              <a:ea typeface="+mn-lt"/>
              <a:cs typeface="+mn-lt"/>
            </a:endParaRPr>
          </a:p>
          <a:p>
            <a:pPr marL="285750" indent="-285750">
              <a:buFont typeface="Arial,Sans-Serif"/>
              <a:buChar char="•"/>
            </a:pPr>
            <a:endParaRPr lang="pt-BR" sz="2400" dirty="0">
              <a:solidFill>
                <a:schemeClr val="bg1"/>
              </a:solidFill>
              <a:cs typeface="Calibri"/>
            </a:endParaRPr>
          </a:p>
          <a:p>
            <a:pPr marL="285750" indent="-285750">
              <a:buFont typeface="Arial"/>
              <a:buChar char="•"/>
            </a:pPr>
            <a:endParaRPr lang="pt-BR" sz="2400" dirty="0">
              <a:solidFill>
                <a:schemeClr val="bg1"/>
              </a:solidFill>
              <a:cs typeface="Calibri"/>
            </a:endParaRP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291961" y="308143"/>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a:xfrm>
            <a:off x="7184260" y="12026554"/>
            <a:ext cx="2160270" cy="681567"/>
          </a:xfrm>
        </p:spPr>
        <p:txBody>
          <a:bodyPr/>
          <a:lstStyle/>
          <a:p>
            <a:fld id="{31574759-F5E8-42FC-BBF5-9118E056FF9E}" type="slidenum">
              <a:rPr lang="pt-BR" smtClean="0"/>
              <a:t>15</a:t>
            </a:fld>
            <a:endParaRPr lang="pt-BR"/>
          </a:p>
        </p:txBody>
      </p:sp>
      <p:sp>
        <p:nvSpPr>
          <p:cNvPr id="7" name="CaixaDeTexto 6">
            <a:extLst>
              <a:ext uri="{FF2B5EF4-FFF2-40B4-BE49-F238E27FC236}">
                <a16:creationId xmlns:a16="http://schemas.microsoft.com/office/drawing/2014/main" id="{32638AA8-3E3C-42E3-C1DB-DA8E42F2EBA2}"/>
              </a:ext>
            </a:extLst>
          </p:cNvPr>
          <p:cNvSpPr txBox="1"/>
          <p:nvPr/>
        </p:nvSpPr>
        <p:spPr>
          <a:xfrm>
            <a:off x="313558" y="937702"/>
            <a:ext cx="9058634" cy="1077218"/>
          </a:xfrm>
          <a:prstGeom prst="rect">
            <a:avLst/>
          </a:prstGeom>
          <a:noFill/>
        </p:spPr>
        <p:txBody>
          <a:bodyPr wrap="square" lIns="91440" tIns="45720" rIns="91440" bIns="45720" rtlCol="0" anchor="t">
            <a:spAutoFit/>
          </a:bodyPr>
          <a:lstStyle/>
          <a:p>
            <a:pPr algn="ctr"/>
            <a:r>
              <a:rPr lang="pt-BR" sz="3200" dirty="0">
                <a:solidFill>
                  <a:schemeClr val="bg1"/>
                </a:solidFill>
                <a:ea typeface="+mn-lt"/>
                <a:cs typeface="+mn-lt"/>
              </a:rPr>
              <a:t>Visão geral dos serviços oferecidos por grandes empresas como Google, Microsoft e </a:t>
            </a:r>
            <a:r>
              <a:rPr lang="pt-BR" sz="3200" err="1">
                <a:solidFill>
                  <a:schemeClr val="bg1"/>
                </a:solidFill>
                <a:ea typeface="+mn-lt"/>
                <a:cs typeface="+mn-lt"/>
              </a:rPr>
              <a:t>Amazon</a:t>
            </a:r>
            <a:endParaRPr lang="pt-BR" sz="3200" err="1">
              <a:solidFill>
                <a:schemeClr val="bg1"/>
              </a:solidFill>
            </a:endParaRPr>
          </a:p>
        </p:txBody>
      </p:sp>
    </p:spTree>
    <p:extLst>
      <p:ext uri="{BB962C8B-B14F-4D97-AF65-F5344CB8AC3E}">
        <p14:creationId xmlns:p14="http://schemas.microsoft.com/office/powerpoint/2010/main" val="2490456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E0421E7B-EEFF-6556-5A29-D52447DE32E5}"/>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5041904"/>
            <a:ext cx="9058634" cy="7755969"/>
          </a:xfrm>
          <a:prstGeom prst="rect">
            <a:avLst/>
          </a:prstGeom>
          <a:noFill/>
        </p:spPr>
        <p:txBody>
          <a:bodyPr wrap="square" lIns="91440" tIns="45720" rIns="91440" bIns="45720" rtlCol="0" anchor="t">
            <a:spAutoFit/>
          </a:bodyPr>
          <a:lstStyle/>
          <a:p>
            <a:pPr>
              <a:buFont typeface="Arial"/>
              <a:buChar char="•"/>
            </a:pPr>
            <a:r>
              <a:rPr lang="pt-BR" sz="2400" b="1">
                <a:solidFill>
                  <a:schemeClr val="bg1"/>
                </a:solidFill>
                <a:ea typeface="+mn-lt"/>
                <a:cs typeface="+mn-lt"/>
              </a:rPr>
              <a:t>Google Cloud Platform (GCP) em Java</a:t>
            </a:r>
            <a:r>
              <a:rPr lang="pt-BR" sz="2400">
                <a:solidFill>
                  <a:schemeClr val="bg1"/>
                </a:solidFill>
                <a:ea typeface="+mn-lt"/>
                <a:cs typeface="+mn-lt"/>
              </a:rPr>
              <a:t>:</a:t>
            </a:r>
          </a:p>
          <a:p>
            <a:pPr>
              <a:buFont typeface="Arial"/>
              <a:buChar char="•"/>
            </a:pPr>
            <a:r>
              <a:rPr lang="pt-BR" sz="2400" b="1">
                <a:solidFill>
                  <a:schemeClr val="bg1"/>
                </a:solidFill>
                <a:ea typeface="+mn-lt"/>
                <a:cs typeface="+mn-lt"/>
              </a:rPr>
              <a:t>Funcionalidades</a:t>
            </a:r>
            <a:r>
              <a:rPr lang="pt-BR" sz="2400">
                <a:solidFill>
                  <a:schemeClr val="bg1"/>
                </a:solidFill>
                <a:ea typeface="+mn-lt"/>
                <a:cs typeface="+mn-lt"/>
              </a:rPr>
              <a:t>:</a:t>
            </a:r>
            <a:endParaRPr lang="pt-BR">
              <a:solidFill>
                <a:schemeClr val="bg1"/>
              </a:solidFill>
              <a:ea typeface="+mn-lt"/>
              <a:cs typeface="+mn-lt"/>
            </a:endParaRPr>
          </a:p>
          <a:p>
            <a:pPr lvl="1">
              <a:buFont typeface="Arial"/>
              <a:buChar char="•"/>
            </a:pPr>
            <a:r>
              <a:rPr lang="pt-BR" sz="2400" b="1" dirty="0">
                <a:solidFill>
                  <a:schemeClr val="bg1"/>
                </a:solidFill>
                <a:ea typeface="+mn-lt"/>
                <a:cs typeface="+mn-lt"/>
              </a:rPr>
              <a:t>App </a:t>
            </a:r>
            <a:r>
              <a:rPr lang="pt-BR" sz="2400" b="1" dirty="0" err="1">
                <a:solidFill>
                  <a:schemeClr val="bg1"/>
                </a:solidFill>
                <a:ea typeface="+mn-lt"/>
                <a:cs typeface="+mn-lt"/>
              </a:rPr>
              <a:t>Engine</a:t>
            </a:r>
            <a:r>
              <a:rPr lang="pt-BR" sz="2400" dirty="0">
                <a:solidFill>
                  <a:schemeClr val="bg1"/>
                </a:solidFill>
                <a:ea typeface="+mn-lt"/>
                <a:cs typeface="+mn-lt"/>
              </a:rPr>
              <a:t>: Permite aos desenvolvedores implantar e escalar aplicativos Java na infraestrutura gerenciada do Google.</a:t>
            </a:r>
            <a:endParaRPr lang="pt-BR" dirty="0">
              <a:solidFill>
                <a:schemeClr val="bg1"/>
              </a:solidFill>
            </a:endParaRPr>
          </a:p>
          <a:p>
            <a:pPr lvl="1">
              <a:buFont typeface="Arial"/>
              <a:buChar char="•"/>
            </a:pPr>
            <a:r>
              <a:rPr lang="pt-BR" sz="2400" b="1" dirty="0">
                <a:solidFill>
                  <a:schemeClr val="bg1"/>
                </a:solidFill>
                <a:ea typeface="+mn-lt"/>
                <a:cs typeface="+mn-lt"/>
              </a:rPr>
              <a:t>Cloud </a:t>
            </a:r>
            <a:r>
              <a:rPr lang="pt-BR" sz="2400" b="1" dirty="0" err="1">
                <a:solidFill>
                  <a:schemeClr val="bg1"/>
                </a:solidFill>
                <a:ea typeface="+mn-lt"/>
                <a:cs typeface="+mn-lt"/>
              </a:rPr>
              <a:t>Functions</a:t>
            </a:r>
            <a:r>
              <a:rPr lang="pt-BR" sz="2400" dirty="0">
                <a:solidFill>
                  <a:schemeClr val="bg1"/>
                </a:solidFill>
                <a:ea typeface="+mn-lt"/>
                <a:cs typeface="+mn-lt"/>
              </a:rPr>
              <a:t>: Desenvolvimento de funções </a:t>
            </a:r>
            <a:r>
              <a:rPr lang="pt-BR" sz="2400" dirty="0" err="1">
                <a:solidFill>
                  <a:schemeClr val="bg1"/>
                </a:solidFill>
                <a:ea typeface="+mn-lt"/>
                <a:cs typeface="+mn-lt"/>
              </a:rPr>
              <a:t>serverless</a:t>
            </a:r>
            <a:r>
              <a:rPr lang="pt-BR" sz="2400" dirty="0">
                <a:solidFill>
                  <a:schemeClr val="bg1"/>
                </a:solidFill>
                <a:ea typeface="+mn-lt"/>
                <a:cs typeface="+mn-lt"/>
              </a:rPr>
              <a:t> em Java.</a:t>
            </a:r>
            <a:endParaRPr lang="pt-BR" dirty="0">
              <a:solidFill>
                <a:schemeClr val="bg1"/>
              </a:solidFill>
            </a:endParaRPr>
          </a:p>
          <a:p>
            <a:pPr lvl="1">
              <a:buFont typeface="Arial"/>
              <a:buChar char="•"/>
            </a:pPr>
            <a:r>
              <a:rPr lang="pt-BR" sz="2400" b="1" dirty="0">
                <a:solidFill>
                  <a:schemeClr val="bg1"/>
                </a:solidFill>
                <a:ea typeface="+mn-lt"/>
                <a:cs typeface="+mn-lt"/>
              </a:rPr>
              <a:t>Cloud </a:t>
            </a:r>
            <a:r>
              <a:rPr lang="pt-BR" sz="2400" b="1" dirty="0" err="1">
                <a:solidFill>
                  <a:schemeClr val="bg1"/>
                </a:solidFill>
                <a:ea typeface="+mn-lt"/>
                <a:cs typeface="+mn-lt"/>
              </a:rPr>
              <a:t>Storage</a:t>
            </a:r>
            <a:r>
              <a:rPr lang="pt-BR" sz="2400" dirty="0">
                <a:solidFill>
                  <a:schemeClr val="bg1"/>
                </a:solidFill>
                <a:ea typeface="+mn-lt"/>
                <a:cs typeface="+mn-lt"/>
              </a:rPr>
              <a:t>: Armazenamento de objetos altamente escalável com suporte para integração com aplicativos Java.</a:t>
            </a:r>
            <a:endParaRPr lang="pt-BR" dirty="0">
              <a:solidFill>
                <a:schemeClr val="bg1"/>
              </a:solidFill>
              <a:ea typeface="+mn-lt"/>
              <a:cs typeface="+mn-lt"/>
            </a:endParaRPr>
          </a:p>
          <a:p>
            <a:pPr lvl="1">
              <a:buFont typeface="Arial"/>
              <a:buChar char="•"/>
            </a:pPr>
            <a:r>
              <a:rPr lang="pt-BR" sz="2400" b="1" dirty="0" err="1">
                <a:solidFill>
                  <a:schemeClr val="bg1"/>
                </a:solidFill>
                <a:ea typeface="+mn-lt"/>
                <a:cs typeface="+mn-lt"/>
              </a:rPr>
              <a:t>BigQuery</a:t>
            </a:r>
            <a:r>
              <a:rPr lang="pt-BR" sz="2400" dirty="0">
                <a:solidFill>
                  <a:schemeClr val="bg1"/>
                </a:solidFill>
                <a:ea typeface="+mn-lt"/>
                <a:cs typeface="+mn-lt"/>
              </a:rPr>
              <a:t>: Análise de dados em escala com suporte para uso de bibliotecas Java.</a:t>
            </a:r>
            <a:endParaRPr lang="pt-BR" dirty="0">
              <a:solidFill>
                <a:schemeClr val="bg1"/>
              </a:solidFill>
              <a:ea typeface="+mn-lt"/>
              <a:cs typeface="+mn-lt"/>
            </a:endParaRPr>
          </a:p>
          <a:p>
            <a:pPr>
              <a:buFont typeface="Arial"/>
              <a:buChar char="•"/>
            </a:pPr>
            <a:r>
              <a:rPr lang="pt-BR" sz="2400" b="1" dirty="0">
                <a:solidFill>
                  <a:schemeClr val="bg1"/>
                </a:solidFill>
                <a:ea typeface="+mn-lt"/>
                <a:cs typeface="+mn-lt"/>
              </a:rPr>
              <a:t>Usos Específicos</a:t>
            </a:r>
            <a:r>
              <a:rPr lang="pt-BR" sz="2400" dirty="0">
                <a:solidFill>
                  <a:schemeClr val="bg1"/>
                </a:solidFill>
                <a:ea typeface="+mn-lt"/>
                <a:cs typeface="+mn-lt"/>
              </a:rPr>
              <a:t>:</a:t>
            </a:r>
            <a:endParaRPr lang="pt-BR" dirty="0">
              <a:solidFill>
                <a:schemeClr val="bg1"/>
              </a:solidFill>
            </a:endParaRPr>
          </a:p>
          <a:p>
            <a:pPr lvl="1">
              <a:buFont typeface="Arial"/>
              <a:buChar char="•"/>
            </a:pPr>
            <a:r>
              <a:rPr lang="pt-BR" sz="2400" dirty="0">
                <a:solidFill>
                  <a:schemeClr val="bg1"/>
                </a:solidFill>
                <a:ea typeface="+mn-lt"/>
                <a:cs typeface="+mn-lt"/>
              </a:rPr>
              <a:t>Desenvolvimento e hospedagem de aplicativos web Java na App </a:t>
            </a:r>
            <a:r>
              <a:rPr lang="pt-BR" sz="2400" dirty="0" err="1">
                <a:solidFill>
                  <a:schemeClr val="bg1"/>
                </a:solidFill>
                <a:ea typeface="+mn-lt"/>
                <a:cs typeface="+mn-lt"/>
              </a:rPr>
              <a:t>Engine</a:t>
            </a:r>
            <a:r>
              <a:rPr lang="pt-BR" sz="2400" dirty="0">
                <a:solidFill>
                  <a:schemeClr val="bg1"/>
                </a:solidFill>
                <a:ea typeface="+mn-lt"/>
                <a:cs typeface="+mn-lt"/>
              </a:rPr>
              <a:t>.</a:t>
            </a:r>
            <a:endParaRPr lang="pt-BR" dirty="0">
              <a:solidFill>
                <a:schemeClr val="bg1"/>
              </a:solidFill>
            </a:endParaRPr>
          </a:p>
          <a:p>
            <a:pPr lvl="1">
              <a:buFont typeface="Arial"/>
              <a:buChar char="•"/>
            </a:pPr>
            <a:r>
              <a:rPr lang="pt-BR" sz="2400" dirty="0">
                <a:solidFill>
                  <a:schemeClr val="bg1"/>
                </a:solidFill>
                <a:ea typeface="+mn-lt"/>
                <a:cs typeface="+mn-lt"/>
              </a:rPr>
              <a:t>Análise de grandes conjuntos de dados usando </a:t>
            </a:r>
            <a:r>
              <a:rPr lang="pt-BR" sz="2400" dirty="0" err="1">
                <a:solidFill>
                  <a:schemeClr val="bg1"/>
                </a:solidFill>
                <a:ea typeface="+mn-lt"/>
                <a:cs typeface="+mn-lt"/>
              </a:rPr>
              <a:t>BigQuery</a:t>
            </a:r>
            <a:r>
              <a:rPr lang="pt-BR" sz="2400" dirty="0">
                <a:solidFill>
                  <a:schemeClr val="bg1"/>
                </a:solidFill>
                <a:ea typeface="+mn-lt"/>
                <a:cs typeface="+mn-lt"/>
              </a:rPr>
              <a:t> com bibliotecas Java.</a:t>
            </a:r>
            <a:endParaRPr lang="pt-BR" dirty="0">
              <a:solidFill>
                <a:schemeClr val="bg1"/>
              </a:solidFill>
            </a:endParaRPr>
          </a:p>
          <a:p>
            <a:pPr lvl="1">
              <a:buFont typeface="Arial"/>
              <a:buChar char="•"/>
            </a:pPr>
            <a:r>
              <a:rPr lang="pt-BR" sz="2400" b="1" dirty="0">
                <a:solidFill>
                  <a:schemeClr val="bg1"/>
                </a:solidFill>
                <a:ea typeface="+mn-lt"/>
                <a:cs typeface="+mn-lt"/>
              </a:rPr>
              <a:t>Microsoft Azure em Java</a:t>
            </a:r>
            <a:r>
              <a:rPr lang="pt-BR" sz="2400" dirty="0">
                <a:solidFill>
                  <a:schemeClr val="bg1"/>
                </a:solidFill>
                <a:ea typeface="+mn-lt"/>
                <a:cs typeface="+mn-lt"/>
              </a:rPr>
              <a:t>:</a:t>
            </a:r>
            <a:endParaRPr lang="pt-BR" dirty="0">
              <a:solidFill>
                <a:schemeClr val="bg1"/>
              </a:solidFill>
            </a:endParaRPr>
          </a:p>
          <a:p>
            <a:pPr>
              <a:buFont typeface="Arial"/>
              <a:buChar char="•"/>
            </a:pPr>
            <a:r>
              <a:rPr lang="pt-BR" sz="2400" b="1" dirty="0">
                <a:solidFill>
                  <a:schemeClr val="bg1"/>
                </a:solidFill>
                <a:ea typeface="+mn-lt"/>
                <a:cs typeface="+mn-lt"/>
              </a:rPr>
              <a:t>Funcionalidades</a:t>
            </a:r>
            <a:r>
              <a:rPr lang="pt-BR" sz="2400" dirty="0">
                <a:solidFill>
                  <a:schemeClr val="bg1"/>
                </a:solidFill>
                <a:ea typeface="+mn-lt"/>
                <a:cs typeface="+mn-lt"/>
              </a:rPr>
              <a:t>:</a:t>
            </a:r>
            <a:endParaRPr lang="pt-BR" dirty="0">
              <a:solidFill>
                <a:schemeClr val="bg1"/>
              </a:solidFill>
            </a:endParaRPr>
          </a:p>
          <a:p>
            <a:pPr lvl="1">
              <a:buFont typeface="Arial"/>
              <a:buChar char="•"/>
            </a:pPr>
            <a:r>
              <a:rPr lang="pt-BR" sz="2400" b="1" dirty="0">
                <a:solidFill>
                  <a:schemeClr val="bg1"/>
                </a:solidFill>
                <a:ea typeface="+mn-lt"/>
                <a:cs typeface="+mn-lt"/>
              </a:rPr>
              <a:t>Azure App Service</a:t>
            </a:r>
            <a:r>
              <a:rPr lang="pt-BR" sz="2400" dirty="0">
                <a:solidFill>
                  <a:schemeClr val="bg1"/>
                </a:solidFill>
                <a:ea typeface="+mn-lt"/>
                <a:cs typeface="+mn-lt"/>
              </a:rPr>
              <a:t>: Implantação e hospedagem de aplicativos Java.</a:t>
            </a:r>
            <a:endParaRPr lang="pt-BR" dirty="0">
              <a:solidFill>
                <a:schemeClr val="bg1"/>
              </a:solidFill>
              <a:ea typeface="+mn-lt"/>
              <a:cs typeface="+mn-lt"/>
            </a:endParaRPr>
          </a:p>
          <a:p>
            <a:pPr lvl="1">
              <a:buFont typeface="Arial"/>
              <a:buChar char="•"/>
            </a:pPr>
            <a:r>
              <a:rPr lang="pt-BR" sz="2400" b="1" dirty="0">
                <a:solidFill>
                  <a:schemeClr val="bg1"/>
                </a:solidFill>
                <a:ea typeface="+mn-lt"/>
                <a:cs typeface="+mn-lt"/>
              </a:rPr>
              <a:t>Azure </a:t>
            </a:r>
            <a:r>
              <a:rPr lang="pt-BR" sz="2400" b="1" dirty="0" err="1">
                <a:solidFill>
                  <a:schemeClr val="bg1"/>
                </a:solidFill>
                <a:ea typeface="+mn-lt"/>
                <a:cs typeface="+mn-lt"/>
              </a:rPr>
              <a:t>Functions</a:t>
            </a:r>
            <a:r>
              <a:rPr lang="pt-BR" sz="2400" dirty="0">
                <a:solidFill>
                  <a:schemeClr val="bg1"/>
                </a:solidFill>
                <a:ea typeface="+mn-lt"/>
                <a:cs typeface="+mn-lt"/>
              </a:rPr>
              <a:t>: Desenvolvimento de funções </a:t>
            </a:r>
            <a:r>
              <a:rPr lang="pt-BR" sz="2400" dirty="0" err="1">
                <a:solidFill>
                  <a:schemeClr val="bg1"/>
                </a:solidFill>
                <a:ea typeface="+mn-lt"/>
                <a:cs typeface="+mn-lt"/>
              </a:rPr>
              <a:t>serverless</a:t>
            </a:r>
            <a:r>
              <a:rPr lang="pt-BR" sz="2400" dirty="0">
                <a:solidFill>
                  <a:schemeClr val="bg1"/>
                </a:solidFill>
                <a:ea typeface="+mn-lt"/>
                <a:cs typeface="+mn-lt"/>
              </a:rPr>
              <a:t> em Java.</a:t>
            </a:r>
            <a:endParaRPr lang="pt-BR" dirty="0">
              <a:solidFill>
                <a:schemeClr val="bg1"/>
              </a:solidFill>
            </a:endParaRPr>
          </a:p>
          <a:p>
            <a:pPr lvl="1">
              <a:buFont typeface="Arial"/>
              <a:buChar char="•"/>
            </a:pPr>
            <a:r>
              <a:rPr lang="pt-BR" sz="2400" b="1" dirty="0">
                <a:solidFill>
                  <a:schemeClr val="bg1"/>
                </a:solidFill>
                <a:ea typeface="+mn-lt"/>
                <a:cs typeface="+mn-lt"/>
              </a:rPr>
              <a:t>Azure SQL </a:t>
            </a:r>
            <a:r>
              <a:rPr lang="pt-BR" sz="2400" b="1" dirty="0" err="1">
                <a:solidFill>
                  <a:schemeClr val="bg1"/>
                </a:solidFill>
                <a:ea typeface="+mn-lt"/>
                <a:cs typeface="+mn-lt"/>
              </a:rPr>
              <a:t>Database</a:t>
            </a:r>
            <a:r>
              <a:rPr lang="pt-BR" sz="2400" dirty="0">
                <a:solidFill>
                  <a:schemeClr val="bg1"/>
                </a:solidFill>
                <a:ea typeface="+mn-lt"/>
                <a:cs typeface="+mn-lt"/>
              </a:rPr>
              <a:t>: Banco de dados relacional gerenciado com suporte para aplicativos Java.</a:t>
            </a:r>
            <a:endParaRPr lang="pt-BR" dirty="0">
              <a:solidFill>
                <a:schemeClr val="bg1"/>
              </a:solidFill>
            </a:endParaRPr>
          </a:p>
          <a:p>
            <a:pPr lvl="1">
              <a:buFont typeface="Arial"/>
              <a:buChar char="•"/>
            </a:pPr>
            <a:endParaRPr lang="pt-BR">
              <a:solidFill>
                <a:schemeClr val="bg1"/>
              </a:solidFill>
              <a:ea typeface="+mn-lt"/>
              <a:cs typeface="+mn-lt"/>
            </a:endParaRPr>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p:txBody>
          <a:bodyPr/>
          <a:lstStyle/>
          <a:p>
            <a:fld id="{31574759-F5E8-42FC-BBF5-9118E056FF9E}" type="slidenum">
              <a:rPr lang="pt-BR" smtClean="0"/>
              <a:t>16</a:t>
            </a:fld>
            <a:endParaRPr lang="pt-BR"/>
          </a:p>
        </p:txBody>
      </p:sp>
      <p:sp>
        <p:nvSpPr>
          <p:cNvPr id="11" name="CaixaDeTexto 10">
            <a:extLst>
              <a:ext uri="{FF2B5EF4-FFF2-40B4-BE49-F238E27FC236}">
                <a16:creationId xmlns:a16="http://schemas.microsoft.com/office/drawing/2014/main" id="{E67570F2-6858-3308-24E3-EF8D752D083F}"/>
              </a:ext>
            </a:extLst>
          </p:cNvPr>
          <p:cNvSpPr txBox="1"/>
          <p:nvPr/>
        </p:nvSpPr>
        <p:spPr>
          <a:xfrm>
            <a:off x="777123" y="1421176"/>
            <a:ext cx="3792071"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3200" dirty="0">
                <a:solidFill>
                  <a:schemeClr val="bg1"/>
                </a:solidFill>
                <a:ea typeface="+mn-lt"/>
                <a:cs typeface="+mn-lt"/>
              </a:rPr>
              <a:t>Comparação de funcionalidades e usos específicos em Java</a:t>
            </a:r>
            <a:endParaRPr lang="pt-BR" dirty="0">
              <a:solidFill>
                <a:schemeClr val="bg1"/>
              </a:solidFill>
            </a:endParaRPr>
          </a:p>
          <a:p>
            <a:endParaRPr lang="pt-BR" dirty="0">
              <a:solidFill>
                <a:schemeClr val="bg1"/>
              </a:solidFill>
              <a:cs typeface="Calibri"/>
            </a:endParaRPr>
          </a:p>
          <a:p>
            <a:endParaRPr lang="pt-BR" sz="2400" dirty="0">
              <a:solidFill>
                <a:schemeClr val="bg1"/>
              </a:solidFill>
              <a:cs typeface="Calibri"/>
            </a:endParaRPr>
          </a:p>
        </p:txBody>
      </p:sp>
      <p:pic>
        <p:nvPicPr>
          <p:cNvPr id="3" name="Imagem 2">
            <a:extLst>
              <a:ext uri="{FF2B5EF4-FFF2-40B4-BE49-F238E27FC236}">
                <a16:creationId xmlns:a16="http://schemas.microsoft.com/office/drawing/2014/main" id="{B1D5B0DD-68B2-64FF-BFB8-2DD1FF1DEFA4}"/>
              </a:ext>
            </a:extLst>
          </p:cNvPr>
          <p:cNvPicPr>
            <a:picLocks noChangeAspect="1"/>
          </p:cNvPicPr>
          <p:nvPr/>
        </p:nvPicPr>
        <p:blipFill>
          <a:blip r:embed="rId2"/>
          <a:stretch>
            <a:fillRect/>
          </a:stretch>
        </p:blipFill>
        <p:spPr>
          <a:xfrm>
            <a:off x="4820771" y="396689"/>
            <a:ext cx="4504765" cy="4316506"/>
          </a:xfrm>
          <a:prstGeom prst="rect">
            <a:avLst/>
          </a:prstGeom>
        </p:spPr>
      </p:pic>
    </p:spTree>
    <p:extLst>
      <p:ext uri="{BB962C8B-B14F-4D97-AF65-F5344CB8AC3E}">
        <p14:creationId xmlns:p14="http://schemas.microsoft.com/office/powerpoint/2010/main" val="271122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12A606-C9C3-2459-957F-72D7063CA0BE}"/>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92A5F66-7CB6-8164-5778-0A03CB1226A2}"/>
              </a:ext>
            </a:extLst>
          </p:cNvPr>
          <p:cNvSpPr txBox="1"/>
          <p:nvPr/>
        </p:nvSpPr>
        <p:spPr>
          <a:xfrm>
            <a:off x="3088949" y="12222237"/>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2298705"/>
            <a:ext cx="9058634" cy="8956298"/>
          </a:xfrm>
          <a:prstGeom prst="rect">
            <a:avLst/>
          </a:prstGeom>
          <a:noFill/>
        </p:spPr>
        <p:txBody>
          <a:bodyPr wrap="square" lIns="91440" tIns="45720" rIns="91440" bIns="45720" rtlCol="0" anchor="t">
            <a:spAutoFit/>
          </a:bodyPr>
          <a:lstStyle/>
          <a:p>
            <a:pPr>
              <a:buFont typeface="Arial"/>
              <a:buChar char="•"/>
            </a:pPr>
            <a:r>
              <a:rPr lang="pt-BR" sz="2400" b="1" dirty="0">
                <a:solidFill>
                  <a:schemeClr val="bg1"/>
                </a:solidFill>
                <a:ea typeface="+mn-lt"/>
                <a:cs typeface="+mn-lt"/>
              </a:rPr>
              <a:t>Usos Específicos</a:t>
            </a:r>
            <a:r>
              <a:rPr lang="pt-BR" sz="2400" dirty="0">
                <a:solidFill>
                  <a:schemeClr val="bg1"/>
                </a:solidFill>
                <a:ea typeface="+mn-lt"/>
                <a:cs typeface="+mn-lt"/>
              </a:rPr>
              <a:t>:</a:t>
            </a:r>
          </a:p>
          <a:p>
            <a:pPr lvl="1">
              <a:buFont typeface="Arial"/>
              <a:buChar char="•"/>
            </a:pPr>
            <a:r>
              <a:rPr lang="pt-BR" sz="2400" dirty="0">
                <a:solidFill>
                  <a:schemeClr val="bg1"/>
                </a:solidFill>
                <a:ea typeface="+mn-lt"/>
                <a:cs typeface="+mn-lt"/>
              </a:rPr>
              <a:t>Implantação de aplicativos Java em máquinas virtuais EC2 para maior controle sobre o ambiente de execução.</a:t>
            </a:r>
            <a:endParaRPr lang="pt-BR" dirty="0"/>
          </a:p>
          <a:p>
            <a:pPr lvl="1">
              <a:buFont typeface="Arial"/>
              <a:buChar char="•"/>
            </a:pPr>
            <a:r>
              <a:rPr lang="pt-BR" sz="2400" dirty="0">
                <a:solidFill>
                  <a:schemeClr val="bg1"/>
                </a:solidFill>
                <a:ea typeface="+mn-lt"/>
                <a:cs typeface="+mn-lt"/>
              </a:rPr>
              <a:t>Desenvolvimento de </a:t>
            </a:r>
            <a:r>
              <a:rPr lang="pt-BR" sz="2400" dirty="0" err="1">
                <a:solidFill>
                  <a:schemeClr val="bg1"/>
                </a:solidFill>
                <a:ea typeface="+mn-lt"/>
                <a:cs typeface="+mn-lt"/>
              </a:rPr>
              <a:t>microsserviços</a:t>
            </a:r>
            <a:r>
              <a:rPr lang="pt-BR" sz="2400" dirty="0">
                <a:solidFill>
                  <a:schemeClr val="bg1"/>
                </a:solidFill>
                <a:ea typeface="+mn-lt"/>
                <a:cs typeface="+mn-lt"/>
              </a:rPr>
              <a:t> </a:t>
            </a:r>
            <a:r>
              <a:rPr lang="pt-BR" sz="2400" dirty="0" err="1">
                <a:solidFill>
                  <a:schemeClr val="bg1"/>
                </a:solidFill>
                <a:ea typeface="+mn-lt"/>
                <a:cs typeface="+mn-lt"/>
              </a:rPr>
              <a:t>serverless</a:t>
            </a:r>
            <a:r>
              <a:rPr lang="pt-BR" sz="2400" dirty="0">
                <a:solidFill>
                  <a:schemeClr val="bg1"/>
                </a:solidFill>
                <a:ea typeface="+mn-lt"/>
                <a:cs typeface="+mn-lt"/>
              </a:rPr>
              <a:t> em Java usando AWS Lambda.</a:t>
            </a:r>
            <a:endParaRPr lang="pt-BR" dirty="0">
              <a:solidFill>
                <a:schemeClr val="bg1"/>
              </a:solidFill>
            </a:endParaRPr>
          </a:p>
          <a:p>
            <a:pPr lvl="1">
              <a:buFont typeface="Arial"/>
              <a:buChar char="•"/>
            </a:pPr>
            <a:r>
              <a:rPr lang="pt-BR" sz="2400" b="1" dirty="0">
                <a:solidFill>
                  <a:schemeClr val="bg1"/>
                </a:solidFill>
                <a:ea typeface="+mn-lt"/>
                <a:cs typeface="+mn-lt"/>
              </a:rPr>
              <a:t>Comparação Geral</a:t>
            </a:r>
            <a:r>
              <a:rPr lang="pt-BR" sz="2400" dirty="0">
                <a:solidFill>
                  <a:schemeClr val="bg1"/>
                </a:solidFill>
                <a:ea typeface="+mn-lt"/>
                <a:cs typeface="+mn-lt"/>
              </a:rPr>
              <a:t>:</a:t>
            </a:r>
            <a:endParaRPr lang="pt-BR" dirty="0"/>
          </a:p>
          <a:p>
            <a:pPr>
              <a:buFont typeface="Arial"/>
              <a:buChar char="•"/>
            </a:pPr>
            <a:r>
              <a:rPr lang="pt-BR" sz="2400" b="1" dirty="0">
                <a:solidFill>
                  <a:schemeClr val="bg1"/>
                </a:solidFill>
                <a:ea typeface="+mn-lt"/>
                <a:cs typeface="+mn-lt"/>
              </a:rPr>
              <a:t>Suporte a Java</a:t>
            </a:r>
            <a:r>
              <a:rPr lang="pt-BR" sz="2400" dirty="0">
                <a:solidFill>
                  <a:schemeClr val="bg1"/>
                </a:solidFill>
                <a:ea typeface="+mn-lt"/>
                <a:cs typeface="+mn-lt"/>
              </a:rPr>
              <a:t>: Todas as três plataformas oferecem suporte ao desenvolvimento em Java.</a:t>
            </a:r>
            <a:endParaRPr lang="pt-BR" dirty="0"/>
          </a:p>
          <a:p>
            <a:pPr>
              <a:buFont typeface="Arial"/>
              <a:buChar char="•"/>
            </a:pPr>
            <a:r>
              <a:rPr lang="pt-BR" sz="2400" b="1" dirty="0">
                <a:solidFill>
                  <a:schemeClr val="bg1"/>
                </a:solidFill>
                <a:ea typeface="+mn-lt"/>
                <a:cs typeface="+mn-lt"/>
              </a:rPr>
              <a:t>Serviços </a:t>
            </a:r>
            <a:r>
              <a:rPr lang="pt-BR" sz="2400" b="1" dirty="0" err="1">
                <a:solidFill>
                  <a:schemeClr val="bg1"/>
                </a:solidFill>
                <a:ea typeface="+mn-lt"/>
                <a:cs typeface="+mn-lt"/>
              </a:rPr>
              <a:t>Serverless</a:t>
            </a:r>
            <a:r>
              <a:rPr lang="pt-BR" sz="2400" dirty="0">
                <a:solidFill>
                  <a:schemeClr val="bg1"/>
                </a:solidFill>
                <a:ea typeface="+mn-lt"/>
                <a:cs typeface="+mn-lt"/>
              </a:rPr>
              <a:t>: Google Cloud </a:t>
            </a:r>
            <a:r>
              <a:rPr lang="pt-BR" sz="2400" dirty="0" err="1">
                <a:solidFill>
                  <a:schemeClr val="bg1"/>
                </a:solidFill>
                <a:ea typeface="+mn-lt"/>
                <a:cs typeface="+mn-lt"/>
              </a:rPr>
              <a:t>Functions</a:t>
            </a:r>
            <a:r>
              <a:rPr lang="pt-BR" sz="2400" dirty="0">
                <a:solidFill>
                  <a:schemeClr val="bg1"/>
                </a:solidFill>
                <a:ea typeface="+mn-lt"/>
                <a:cs typeface="+mn-lt"/>
              </a:rPr>
              <a:t>, Azure </a:t>
            </a:r>
            <a:r>
              <a:rPr lang="pt-BR" sz="2400" dirty="0" err="1">
                <a:solidFill>
                  <a:schemeClr val="bg1"/>
                </a:solidFill>
                <a:ea typeface="+mn-lt"/>
                <a:cs typeface="+mn-lt"/>
              </a:rPr>
              <a:t>Functions</a:t>
            </a:r>
            <a:r>
              <a:rPr lang="pt-BR" sz="2400" dirty="0">
                <a:solidFill>
                  <a:schemeClr val="bg1"/>
                </a:solidFill>
                <a:ea typeface="+mn-lt"/>
                <a:cs typeface="+mn-lt"/>
              </a:rPr>
              <a:t> e AWS Lambda permitem o desenvolvimento de funções </a:t>
            </a:r>
            <a:r>
              <a:rPr lang="pt-BR" sz="2400" dirty="0" err="1">
                <a:solidFill>
                  <a:schemeClr val="bg1"/>
                </a:solidFill>
                <a:ea typeface="+mn-lt"/>
                <a:cs typeface="+mn-lt"/>
              </a:rPr>
              <a:t>serverless</a:t>
            </a:r>
            <a:r>
              <a:rPr lang="pt-BR" sz="2400" dirty="0">
                <a:solidFill>
                  <a:schemeClr val="bg1"/>
                </a:solidFill>
                <a:ea typeface="+mn-lt"/>
                <a:cs typeface="+mn-lt"/>
              </a:rPr>
              <a:t> em Java.</a:t>
            </a:r>
            <a:endParaRPr lang="pt-BR" dirty="0">
              <a:solidFill>
                <a:schemeClr val="bg1"/>
              </a:solidFill>
            </a:endParaRPr>
          </a:p>
          <a:p>
            <a:pPr>
              <a:buFont typeface="Arial"/>
              <a:buChar char="•"/>
            </a:pPr>
            <a:r>
              <a:rPr lang="pt-BR" sz="2400" b="1" dirty="0">
                <a:solidFill>
                  <a:schemeClr val="bg1"/>
                </a:solidFill>
                <a:ea typeface="+mn-lt"/>
                <a:cs typeface="+mn-lt"/>
              </a:rPr>
              <a:t>Bancos de Dados</a:t>
            </a:r>
            <a:r>
              <a:rPr lang="pt-BR" sz="2400" dirty="0">
                <a:solidFill>
                  <a:schemeClr val="bg1"/>
                </a:solidFill>
                <a:ea typeface="+mn-lt"/>
                <a:cs typeface="+mn-lt"/>
              </a:rPr>
              <a:t>: Todas as plataformas oferecem opções de banco de dados gerenciado com suporte para Java, como Cloud SQL (Google), Azure SQL </a:t>
            </a:r>
            <a:r>
              <a:rPr lang="pt-BR" sz="2400" dirty="0" err="1">
                <a:solidFill>
                  <a:schemeClr val="bg1"/>
                </a:solidFill>
                <a:ea typeface="+mn-lt"/>
                <a:cs typeface="+mn-lt"/>
              </a:rPr>
              <a:t>Database</a:t>
            </a:r>
            <a:r>
              <a:rPr lang="pt-BR" sz="2400" dirty="0">
                <a:solidFill>
                  <a:schemeClr val="bg1"/>
                </a:solidFill>
                <a:ea typeface="+mn-lt"/>
                <a:cs typeface="+mn-lt"/>
              </a:rPr>
              <a:t> (Microsoft) e </a:t>
            </a:r>
            <a:r>
              <a:rPr lang="pt-BR" sz="2400" dirty="0" err="1">
                <a:solidFill>
                  <a:schemeClr val="bg1"/>
                </a:solidFill>
                <a:ea typeface="+mn-lt"/>
                <a:cs typeface="+mn-lt"/>
              </a:rPr>
              <a:t>Amazon</a:t>
            </a:r>
            <a:r>
              <a:rPr lang="pt-BR" sz="2400" dirty="0">
                <a:solidFill>
                  <a:schemeClr val="bg1"/>
                </a:solidFill>
                <a:ea typeface="+mn-lt"/>
                <a:cs typeface="+mn-lt"/>
              </a:rPr>
              <a:t> RDS (AWS).</a:t>
            </a:r>
            <a:endParaRPr lang="pt-BR" dirty="0">
              <a:solidFill>
                <a:schemeClr val="bg1"/>
              </a:solidFill>
            </a:endParaRPr>
          </a:p>
          <a:p>
            <a:pPr>
              <a:buFont typeface="Arial"/>
              <a:buChar char="•"/>
            </a:pPr>
            <a:r>
              <a:rPr lang="pt-BR" sz="2400" b="1" dirty="0">
                <a:solidFill>
                  <a:schemeClr val="bg1"/>
                </a:solidFill>
                <a:ea typeface="+mn-lt"/>
                <a:cs typeface="+mn-lt"/>
              </a:rPr>
              <a:t>Armazenamento de Objetos</a:t>
            </a:r>
            <a:r>
              <a:rPr lang="pt-BR" sz="2400" dirty="0">
                <a:solidFill>
                  <a:schemeClr val="bg1"/>
                </a:solidFill>
                <a:ea typeface="+mn-lt"/>
                <a:cs typeface="+mn-lt"/>
              </a:rPr>
              <a:t>: Google Cloud </a:t>
            </a:r>
            <a:r>
              <a:rPr lang="pt-BR" sz="2400" dirty="0" err="1">
                <a:solidFill>
                  <a:schemeClr val="bg1"/>
                </a:solidFill>
                <a:ea typeface="+mn-lt"/>
                <a:cs typeface="+mn-lt"/>
              </a:rPr>
              <a:t>Storage</a:t>
            </a:r>
            <a:r>
              <a:rPr lang="pt-BR" sz="2400" dirty="0">
                <a:solidFill>
                  <a:schemeClr val="bg1"/>
                </a:solidFill>
                <a:ea typeface="+mn-lt"/>
                <a:cs typeface="+mn-lt"/>
              </a:rPr>
              <a:t>, Azure </a:t>
            </a:r>
            <a:r>
              <a:rPr lang="pt-BR" sz="2400" dirty="0" err="1">
                <a:solidFill>
                  <a:schemeClr val="bg1"/>
                </a:solidFill>
                <a:ea typeface="+mn-lt"/>
                <a:cs typeface="+mn-lt"/>
              </a:rPr>
              <a:t>Storage</a:t>
            </a:r>
            <a:r>
              <a:rPr lang="pt-BR" sz="2400" dirty="0">
                <a:solidFill>
                  <a:schemeClr val="bg1"/>
                </a:solidFill>
                <a:ea typeface="+mn-lt"/>
                <a:cs typeface="+mn-lt"/>
              </a:rPr>
              <a:t> e </a:t>
            </a:r>
            <a:r>
              <a:rPr lang="pt-BR" sz="2400" dirty="0" err="1">
                <a:solidFill>
                  <a:schemeClr val="bg1"/>
                </a:solidFill>
                <a:ea typeface="+mn-lt"/>
                <a:cs typeface="+mn-lt"/>
              </a:rPr>
              <a:t>Amazon</a:t>
            </a:r>
            <a:r>
              <a:rPr lang="pt-BR" sz="2400" dirty="0">
                <a:solidFill>
                  <a:schemeClr val="bg1"/>
                </a:solidFill>
                <a:ea typeface="+mn-lt"/>
                <a:cs typeface="+mn-lt"/>
              </a:rPr>
              <a:t> S3 fornecem armazenamento de objetos escalável com suporte para aplicativos Java.</a:t>
            </a:r>
            <a:endParaRPr lang="pt-BR" dirty="0">
              <a:solidFill>
                <a:schemeClr val="bg1"/>
              </a:solidFill>
            </a:endParaRPr>
          </a:p>
          <a:p>
            <a:pPr>
              <a:buFont typeface="Arial"/>
              <a:buChar char="•"/>
            </a:pPr>
            <a:r>
              <a:rPr lang="pt-BR" sz="2400" dirty="0">
                <a:solidFill>
                  <a:schemeClr val="bg1"/>
                </a:solidFill>
                <a:ea typeface="+mn-lt"/>
                <a:cs typeface="+mn-lt"/>
              </a:rPr>
              <a:t>No geral, todas as três plataformas oferecem uma ampla gama de funcionalidades e suporte para o desenvolvimento em Java. A escolha entre elas dependerá das necessidades específicas do projeto, requisitos de desempenho, custos e preferências da equipe de desenvolvimento.</a:t>
            </a:r>
            <a:endParaRPr lang="pt-BR" dirty="0"/>
          </a:p>
          <a:p>
            <a:pPr>
              <a:buFont typeface="Arial"/>
              <a:buChar char="•"/>
            </a:pPr>
            <a:endParaRPr lang="pt-BR" sz="2400" dirty="0">
              <a:solidFill>
                <a:schemeClr val="bg1"/>
              </a:solidFill>
              <a:ea typeface="+mn-lt"/>
              <a:cs typeface="+mn-lt"/>
            </a:endParaRPr>
          </a:p>
          <a:p>
            <a:pPr marL="285750" indent="-285750">
              <a:buFont typeface="Arial,Sans-Serif"/>
              <a:buChar char="•"/>
            </a:pPr>
            <a:endParaRPr lang="pt-BR" sz="2400" dirty="0">
              <a:solidFill>
                <a:schemeClr val="bg1"/>
              </a:solidFill>
              <a:cs typeface="Calibri"/>
            </a:endParaRPr>
          </a:p>
          <a:p>
            <a:pPr marL="285750" indent="-285750">
              <a:buFont typeface="Arial"/>
              <a:buChar char="•"/>
            </a:pPr>
            <a:endParaRPr lang="pt-BR" sz="2400" dirty="0">
              <a:solidFill>
                <a:schemeClr val="bg1"/>
              </a:solidFill>
              <a:cs typeface="Calibri"/>
            </a:endParaRP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291961" y="308143"/>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a:xfrm>
            <a:off x="7184260" y="12026554"/>
            <a:ext cx="2160270" cy="681567"/>
          </a:xfrm>
        </p:spPr>
        <p:txBody>
          <a:bodyPr/>
          <a:lstStyle/>
          <a:p>
            <a:fld id="{31574759-F5E8-42FC-BBF5-9118E056FF9E}" type="slidenum">
              <a:rPr lang="pt-BR" smtClean="0"/>
              <a:t>17</a:t>
            </a:fld>
            <a:endParaRPr lang="pt-BR"/>
          </a:p>
        </p:txBody>
      </p:sp>
      <p:sp>
        <p:nvSpPr>
          <p:cNvPr id="7" name="CaixaDeTexto 6">
            <a:extLst>
              <a:ext uri="{FF2B5EF4-FFF2-40B4-BE49-F238E27FC236}">
                <a16:creationId xmlns:a16="http://schemas.microsoft.com/office/drawing/2014/main" id="{32638AA8-3E3C-42E3-C1DB-DA8E42F2EBA2}"/>
              </a:ext>
            </a:extLst>
          </p:cNvPr>
          <p:cNvSpPr txBox="1"/>
          <p:nvPr/>
        </p:nvSpPr>
        <p:spPr>
          <a:xfrm>
            <a:off x="313558" y="937702"/>
            <a:ext cx="9058634" cy="1077218"/>
          </a:xfrm>
          <a:prstGeom prst="rect">
            <a:avLst/>
          </a:prstGeom>
          <a:noFill/>
        </p:spPr>
        <p:txBody>
          <a:bodyPr wrap="square" lIns="91440" tIns="45720" rIns="91440" bIns="45720" rtlCol="0" anchor="t">
            <a:spAutoFit/>
          </a:bodyPr>
          <a:lstStyle/>
          <a:p>
            <a:pPr algn="ctr"/>
            <a:r>
              <a:rPr lang="pt-BR" sz="3200" dirty="0">
                <a:solidFill>
                  <a:schemeClr val="bg1"/>
                </a:solidFill>
                <a:ea typeface="+mn-lt"/>
                <a:cs typeface="+mn-lt"/>
              </a:rPr>
              <a:t>Comparação de funcionalidades e usos específicos em Java</a:t>
            </a:r>
            <a:endParaRPr lang="pt-BR" dirty="0">
              <a:solidFill>
                <a:schemeClr val="bg1"/>
              </a:solidFill>
            </a:endParaRPr>
          </a:p>
        </p:txBody>
      </p:sp>
    </p:spTree>
    <p:extLst>
      <p:ext uri="{BB962C8B-B14F-4D97-AF65-F5344CB8AC3E}">
        <p14:creationId xmlns:p14="http://schemas.microsoft.com/office/powerpoint/2010/main" val="2324444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13DFDDE-53C0-40FA-9A53-FF2910190EC1}"/>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FE83E7BC-4113-43DD-84AA-3C7C58327619}"/>
              </a:ext>
            </a:extLst>
          </p:cNvPr>
          <p:cNvSpPr txBox="1"/>
          <p:nvPr/>
        </p:nvSpPr>
        <p:spPr>
          <a:xfrm>
            <a:off x="374658" y="6400800"/>
            <a:ext cx="9058634" cy="369332"/>
          </a:xfrm>
          <a:prstGeom prst="rect">
            <a:avLst/>
          </a:prstGeom>
          <a:noFill/>
        </p:spPr>
        <p:txBody>
          <a:bodyPr wrap="square" rtlCol="0">
            <a:spAutoFit/>
          </a:bodyPr>
          <a:lstStyle/>
          <a:p>
            <a:r>
              <a:rPr lang="pt-BR" dirty="0"/>
              <a:t> Princípios SOLID</a:t>
            </a:r>
            <a:endParaRPr lang="pt-BR" sz="4000" dirty="0"/>
          </a:p>
        </p:txBody>
      </p:sp>
      <p:sp>
        <p:nvSpPr>
          <p:cNvPr id="8" name="CaixaDeTexto 7">
            <a:extLst>
              <a:ext uri="{FF2B5EF4-FFF2-40B4-BE49-F238E27FC236}">
                <a16:creationId xmlns:a16="http://schemas.microsoft.com/office/drawing/2014/main" id="{4294851C-F665-4A3A-9C18-FBAACB663D06}"/>
              </a:ext>
            </a:extLst>
          </p:cNvPr>
          <p:cNvSpPr txBox="1"/>
          <p:nvPr/>
        </p:nvSpPr>
        <p:spPr>
          <a:xfrm>
            <a:off x="286664" y="5590384"/>
            <a:ext cx="9058634" cy="3785652"/>
          </a:xfrm>
          <a:prstGeom prst="rect">
            <a:avLst/>
          </a:prstGeom>
          <a:noFill/>
        </p:spPr>
        <p:txBody>
          <a:bodyPr wrap="square" lIns="91440" tIns="45720" rIns="91440" bIns="45720" rtlCol="0" anchor="t">
            <a:spAutoFit/>
          </a:bodyPr>
          <a:lstStyle/>
          <a:p>
            <a:pPr algn="ctr"/>
            <a:r>
              <a:rPr lang="pt-BR" sz="8000" dirty="0">
                <a:solidFill>
                  <a:schemeClr val="bg1"/>
                </a:solidFill>
                <a:ea typeface="+mn-lt"/>
                <a:cs typeface="+mn-lt"/>
              </a:rPr>
              <a:t>Onde Encontrar Serviços de IA para Java</a:t>
            </a:r>
            <a:endParaRPr lang="pt-BR" dirty="0">
              <a:solidFill>
                <a:schemeClr val="bg1"/>
              </a:solidFill>
            </a:endParaRPr>
          </a:p>
        </p:txBody>
      </p:sp>
      <p:sp>
        <p:nvSpPr>
          <p:cNvPr id="9" name="CaixaDeTexto 8">
            <a:extLst>
              <a:ext uri="{FF2B5EF4-FFF2-40B4-BE49-F238E27FC236}">
                <a16:creationId xmlns:a16="http://schemas.microsoft.com/office/drawing/2014/main" id="{02E1C0B8-7218-40D3-A477-DAFADC1ED360}"/>
              </a:ext>
            </a:extLst>
          </p:cNvPr>
          <p:cNvSpPr txBox="1"/>
          <p:nvPr/>
        </p:nvSpPr>
        <p:spPr>
          <a:xfrm>
            <a:off x="1603273" y="844682"/>
            <a:ext cx="6609805" cy="4708981"/>
          </a:xfrm>
          <a:prstGeom prst="rect">
            <a:avLst/>
          </a:prstGeom>
          <a:noFill/>
        </p:spPr>
        <p:txBody>
          <a:bodyPr wrap="square" rtlCol="0">
            <a:spAutoFit/>
          </a:bodyPr>
          <a:lstStyle/>
          <a:p>
            <a:pPr algn="ctr"/>
            <a:r>
              <a:rPr lang="pt-BR" sz="30000" dirty="0">
                <a:solidFill>
                  <a:schemeClr val="bg1"/>
                </a:solidFill>
              </a:rPr>
              <a:t>03</a:t>
            </a:r>
          </a:p>
        </p:txBody>
      </p:sp>
      <p:sp>
        <p:nvSpPr>
          <p:cNvPr id="3" name="CaixaDeTexto 2">
            <a:extLst>
              <a:ext uri="{FF2B5EF4-FFF2-40B4-BE49-F238E27FC236}">
                <a16:creationId xmlns:a16="http://schemas.microsoft.com/office/drawing/2014/main" id="{6531FC20-E772-49F6-AC92-C131DE127FCA}"/>
              </a:ext>
            </a:extLst>
          </p:cNvPr>
          <p:cNvSpPr txBox="1"/>
          <p:nvPr/>
        </p:nvSpPr>
        <p:spPr>
          <a:xfrm>
            <a:off x="967781" y="9304985"/>
            <a:ext cx="7704000" cy="123111"/>
          </a:xfrm>
          <a:prstGeom prst="rect">
            <a:avLst/>
          </a:prstGeom>
          <a:gradFill flip="none" rotWithShape="1">
            <a:gsLst>
              <a:gs pos="0">
                <a:schemeClr val="tx1"/>
              </a:gs>
              <a:gs pos="71000">
                <a:schemeClr val="accent1">
                  <a:shade val="67500"/>
                  <a:satMod val="115000"/>
                </a:schemeClr>
              </a:gs>
              <a:gs pos="100000">
                <a:schemeClr val="bg1"/>
              </a:gs>
            </a:gsLst>
            <a:lin ang="18900000" scaled="1"/>
            <a:tileRect/>
          </a:gradFill>
        </p:spPr>
        <p:txBody>
          <a:bodyPr wrap="square" rtlCol="0">
            <a:spAutoFit/>
          </a:bodyPr>
          <a:lstStyle/>
          <a:p>
            <a:endParaRPr lang="pt-BR" sz="200" dirty="0"/>
          </a:p>
        </p:txBody>
      </p:sp>
      <p:sp>
        <p:nvSpPr>
          <p:cNvPr id="5" name="Espaço Reservado para Número de Slide 4">
            <a:extLst>
              <a:ext uri="{FF2B5EF4-FFF2-40B4-BE49-F238E27FC236}">
                <a16:creationId xmlns:a16="http://schemas.microsoft.com/office/drawing/2014/main" id="{5A4D2DC4-6F8F-406E-A6FF-8949C9F231B1}"/>
              </a:ext>
            </a:extLst>
          </p:cNvPr>
          <p:cNvSpPr>
            <a:spLocks noGrp="1"/>
          </p:cNvSpPr>
          <p:nvPr>
            <p:ph type="sldNum" sz="quarter" idx="12"/>
          </p:nvPr>
        </p:nvSpPr>
        <p:spPr/>
        <p:txBody>
          <a:bodyPr/>
          <a:lstStyle/>
          <a:p>
            <a:fld id="{31574759-F5E8-42FC-BBF5-9118E056FF9E}" type="slidenum">
              <a:rPr lang="pt-BR" smtClean="0"/>
              <a:t>18</a:t>
            </a:fld>
            <a:endParaRPr lang="pt-BR"/>
          </a:p>
        </p:txBody>
      </p:sp>
    </p:spTree>
    <p:extLst>
      <p:ext uri="{BB962C8B-B14F-4D97-AF65-F5344CB8AC3E}">
        <p14:creationId xmlns:p14="http://schemas.microsoft.com/office/powerpoint/2010/main" val="2625258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E0421E7B-EEFF-6556-5A29-D52447DE32E5}"/>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5633575"/>
            <a:ext cx="9058634" cy="6278642"/>
          </a:xfrm>
          <a:prstGeom prst="rect">
            <a:avLst/>
          </a:prstGeom>
          <a:noFill/>
        </p:spPr>
        <p:txBody>
          <a:bodyPr wrap="square" lIns="91440" tIns="45720" rIns="91440" bIns="45720" rtlCol="0" anchor="t">
            <a:spAutoFit/>
          </a:bodyPr>
          <a:lstStyle/>
          <a:p>
            <a:pPr>
              <a:buFont typeface="Arial"/>
              <a:buChar char="•"/>
            </a:pPr>
            <a:r>
              <a:rPr lang="pt-BR" sz="2400" b="1" dirty="0" err="1">
                <a:solidFill>
                  <a:schemeClr val="bg1"/>
                </a:solidFill>
                <a:ea typeface="+mn-lt"/>
                <a:cs typeface="+mn-lt"/>
              </a:rPr>
              <a:t>TensorFlow</a:t>
            </a:r>
            <a:r>
              <a:rPr lang="pt-BR" sz="2400" dirty="0">
                <a:solidFill>
                  <a:schemeClr val="bg1"/>
                </a:solidFill>
                <a:ea typeface="+mn-lt"/>
                <a:cs typeface="+mn-lt"/>
              </a:rPr>
              <a:t>: Desenvolvido pelo Google, o </a:t>
            </a:r>
            <a:r>
              <a:rPr lang="pt-BR" sz="2400" dirty="0" err="1">
                <a:solidFill>
                  <a:schemeClr val="bg1"/>
                </a:solidFill>
                <a:ea typeface="+mn-lt"/>
                <a:cs typeface="+mn-lt"/>
              </a:rPr>
              <a:t>TensorFlow</a:t>
            </a:r>
            <a:r>
              <a:rPr lang="pt-BR" sz="2400" dirty="0">
                <a:solidFill>
                  <a:schemeClr val="bg1"/>
                </a:solidFill>
                <a:ea typeface="+mn-lt"/>
                <a:cs typeface="+mn-lt"/>
              </a:rPr>
              <a:t> é uma das bibliotecas de machine learning mais populares. Ele possui uma versão Java chamada </a:t>
            </a:r>
            <a:r>
              <a:rPr lang="pt-BR" sz="2400" dirty="0" err="1">
                <a:solidFill>
                  <a:schemeClr val="bg1"/>
                </a:solidFill>
                <a:ea typeface="+mn-lt"/>
                <a:cs typeface="+mn-lt"/>
              </a:rPr>
              <a:t>TensorFlow</a:t>
            </a:r>
            <a:r>
              <a:rPr lang="pt-BR" sz="2400" dirty="0">
                <a:solidFill>
                  <a:schemeClr val="bg1"/>
                </a:solidFill>
                <a:ea typeface="+mn-lt"/>
                <a:cs typeface="+mn-lt"/>
              </a:rPr>
              <a:t> Java API, que permite integrar modelos </a:t>
            </a:r>
            <a:r>
              <a:rPr lang="pt-BR" sz="2400" dirty="0" err="1">
                <a:solidFill>
                  <a:schemeClr val="bg1"/>
                </a:solidFill>
                <a:ea typeface="+mn-lt"/>
                <a:cs typeface="+mn-lt"/>
              </a:rPr>
              <a:t>TensorFlow</a:t>
            </a:r>
            <a:r>
              <a:rPr lang="pt-BR" sz="2400" dirty="0">
                <a:solidFill>
                  <a:schemeClr val="bg1"/>
                </a:solidFill>
                <a:ea typeface="+mn-lt"/>
                <a:cs typeface="+mn-lt"/>
              </a:rPr>
              <a:t> em aplicativos Java.</a:t>
            </a:r>
          </a:p>
          <a:p>
            <a:pPr>
              <a:buFont typeface="Arial"/>
              <a:buChar char="•"/>
            </a:pPr>
            <a:r>
              <a:rPr lang="pt-BR" sz="2400" b="1" dirty="0">
                <a:solidFill>
                  <a:schemeClr val="bg1"/>
                </a:solidFill>
                <a:ea typeface="+mn-lt"/>
                <a:cs typeface="+mn-lt"/>
              </a:rPr>
              <a:t>Deeplearning4j</a:t>
            </a:r>
            <a:r>
              <a:rPr lang="pt-BR" sz="2400" dirty="0">
                <a:solidFill>
                  <a:schemeClr val="bg1"/>
                </a:solidFill>
                <a:ea typeface="+mn-lt"/>
                <a:cs typeface="+mn-lt"/>
              </a:rPr>
              <a:t>: Deeplearning4j é uma biblioteca de </a:t>
            </a:r>
            <a:r>
              <a:rPr lang="pt-BR" sz="2400" dirty="0" err="1">
                <a:solidFill>
                  <a:schemeClr val="bg1"/>
                </a:solidFill>
                <a:ea typeface="+mn-lt"/>
                <a:cs typeface="+mn-lt"/>
              </a:rPr>
              <a:t>deep</a:t>
            </a:r>
            <a:r>
              <a:rPr lang="pt-BR" sz="2400" dirty="0">
                <a:solidFill>
                  <a:schemeClr val="bg1"/>
                </a:solidFill>
                <a:ea typeface="+mn-lt"/>
                <a:cs typeface="+mn-lt"/>
              </a:rPr>
              <a:t> learning para a JVM. Ela é projetada para ser compatível com o ecossistema Java e oferece suporte para treinar e implantar modelos de </a:t>
            </a:r>
            <a:r>
              <a:rPr lang="pt-BR" sz="2400" dirty="0" err="1">
                <a:solidFill>
                  <a:schemeClr val="bg1"/>
                </a:solidFill>
                <a:ea typeface="+mn-lt"/>
                <a:cs typeface="+mn-lt"/>
              </a:rPr>
              <a:t>deep</a:t>
            </a:r>
            <a:r>
              <a:rPr lang="pt-BR" sz="2400" dirty="0">
                <a:solidFill>
                  <a:schemeClr val="bg1"/>
                </a:solidFill>
                <a:ea typeface="+mn-lt"/>
                <a:cs typeface="+mn-lt"/>
              </a:rPr>
              <a:t> learning em Java.</a:t>
            </a:r>
            <a:endParaRPr lang="pt-BR" dirty="0">
              <a:solidFill>
                <a:schemeClr val="bg1"/>
              </a:solidFill>
            </a:endParaRPr>
          </a:p>
          <a:p>
            <a:pPr>
              <a:buFont typeface="Arial"/>
              <a:buChar char="•"/>
            </a:pPr>
            <a:r>
              <a:rPr lang="pt-BR" sz="2400" b="1" dirty="0" err="1">
                <a:solidFill>
                  <a:schemeClr val="bg1"/>
                </a:solidFill>
                <a:ea typeface="+mn-lt"/>
                <a:cs typeface="+mn-lt"/>
              </a:rPr>
              <a:t>Weka</a:t>
            </a:r>
            <a:r>
              <a:rPr lang="pt-BR" sz="2400" dirty="0">
                <a:solidFill>
                  <a:schemeClr val="bg1"/>
                </a:solidFill>
                <a:ea typeface="+mn-lt"/>
                <a:cs typeface="+mn-lt"/>
              </a:rPr>
              <a:t>: </a:t>
            </a:r>
            <a:r>
              <a:rPr lang="pt-BR" sz="2400" dirty="0" err="1">
                <a:solidFill>
                  <a:schemeClr val="bg1"/>
                </a:solidFill>
                <a:ea typeface="+mn-lt"/>
                <a:cs typeface="+mn-lt"/>
              </a:rPr>
              <a:t>Weka</a:t>
            </a:r>
            <a:r>
              <a:rPr lang="pt-BR" sz="2400" dirty="0">
                <a:solidFill>
                  <a:schemeClr val="bg1"/>
                </a:solidFill>
                <a:ea typeface="+mn-lt"/>
                <a:cs typeface="+mn-lt"/>
              </a:rPr>
              <a:t> é uma biblioteca de machine learning em Java que oferece uma ampla gama de algoritmos de aprendizado supervisionado e não supervisionado. É uma ótima opção para experimentar e </a:t>
            </a:r>
            <a:r>
              <a:rPr lang="pt-BR" sz="2400" dirty="0" err="1">
                <a:solidFill>
                  <a:schemeClr val="bg1"/>
                </a:solidFill>
                <a:ea typeface="+mn-lt"/>
                <a:cs typeface="+mn-lt"/>
              </a:rPr>
              <a:t>prototipar</a:t>
            </a:r>
            <a:r>
              <a:rPr lang="pt-BR" sz="2400" dirty="0">
                <a:solidFill>
                  <a:schemeClr val="bg1"/>
                </a:solidFill>
                <a:ea typeface="+mn-lt"/>
                <a:cs typeface="+mn-lt"/>
              </a:rPr>
              <a:t> modelos de machine learning em Java.</a:t>
            </a:r>
            <a:endParaRPr lang="pt-BR" dirty="0">
              <a:solidFill>
                <a:schemeClr val="bg1"/>
              </a:solidFill>
            </a:endParaRPr>
          </a:p>
          <a:p>
            <a:pPr>
              <a:buFont typeface="Arial"/>
              <a:buChar char="•"/>
            </a:pPr>
            <a:r>
              <a:rPr lang="pt-BR" sz="2400" b="1" dirty="0" err="1">
                <a:solidFill>
                  <a:schemeClr val="bg1"/>
                </a:solidFill>
                <a:ea typeface="+mn-lt"/>
                <a:cs typeface="+mn-lt"/>
              </a:rPr>
              <a:t>OpenNLP</a:t>
            </a:r>
            <a:r>
              <a:rPr lang="pt-BR" sz="2400" dirty="0">
                <a:solidFill>
                  <a:schemeClr val="bg1"/>
                </a:solidFill>
                <a:ea typeface="+mn-lt"/>
                <a:cs typeface="+mn-lt"/>
              </a:rPr>
              <a:t>: O Apache </a:t>
            </a:r>
            <a:r>
              <a:rPr lang="pt-BR" sz="2400" dirty="0" err="1">
                <a:solidFill>
                  <a:schemeClr val="bg1"/>
                </a:solidFill>
                <a:ea typeface="+mn-lt"/>
                <a:cs typeface="+mn-lt"/>
              </a:rPr>
              <a:t>OpenNLP</a:t>
            </a:r>
            <a:r>
              <a:rPr lang="pt-BR" sz="2400" dirty="0">
                <a:solidFill>
                  <a:schemeClr val="bg1"/>
                </a:solidFill>
                <a:ea typeface="+mn-lt"/>
                <a:cs typeface="+mn-lt"/>
              </a:rPr>
              <a:t> é uma biblioteca de processamento de linguagem natural em Java. Ele fornece ferramentas para tarefas como </a:t>
            </a:r>
            <a:r>
              <a:rPr lang="pt-BR" sz="2400" dirty="0" err="1">
                <a:solidFill>
                  <a:schemeClr val="bg1"/>
                </a:solidFill>
                <a:ea typeface="+mn-lt"/>
                <a:cs typeface="+mn-lt"/>
              </a:rPr>
              <a:t>tokenização</a:t>
            </a:r>
            <a:r>
              <a:rPr lang="pt-BR" sz="2400" dirty="0">
                <a:solidFill>
                  <a:schemeClr val="bg1"/>
                </a:solidFill>
                <a:ea typeface="+mn-lt"/>
                <a:cs typeface="+mn-lt"/>
              </a:rPr>
              <a:t>, reconhecimento de entidades nomeadas, segmentação de sentenças e muito mais.</a:t>
            </a:r>
            <a:endParaRPr lang="pt-BR" dirty="0">
              <a:solidFill>
                <a:schemeClr val="bg1"/>
              </a:solidFill>
            </a:endParaRPr>
          </a:p>
          <a:p>
            <a:pPr>
              <a:buFont typeface="Arial"/>
              <a:buChar char="•"/>
            </a:pPr>
            <a:endParaRPr lang="pt-BR"/>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p:txBody>
          <a:bodyPr/>
          <a:lstStyle/>
          <a:p>
            <a:fld id="{31574759-F5E8-42FC-BBF5-9118E056FF9E}" type="slidenum">
              <a:rPr lang="pt-BR" smtClean="0"/>
              <a:t>19</a:t>
            </a:fld>
            <a:endParaRPr lang="pt-BR"/>
          </a:p>
        </p:txBody>
      </p:sp>
      <p:sp>
        <p:nvSpPr>
          <p:cNvPr id="11" name="CaixaDeTexto 10">
            <a:extLst>
              <a:ext uri="{FF2B5EF4-FFF2-40B4-BE49-F238E27FC236}">
                <a16:creationId xmlns:a16="http://schemas.microsoft.com/office/drawing/2014/main" id="{E67570F2-6858-3308-24E3-EF8D752D083F}"/>
              </a:ext>
            </a:extLst>
          </p:cNvPr>
          <p:cNvSpPr txBox="1"/>
          <p:nvPr/>
        </p:nvSpPr>
        <p:spPr>
          <a:xfrm>
            <a:off x="5349122" y="1421176"/>
            <a:ext cx="3792071"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3200" dirty="0">
                <a:solidFill>
                  <a:schemeClr val="bg1"/>
                </a:solidFill>
                <a:ea typeface="+mn-lt"/>
                <a:cs typeface="+mn-lt"/>
              </a:rPr>
              <a:t>Plataformas e APIs de terceiros para integração de IA em projetos Java</a:t>
            </a:r>
            <a:endParaRPr lang="pt-BR" dirty="0">
              <a:solidFill>
                <a:schemeClr val="bg1"/>
              </a:solidFill>
              <a:ea typeface="+mn-lt"/>
              <a:cs typeface="+mn-lt"/>
            </a:endParaRPr>
          </a:p>
          <a:p>
            <a:endParaRPr lang="pt-BR" dirty="0">
              <a:solidFill>
                <a:schemeClr val="bg1"/>
              </a:solidFill>
              <a:cs typeface="Calibri"/>
            </a:endParaRPr>
          </a:p>
          <a:p>
            <a:endParaRPr lang="pt-BR" sz="2400" dirty="0">
              <a:solidFill>
                <a:schemeClr val="bg1"/>
              </a:solidFill>
              <a:cs typeface="Calibri"/>
            </a:endParaRPr>
          </a:p>
        </p:txBody>
      </p:sp>
      <p:pic>
        <p:nvPicPr>
          <p:cNvPr id="4" name="Imagem 3" descr="Uma imagem contendo Padrão do plano de fundo&#10;&#10;Descrição gerada automaticamente">
            <a:extLst>
              <a:ext uri="{FF2B5EF4-FFF2-40B4-BE49-F238E27FC236}">
                <a16:creationId xmlns:a16="http://schemas.microsoft.com/office/drawing/2014/main" id="{06818217-1ED2-4276-7541-16C1A53FCE34}"/>
              </a:ext>
            </a:extLst>
          </p:cNvPr>
          <p:cNvPicPr>
            <a:picLocks noChangeAspect="1"/>
          </p:cNvPicPr>
          <p:nvPr/>
        </p:nvPicPr>
        <p:blipFill>
          <a:blip r:embed="rId2"/>
          <a:stretch>
            <a:fillRect/>
          </a:stretch>
        </p:blipFill>
        <p:spPr>
          <a:xfrm>
            <a:off x="275665" y="396688"/>
            <a:ext cx="4800600" cy="4800600"/>
          </a:xfrm>
          <a:prstGeom prst="rect">
            <a:avLst/>
          </a:prstGeom>
        </p:spPr>
      </p:pic>
    </p:spTree>
    <p:extLst>
      <p:ext uri="{BB962C8B-B14F-4D97-AF65-F5344CB8AC3E}">
        <p14:creationId xmlns:p14="http://schemas.microsoft.com/office/powerpoint/2010/main" val="381371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30F99FB-BF68-528D-3507-172C9AE59C1D}"/>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6" y="5965762"/>
            <a:ext cx="9031740" cy="6370975"/>
          </a:xfrm>
          <a:prstGeom prst="rect">
            <a:avLst/>
          </a:prstGeom>
          <a:noFill/>
        </p:spPr>
        <p:txBody>
          <a:bodyPr wrap="square" lIns="91440" tIns="45720" rIns="91440" bIns="45720" rtlCol="0" anchor="t">
            <a:spAutoFit/>
          </a:bodyPr>
          <a:lstStyle/>
          <a:p>
            <a:r>
              <a:rPr lang="pt-BR" sz="2400" dirty="0">
                <a:ea typeface="+mn-lt"/>
                <a:cs typeface="+mn-lt"/>
              </a:rPr>
              <a:t>A</a:t>
            </a:r>
            <a:r>
              <a:rPr lang="pt-BR" sz="2400" dirty="0">
                <a:solidFill>
                  <a:schemeClr val="bg1"/>
                </a:solidFill>
                <a:ea typeface="+mn-lt"/>
                <a:cs typeface="+mn-lt"/>
              </a:rPr>
              <a:t> história da Inteligência Artificial (IA) remonta a séculos atrás, mas seu desenvolvimento significativo começou no século XX. Aqui está uma breve linha do tempo:</a:t>
            </a:r>
            <a:endParaRPr lang="pt-BR">
              <a:solidFill>
                <a:schemeClr val="bg1"/>
              </a:solidFill>
              <a:ea typeface="Calibri"/>
              <a:cs typeface="Calibri"/>
            </a:endParaRPr>
          </a:p>
          <a:p>
            <a:pPr marL="285750" indent="-285750">
              <a:buFont typeface="Arial"/>
              <a:buChar char="•"/>
            </a:pPr>
            <a:r>
              <a:rPr lang="pt-BR" sz="2400" b="1" dirty="0">
                <a:solidFill>
                  <a:schemeClr val="bg1"/>
                </a:solidFill>
                <a:ea typeface="+mn-lt"/>
                <a:cs typeface="+mn-lt"/>
              </a:rPr>
              <a:t>Década de 1940</a:t>
            </a:r>
            <a:r>
              <a:rPr lang="pt-BR" sz="2400" dirty="0">
                <a:solidFill>
                  <a:schemeClr val="bg1"/>
                </a:solidFill>
                <a:ea typeface="+mn-lt"/>
                <a:cs typeface="+mn-lt"/>
              </a:rPr>
              <a:t>: Durante a Segunda Guerra Mundial, pesquisadores como Alan Turing começaram a explorar ideias de computação e máquinas que poderiam simular o pensamento humano.</a:t>
            </a:r>
            <a:endParaRPr lang="pt-BR">
              <a:solidFill>
                <a:schemeClr val="bg1"/>
              </a:solidFill>
              <a:ea typeface="Calibri"/>
              <a:cs typeface="Calibri"/>
            </a:endParaRPr>
          </a:p>
          <a:p>
            <a:pPr marL="285750" indent="-285750">
              <a:buFont typeface="Arial"/>
              <a:buChar char="•"/>
            </a:pPr>
            <a:r>
              <a:rPr lang="pt-BR" sz="2400" b="1" dirty="0">
                <a:solidFill>
                  <a:schemeClr val="bg1"/>
                </a:solidFill>
                <a:ea typeface="+mn-lt"/>
                <a:cs typeface="+mn-lt"/>
              </a:rPr>
              <a:t>Década de 1950</a:t>
            </a:r>
            <a:r>
              <a:rPr lang="pt-BR" sz="2400" dirty="0">
                <a:solidFill>
                  <a:schemeClr val="bg1"/>
                </a:solidFill>
                <a:ea typeface="+mn-lt"/>
                <a:cs typeface="+mn-lt"/>
              </a:rPr>
              <a:t>: O termo "Inteligência Artificial" foi cunhado por John McCarthy em 1956. Neste período, muitos pesquisadores começaram a desenvolver algoritmos e programas que pudessem realizar tarefas que anteriormente só podiam ser feitas por humanos.</a:t>
            </a:r>
            <a:endParaRPr lang="pt-BR">
              <a:solidFill>
                <a:schemeClr val="bg1"/>
              </a:solidFill>
              <a:ea typeface="Calibri"/>
              <a:cs typeface="Calibri"/>
            </a:endParaRPr>
          </a:p>
          <a:p>
            <a:pPr marL="285750" indent="-285750">
              <a:buFont typeface="Arial"/>
              <a:buChar char="•"/>
            </a:pPr>
            <a:r>
              <a:rPr lang="pt-BR" sz="2400" b="1" dirty="0">
                <a:solidFill>
                  <a:schemeClr val="bg1"/>
                </a:solidFill>
                <a:ea typeface="+mn-lt"/>
                <a:cs typeface="+mn-lt"/>
              </a:rPr>
              <a:t>Década de 1960-1970</a:t>
            </a:r>
            <a:r>
              <a:rPr lang="pt-BR" sz="2400" dirty="0">
                <a:solidFill>
                  <a:schemeClr val="bg1"/>
                </a:solidFill>
                <a:ea typeface="+mn-lt"/>
                <a:cs typeface="+mn-lt"/>
              </a:rPr>
              <a:t>: Surgimento de técnicas como a "Árvore de Decisão" e o "Aprendizado de Máquina", bem como sistemas especialistas, que usavam regras codificadas para tomar decisões.</a:t>
            </a:r>
            <a:endParaRPr lang="pt-BR">
              <a:solidFill>
                <a:schemeClr val="bg1"/>
              </a:solidFill>
              <a:ea typeface="Calibri"/>
              <a:cs typeface="Calibri"/>
            </a:endParaRPr>
          </a:p>
          <a:p>
            <a:pPr marL="285750" indent="-285750">
              <a:buFont typeface="Arial"/>
              <a:buChar char="•"/>
            </a:pPr>
            <a:r>
              <a:rPr lang="pt-BR" sz="2400" b="1" dirty="0">
                <a:solidFill>
                  <a:schemeClr val="bg1"/>
                </a:solidFill>
                <a:ea typeface="+mn-lt"/>
                <a:cs typeface="+mn-lt"/>
              </a:rPr>
              <a:t>Década de 1980-1990</a:t>
            </a:r>
            <a:r>
              <a:rPr lang="pt-BR" sz="2400" dirty="0">
                <a:solidFill>
                  <a:schemeClr val="bg1"/>
                </a:solidFill>
                <a:ea typeface="+mn-lt"/>
                <a:cs typeface="+mn-lt"/>
              </a:rPr>
              <a:t>: Foi um período de crescimento na área de IA, com avanços em áreas como redes neurais artificiais, lógica difusa e algoritmos genéticos.</a:t>
            </a:r>
            <a:endParaRPr lang="pt-BR" sz="3200">
              <a:ea typeface="Calibri"/>
              <a:cs typeface="Calibri"/>
            </a:endParaRPr>
          </a:p>
        </p:txBody>
      </p:sp>
      <p:sp>
        <p:nvSpPr>
          <p:cNvPr id="7" name="CaixaDeTexto 6">
            <a:extLst>
              <a:ext uri="{FF2B5EF4-FFF2-40B4-BE49-F238E27FC236}">
                <a16:creationId xmlns:a16="http://schemas.microsoft.com/office/drawing/2014/main" id="{F8BA8C62-7138-497B-BC9D-C87A88E756A3}"/>
              </a:ext>
            </a:extLst>
          </p:cNvPr>
          <p:cNvSpPr txBox="1"/>
          <p:nvPr/>
        </p:nvSpPr>
        <p:spPr>
          <a:xfrm>
            <a:off x="3783055" y="5374530"/>
            <a:ext cx="2765412" cy="584775"/>
          </a:xfrm>
          <a:prstGeom prst="rect">
            <a:avLst/>
          </a:prstGeom>
          <a:noFill/>
        </p:spPr>
        <p:txBody>
          <a:bodyPr wrap="square" lIns="91440" tIns="45720" rIns="91440" bIns="45720" rtlCol="0" anchor="t">
            <a:spAutoFit/>
          </a:bodyPr>
          <a:lstStyle/>
          <a:p>
            <a:r>
              <a:rPr lang="pt-BR" sz="3200" dirty="0">
                <a:solidFill>
                  <a:schemeClr val="bg1"/>
                </a:solidFill>
                <a:ea typeface="Calibri"/>
                <a:cs typeface="Calibri"/>
              </a:rPr>
              <a:t>Introdução</a:t>
            </a:r>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p:txBody>
          <a:bodyPr/>
          <a:lstStyle/>
          <a:p>
            <a:fld id="{31574759-F5E8-42FC-BBF5-9118E056FF9E}" type="slidenum">
              <a:rPr lang="pt-BR" smtClean="0"/>
              <a:t>2</a:t>
            </a:fld>
            <a:endParaRPr lang="pt-BR"/>
          </a:p>
        </p:txBody>
      </p:sp>
      <p:pic>
        <p:nvPicPr>
          <p:cNvPr id="3" name="Imagem 2" descr="Fogos de artifício no céu&#10;&#10;Descrição gerada automaticamente">
            <a:extLst>
              <a:ext uri="{FF2B5EF4-FFF2-40B4-BE49-F238E27FC236}">
                <a16:creationId xmlns:a16="http://schemas.microsoft.com/office/drawing/2014/main" id="{22135A6F-1A46-BF82-3F35-3760F254AE9E}"/>
              </a:ext>
            </a:extLst>
          </p:cNvPr>
          <p:cNvPicPr>
            <a:picLocks noChangeAspect="1"/>
          </p:cNvPicPr>
          <p:nvPr/>
        </p:nvPicPr>
        <p:blipFill>
          <a:blip r:embed="rId2"/>
          <a:stretch>
            <a:fillRect/>
          </a:stretch>
        </p:blipFill>
        <p:spPr>
          <a:xfrm>
            <a:off x="2400300" y="235323"/>
            <a:ext cx="4800600" cy="4800600"/>
          </a:xfrm>
          <a:prstGeom prst="rect">
            <a:avLst/>
          </a:prstGeom>
        </p:spPr>
      </p:pic>
    </p:spTree>
    <p:extLst>
      <p:ext uri="{BB962C8B-B14F-4D97-AF65-F5344CB8AC3E}">
        <p14:creationId xmlns:p14="http://schemas.microsoft.com/office/powerpoint/2010/main" val="19238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12A606-C9C3-2459-957F-72D7063CA0BE}"/>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92A5F66-7CB6-8164-5778-0A03CB1226A2}"/>
              </a:ext>
            </a:extLst>
          </p:cNvPr>
          <p:cNvSpPr txBox="1"/>
          <p:nvPr/>
        </p:nvSpPr>
        <p:spPr>
          <a:xfrm>
            <a:off x="3088949" y="12222237"/>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2298705"/>
            <a:ext cx="9058634" cy="5632311"/>
          </a:xfrm>
          <a:prstGeom prst="rect">
            <a:avLst/>
          </a:prstGeom>
          <a:noFill/>
        </p:spPr>
        <p:txBody>
          <a:bodyPr wrap="square" lIns="91440" tIns="45720" rIns="91440" bIns="45720" rtlCol="0" anchor="t">
            <a:spAutoFit/>
          </a:bodyPr>
          <a:lstStyle/>
          <a:p>
            <a:pPr>
              <a:buFont typeface="Arial"/>
              <a:buChar char="•"/>
            </a:pPr>
            <a:r>
              <a:rPr lang="pt-BR" sz="2400" b="1" dirty="0">
                <a:solidFill>
                  <a:schemeClr val="bg1"/>
                </a:solidFill>
                <a:ea typeface="+mn-lt"/>
                <a:cs typeface="+mn-lt"/>
              </a:rPr>
              <a:t>Stanford </a:t>
            </a:r>
            <a:r>
              <a:rPr lang="pt-BR" sz="2400" b="1" dirty="0" err="1">
                <a:solidFill>
                  <a:schemeClr val="bg1"/>
                </a:solidFill>
                <a:ea typeface="+mn-lt"/>
                <a:cs typeface="+mn-lt"/>
              </a:rPr>
              <a:t>CoreNLP</a:t>
            </a:r>
            <a:r>
              <a:rPr lang="pt-BR" sz="2400" dirty="0">
                <a:solidFill>
                  <a:schemeClr val="bg1"/>
                </a:solidFill>
                <a:ea typeface="+mn-lt"/>
                <a:cs typeface="+mn-lt"/>
              </a:rPr>
              <a:t>: Desenvolvido pela Universidade de Stanford, o Stanford </a:t>
            </a:r>
            <a:r>
              <a:rPr lang="pt-BR" sz="2400" dirty="0" err="1">
                <a:solidFill>
                  <a:schemeClr val="bg1"/>
                </a:solidFill>
                <a:ea typeface="+mn-lt"/>
                <a:cs typeface="+mn-lt"/>
              </a:rPr>
              <a:t>CoreNLP</a:t>
            </a:r>
            <a:r>
              <a:rPr lang="pt-BR" sz="2400" dirty="0">
                <a:solidFill>
                  <a:schemeClr val="bg1"/>
                </a:solidFill>
                <a:ea typeface="+mn-lt"/>
                <a:cs typeface="+mn-lt"/>
              </a:rPr>
              <a:t> é outra biblioteca de processamento de linguagem natural em Java. Ele oferece uma série de ferramentas para análise de texto, como </a:t>
            </a:r>
            <a:r>
              <a:rPr lang="pt-BR" sz="2400" dirty="0" err="1">
                <a:solidFill>
                  <a:schemeClr val="bg1"/>
                </a:solidFill>
                <a:ea typeface="+mn-lt"/>
                <a:cs typeface="+mn-lt"/>
              </a:rPr>
              <a:t>tokenização</a:t>
            </a:r>
            <a:r>
              <a:rPr lang="pt-BR" sz="2400" dirty="0">
                <a:solidFill>
                  <a:schemeClr val="bg1"/>
                </a:solidFill>
                <a:ea typeface="+mn-lt"/>
                <a:cs typeface="+mn-lt"/>
              </a:rPr>
              <a:t>, análise de dependência, análise de sentimentos e reconhecimento de entidades nomeadas.</a:t>
            </a:r>
            <a:endParaRPr lang="pt-BR" dirty="0">
              <a:solidFill>
                <a:schemeClr val="bg1"/>
              </a:solidFill>
              <a:ea typeface="+mn-lt"/>
              <a:cs typeface="+mn-lt"/>
            </a:endParaRPr>
          </a:p>
          <a:p>
            <a:pPr>
              <a:buFont typeface="Arial"/>
              <a:buChar char="•"/>
            </a:pPr>
            <a:r>
              <a:rPr lang="pt-BR" sz="2400" b="1" dirty="0">
                <a:solidFill>
                  <a:schemeClr val="bg1"/>
                </a:solidFill>
                <a:ea typeface="+mn-lt"/>
                <a:cs typeface="+mn-lt"/>
              </a:rPr>
              <a:t>Apache </a:t>
            </a:r>
            <a:r>
              <a:rPr lang="pt-BR" sz="2400" b="1" dirty="0" err="1">
                <a:solidFill>
                  <a:schemeClr val="bg1"/>
                </a:solidFill>
                <a:ea typeface="+mn-lt"/>
                <a:cs typeface="+mn-lt"/>
              </a:rPr>
              <a:t>Mahout</a:t>
            </a:r>
            <a:r>
              <a:rPr lang="pt-BR" sz="2400" dirty="0">
                <a:solidFill>
                  <a:schemeClr val="bg1"/>
                </a:solidFill>
                <a:ea typeface="+mn-lt"/>
                <a:cs typeface="+mn-lt"/>
              </a:rPr>
              <a:t>: O Apache </a:t>
            </a:r>
            <a:r>
              <a:rPr lang="pt-BR" sz="2400" dirty="0" err="1">
                <a:solidFill>
                  <a:schemeClr val="bg1"/>
                </a:solidFill>
                <a:ea typeface="+mn-lt"/>
                <a:cs typeface="+mn-lt"/>
              </a:rPr>
              <a:t>Mahout</a:t>
            </a:r>
            <a:r>
              <a:rPr lang="pt-BR" sz="2400" dirty="0">
                <a:solidFill>
                  <a:schemeClr val="bg1"/>
                </a:solidFill>
                <a:ea typeface="+mn-lt"/>
                <a:cs typeface="+mn-lt"/>
              </a:rPr>
              <a:t> é uma biblioteca de machine learning distribuída que executa em cima do Apache </a:t>
            </a:r>
            <a:r>
              <a:rPr lang="pt-BR" sz="2400" dirty="0" err="1">
                <a:solidFill>
                  <a:schemeClr val="bg1"/>
                </a:solidFill>
                <a:ea typeface="+mn-lt"/>
                <a:cs typeface="+mn-lt"/>
              </a:rPr>
              <a:t>Hadoop</a:t>
            </a:r>
            <a:r>
              <a:rPr lang="pt-BR" sz="2400" dirty="0">
                <a:solidFill>
                  <a:schemeClr val="bg1"/>
                </a:solidFill>
                <a:ea typeface="+mn-lt"/>
                <a:cs typeface="+mn-lt"/>
              </a:rPr>
              <a:t> e Spark. Ele fornece implementações distribuídas de algoritmos de machine learning, como </a:t>
            </a:r>
            <a:r>
              <a:rPr lang="pt-BR" sz="2400" dirty="0" err="1">
                <a:solidFill>
                  <a:schemeClr val="bg1"/>
                </a:solidFill>
                <a:ea typeface="+mn-lt"/>
                <a:cs typeface="+mn-lt"/>
              </a:rPr>
              <a:t>clustering</a:t>
            </a:r>
            <a:r>
              <a:rPr lang="pt-BR" sz="2400" dirty="0">
                <a:solidFill>
                  <a:schemeClr val="bg1"/>
                </a:solidFill>
                <a:ea typeface="+mn-lt"/>
                <a:cs typeface="+mn-lt"/>
              </a:rPr>
              <a:t>, classificação e filtragem colaborativa.</a:t>
            </a:r>
            <a:endParaRPr lang="pt-BR" dirty="0">
              <a:solidFill>
                <a:schemeClr val="bg1"/>
              </a:solidFill>
              <a:ea typeface="+mn-lt"/>
              <a:cs typeface="+mn-lt"/>
            </a:endParaRPr>
          </a:p>
          <a:p>
            <a:pPr>
              <a:buFont typeface="Arial"/>
              <a:buChar char="•"/>
            </a:pPr>
            <a:r>
              <a:rPr lang="pt-BR" sz="2400" dirty="0">
                <a:solidFill>
                  <a:schemeClr val="bg1"/>
                </a:solidFill>
                <a:ea typeface="+mn-lt"/>
                <a:cs typeface="+mn-lt"/>
              </a:rPr>
              <a:t>Essas são apenas algumas das opções disponíveis. Dependendo das suas necessidades específicas, você pode escolher a plataforma ou API que melhor se adapta ao seu projeto e às suas habilidades em Java.</a:t>
            </a:r>
            <a:endParaRPr lang="pt-BR" dirty="0">
              <a:solidFill>
                <a:schemeClr val="bg1"/>
              </a:solidFill>
              <a:ea typeface="+mn-lt"/>
              <a:cs typeface="+mn-lt"/>
            </a:endParaRPr>
          </a:p>
          <a:p>
            <a:pPr>
              <a:buFont typeface="Arial"/>
              <a:buChar char="•"/>
            </a:pPr>
            <a:endParaRPr lang="pt-BR" sz="2400" dirty="0">
              <a:solidFill>
                <a:schemeClr val="bg1"/>
              </a:solidFill>
              <a:ea typeface="+mn-lt"/>
              <a:cs typeface="+mn-lt"/>
            </a:endParaRPr>
          </a:p>
          <a:p>
            <a:pPr marL="285750" indent="-285750">
              <a:buFont typeface="Arial,Sans-Serif"/>
              <a:buChar char="•"/>
            </a:pPr>
            <a:endParaRPr lang="pt-BR" sz="2400" dirty="0">
              <a:solidFill>
                <a:schemeClr val="bg1"/>
              </a:solidFill>
              <a:cs typeface="Calibri"/>
            </a:endParaRPr>
          </a:p>
          <a:p>
            <a:pPr marL="285750" indent="-285750">
              <a:buFont typeface="Arial"/>
              <a:buChar char="•"/>
            </a:pPr>
            <a:endParaRPr lang="pt-BR" sz="2400" dirty="0">
              <a:solidFill>
                <a:schemeClr val="bg1"/>
              </a:solidFill>
              <a:cs typeface="Calibri"/>
            </a:endParaRP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291961" y="308143"/>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a:xfrm>
            <a:off x="7184260" y="12026554"/>
            <a:ext cx="2160270" cy="681567"/>
          </a:xfrm>
        </p:spPr>
        <p:txBody>
          <a:bodyPr/>
          <a:lstStyle/>
          <a:p>
            <a:fld id="{31574759-F5E8-42FC-BBF5-9118E056FF9E}" type="slidenum">
              <a:rPr lang="pt-BR" smtClean="0"/>
              <a:t>20</a:t>
            </a:fld>
            <a:endParaRPr lang="pt-BR"/>
          </a:p>
        </p:txBody>
      </p:sp>
      <p:sp>
        <p:nvSpPr>
          <p:cNvPr id="7" name="CaixaDeTexto 6">
            <a:extLst>
              <a:ext uri="{FF2B5EF4-FFF2-40B4-BE49-F238E27FC236}">
                <a16:creationId xmlns:a16="http://schemas.microsoft.com/office/drawing/2014/main" id="{32638AA8-3E3C-42E3-C1DB-DA8E42F2EBA2}"/>
              </a:ext>
            </a:extLst>
          </p:cNvPr>
          <p:cNvSpPr txBox="1"/>
          <p:nvPr/>
        </p:nvSpPr>
        <p:spPr>
          <a:xfrm>
            <a:off x="313558" y="937702"/>
            <a:ext cx="9058634" cy="1077218"/>
          </a:xfrm>
          <a:prstGeom prst="rect">
            <a:avLst/>
          </a:prstGeom>
          <a:noFill/>
        </p:spPr>
        <p:txBody>
          <a:bodyPr wrap="square" lIns="91440" tIns="45720" rIns="91440" bIns="45720" rtlCol="0" anchor="t">
            <a:spAutoFit/>
          </a:bodyPr>
          <a:lstStyle/>
          <a:p>
            <a:pPr algn="ctr"/>
            <a:r>
              <a:rPr lang="pt-BR" sz="3200" dirty="0">
                <a:solidFill>
                  <a:schemeClr val="bg1"/>
                </a:solidFill>
                <a:ea typeface="+mn-lt"/>
                <a:cs typeface="+mn-lt"/>
              </a:rPr>
              <a:t>Plataformas e APIs de terceiros para integração de IA em projetos Java</a:t>
            </a:r>
            <a:endParaRPr lang="pt-BR" dirty="0">
              <a:solidFill>
                <a:schemeClr val="bg1"/>
              </a:solidFill>
            </a:endParaRPr>
          </a:p>
        </p:txBody>
      </p:sp>
    </p:spTree>
    <p:extLst>
      <p:ext uri="{BB962C8B-B14F-4D97-AF65-F5344CB8AC3E}">
        <p14:creationId xmlns:p14="http://schemas.microsoft.com/office/powerpoint/2010/main" val="2782037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E0421E7B-EEFF-6556-5A29-D52447DE32E5}"/>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5633575"/>
            <a:ext cx="9058634" cy="6278642"/>
          </a:xfrm>
          <a:prstGeom prst="rect">
            <a:avLst/>
          </a:prstGeom>
          <a:noFill/>
        </p:spPr>
        <p:txBody>
          <a:bodyPr wrap="square" lIns="91440" tIns="45720" rIns="91440" bIns="45720" rtlCol="0" anchor="t">
            <a:spAutoFit/>
          </a:bodyPr>
          <a:lstStyle/>
          <a:p>
            <a:pPr>
              <a:buFont typeface="Arial"/>
              <a:buChar char="•"/>
            </a:pPr>
            <a:r>
              <a:rPr lang="pt-BR" sz="2400" dirty="0">
                <a:solidFill>
                  <a:schemeClr val="bg1"/>
                </a:solidFill>
                <a:ea typeface="+mn-lt"/>
                <a:cs typeface="+mn-lt"/>
              </a:rPr>
              <a:t>Encontrar diretórios específicos dedicados exclusivamente a serviços de IA em Java pode ser um pouco desafiador, já que muitos serviços de IA são independentes da linguagem de programação usada. No entanto, existem algumas plataformas e diretórios que listam bibliotecas e ferramentas de IA que têm suporte para Java. Aqui estão alguns lugares onde você pode encontrar informações sobre serviços de IA em Java:</a:t>
            </a:r>
          </a:p>
          <a:p>
            <a:pPr>
              <a:buFont typeface="Arial"/>
              <a:buChar char="•"/>
            </a:pPr>
            <a:r>
              <a:rPr lang="pt-BR" sz="2400" b="1" dirty="0">
                <a:solidFill>
                  <a:schemeClr val="bg1"/>
                </a:solidFill>
                <a:ea typeface="+mn-lt"/>
                <a:cs typeface="+mn-lt"/>
              </a:rPr>
              <a:t>GitHub</a:t>
            </a:r>
            <a:r>
              <a:rPr lang="pt-BR" sz="2400" dirty="0">
                <a:solidFill>
                  <a:schemeClr val="bg1"/>
                </a:solidFill>
                <a:ea typeface="+mn-lt"/>
                <a:cs typeface="+mn-lt"/>
              </a:rPr>
              <a:t>: GitHub é uma ótima fonte para encontrar bibliotecas de código aberto e projetos relacionados à IA em Java. Você pode usar a função de pesquisa para encontrar projetos relevantes, além de explorar repositórios populares, como deeplearning4j.</a:t>
            </a:r>
            <a:endParaRPr lang="pt-BR" dirty="0">
              <a:solidFill>
                <a:schemeClr val="bg1"/>
              </a:solidFill>
              <a:ea typeface="+mn-lt"/>
              <a:cs typeface="+mn-lt"/>
            </a:endParaRPr>
          </a:p>
          <a:p>
            <a:pPr>
              <a:buFont typeface="Arial"/>
              <a:buChar char="•"/>
            </a:pPr>
            <a:r>
              <a:rPr lang="pt-BR" sz="2400" b="1" dirty="0" err="1">
                <a:solidFill>
                  <a:schemeClr val="bg1"/>
                </a:solidFill>
                <a:ea typeface="+mn-lt"/>
                <a:cs typeface="+mn-lt"/>
              </a:rPr>
              <a:t>Maven</a:t>
            </a:r>
            <a:r>
              <a:rPr lang="pt-BR" sz="2400" b="1" dirty="0">
                <a:solidFill>
                  <a:schemeClr val="bg1"/>
                </a:solidFill>
                <a:ea typeface="+mn-lt"/>
                <a:cs typeface="+mn-lt"/>
              </a:rPr>
              <a:t> </a:t>
            </a:r>
            <a:r>
              <a:rPr lang="pt-BR" sz="2400" b="1" dirty="0" err="1">
                <a:solidFill>
                  <a:schemeClr val="bg1"/>
                </a:solidFill>
                <a:ea typeface="+mn-lt"/>
                <a:cs typeface="+mn-lt"/>
              </a:rPr>
              <a:t>Repository</a:t>
            </a:r>
            <a:r>
              <a:rPr lang="pt-BR" sz="2400" dirty="0">
                <a:solidFill>
                  <a:schemeClr val="bg1"/>
                </a:solidFill>
                <a:ea typeface="+mn-lt"/>
                <a:cs typeface="+mn-lt"/>
              </a:rPr>
              <a:t>: O </a:t>
            </a:r>
            <a:r>
              <a:rPr lang="pt-BR" sz="2400" dirty="0" err="1">
                <a:solidFill>
                  <a:schemeClr val="bg1"/>
                </a:solidFill>
                <a:ea typeface="+mn-lt"/>
                <a:cs typeface="+mn-lt"/>
              </a:rPr>
              <a:t>Maven</a:t>
            </a:r>
            <a:r>
              <a:rPr lang="pt-BR" sz="2400" dirty="0">
                <a:solidFill>
                  <a:schemeClr val="bg1"/>
                </a:solidFill>
                <a:ea typeface="+mn-lt"/>
                <a:cs typeface="+mn-lt"/>
              </a:rPr>
              <a:t> </a:t>
            </a:r>
            <a:r>
              <a:rPr lang="pt-BR" sz="2400" dirty="0" err="1">
                <a:solidFill>
                  <a:schemeClr val="bg1"/>
                </a:solidFill>
                <a:ea typeface="+mn-lt"/>
                <a:cs typeface="+mn-lt"/>
              </a:rPr>
              <a:t>Repository</a:t>
            </a:r>
            <a:r>
              <a:rPr lang="pt-BR" sz="2400" dirty="0">
                <a:solidFill>
                  <a:schemeClr val="bg1"/>
                </a:solidFill>
                <a:ea typeface="+mn-lt"/>
                <a:cs typeface="+mn-lt"/>
              </a:rPr>
              <a:t> é um repositório central para bibliotecas Java e suas dependências. Você pode pesquisar por artefatos relacionados à IA usando palavras-chave como "machine learning", "</a:t>
            </a:r>
            <a:r>
              <a:rPr lang="pt-BR" sz="2400" dirty="0" err="1">
                <a:solidFill>
                  <a:schemeClr val="bg1"/>
                </a:solidFill>
                <a:ea typeface="+mn-lt"/>
                <a:cs typeface="+mn-lt"/>
              </a:rPr>
              <a:t>deep</a:t>
            </a:r>
            <a:r>
              <a:rPr lang="pt-BR" sz="2400" dirty="0">
                <a:solidFill>
                  <a:schemeClr val="bg1"/>
                </a:solidFill>
                <a:ea typeface="+mn-lt"/>
                <a:cs typeface="+mn-lt"/>
              </a:rPr>
              <a:t> learning" ou "AI" e ver quais bibliotecas estão disponíveis para uso em seus projetos Java.</a:t>
            </a:r>
            <a:endParaRPr lang="pt-BR" dirty="0">
              <a:solidFill>
                <a:schemeClr val="bg1"/>
              </a:solidFill>
              <a:ea typeface="+mn-lt"/>
              <a:cs typeface="+mn-lt"/>
            </a:endParaRPr>
          </a:p>
          <a:p>
            <a:pPr>
              <a:buFont typeface="Arial"/>
              <a:buChar char="•"/>
            </a:pPr>
            <a:endParaRPr lang="pt-BR">
              <a:solidFill>
                <a:schemeClr val="bg1"/>
              </a:solidFill>
              <a:ea typeface="+mn-lt"/>
              <a:cs typeface="+mn-lt"/>
            </a:endParaRPr>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p:txBody>
          <a:bodyPr/>
          <a:lstStyle/>
          <a:p>
            <a:fld id="{31574759-F5E8-42FC-BBF5-9118E056FF9E}" type="slidenum">
              <a:rPr lang="pt-BR" smtClean="0"/>
              <a:t>21</a:t>
            </a:fld>
            <a:endParaRPr lang="pt-BR"/>
          </a:p>
        </p:txBody>
      </p:sp>
      <p:pic>
        <p:nvPicPr>
          <p:cNvPr id="4" name="Imagem 3" descr="Uma imagem contendo Padrão do plano de fundo&#10;&#10;Descrição gerada automaticamente">
            <a:extLst>
              <a:ext uri="{FF2B5EF4-FFF2-40B4-BE49-F238E27FC236}">
                <a16:creationId xmlns:a16="http://schemas.microsoft.com/office/drawing/2014/main" id="{06818217-1ED2-4276-7541-16C1A53FCE34}"/>
              </a:ext>
            </a:extLst>
          </p:cNvPr>
          <p:cNvPicPr>
            <a:picLocks noChangeAspect="1"/>
          </p:cNvPicPr>
          <p:nvPr/>
        </p:nvPicPr>
        <p:blipFill>
          <a:blip r:embed="rId2"/>
          <a:stretch>
            <a:fillRect/>
          </a:stretch>
        </p:blipFill>
        <p:spPr>
          <a:xfrm>
            <a:off x="275665" y="396688"/>
            <a:ext cx="4800600" cy="4800600"/>
          </a:xfrm>
          <a:prstGeom prst="rect">
            <a:avLst/>
          </a:prstGeom>
        </p:spPr>
      </p:pic>
      <p:sp>
        <p:nvSpPr>
          <p:cNvPr id="5" name="CaixaDeTexto 4">
            <a:extLst>
              <a:ext uri="{FF2B5EF4-FFF2-40B4-BE49-F238E27FC236}">
                <a16:creationId xmlns:a16="http://schemas.microsoft.com/office/drawing/2014/main" id="{3F1E1F67-818B-9EC3-ABB6-06E0C459D80A}"/>
              </a:ext>
            </a:extLst>
          </p:cNvPr>
          <p:cNvSpPr txBox="1"/>
          <p:nvPr/>
        </p:nvSpPr>
        <p:spPr>
          <a:xfrm>
            <a:off x="5537381" y="1932164"/>
            <a:ext cx="3792071" cy="17235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3200" dirty="0">
                <a:solidFill>
                  <a:schemeClr val="bg1"/>
                </a:solidFill>
                <a:ea typeface="+mn-lt"/>
                <a:cs typeface="+mn-lt"/>
              </a:rPr>
              <a:t>Diretórios de serviços de IA em Java</a:t>
            </a:r>
            <a:endParaRPr lang="pt-BR" dirty="0">
              <a:solidFill>
                <a:schemeClr val="bg1"/>
              </a:solidFill>
              <a:ea typeface="+mn-lt"/>
              <a:cs typeface="+mn-lt"/>
            </a:endParaRPr>
          </a:p>
          <a:p>
            <a:endParaRPr lang="pt-BR" dirty="0">
              <a:solidFill>
                <a:schemeClr val="bg1"/>
              </a:solidFill>
              <a:cs typeface="Calibri"/>
            </a:endParaRPr>
          </a:p>
          <a:p>
            <a:endParaRPr lang="pt-BR" sz="2400" dirty="0">
              <a:solidFill>
                <a:schemeClr val="bg1"/>
              </a:solidFill>
              <a:cs typeface="Calibri"/>
            </a:endParaRPr>
          </a:p>
        </p:txBody>
      </p:sp>
    </p:spTree>
    <p:extLst>
      <p:ext uri="{BB962C8B-B14F-4D97-AF65-F5344CB8AC3E}">
        <p14:creationId xmlns:p14="http://schemas.microsoft.com/office/powerpoint/2010/main" val="140104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12A606-C9C3-2459-957F-72D7063CA0BE}"/>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92A5F66-7CB6-8164-5778-0A03CB1226A2}"/>
              </a:ext>
            </a:extLst>
          </p:cNvPr>
          <p:cNvSpPr txBox="1"/>
          <p:nvPr/>
        </p:nvSpPr>
        <p:spPr>
          <a:xfrm>
            <a:off x="3088949" y="12222237"/>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2298705"/>
            <a:ext cx="9058634" cy="8956298"/>
          </a:xfrm>
          <a:prstGeom prst="rect">
            <a:avLst/>
          </a:prstGeom>
          <a:noFill/>
        </p:spPr>
        <p:txBody>
          <a:bodyPr wrap="square" lIns="91440" tIns="45720" rIns="91440" bIns="45720" rtlCol="0" anchor="t">
            <a:spAutoFit/>
          </a:bodyPr>
          <a:lstStyle/>
          <a:p>
            <a:pPr marL="285750" indent="-285750">
              <a:buFont typeface="Arial"/>
              <a:buChar char="•"/>
            </a:pPr>
            <a:r>
              <a:rPr lang="pt-BR" sz="2400" b="1" err="1">
                <a:solidFill>
                  <a:schemeClr val="bg1"/>
                </a:solidFill>
                <a:ea typeface="+mn-lt"/>
                <a:cs typeface="+mn-lt"/>
              </a:rPr>
              <a:t>KDNuggets</a:t>
            </a:r>
            <a:r>
              <a:rPr lang="pt-BR" sz="2400">
                <a:solidFill>
                  <a:schemeClr val="bg1"/>
                </a:solidFill>
                <a:ea typeface="+mn-lt"/>
                <a:cs typeface="+mn-lt"/>
              </a:rPr>
              <a:t>: Embora não seja específico para Java, o </a:t>
            </a:r>
            <a:r>
              <a:rPr lang="pt-BR" sz="2400" err="1">
                <a:solidFill>
                  <a:schemeClr val="bg1"/>
                </a:solidFill>
                <a:ea typeface="+mn-lt"/>
                <a:cs typeface="+mn-lt"/>
              </a:rPr>
              <a:t>KDNuggets</a:t>
            </a:r>
            <a:r>
              <a:rPr lang="pt-BR" sz="2400">
                <a:solidFill>
                  <a:schemeClr val="bg1"/>
                </a:solidFill>
                <a:ea typeface="+mn-lt"/>
                <a:cs typeface="+mn-lt"/>
              </a:rPr>
              <a:t> é um site popular entre profissionais de ciência de dados e aprendizado de máquina. Eles frequentemente listam ferramentas e bibliotecas de IA em suas postagens e resumos, incluindo aquelas com suporte para Java.</a:t>
            </a:r>
            <a:endParaRPr lang="pt-BR">
              <a:solidFill>
                <a:schemeClr val="bg1"/>
              </a:solidFill>
            </a:endParaRPr>
          </a:p>
          <a:p>
            <a:pPr marL="285750" indent="-285750">
              <a:buFont typeface="Arial"/>
              <a:buChar char="•"/>
            </a:pPr>
            <a:r>
              <a:rPr lang="pt-BR" sz="2400" b="1" dirty="0">
                <a:solidFill>
                  <a:schemeClr val="bg1"/>
                </a:solidFill>
                <a:ea typeface="+mn-lt"/>
                <a:cs typeface="+mn-lt"/>
              </a:rPr>
              <a:t>Stack Overflow</a:t>
            </a:r>
            <a:r>
              <a:rPr lang="pt-BR" sz="2400" dirty="0">
                <a:solidFill>
                  <a:schemeClr val="bg1"/>
                </a:solidFill>
                <a:ea typeface="+mn-lt"/>
                <a:cs typeface="+mn-lt"/>
              </a:rPr>
              <a:t>: Stack Overflow pode ser uma fonte útil para descobrir bibliotecas e ferramentas recomendadas por outros desenvolvedores. Você pode procurar por perguntas e respostas relacionadas a IA em Java e ver quais ferramentas são mencionadas com mais frequência.</a:t>
            </a:r>
            <a:endParaRPr lang="pt-BR" dirty="0">
              <a:solidFill>
                <a:schemeClr val="bg1"/>
              </a:solidFill>
            </a:endParaRPr>
          </a:p>
          <a:p>
            <a:pPr marL="285750" indent="-285750">
              <a:buFont typeface="Arial"/>
              <a:buChar char="•"/>
            </a:pPr>
            <a:r>
              <a:rPr lang="pt-BR" sz="2400" b="1" dirty="0">
                <a:solidFill>
                  <a:schemeClr val="bg1"/>
                </a:solidFill>
                <a:ea typeface="+mn-lt"/>
                <a:cs typeface="+mn-lt"/>
              </a:rPr>
              <a:t>Apache Software Foundation</a:t>
            </a:r>
            <a:r>
              <a:rPr lang="pt-BR" sz="2400" dirty="0">
                <a:solidFill>
                  <a:schemeClr val="bg1"/>
                </a:solidFill>
                <a:ea typeface="+mn-lt"/>
                <a:cs typeface="+mn-lt"/>
              </a:rPr>
              <a:t>: O Apache Software Foundation mantém vários projetos relacionados à IA e ao processamento de dados, como Apache </a:t>
            </a:r>
            <a:r>
              <a:rPr lang="pt-BR" sz="2400" dirty="0" err="1">
                <a:solidFill>
                  <a:schemeClr val="bg1"/>
                </a:solidFill>
                <a:ea typeface="+mn-lt"/>
                <a:cs typeface="+mn-lt"/>
              </a:rPr>
              <a:t>Mahout</a:t>
            </a:r>
            <a:r>
              <a:rPr lang="pt-BR" sz="2400" dirty="0">
                <a:solidFill>
                  <a:schemeClr val="bg1"/>
                </a:solidFill>
                <a:ea typeface="+mn-lt"/>
                <a:cs typeface="+mn-lt"/>
              </a:rPr>
              <a:t> e Apache </a:t>
            </a:r>
            <a:r>
              <a:rPr lang="pt-BR" sz="2400" dirty="0" err="1">
                <a:solidFill>
                  <a:schemeClr val="bg1"/>
                </a:solidFill>
                <a:ea typeface="+mn-lt"/>
                <a:cs typeface="+mn-lt"/>
              </a:rPr>
              <a:t>OpenNLP</a:t>
            </a:r>
            <a:r>
              <a:rPr lang="pt-BR" sz="2400" dirty="0">
                <a:solidFill>
                  <a:schemeClr val="bg1"/>
                </a:solidFill>
                <a:ea typeface="+mn-lt"/>
                <a:cs typeface="+mn-lt"/>
              </a:rPr>
              <a:t>. Você pode explorar o site deles para encontrar mais informações sobre esses projetos e como usá-los em seus projetos Java.</a:t>
            </a:r>
            <a:endParaRPr lang="pt-BR" dirty="0">
              <a:solidFill>
                <a:schemeClr val="bg1"/>
              </a:solidFill>
            </a:endParaRPr>
          </a:p>
          <a:p>
            <a:r>
              <a:rPr lang="pt-BR" sz="2400" dirty="0">
                <a:solidFill>
                  <a:schemeClr val="bg1"/>
                </a:solidFill>
                <a:ea typeface="+mn-lt"/>
                <a:cs typeface="+mn-lt"/>
              </a:rPr>
              <a:t>Esses recursos podem ajudá-lo a encontrar bibliotecas, ferramentas e frameworks de IA que são compatíveis ou oferecem suporte direto para Java. Além disso, muitos dos principais provedores de nuvem oferecem </a:t>
            </a:r>
            <a:r>
              <a:rPr lang="pt-BR" sz="2400" dirty="0" err="1">
                <a:solidFill>
                  <a:schemeClr val="bg1"/>
                </a:solidFill>
                <a:ea typeface="+mn-lt"/>
                <a:cs typeface="+mn-lt"/>
              </a:rPr>
              <a:t>SDKs</a:t>
            </a:r>
            <a:r>
              <a:rPr lang="pt-BR" sz="2400" dirty="0">
                <a:solidFill>
                  <a:schemeClr val="bg1"/>
                </a:solidFill>
                <a:ea typeface="+mn-lt"/>
                <a:cs typeface="+mn-lt"/>
              </a:rPr>
              <a:t> e bibliotecas Java para acessar seus serviços de IA, o que pode ser outra opção a ser considerada.</a:t>
            </a:r>
            <a:endParaRPr lang="pt-BR" dirty="0">
              <a:solidFill>
                <a:schemeClr val="bg1"/>
              </a:solidFill>
            </a:endParaRPr>
          </a:p>
          <a:p>
            <a:pPr>
              <a:buFont typeface="Arial"/>
            </a:pPr>
            <a:r>
              <a:rPr lang="pt-BR" sz="2400" dirty="0">
                <a:solidFill>
                  <a:schemeClr val="bg1"/>
                </a:solidFill>
                <a:ea typeface="+mn-lt"/>
                <a:cs typeface="+mn-lt"/>
              </a:rPr>
              <a:t>.</a:t>
            </a:r>
            <a:endParaRPr lang="pt-BR" dirty="0">
              <a:solidFill>
                <a:schemeClr val="bg1"/>
              </a:solidFill>
              <a:ea typeface="+mn-lt"/>
              <a:cs typeface="+mn-lt"/>
            </a:endParaRPr>
          </a:p>
          <a:p>
            <a:pPr>
              <a:buFont typeface="Arial"/>
              <a:buChar char="•"/>
            </a:pPr>
            <a:endParaRPr lang="pt-BR" sz="2400" dirty="0">
              <a:solidFill>
                <a:schemeClr val="bg1"/>
              </a:solidFill>
              <a:ea typeface="+mn-lt"/>
              <a:cs typeface="+mn-lt"/>
            </a:endParaRPr>
          </a:p>
          <a:p>
            <a:pPr marL="285750" indent="-285750">
              <a:buFont typeface="Arial,Sans-Serif"/>
              <a:buChar char="•"/>
            </a:pPr>
            <a:endParaRPr lang="pt-BR" sz="2400" dirty="0">
              <a:solidFill>
                <a:schemeClr val="bg1"/>
              </a:solidFill>
              <a:cs typeface="Calibri"/>
            </a:endParaRPr>
          </a:p>
          <a:p>
            <a:pPr marL="285750" indent="-285750">
              <a:buFont typeface="Arial"/>
              <a:buChar char="•"/>
            </a:pPr>
            <a:endParaRPr lang="pt-BR" sz="2400" dirty="0">
              <a:solidFill>
                <a:schemeClr val="bg1"/>
              </a:solidFill>
              <a:cs typeface="Calibri"/>
            </a:endParaRP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291961" y="308143"/>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a:xfrm>
            <a:off x="7184260" y="12026554"/>
            <a:ext cx="2160270" cy="681567"/>
          </a:xfrm>
        </p:spPr>
        <p:txBody>
          <a:bodyPr/>
          <a:lstStyle/>
          <a:p>
            <a:fld id="{31574759-F5E8-42FC-BBF5-9118E056FF9E}" type="slidenum">
              <a:rPr lang="pt-BR" smtClean="0"/>
              <a:t>22</a:t>
            </a:fld>
            <a:endParaRPr lang="pt-BR"/>
          </a:p>
        </p:txBody>
      </p:sp>
      <p:sp>
        <p:nvSpPr>
          <p:cNvPr id="7" name="CaixaDeTexto 6">
            <a:extLst>
              <a:ext uri="{FF2B5EF4-FFF2-40B4-BE49-F238E27FC236}">
                <a16:creationId xmlns:a16="http://schemas.microsoft.com/office/drawing/2014/main" id="{32638AA8-3E3C-42E3-C1DB-DA8E42F2EBA2}"/>
              </a:ext>
            </a:extLst>
          </p:cNvPr>
          <p:cNvSpPr txBox="1"/>
          <p:nvPr/>
        </p:nvSpPr>
        <p:spPr>
          <a:xfrm>
            <a:off x="313558" y="937702"/>
            <a:ext cx="9058634" cy="584775"/>
          </a:xfrm>
          <a:prstGeom prst="rect">
            <a:avLst/>
          </a:prstGeom>
          <a:noFill/>
        </p:spPr>
        <p:txBody>
          <a:bodyPr wrap="square" lIns="91440" tIns="45720" rIns="91440" bIns="45720" rtlCol="0" anchor="t">
            <a:spAutoFit/>
          </a:bodyPr>
          <a:lstStyle/>
          <a:p>
            <a:pPr algn="ctr"/>
            <a:r>
              <a:rPr lang="pt-BR" sz="3200" dirty="0">
                <a:solidFill>
                  <a:schemeClr val="bg1"/>
                </a:solidFill>
                <a:ea typeface="+mn-lt"/>
                <a:cs typeface="+mn-lt"/>
              </a:rPr>
              <a:t>Diretórios de serviços de IA em Java</a:t>
            </a:r>
            <a:endParaRPr lang="pt-BR" dirty="0">
              <a:solidFill>
                <a:schemeClr val="bg1"/>
              </a:solidFill>
            </a:endParaRPr>
          </a:p>
        </p:txBody>
      </p:sp>
    </p:spTree>
    <p:extLst>
      <p:ext uri="{BB962C8B-B14F-4D97-AF65-F5344CB8AC3E}">
        <p14:creationId xmlns:p14="http://schemas.microsoft.com/office/powerpoint/2010/main" val="3268071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E0421E7B-EEFF-6556-5A29-D52447DE32E5}"/>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5472210"/>
            <a:ext cx="9058634" cy="7571303"/>
          </a:xfrm>
          <a:prstGeom prst="rect">
            <a:avLst/>
          </a:prstGeom>
          <a:noFill/>
        </p:spPr>
        <p:txBody>
          <a:bodyPr wrap="square" lIns="91440" tIns="45720" rIns="91440" bIns="45720" rtlCol="0" anchor="t">
            <a:spAutoFit/>
          </a:bodyPr>
          <a:lstStyle/>
          <a:p>
            <a:pPr>
              <a:buFont typeface="Arial"/>
              <a:buChar char="•"/>
            </a:pPr>
            <a:r>
              <a:rPr lang="pt-BR" sz="2400">
                <a:solidFill>
                  <a:schemeClr val="bg1"/>
                </a:solidFill>
                <a:ea typeface="+mn-lt"/>
                <a:cs typeface="+mn-lt"/>
              </a:rPr>
              <a:t>Aqui está um guia passo a passo para acessar e implementar serviços de IA em Java, utilizando uma API de reconhecimento de imagem como exemplo. Neste caso, usaremos a API de reconhecimento de imagem da Microsoft Azure como exemplo, mas os passos básicos serão semelhantes para outras APIs e serviços de IA:</a:t>
            </a:r>
            <a:endParaRPr lang="pt-BR"/>
          </a:p>
          <a:p>
            <a:pPr>
              <a:buFont typeface="Arial"/>
              <a:buChar char="•"/>
            </a:pPr>
            <a:r>
              <a:rPr lang="pt-BR"/>
              <a:t>Passo 1: Configuração da Conta na Plataforma de IA</a:t>
            </a:r>
            <a:endParaRPr lang="pt-BR" dirty="0">
              <a:cs typeface="Calibri"/>
            </a:endParaRPr>
          </a:p>
          <a:p>
            <a:pPr>
              <a:buFont typeface="Arial"/>
              <a:buChar char="•"/>
            </a:pPr>
            <a:r>
              <a:rPr lang="pt-BR" sz="2400" b="1">
                <a:solidFill>
                  <a:schemeClr val="bg1"/>
                </a:solidFill>
                <a:ea typeface="+mn-lt"/>
                <a:cs typeface="+mn-lt"/>
              </a:rPr>
              <a:t>Crie uma Conta na Plataforma de IA</a:t>
            </a:r>
            <a:r>
              <a:rPr lang="pt-BR" sz="2400">
                <a:solidFill>
                  <a:schemeClr val="bg1"/>
                </a:solidFill>
                <a:ea typeface="+mn-lt"/>
                <a:cs typeface="+mn-lt"/>
              </a:rPr>
              <a:t>: Vamos supor que você escolheu a Microsoft Azure para este exemplo. Crie uma conta na Azure se ainda não tiver uma.</a:t>
            </a:r>
            <a:endParaRPr lang="pt-BR">
              <a:solidFill>
                <a:schemeClr val="bg1"/>
              </a:solidFill>
            </a:endParaRPr>
          </a:p>
          <a:p>
            <a:pPr>
              <a:buFont typeface="Arial"/>
              <a:buChar char="•"/>
            </a:pPr>
            <a:r>
              <a:rPr lang="pt-BR" sz="2400" b="1" dirty="0">
                <a:solidFill>
                  <a:schemeClr val="bg1"/>
                </a:solidFill>
                <a:ea typeface="+mn-lt"/>
                <a:cs typeface="+mn-lt"/>
              </a:rPr>
              <a:t>Ative o Serviço de Reconhecimento de Imagem</a:t>
            </a:r>
            <a:r>
              <a:rPr lang="pt-BR" sz="2400" dirty="0">
                <a:solidFill>
                  <a:schemeClr val="bg1"/>
                </a:solidFill>
                <a:ea typeface="+mn-lt"/>
                <a:cs typeface="+mn-lt"/>
              </a:rPr>
              <a:t>: No portal da Azure, ative o serviço de Computer Vision (Visão Computacional). Isso geralmente requer a criação de um recurso específico para esse serviço.</a:t>
            </a:r>
            <a:endParaRPr lang="pt-BR" dirty="0">
              <a:solidFill>
                <a:schemeClr val="bg1"/>
              </a:solidFill>
            </a:endParaRPr>
          </a:p>
          <a:p>
            <a:pPr>
              <a:buFont typeface="Arial"/>
              <a:buChar char="•"/>
            </a:pPr>
            <a:r>
              <a:rPr lang="pt-BR" sz="2400" b="1" dirty="0">
                <a:solidFill>
                  <a:schemeClr val="bg1"/>
                </a:solidFill>
                <a:ea typeface="+mn-lt"/>
                <a:cs typeface="+mn-lt"/>
              </a:rPr>
              <a:t>Obtenha as Credenciais de Autenticação</a:t>
            </a:r>
            <a:r>
              <a:rPr lang="pt-BR" sz="2400" dirty="0">
                <a:solidFill>
                  <a:schemeClr val="bg1"/>
                </a:solidFill>
                <a:ea typeface="+mn-lt"/>
                <a:cs typeface="+mn-lt"/>
              </a:rPr>
              <a:t>: Após ativar o serviço, obtenha as credenciais de autenticação (geralmente uma chave de API) para acessá-lo.</a:t>
            </a:r>
            <a:endParaRPr lang="pt-BR" dirty="0">
              <a:solidFill>
                <a:schemeClr val="bg1"/>
              </a:solidFill>
            </a:endParaRPr>
          </a:p>
          <a:p>
            <a:pPr>
              <a:buFont typeface="Arial"/>
              <a:buChar char="•"/>
            </a:pPr>
            <a:r>
              <a:rPr lang="pt-BR" dirty="0"/>
              <a:t>Passo 2: Configuração do Ambiente de Desenvolvimento</a:t>
            </a:r>
            <a:endParaRPr lang="pt-BR" dirty="0">
              <a:cs typeface="Calibri"/>
            </a:endParaRPr>
          </a:p>
          <a:p>
            <a:pPr>
              <a:buFont typeface="Arial"/>
              <a:buChar char="•"/>
            </a:pPr>
            <a:r>
              <a:rPr lang="pt-BR" sz="2400" b="1" dirty="0">
                <a:solidFill>
                  <a:schemeClr val="bg1"/>
                </a:solidFill>
                <a:ea typeface="+mn-lt"/>
                <a:cs typeface="+mn-lt"/>
              </a:rPr>
              <a:t>Instale o SDK da Plataforma</a:t>
            </a:r>
            <a:r>
              <a:rPr lang="pt-BR" sz="2400" dirty="0">
                <a:solidFill>
                  <a:schemeClr val="bg1"/>
                </a:solidFill>
                <a:ea typeface="+mn-lt"/>
                <a:cs typeface="+mn-lt"/>
              </a:rPr>
              <a:t>: Para a Azure, você precisará instalar o Azure SDK for Java. Você pode fazer isso através do </a:t>
            </a:r>
            <a:r>
              <a:rPr lang="pt-BR" sz="2400" dirty="0" err="1">
                <a:solidFill>
                  <a:schemeClr val="bg1"/>
                </a:solidFill>
                <a:ea typeface="+mn-lt"/>
                <a:cs typeface="+mn-lt"/>
              </a:rPr>
              <a:t>Maven</a:t>
            </a:r>
            <a:r>
              <a:rPr lang="pt-BR" sz="2400" dirty="0">
                <a:solidFill>
                  <a:schemeClr val="bg1"/>
                </a:solidFill>
                <a:ea typeface="+mn-lt"/>
                <a:cs typeface="+mn-lt"/>
              </a:rPr>
              <a:t> ou baixando diretamente os arquivos JAR.</a:t>
            </a:r>
            <a:endParaRPr lang="pt-BR" dirty="0">
              <a:solidFill>
                <a:schemeClr val="bg1"/>
              </a:solidFill>
            </a:endParaRPr>
          </a:p>
          <a:p>
            <a:pPr>
              <a:buFont typeface="Arial"/>
              <a:buChar char="•"/>
            </a:pPr>
            <a:endParaRPr lang="pt-BR"/>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p:txBody>
          <a:bodyPr/>
          <a:lstStyle/>
          <a:p>
            <a:fld id="{31574759-F5E8-42FC-BBF5-9118E056FF9E}" type="slidenum">
              <a:rPr lang="pt-BR" smtClean="0"/>
              <a:t>23</a:t>
            </a:fld>
            <a:endParaRPr lang="pt-BR"/>
          </a:p>
        </p:txBody>
      </p:sp>
      <p:pic>
        <p:nvPicPr>
          <p:cNvPr id="4" name="Imagem 3" descr="Uma imagem contendo Padrão do plano de fundo&#10;&#10;Descrição gerada automaticamente">
            <a:extLst>
              <a:ext uri="{FF2B5EF4-FFF2-40B4-BE49-F238E27FC236}">
                <a16:creationId xmlns:a16="http://schemas.microsoft.com/office/drawing/2014/main" id="{06818217-1ED2-4276-7541-16C1A53FCE34}"/>
              </a:ext>
            </a:extLst>
          </p:cNvPr>
          <p:cNvPicPr>
            <a:picLocks noChangeAspect="1"/>
          </p:cNvPicPr>
          <p:nvPr/>
        </p:nvPicPr>
        <p:blipFill>
          <a:blip r:embed="rId2"/>
          <a:stretch>
            <a:fillRect/>
          </a:stretch>
        </p:blipFill>
        <p:spPr>
          <a:xfrm>
            <a:off x="275665" y="396688"/>
            <a:ext cx="4800600" cy="4800600"/>
          </a:xfrm>
          <a:prstGeom prst="rect">
            <a:avLst/>
          </a:prstGeom>
        </p:spPr>
      </p:pic>
      <p:sp>
        <p:nvSpPr>
          <p:cNvPr id="5" name="CaixaDeTexto 4">
            <a:extLst>
              <a:ext uri="{FF2B5EF4-FFF2-40B4-BE49-F238E27FC236}">
                <a16:creationId xmlns:a16="http://schemas.microsoft.com/office/drawing/2014/main" id="{3F1E1F67-818B-9EC3-ABB6-06E0C459D80A}"/>
              </a:ext>
            </a:extLst>
          </p:cNvPr>
          <p:cNvSpPr txBox="1"/>
          <p:nvPr/>
        </p:nvSpPr>
        <p:spPr>
          <a:xfrm>
            <a:off x="5537381" y="1421176"/>
            <a:ext cx="3792071"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3200" dirty="0">
                <a:solidFill>
                  <a:schemeClr val="bg1"/>
                </a:solidFill>
                <a:ea typeface="+mn-lt"/>
                <a:cs typeface="+mn-lt"/>
              </a:rPr>
              <a:t>Guia passo a passo para acessar e implementar serviços de IA em Java</a:t>
            </a:r>
            <a:endParaRPr lang="pt-BR" dirty="0">
              <a:solidFill>
                <a:schemeClr val="bg1"/>
              </a:solidFill>
              <a:ea typeface="+mn-lt"/>
              <a:cs typeface="+mn-lt"/>
            </a:endParaRPr>
          </a:p>
          <a:p>
            <a:endParaRPr lang="pt-BR" dirty="0">
              <a:solidFill>
                <a:schemeClr val="bg1"/>
              </a:solidFill>
              <a:cs typeface="Calibri"/>
            </a:endParaRPr>
          </a:p>
          <a:p>
            <a:endParaRPr lang="pt-BR" sz="2400" dirty="0">
              <a:solidFill>
                <a:schemeClr val="bg1"/>
              </a:solidFill>
              <a:cs typeface="Calibri"/>
            </a:endParaRPr>
          </a:p>
        </p:txBody>
      </p:sp>
    </p:spTree>
    <p:extLst>
      <p:ext uri="{BB962C8B-B14F-4D97-AF65-F5344CB8AC3E}">
        <p14:creationId xmlns:p14="http://schemas.microsoft.com/office/powerpoint/2010/main" val="3089613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12A606-C9C3-2459-957F-72D7063CA0BE}"/>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92A5F66-7CB6-8164-5778-0A03CB1226A2}"/>
              </a:ext>
            </a:extLst>
          </p:cNvPr>
          <p:cNvSpPr txBox="1"/>
          <p:nvPr/>
        </p:nvSpPr>
        <p:spPr>
          <a:xfrm>
            <a:off x="3088949" y="12222237"/>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2164234"/>
            <a:ext cx="9058634" cy="10433625"/>
          </a:xfrm>
          <a:prstGeom prst="rect">
            <a:avLst/>
          </a:prstGeom>
          <a:noFill/>
        </p:spPr>
        <p:txBody>
          <a:bodyPr wrap="square" lIns="91440" tIns="45720" rIns="91440" bIns="45720" rtlCol="0" anchor="t">
            <a:spAutoFit/>
          </a:bodyPr>
          <a:lstStyle/>
          <a:p>
            <a:pPr marL="285750" indent="-285750">
              <a:buFont typeface="Arial"/>
              <a:buChar char="•"/>
            </a:pPr>
            <a:r>
              <a:rPr lang="pt-BR" sz="2400" b="1" dirty="0">
                <a:solidFill>
                  <a:schemeClr val="bg1"/>
                </a:solidFill>
                <a:ea typeface="+mn-lt"/>
                <a:cs typeface="+mn-lt"/>
              </a:rPr>
              <a:t>Configure as Credenciais</a:t>
            </a:r>
            <a:r>
              <a:rPr lang="pt-BR" sz="2400" dirty="0">
                <a:solidFill>
                  <a:schemeClr val="bg1"/>
                </a:solidFill>
                <a:ea typeface="+mn-lt"/>
                <a:cs typeface="+mn-lt"/>
              </a:rPr>
              <a:t>: Adicione as credenciais de autenticação obtidas anteriormente ao seu ambiente de desenvolvimento. Isso geralmente é feito configurando variáveis de ambiente ou diretamente no código.</a:t>
            </a:r>
            <a:endParaRPr lang="pt-BR" dirty="0">
              <a:solidFill>
                <a:schemeClr val="bg1"/>
              </a:solidFill>
            </a:endParaRPr>
          </a:p>
          <a:p>
            <a:r>
              <a:rPr lang="pt-BR" dirty="0"/>
              <a:t>Passo 3: Implementação no Código Java</a:t>
            </a:r>
            <a:endParaRPr lang="pt-BR" dirty="0">
              <a:cs typeface="Calibri"/>
            </a:endParaRPr>
          </a:p>
          <a:p>
            <a:pPr marL="285750" indent="-285750">
              <a:buFont typeface="Arial"/>
              <a:buChar char="•"/>
            </a:pPr>
            <a:r>
              <a:rPr lang="pt-BR" sz="2400" b="1" dirty="0">
                <a:solidFill>
                  <a:schemeClr val="bg1"/>
                </a:solidFill>
                <a:ea typeface="+mn-lt"/>
                <a:cs typeface="+mn-lt"/>
              </a:rPr>
              <a:t>Importe as Bibliotecas Necessárias</a:t>
            </a:r>
            <a:r>
              <a:rPr lang="pt-BR" sz="2400" dirty="0">
                <a:solidFill>
                  <a:schemeClr val="bg1"/>
                </a:solidFill>
                <a:ea typeface="+mn-lt"/>
                <a:cs typeface="+mn-lt"/>
              </a:rPr>
              <a:t>: No seu projeto Java, importe as bibliotecas necessárias para acessar o serviço de IA. No caso da Azure, isso incluirá classes do Azure SDK for Java.</a:t>
            </a:r>
            <a:endParaRPr lang="pt-BR" dirty="0">
              <a:solidFill>
                <a:schemeClr val="bg1"/>
              </a:solidFill>
            </a:endParaRPr>
          </a:p>
          <a:p>
            <a:pPr marL="285750" indent="-285750">
              <a:buFont typeface="Arial"/>
              <a:buChar char="•"/>
            </a:pPr>
            <a:r>
              <a:rPr lang="pt-BR" sz="2400" b="1" dirty="0">
                <a:solidFill>
                  <a:schemeClr val="bg1"/>
                </a:solidFill>
                <a:ea typeface="+mn-lt"/>
                <a:cs typeface="+mn-lt"/>
              </a:rPr>
              <a:t>Inicialize o Cliente do Serviço de IA</a:t>
            </a:r>
            <a:r>
              <a:rPr lang="pt-BR" sz="2400" dirty="0">
                <a:solidFill>
                  <a:schemeClr val="bg1"/>
                </a:solidFill>
                <a:ea typeface="+mn-lt"/>
                <a:cs typeface="+mn-lt"/>
              </a:rPr>
              <a:t>: Crie um cliente para o serviço de IA que você está utilizando. No caso da Azure, você criaria um cliente para o serviço de Computer Vision utilizando suas credenciais de autenticação.</a:t>
            </a:r>
            <a:endParaRPr lang="pt-BR" dirty="0">
              <a:solidFill>
                <a:schemeClr val="bg1"/>
              </a:solidFill>
            </a:endParaRPr>
          </a:p>
          <a:p>
            <a:pPr marL="285750" indent="-285750">
              <a:buFont typeface="Arial"/>
              <a:buChar char="•"/>
            </a:pPr>
            <a:r>
              <a:rPr lang="pt-BR" sz="2400" b="1" dirty="0">
                <a:solidFill>
                  <a:schemeClr val="bg1"/>
                </a:solidFill>
                <a:ea typeface="+mn-lt"/>
                <a:cs typeface="+mn-lt"/>
              </a:rPr>
              <a:t>Envie uma Solicitação ao Serviço de IA</a:t>
            </a:r>
            <a:r>
              <a:rPr lang="pt-BR" sz="2400" dirty="0">
                <a:solidFill>
                  <a:schemeClr val="bg1"/>
                </a:solidFill>
                <a:ea typeface="+mn-lt"/>
                <a:cs typeface="+mn-lt"/>
              </a:rPr>
              <a:t>: Utilize os métodos fornecidos pelo cliente para enviar uma solicitação para o serviço de IA. Por exemplo, para o serviço de reconhecimento de imagem da Azure, você enviaria uma imagem para análise.</a:t>
            </a:r>
            <a:endParaRPr lang="pt-BR" dirty="0">
              <a:solidFill>
                <a:schemeClr val="bg1"/>
              </a:solidFill>
            </a:endParaRPr>
          </a:p>
          <a:p>
            <a:pPr marL="285750" indent="-285750">
              <a:buFont typeface="Arial"/>
              <a:buChar char="•"/>
            </a:pPr>
            <a:r>
              <a:rPr lang="pt-BR" sz="2400" b="1" dirty="0">
                <a:solidFill>
                  <a:schemeClr val="bg1"/>
                </a:solidFill>
                <a:ea typeface="+mn-lt"/>
                <a:cs typeface="+mn-lt"/>
              </a:rPr>
              <a:t>Trate a Resposta</a:t>
            </a:r>
            <a:r>
              <a:rPr lang="pt-BR" sz="2400" dirty="0">
                <a:solidFill>
                  <a:schemeClr val="bg1"/>
                </a:solidFill>
                <a:ea typeface="+mn-lt"/>
                <a:cs typeface="+mn-lt"/>
              </a:rPr>
              <a:t>: Receba e trate a resposta do serviço de IA conforme necessário. No caso do reconhecimento de imagem, a resposta geralmente conterá informações sobre os objetos detectados na imagem.</a:t>
            </a:r>
            <a:endParaRPr lang="pt-BR" dirty="0">
              <a:solidFill>
                <a:schemeClr val="bg1"/>
              </a:solidFill>
            </a:endParaRPr>
          </a:p>
          <a:p>
            <a:r>
              <a:rPr lang="pt-BR" dirty="0"/>
              <a:t>Passo 4: Teste e Depuração</a:t>
            </a:r>
            <a:endParaRPr lang="pt-BR" dirty="0">
              <a:cs typeface="Calibri"/>
            </a:endParaRPr>
          </a:p>
          <a:p>
            <a:pPr marL="285750" indent="-285750">
              <a:buFont typeface="Arial"/>
              <a:buChar char="•"/>
            </a:pPr>
            <a:r>
              <a:rPr lang="pt-BR" sz="2400" b="1" dirty="0">
                <a:solidFill>
                  <a:schemeClr val="bg1"/>
                </a:solidFill>
                <a:ea typeface="+mn-lt"/>
                <a:cs typeface="+mn-lt"/>
              </a:rPr>
              <a:t>Teste seu Código</a:t>
            </a:r>
            <a:r>
              <a:rPr lang="pt-BR" sz="2400" dirty="0">
                <a:solidFill>
                  <a:schemeClr val="bg1"/>
                </a:solidFill>
                <a:ea typeface="+mn-lt"/>
                <a:cs typeface="+mn-lt"/>
              </a:rPr>
              <a:t>: Execute seu código para garantir que ele esteja funcionando conforme o esperado. Verifique se você está recebendo as respostas corretas do serviço de IA.</a:t>
            </a:r>
            <a:endParaRPr lang="pt-BR" dirty="0">
              <a:solidFill>
                <a:schemeClr val="bg1"/>
              </a:solidFill>
            </a:endParaRPr>
          </a:p>
          <a:p>
            <a:pPr marL="285750" indent="-285750">
              <a:buFont typeface="Arial"/>
              <a:buChar char="•"/>
            </a:pPr>
            <a:r>
              <a:rPr lang="pt-BR" sz="2400" b="1" dirty="0">
                <a:solidFill>
                  <a:schemeClr val="bg1"/>
                </a:solidFill>
                <a:ea typeface="+mn-lt"/>
                <a:cs typeface="+mn-lt"/>
              </a:rPr>
              <a:t>Depure seu Código</a:t>
            </a:r>
            <a:r>
              <a:rPr lang="pt-BR" sz="2400" dirty="0">
                <a:solidFill>
                  <a:schemeClr val="bg1"/>
                </a:solidFill>
                <a:ea typeface="+mn-lt"/>
                <a:cs typeface="+mn-lt"/>
              </a:rPr>
              <a:t>: Se necessário, depure seu código para resolver quaisquer problemas ou erros que você possa encontrar durante o teste.</a:t>
            </a:r>
            <a:r>
              <a:rPr lang="pt-BR" dirty="0"/>
              <a:t>al</a:t>
            </a:r>
            <a:endParaRPr lang="pt-BR" dirty="0">
              <a:cs typeface="Calibri"/>
            </a:endParaRPr>
          </a:p>
          <a:p>
            <a:endParaRPr lang="pt-B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291961" y="308143"/>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a:xfrm>
            <a:off x="7184260" y="12026554"/>
            <a:ext cx="2160270" cy="681567"/>
          </a:xfrm>
        </p:spPr>
        <p:txBody>
          <a:bodyPr/>
          <a:lstStyle/>
          <a:p>
            <a:fld id="{31574759-F5E8-42FC-BBF5-9118E056FF9E}" type="slidenum">
              <a:rPr lang="pt-BR" smtClean="0"/>
              <a:t>24</a:t>
            </a:fld>
            <a:endParaRPr lang="pt-BR"/>
          </a:p>
        </p:txBody>
      </p:sp>
      <p:sp>
        <p:nvSpPr>
          <p:cNvPr id="7" name="CaixaDeTexto 6">
            <a:extLst>
              <a:ext uri="{FF2B5EF4-FFF2-40B4-BE49-F238E27FC236}">
                <a16:creationId xmlns:a16="http://schemas.microsoft.com/office/drawing/2014/main" id="{32638AA8-3E3C-42E3-C1DB-DA8E42F2EBA2}"/>
              </a:ext>
            </a:extLst>
          </p:cNvPr>
          <p:cNvSpPr txBox="1"/>
          <p:nvPr/>
        </p:nvSpPr>
        <p:spPr>
          <a:xfrm>
            <a:off x="313558" y="937702"/>
            <a:ext cx="9058634" cy="1077218"/>
          </a:xfrm>
          <a:prstGeom prst="rect">
            <a:avLst/>
          </a:prstGeom>
          <a:noFill/>
        </p:spPr>
        <p:txBody>
          <a:bodyPr wrap="square" lIns="91440" tIns="45720" rIns="91440" bIns="45720" rtlCol="0" anchor="t">
            <a:spAutoFit/>
          </a:bodyPr>
          <a:lstStyle/>
          <a:p>
            <a:pPr algn="ctr"/>
            <a:r>
              <a:rPr lang="pt-BR" sz="3200" dirty="0">
                <a:solidFill>
                  <a:schemeClr val="bg1"/>
                </a:solidFill>
                <a:ea typeface="+mn-lt"/>
                <a:cs typeface="+mn-lt"/>
              </a:rPr>
              <a:t>Guia passo a passo para acessar e implementar serviços de IA em Java</a:t>
            </a:r>
            <a:endParaRPr lang="pt-BR" dirty="0">
              <a:solidFill>
                <a:schemeClr val="bg1"/>
              </a:solidFill>
            </a:endParaRPr>
          </a:p>
        </p:txBody>
      </p:sp>
    </p:spTree>
    <p:extLst>
      <p:ext uri="{BB962C8B-B14F-4D97-AF65-F5344CB8AC3E}">
        <p14:creationId xmlns:p14="http://schemas.microsoft.com/office/powerpoint/2010/main" val="3045592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12A606-C9C3-2459-957F-72D7063CA0BE}"/>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92A5F66-7CB6-8164-5778-0A03CB1226A2}"/>
              </a:ext>
            </a:extLst>
          </p:cNvPr>
          <p:cNvSpPr txBox="1"/>
          <p:nvPr/>
        </p:nvSpPr>
        <p:spPr>
          <a:xfrm>
            <a:off x="3088949" y="12222237"/>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2594540"/>
            <a:ext cx="9058634" cy="5816977"/>
          </a:xfrm>
          <a:prstGeom prst="rect">
            <a:avLst/>
          </a:prstGeom>
          <a:noFill/>
        </p:spPr>
        <p:txBody>
          <a:bodyPr wrap="square" lIns="91440" tIns="45720" rIns="91440" bIns="45720" rtlCol="0" anchor="t">
            <a:spAutoFit/>
          </a:bodyPr>
          <a:lstStyle/>
          <a:p>
            <a:r>
              <a:rPr lang="pt-BR" dirty="0"/>
              <a:t>Passo 5: Integração e Implementação Final</a:t>
            </a:r>
          </a:p>
          <a:p>
            <a:pPr marL="285750" indent="-285750">
              <a:buFont typeface="Arial"/>
              <a:buChar char="•"/>
            </a:pPr>
            <a:r>
              <a:rPr lang="pt-BR" sz="2400" b="1" dirty="0">
                <a:solidFill>
                  <a:schemeClr val="bg1"/>
                </a:solidFill>
                <a:ea typeface="+mn-lt"/>
                <a:cs typeface="+mn-lt"/>
              </a:rPr>
              <a:t>Integre com seu Projeto</a:t>
            </a:r>
            <a:r>
              <a:rPr lang="pt-BR" sz="2400" dirty="0">
                <a:solidFill>
                  <a:schemeClr val="bg1"/>
                </a:solidFill>
                <a:ea typeface="+mn-lt"/>
                <a:cs typeface="+mn-lt"/>
              </a:rPr>
              <a:t>: Integre o código de acesso ao serviço de IA com o restante do seu projeto Java conforme necessário.</a:t>
            </a:r>
            <a:endParaRPr lang="pt-BR" dirty="0">
              <a:solidFill>
                <a:schemeClr val="bg1"/>
              </a:solidFill>
            </a:endParaRPr>
          </a:p>
          <a:p>
            <a:pPr marL="285750" indent="-285750">
              <a:buFont typeface="Arial"/>
              <a:buChar char="•"/>
            </a:pPr>
            <a:r>
              <a:rPr lang="pt-BR" sz="2400" b="1" dirty="0">
                <a:solidFill>
                  <a:schemeClr val="bg1"/>
                </a:solidFill>
                <a:ea typeface="+mn-lt"/>
                <a:cs typeface="+mn-lt"/>
              </a:rPr>
              <a:t>Implemente em Produção</a:t>
            </a:r>
            <a:r>
              <a:rPr lang="pt-BR" sz="2400" dirty="0">
                <a:solidFill>
                  <a:schemeClr val="bg1"/>
                </a:solidFill>
                <a:ea typeface="+mn-lt"/>
                <a:cs typeface="+mn-lt"/>
              </a:rPr>
              <a:t>: Quando estiver satisfeito com o funcionamento do seu código, implante-o em produção.</a:t>
            </a:r>
            <a:endParaRPr lang="pt-BR" dirty="0">
              <a:solidFill>
                <a:schemeClr val="bg1"/>
              </a:solidFill>
            </a:endParaRPr>
          </a:p>
          <a:p>
            <a:r>
              <a:rPr lang="pt-BR" dirty="0"/>
              <a:t>Considerações Finais</a:t>
            </a:r>
            <a:endParaRPr lang="pt-BR" dirty="0">
              <a:cs typeface="Calibri"/>
            </a:endParaRPr>
          </a:p>
          <a:p>
            <a:pPr marL="285750" indent="-285750">
              <a:buFont typeface="Arial"/>
              <a:buChar char="•"/>
            </a:pPr>
            <a:r>
              <a:rPr lang="pt-BR" sz="2400" dirty="0">
                <a:solidFill>
                  <a:schemeClr val="bg1"/>
                </a:solidFill>
                <a:ea typeface="+mn-lt"/>
                <a:cs typeface="+mn-lt"/>
              </a:rPr>
              <a:t>Certifique-se de seguir as melhores práticas de segurança ao lidar com credenciais de autenticação e dados sensíveis.</a:t>
            </a:r>
            <a:endParaRPr lang="pt-BR" dirty="0">
              <a:solidFill>
                <a:schemeClr val="bg1"/>
              </a:solidFill>
            </a:endParaRPr>
          </a:p>
          <a:p>
            <a:pPr marL="285750" indent="-285750">
              <a:buFont typeface="Arial"/>
              <a:buChar char="•"/>
            </a:pPr>
            <a:r>
              <a:rPr lang="pt-BR" sz="2400" dirty="0">
                <a:solidFill>
                  <a:schemeClr val="bg1"/>
                </a:solidFill>
                <a:ea typeface="+mn-lt"/>
                <a:cs typeface="+mn-lt"/>
              </a:rPr>
              <a:t>Leia a documentação fornecida pelo provedor de serviços de IA para obter informações detalhadas sobre como acessar e utilizar seus serviços na sua aplicação Java.</a:t>
            </a:r>
            <a:endParaRPr lang="pt-BR" dirty="0">
              <a:solidFill>
                <a:schemeClr val="bg1"/>
              </a:solidFill>
            </a:endParaRPr>
          </a:p>
          <a:p>
            <a:r>
              <a:rPr lang="pt-BR" sz="2400" dirty="0">
                <a:solidFill>
                  <a:schemeClr val="bg1"/>
                </a:solidFill>
                <a:ea typeface="+mn-lt"/>
                <a:cs typeface="+mn-lt"/>
              </a:rPr>
              <a:t>Esse guia fornece uma visão geral dos passos envolvidos na implementação de serviços de IA em Java. Os detalhes específicos podem variar dependendo do serviço de IA que você está utilizando e das necessidades do seu projeto.</a:t>
            </a:r>
            <a:endParaRPr lang="pt-BR" dirty="0">
              <a:solidFill>
                <a:schemeClr val="bg1"/>
              </a:solidFill>
            </a:endParaRPr>
          </a:p>
          <a:p>
            <a:endParaRPr lang="pt-BR" sz="2400" dirty="0">
              <a:solidFill>
                <a:schemeClr val="bg1"/>
              </a:solidFill>
              <a:cs typeface="Calibri"/>
            </a:endParaRP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291961" y="308143"/>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a:xfrm>
            <a:off x="7184260" y="12026554"/>
            <a:ext cx="2160270" cy="681567"/>
          </a:xfrm>
        </p:spPr>
        <p:txBody>
          <a:bodyPr/>
          <a:lstStyle/>
          <a:p>
            <a:fld id="{31574759-F5E8-42FC-BBF5-9118E056FF9E}" type="slidenum">
              <a:rPr lang="pt-BR" smtClean="0"/>
              <a:t>25</a:t>
            </a:fld>
            <a:endParaRPr lang="pt-BR"/>
          </a:p>
        </p:txBody>
      </p:sp>
      <p:sp>
        <p:nvSpPr>
          <p:cNvPr id="7" name="CaixaDeTexto 6">
            <a:extLst>
              <a:ext uri="{FF2B5EF4-FFF2-40B4-BE49-F238E27FC236}">
                <a16:creationId xmlns:a16="http://schemas.microsoft.com/office/drawing/2014/main" id="{32638AA8-3E3C-42E3-C1DB-DA8E42F2EBA2}"/>
              </a:ext>
            </a:extLst>
          </p:cNvPr>
          <p:cNvSpPr txBox="1"/>
          <p:nvPr/>
        </p:nvSpPr>
        <p:spPr>
          <a:xfrm>
            <a:off x="313558" y="937702"/>
            <a:ext cx="9058634" cy="1077218"/>
          </a:xfrm>
          <a:prstGeom prst="rect">
            <a:avLst/>
          </a:prstGeom>
          <a:noFill/>
        </p:spPr>
        <p:txBody>
          <a:bodyPr wrap="square" lIns="91440" tIns="45720" rIns="91440" bIns="45720" rtlCol="0" anchor="t">
            <a:spAutoFit/>
          </a:bodyPr>
          <a:lstStyle/>
          <a:p>
            <a:pPr algn="ctr"/>
            <a:r>
              <a:rPr lang="pt-BR" sz="3200" dirty="0">
                <a:solidFill>
                  <a:schemeClr val="bg1"/>
                </a:solidFill>
                <a:ea typeface="+mn-lt"/>
                <a:cs typeface="+mn-lt"/>
              </a:rPr>
              <a:t>Guia passo a passo para acessar e implementar serviços de IA em Java</a:t>
            </a:r>
            <a:endParaRPr lang="pt-BR" dirty="0">
              <a:solidFill>
                <a:schemeClr val="bg1"/>
              </a:solidFill>
            </a:endParaRPr>
          </a:p>
        </p:txBody>
      </p:sp>
    </p:spTree>
    <p:extLst>
      <p:ext uri="{BB962C8B-B14F-4D97-AF65-F5344CB8AC3E}">
        <p14:creationId xmlns:p14="http://schemas.microsoft.com/office/powerpoint/2010/main" val="2494115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13DFDDE-53C0-40FA-9A53-FF2910190EC1}"/>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FE83E7BC-4113-43DD-84AA-3C7C58327619}"/>
              </a:ext>
            </a:extLst>
          </p:cNvPr>
          <p:cNvSpPr txBox="1"/>
          <p:nvPr/>
        </p:nvSpPr>
        <p:spPr>
          <a:xfrm>
            <a:off x="374658" y="6400800"/>
            <a:ext cx="9058634" cy="369332"/>
          </a:xfrm>
          <a:prstGeom prst="rect">
            <a:avLst/>
          </a:prstGeom>
          <a:noFill/>
        </p:spPr>
        <p:txBody>
          <a:bodyPr wrap="square" rtlCol="0">
            <a:spAutoFit/>
          </a:bodyPr>
          <a:lstStyle/>
          <a:p>
            <a:r>
              <a:rPr lang="pt-BR" dirty="0"/>
              <a:t> Princípios SOLID</a:t>
            </a:r>
            <a:endParaRPr lang="pt-BR" sz="4000" dirty="0"/>
          </a:p>
        </p:txBody>
      </p:sp>
      <p:sp>
        <p:nvSpPr>
          <p:cNvPr id="8" name="CaixaDeTexto 7">
            <a:extLst>
              <a:ext uri="{FF2B5EF4-FFF2-40B4-BE49-F238E27FC236}">
                <a16:creationId xmlns:a16="http://schemas.microsoft.com/office/drawing/2014/main" id="{4294851C-F665-4A3A-9C18-FBAACB663D06}"/>
              </a:ext>
            </a:extLst>
          </p:cNvPr>
          <p:cNvSpPr txBox="1"/>
          <p:nvPr/>
        </p:nvSpPr>
        <p:spPr>
          <a:xfrm>
            <a:off x="367346" y="5697960"/>
            <a:ext cx="9058634" cy="5016758"/>
          </a:xfrm>
          <a:prstGeom prst="rect">
            <a:avLst/>
          </a:prstGeom>
          <a:noFill/>
        </p:spPr>
        <p:txBody>
          <a:bodyPr wrap="square" lIns="91440" tIns="45720" rIns="91440" bIns="45720" rtlCol="0" anchor="t">
            <a:spAutoFit/>
          </a:bodyPr>
          <a:lstStyle/>
          <a:p>
            <a:pPr algn="ctr"/>
            <a:r>
              <a:rPr lang="pt-BR" sz="8000" dirty="0">
                <a:solidFill>
                  <a:schemeClr val="bg1"/>
                </a:solidFill>
                <a:ea typeface="+mn-lt"/>
                <a:cs typeface="+mn-lt"/>
              </a:rPr>
              <a:t>Exemplos Práticos de Implementação de Serviços de IA em Java</a:t>
            </a:r>
            <a:endParaRPr lang="pt-BR" dirty="0">
              <a:solidFill>
                <a:schemeClr val="bg1"/>
              </a:solidFill>
            </a:endParaRPr>
          </a:p>
        </p:txBody>
      </p:sp>
      <p:sp>
        <p:nvSpPr>
          <p:cNvPr id="9" name="CaixaDeTexto 8">
            <a:extLst>
              <a:ext uri="{FF2B5EF4-FFF2-40B4-BE49-F238E27FC236}">
                <a16:creationId xmlns:a16="http://schemas.microsoft.com/office/drawing/2014/main" id="{02E1C0B8-7218-40D3-A477-DAFADC1ED360}"/>
              </a:ext>
            </a:extLst>
          </p:cNvPr>
          <p:cNvSpPr txBox="1"/>
          <p:nvPr/>
        </p:nvSpPr>
        <p:spPr>
          <a:xfrm>
            <a:off x="1495697" y="1678400"/>
            <a:ext cx="6609805" cy="4708981"/>
          </a:xfrm>
          <a:prstGeom prst="rect">
            <a:avLst/>
          </a:prstGeom>
          <a:noFill/>
        </p:spPr>
        <p:txBody>
          <a:bodyPr wrap="square" rtlCol="0">
            <a:spAutoFit/>
          </a:bodyPr>
          <a:lstStyle/>
          <a:p>
            <a:pPr algn="ctr"/>
            <a:r>
              <a:rPr lang="pt-BR" sz="30000" dirty="0">
                <a:solidFill>
                  <a:schemeClr val="bg1"/>
                </a:solidFill>
              </a:rPr>
              <a:t>04</a:t>
            </a:r>
          </a:p>
        </p:txBody>
      </p:sp>
      <p:sp>
        <p:nvSpPr>
          <p:cNvPr id="3" name="CaixaDeTexto 2">
            <a:extLst>
              <a:ext uri="{FF2B5EF4-FFF2-40B4-BE49-F238E27FC236}">
                <a16:creationId xmlns:a16="http://schemas.microsoft.com/office/drawing/2014/main" id="{6531FC20-E772-49F6-AC92-C131DE127FCA}"/>
              </a:ext>
            </a:extLst>
          </p:cNvPr>
          <p:cNvSpPr txBox="1"/>
          <p:nvPr/>
        </p:nvSpPr>
        <p:spPr>
          <a:xfrm>
            <a:off x="1048464" y="10569009"/>
            <a:ext cx="7704000" cy="123111"/>
          </a:xfrm>
          <a:prstGeom prst="rect">
            <a:avLst/>
          </a:prstGeom>
          <a:gradFill flip="none" rotWithShape="1">
            <a:gsLst>
              <a:gs pos="0">
                <a:schemeClr val="tx1"/>
              </a:gs>
              <a:gs pos="71000">
                <a:schemeClr val="accent1">
                  <a:shade val="67500"/>
                  <a:satMod val="115000"/>
                </a:schemeClr>
              </a:gs>
              <a:gs pos="100000">
                <a:schemeClr val="bg1"/>
              </a:gs>
            </a:gsLst>
            <a:lin ang="18900000" scaled="1"/>
            <a:tileRect/>
          </a:gradFill>
        </p:spPr>
        <p:txBody>
          <a:bodyPr wrap="square" rtlCol="0">
            <a:spAutoFit/>
          </a:bodyPr>
          <a:lstStyle/>
          <a:p>
            <a:endParaRPr lang="pt-BR" sz="200" dirty="0"/>
          </a:p>
        </p:txBody>
      </p:sp>
      <p:sp>
        <p:nvSpPr>
          <p:cNvPr id="5" name="Espaço Reservado para Número de Slide 4">
            <a:extLst>
              <a:ext uri="{FF2B5EF4-FFF2-40B4-BE49-F238E27FC236}">
                <a16:creationId xmlns:a16="http://schemas.microsoft.com/office/drawing/2014/main" id="{5A4D2DC4-6F8F-406E-A6FF-8949C9F231B1}"/>
              </a:ext>
            </a:extLst>
          </p:cNvPr>
          <p:cNvSpPr>
            <a:spLocks noGrp="1"/>
          </p:cNvSpPr>
          <p:nvPr>
            <p:ph type="sldNum" sz="quarter" idx="12"/>
          </p:nvPr>
        </p:nvSpPr>
        <p:spPr/>
        <p:txBody>
          <a:bodyPr/>
          <a:lstStyle/>
          <a:p>
            <a:fld id="{31574759-F5E8-42FC-BBF5-9118E056FF9E}" type="slidenum">
              <a:rPr lang="pt-BR" smtClean="0"/>
              <a:t>26</a:t>
            </a:fld>
            <a:endParaRPr lang="pt-BR"/>
          </a:p>
        </p:txBody>
      </p:sp>
    </p:spTree>
    <p:extLst>
      <p:ext uri="{BB962C8B-B14F-4D97-AF65-F5344CB8AC3E}">
        <p14:creationId xmlns:p14="http://schemas.microsoft.com/office/powerpoint/2010/main" val="2141755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E0421E7B-EEFF-6556-5A29-D52447DE32E5}"/>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6063881"/>
            <a:ext cx="9058634" cy="3508653"/>
          </a:xfrm>
          <a:prstGeom prst="rect">
            <a:avLst/>
          </a:prstGeom>
          <a:noFill/>
        </p:spPr>
        <p:txBody>
          <a:bodyPr wrap="square" lIns="91440" tIns="45720" rIns="91440" bIns="45720" rtlCol="0" anchor="t">
            <a:spAutoFit/>
          </a:bodyPr>
          <a:lstStyle/>
          <a:p>
            <a:r>
              <a:rPr lang="pt-BR" sz="2400" dirty="0">
                <a:solidFill>
                  <a:schemeClr val="bg1"/>
                </a:solidFill>
                <a:ea typeface="+mn-lt"/>
                <a:cs typeface="+mn-lt"/>
              </a:rPr>
              <a:t>Vamos demonstrar alguns casos de uso com implementações reais em Java utilizando serviços de IA. Vamos abordar dois casos de uso comuns: reconhecimento de imagem e processamento de linguagem natural.</a:t>
            </a:r>
            <a:endParaRPr lang="pt-BR" dirty="0">
              <a:solidFill>
                <a:schemeClr val="bg1"/>
              </a:solidFill>
              <a:ea typeface="+mn-lt"/>
              <a:cs typeface="+mn-lt"/>
            </a:endParaRPr>
          </a:p>
          <a:p>
            <a:r>
              <a:rPr lang="pt-BR" dirty="0"/>
              <a:t>Caso de Uso 1: Reconhecimento de Imagem com Azure Computer Vision</a:t>
            </a:r>
          </a:p>
          <a:p>
            <a:r>
              <a:rPr lang="pt-BR" sz="2400" dirty="0">
                <a:solidFill>
                  <a:schemeClr val="bg1"/>
                </a:solidFill>
                <a:ea typeface="+mn-lt"/>
                <a:cs typeface="+mn-lt"/>
              </a:rPr>
              <a:t>Neste caso de uso, vamos usar o serviço de reconhecimento de imagem da Microsoft Azure para identificar objetos em uma imagem.</a:t>
            </a:r>
            <a:endParaRPr lang="pt-BR" dirty="0">
              <a:solidFill>
                <a:schemeClr val="bg1"/>
              </a:solidFill>
              <a:ea typeface="+mn-lt"/>
              <a:cs typeface="+mn-lt"/>
            </a:endParaRPr>
          </a:p>
          <a:p>
            <a:r>
              <a:rPr lang="pt-BR" dirty="0"/>
              <a:t>Implementação em Java:</a:t>
            </a:r>
          </a:p>
          <a:p>
            <a:pPr>
              <a:buFont typeface="Arial"/>
            </a:pPr>
            <a:endParaRPr lang="pt-BR" sz="2400" dirty="0">
              <a:solidFill>
                <a:schemeClr val="bg1"/>
              </a:solidFill>
              <a:cs typeface="Calibri"/>
            </a:endParaRPr>
          </a:p>
          <a:p>
            <a:pPr>
              <a:buFont typeface="Arial"/>
              <a:buChar char="•"/>
            </a:pPr>
            <a:endParaRPr lang="pt-BR"/>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p:txBody>
          <a:bodyPr/>
          <a:lstStyle/>
          <a:p>
            <a:fld id="{31574759-F5E8-42FC-BBF5-9118E056FF9E}" type="slidenum">
              <a:rPr lang="pt-BR" smtClean="0"/>
              <a:t>27</a:t>
            </a:fld>
            <a:endParaRPr lang="pt-BR"/>
          </a:p>
        </p:txBody>
      </p:sp>
      <p:pic>
        <p:nvPicPr>
          <p:cNvPr id="4" name="Imagem 3" descr="Uma imagem contendo Padrão do plano de fundo&#10;&#10;Descrição gerada automaticamente">
            <a:extLst>
              <a:ext uri="{FF2B5EF4-FFF2-40B4-BE49-F238E27FC236}">
                <a16:creationId xmlns:a16="http://schemas.microsoft.com/office/drawing/2014/main" id="{06818217-1ED2-4276-7541-16C1A53FCE34}"/>
              </a:ext>
            </a:extLst>
          </p:cNvPr>
          <p:cNvPicPr>
            <a:picLocks noChangeAspect="1"/>
          </p:cNvPicPr>
          <p:nvPr/>
        </p:nvPicPr>
        <p:blipFill>
          <a:blip r:embed="rId2"/>
          <a:stretch>
            <a:fillRect/>
          </a:stretch>
        </p:blipFill>
        <p:spPr>
          <a:xfrm>
            <a:off x="275665" y="396688"/>
            <a:ext cx="4800600" cy="4800600"/>
          </a:xfrm>
          <a:prstGeom prst="rect">
            <a:avLst/>
          </a:prstGeom>
        </p:spPr>
      </p:pic>
      <p:sp>
        <p:nvSpPr>
          <p:cNvPr id="5" name="CaixaDeTexto 4">
            <a:extLst>
              <a:ext uri="{FF2B5EF4-FFF2-40B4-BE49-F238E27FC236}">
                <a16:creationId xmlns:a16="http://schemas.microsoft.com/office/drawing/2014/main" id="{3F1E1F67-818B-9EC3-ABB6-06E0C459D80A}"/>
              </a:ext>
            </a:extLst>
          </p:cNvPr>
          <p:cNvSpPr txBox="1"/>
          <p:nvPr/>
        </p:nvSpPr>
        <p:spPr>
          <a:xfrm>
            <a:off x="5537381" y="1421176"/>
            <a:ext cx="3792071"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3200" dirty="0">
                <a:solidFill>
                  <a:schemeClr val="bg1"/>
                </a:solidFill>
                <a:ea typeface="+mn-lt"/>
                <a:cs typeface="+mn-lt"/>
              </a:rPr>
              <a:t>Demonstração de casos de uso com implementações reais em Java</a:t>
            </a:r>
            <a:endParaRPr lang="pt-BR" dirty="0">
              <a:solidFill>
                <a:schemeClr val="bg1"/>
              </a:solidFill>
              <a:ea typeface="+mn-lt"/>
              <a:cs typeface="+mn-lt"/>
            </a:endParaRPr>
          </a:p>
          <a:p>
            <a:endParaRPr lang="pt-BR" dirty="0">
              <a:solidFill>
                <a:schemeClr val="bg1"/>
              </a:solidFill>
              <a:cs typeface="Calibri"/>
            </a:endParaRPr>
          </a:p>
          <a:p>
            <a:endParaRPr lang="pt-BR" sz="2400" dirty="0">
              <a:solidFill>
                <a:schemeClr val="bg1"/>
              </a:solidFill>
              <a:cs typeface="Calibri"/>
            </a:endParaRPr>
          </a:p>
        </p:txBody>
      </p:sp>
    </p:spTree>
    <p:extLst>
      <p:ext uri="{BB962C8B-B14F-4D97-AF65-F5344CB8AC3E}">
        <p14:creationId xmlns:p14="http://schemas.microsoft.com/office/powerpoint/2010/main" val="3451286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12A606-C9C3-2459-957F-72D7063CA0BE}"/>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92A5F66-7CB6-8164-5778-0A03CB1226A2}"/>
              </a:ext>
            </a:extLst>
          </p:cNvPr>
          <p:cNvSpPr txBox="1"/>
          <p:nvPr/>
        </p:nvSpPr>
        <p:spPr>
          <a:xfrm>
            <a:off x="3088949" y="12222237"/>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631269"/>
            <a:ext cx="9058634" cy="12187952"/>
          </a:xfrm>
          <a:prstGeom prst="rect">
            <a:avLst/>
          </a:prstGeom>
          <a:noFill/>
        </p:spPr>
        <p:txBody>
          <a:bodyPr wrap="square" lIns="91440" tIns="45720" rIns="91440" bIns="45720" rtlCol="0" anchor="t">
            <a:spAutoFit/>
          </a:bodyPr>
          <a:lstStyle/>
          <a:p>
            <a:r>
              <a:rPr lang="pt-BR" dirty="0"/>
              <a:t>Passo 5: Integração e Implementação Final</a:t>
            </a:r>
          </a:p>
          <a:p>
            <a:r>
              <a:rPr lang="pt-BR" sz="2400" err="1">
                <a:solidFill>
                  <a:schemeClr val="bg1"/>
                </a:solidFill>
                <a:ea typeface="+mn-lt"/>
                <a:cs typeface="+mn-lt"/>
              </a:rPr>
              <a:t>import</a:t>
            </a:r>
            <a:r>
              <a:rPr lang="pt-BR" sz="2400">
                <a:solidFill>
                  <a:schemeClr val="bg1"/>
                </a:solidFill>
                <a:ea typeface="+mn-lt"/>
                <a:cs typeface="+mn-lt"/>
              </a:rPr>
              <a:t> </a:t>
            </a:r>
            <a:r>
              <a:rPr lang="pt-BR" sz="2400" err="1">
                <a:solidFill>
                  <a:schemeClr val="bg1"/>
                </a:solidFill>
                <a:ea typeface="+mn-lt"/>
                <a:cs typeface="+mn-lt"/>
              </a:rPr>
              <a:t>com.microsoft.azure.cognitiveservices.vision.computervision</a:t>
            </a:r>
            <a:r>
              <a:rPr lang="pt-BR" sz="2400">
                <a:solidFill>
                  <a:schemeClr val="bg1"/>
                </a:solidFill>
                <a:ea typeface="+mn-lt"/>
                <a:cs typeface="+mn-lt"/>
              </a:rPr>
              <a:t>.*;</a:t>
            </a:r>
            <a:endParaRPr lang="pt-BR">
              <a:solidFill>
                <a:schemeClr val="bg1"/>
              </a:solidFill>
            </a:endParaRPr>
          </a:p>
          <a:p>
            <a:r>
              <a:rPr lang="pt-BR" sz="2400" err="1">
                <a:solidFill>
                  <a:schemeClr val="bg1"/>
                </a:solidFill>
                <a:ea typeface="+mn-lt"/>
                <a:cs typeface="+mn-lt"/>
              </a:rPr>
              <a:t>import</a:t>
            </a:r>
            <a:r>
              <a:rPr lang="pt-BR" sz="2400">
                <a:solidFill>
                  <a:schemeClr val="bg1"/>
                </a:solidFill>
                <a:ea typeface="+mn-lt"/>
                <a:cs typeface="+mn-lt"/>
              </a:rPr>
              <a:t> com.microsoft.azure.cognitiveservices.vision.computervision.models.*;</a:t>
            </a:r>
            <a:endParaRPr lang="pt-BR">
              <a:solidFill>
                <a:schemeClr val="bg1"/>
              </a:solidFill>
            </a:endParaRPr>
          </a:p>
          <a:p>
            <a:endParaRPr lang="pt-BR"/>
          </a:p>
          <a:p>
            <a:r>
              <a:rPr lang="pt-BR" sz="2400" dirty="0" err="1">
                <a:solidFill>
                  <a:schemeClr val="bg1"/>
                </a:solidFill>
                <a:ea typeface="+mn-lt"/>
                <a:cs typeface="+mn-lt"/>
              </a:rPr>
              <a:t>public</a:t>
            </a:r>
            <a:r>
              <a:rPr lang="pt-BR" sz="2400" dirty="0">
                <a:solidFill>
                  <a:schemeClr val="bg1"/>
                </a:solidFill>
                <a:ea typeface="+mn-lt"/>
                <a:cs typeface="+mn-lt"/>
              </a:rPr>
              <a:t> </a:t>
            </a:r>
            <a:r>
              <a:rPr lang="pt-BR" sz="2400" dirty="0" err="1">
                <a:solidFill>
                  <a:schemeClr val="bg1"/>
                </a:solidFill>
                <a:ea typeface="+mn-lt"/>
                <a:cs typeface="+mn-lt"/>
              </a:rPr>
              <a:t>class</a:t>
            </a:r>
            <a:r>
              <a:rPr lang="pt-BR" sz="2400" dirty="0">
                <a:solidFill>
                  <a:schemeClr val="bg1"/>
                </a:solidFill>
                <a:ea typeface="+mn-lt"/>
                <a:cs typeface="+mn-lt"/>
              </a:rPr>
              <a:t> </a:t>
            </a:r>
            <a:r>
              <a:rPr lang="pt-BR" sz="2400" dirty="0" err="1">
                <a:solidFill>
                  <a:schemeClr val="bg1"/>
                </a:solidFill>
                <a:ea typeface="+mn-lt"/>
                <a:cs typeface="+mn-lt"/>
              </a:rPr>
              <a:t>Main</a:t>
            </a:r>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public</a:t>
            </a:r>
            <a:r>
              <a:rPr lang="pt-BR" sz="2400" dirty="0">
                <a:solidFill>
                  <a:schemeClr val="bg1"/>
                </a:solidFill>
                <a:ea typeface="+mn-lt"/>
                <a:cs typeface="+mn-lt"/>
              </a:rPr>
              <a:t> </a:t>
            </a:r>
            <a:r>
              <a:rPr lang="pt-BR" sz="2400" dirty="0" err="1">
                <a:solidFill>
                  <a:schemeClr val="bg1"/>
                </a:solidFill>
                <a:ea typeface="+mn-lt"/>
                <a:cs typeface="+mn-lt"/>
              </a:rPr>
              <a:t>static</a:t>
            </a:r>
            <a:r>
              <a:rPr lang="pt-BR" sz="2400" dirty="0">
                <a:solidFill>
                  <a:schemeClr val="bg1"/>
                </a:solidFill>
                <a:ea typeface="+mn-lt"/>
                <a:cs typeface="+mn-lt"/>
              </a:rPr>
              <a:t> </a:t>
            </a:r>
            <a:r>
              <a:rPr lang="pt-BR" sz="2400" dirty="0" err="1">
                <a:solidFill>
                  <a:schemeClr val="bg1"/>
                </a:solidFill>
                <a:ea typeface="+mn-lt"/>
                <a:cs typeface="+mn-lt"/>
              </a:rPr>
              <a:t>void</a:t>
            </a:r>
            <a:r>
              <a:rPr lang="pt-BR" sz="2400" dirty="0">
                <a:solidFill>
                  <a:schemeClr val="bg1"/>
                </a:solidFill>
                <a:ea typeface="+mn-lt"/>
                <a:cs typeface="+mn-lt"/>
              </a:rPr>
              <a:t> </a:t>
            </a:r>
            <a:r>
              <a:rPr lang="pt-BR" sz="2400" dirty="0" err="1">
                <a:solidFill>
                  <a:schemeClr val="bg1"/>
                </a:solidFill>
                <a:ea typeface="+mn-lt"/>
                <a:cs typeface="+mn-lt"/>
              </a:rPr>
              <a:t>main</a:t>
            </a:r>
            <a:r>
              <a:rPr lang="pt-BR" sz="2400" dirty="0">
                <a:solidFill>
                  <a:schemeClr val="bg1"/>
                </a:solidFill>
                <a:ea typeface="+mn-lt"/>
                <a:cs typeface="+mn-lt"/>
              </a:rPr>
              <a:t>(</a:t>
            </a:r>
            <a:r>
              <a:rPr lang="pt-BR" sz="2400" dirty="0" err="1">
                <a:solidFill>
                  <a:schemeClr val="bg1"/>
                </a:solidFill>
                <a:ea typeface="+mn-lt"/>
                <a:cs typeface="+mn-lt"/>
              </a:rPr>
              <a:t>String</a:t>
            </a:r>
            <a:r>
              <a:rPr lang="pt-BR" sz="2400" dirty="0">
                <a:solidFill>
                  <a:schemeClr val="bg1"/>
                </a:solidFill>
                <a:ea typeface="+mn-lt"/>
                <a:cs typeface="+mn-lt"/>
              </a:rPr>
              <a:t>[] </a:t>
            </a:r>
            <a:r>
              <a:rPr lang="pt-BR" sz="2400" dirty="0" err="1">
                <a:solidFill>
                  <a:schemeClr val="bg1"/>
                </a:solidFill>
                <a:ea typeface="+mn-lt"/>
                <a:cs typeface="+mn-lt"/>
              </a:rPr>
              <a:t>args</a:t>
            </a:r>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String</a:t>
            </a:r>
            <a:r>
              <a:rPr lang="pt-BR" sz="2400" dirty="0">
                <a:solidFill>
                  <a:schemeClr val="bg1"/>
                </a:solidFill>
                <a:ea typeface="+mn-lt"/>
                <a:cs typeface="+mn-lt"/>
              </a:rPr>
              <a:t> </a:t>
            </a:r>
            <a:r>
              <a:rPr lang="pt-BR" sz="2400" dirty="0" err="1">
                <a:solidFill>
                  <a:schemeClr val="bg1"/>
                </a:solidFill>
                <a:ea typeface="+mn-lt"/>
                <a:cs typeface="+mn-lt"/>
              </a:rPr>
              <a:t>subscriptionKey</a:t>
            </a:r>
            <a:r>
              <a:rPr lang="pt-BR" sz="2400" dirty="0">
                <a:solidFill>
                  <a:schemeClr val="bg1"/>
                </a:solidFill>
                <a:ea typeface="+mn-lt"/>
                <a:cs typeface="+mn-lt"/>
              </a:rPr>
              <a:t> = "SUA_CHAVE_DE_ASSINATURA";</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String</a:t>
            </a:r>
            <a:r>
              <a:rPr lang="pt-BR" sz="2400" dirty="0">
                <a:solidFill>
                  <a:schemeClr val="bg1"/>
                </a:solidFill>
                <a:ea typeface="+mn-lt"/>
                <a:cs typeface="+mn-lt"/>
              </a:rPr>
              <a:t> </a:t>
            </a:r>
            <a:r>
              <a:rPr lang="pt-BR" sz="2400" dirty="0" err="1">
                <a:solidFill>
                  <a:schemeClr val="bg1"/>
                </a:solidFill>
                <a:ea typeface="+mn-lt"/>
                <a:cs typeface="+mn-lt"/>
              </a:rPr>
              <a:t>endpoint</a:t>
            </a:r>
            <a:r>
              <a:rPr lang="pt-BR" sz="2400" dirty="0">
                <a:solidFill>
                  <a:schemeClr val="bg1"/>
                </a:solidFill>
                <a:ea typeface="+mn-lt"/>
                <a:cs typeface="+mn-lt"/>
              </a:rPr>
              <a:t> = "SEU_ENDPOINT";</a:t>
            </a:r>
            <a:endParaRPr lang="pt-BR" dirty="0">
              <a:solidFill>
                <a:schemeClr val="bg1"/>
              </a:solidFill>
            </a:endParaRPr>
          </a:p>
          <a:p>
            <a:endParaRPr lang="pt-BR"/>
          </a:p>
          <a:p>
            <a:r>
              <a:rPr lang="pt-BR" sz="2400" dirty="0">
                <a:solidFill>
                  <a:schemeClr val="bg1"/>
                </a:solidFill>
                <a:ea typeface="+mn-lt"/>
                <a:cs typeface="+mn-lt"/>
              </a:rPr>
              <a:t>        </a:t>
            </a:r>
            <a:r>
              <a:rPr lang="pt-BR" sz="2400" dirty="0" err="1">
                <a:solidFill>
                  <a:schemeClr val="bg1"/>
                </a:solidFill>
                <a:ea typeface="+mn-lt"/>
                <a:cs typeface="+mn-lt"/>
              </a:rPr>
              <a:t>ComputerVisionClient</a:t>
            </a:r>
            <a:r>
              <a:rPr lang="pt-BR" sz="2400" dirty="0">
                <a:solidFill>
                  <a:schemeClr val="bg1"/>
                </a:solidFill>
                <a:ea typeface="+mn-lt"/>
                <a:cs typeface="+mn-lt"/>
              </a:rPr>
              <a:t> </a:t>
            </a:r>
            <a:r>
              <a:rPr lang="pt-BR" sz="2400" dirty="0" err="1">
                <a:solidFill>
                  <a:schemeClr val="bg1"/>
                </a:solidFill>
                <a:ea typeface="+mn-lt"/>
                <a:cs typeface="+mn-lt"/>
              </a:rPr>
              <a:t>client</a:t>
            </a:r>
            <a:r>
              <a:rPr lang="pt-BR" sz="2400" dirty="0">
                <a:solidFill>
                  <a:schemeClr val="bg1"/>
                </a:solidFill>
                <a:ea typeface="+mn-lt"/>
                <a:cs typeface="+mn-lt"/>
              </a:rPr>
              <a:t> = </a:t>
            </a:r>
            <a:r>
              <a:rPr lang="pt-BR" sz="2400" dirty="0" err="1">
                <a:solidFill>
                  <a:schemeClr val="bg1"/>
                </a:solidFill>
                <a:ea typeface="+mn-lt"/>
                <a:cs typeface="+mn-lt"/>
              </a:rPr>
              <a:t>ComputerVisionManager.authenticate</a:t>
            </a:r>
            <a:r>
              <a:rPr lang="pt-BR" sz="2400" dirty="0">
                <a:solidFill>
                  <a:schemeClr val="bg1"/>
                </a:solidFill>
                <a:ea typeface="+mn-lt"/>
                <a:cs typeface="+mn-lt"/>
              </a:rPr>
              <a:t>(</a:t>
            </a:r>
            <a:r>
              <a:rPr lang="pt-BR" sz="2400" dirty="0" err="1">
                <a:solidFill>
                  <a:schemeClr val="bg1"/>
                </a:solidFill>
                <a:ea typeface="+mn-lt"/>
                <a:cs typeface="+mn-lt"/>
              </a:rPr>
              <a:t>subscriptionKey</a:t>
            </a:r>
            <a:r>
              <a:rPr lang="pt-BR" sz="2400" dirty="0">
                <a:solidFill>
                  <a:schemeClr val="bg1"/>
                </a:solidFill>
                <a:ea typeface="+mn-lt"/>
                <a:cs typeface="+mn-lt"/>
              </a:rPr>
              <a:t>).</a:t>
            </a:r>
            <a:r>
              <a:rPr lang="pt-BR" sz="2400" dirty="0" err="1">
                <a:solidFill>
                  <a:schemeClr val="bg1"/>
                </a:solidFill>
                <a:ea typeface="+mn-lt"/>
                <a:cs typeface="+mn-lt"/>
              </a:rPr>
              <a:t>withEndpoint</a:t>
            </a:r>
            <a:r>
              <a:rPr lang="pt-BR" sz="2400" dirty="0">
                <a:solidFill>
                  <a:schemeClr val="bg1"/>
                </a:solidFill>
                <a:ea typeface="+mn-lt"/>
                <a:cs typeface="+mn-lt"/>
              </a:rPr>
              <a:t>(</a:t>
            </a:r>
            <a:r>
              <a:rPr lang="pt-BR" sz="2400" dirty="0" err="1">
                <a:solidFill>
                  <a:schemeClr val="bg1"/>
                </a:solidFill>
                <a:ea typeface="+mn-lt"/>
                <a:cs typeface="+mn-lt"/>
              </a:rPr>
              <a:t>endpoint</a:t>
            </a:r>
            <a:r>
              <a:rPr lang="pt-BR" sz="2400" dirty="0">
                <a:solidFill>
                  <a:schemeClr val="bg1"/>
                </a:solidFill>
                <a:ea typeface="+mn-lt"/>
                <a:cs typeface="+mn-lt"/>
              </a:rPr>
              <a:t>);</a:t>
            </a:r>
            <a:endParaRPr lang="pt-BR" dirty="0">
              <a:solidFill>
                <a:schemeClr val="bg1"/>
              </a:solidFill>
            </a:endParaRPr>
          </a:p>
          <a:p>
            <a:r>
              <a:rPr lang="pt-BR" sz="2400" dirty="0">
                <a:solidFill>
                  <a:schemeClr val="bg1"/>
                </a:solidFill>
                <a:ea typeface="+mn-lt"/>
                <a:cs typeface="+mn-lt"/>
              </a:rPr>
              <a:t>        </a:t>
            </a:r>
            <a:endParaRPr lang="pt-BR">
              <a:solidFill>
                <a:srgbClr val="000000"/>
              </a:solidFill>
              <a:ea typeface="+mn-lt"/>
              <a:cs typeface="+mn-lt"/>
            </a:endParaRPr>
          </a:p>
          <a:p>
            <a:r>
              <a:rPr lang="pt-BR" sz="2400" dirty="0">
                <a:solidFill>
                  <a:schemeClr val="bg1"/>
                </a:solidFill>
                <a:ea typeface="+mn-lt"/>
                <a:cs typeface="+mn-lt"/>
              </a:rPr>
              <a:t>        // Caminho da imagem a ser analisada</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String</a:t>
            </a:r>
            <a:r>
              <a:rPr lang="pt-BR" sz="2400" dirty="0">
                <a:solidFill>
                  <a:schemeClr val="bg1"/>
                </a:solidFill>
                <a:ea typeface="+mn-lt"/>
                <a:cs typeface="+mn-lt"/>
              </a:rPr>
              <a:t> </a:t>
            </a:r>
            <a:r>
              <a:rPr lang="pt-BR" sz="2400" dirty="0" err="1">
                <a:solidFill>
                  <a:schemeClr val="bg1"/>
                </a:solidFill>
                <a:ea typeface="+mn-lt"/>
                <a:cs typeface="+mn-lt"/>
              </a:rPr>
              <a:t>imagePath</a:t>
            </a:r>
            <a:r>
              <a:rPr lang="pt-BR" sz="2400" dirty="0">
                <a:solidFill>
                  <a:schemeClr val="bg1"/>
                </a:solidFill>
                <a:ea typeface="+mn-lt"/>
                <a:cs typeface="+mn-lt"/>
              </a:rPr>
              <a:t> = "caminho/para/sua/imagem.jpg";</a:t>
            </a:r>
            <a:endParaRPr lang="pt-BR" dirty="0">
              <a:solidFill>
                <a:schemeClr val="bg1"/>
              </a:solidFill>
            </a:endParaRPr>
          </a:p>
          <a:p>
            <a:endParaRPr lang="pt-BR"/>
          </a:p>
          <a:p>
            <a:r>
              <a:rPr lang="pt-BR" sz="2400" dirty="0">
                <a:solidFill>
                  <a:schemeClr val="bg1"/>
                </a:solidFill>
                <a:ea typeface="+mn-lt"/>
                <a:cs typeface="+mn-lt"/>
              </a:rPr>
              <a:t>        </a:t>
            </a:r>
            <a:r>
              <a:rPr lang="pt-BR" sz="2400" dirty="0" err="1">
                <a:solidFill>
                  <a:schemeClr val="bg1"/>
                </a:solidFill>
                <a:ea typeface="+mn-lt"/>
                <a:cs typeface="+mn-lt"/>
              </a:rPr>
              <a:t>try</a:t>
            </a:r>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            byte[] </a:t>
            </a:r>
            <a:r>
              <a:rPr lang="pt-BR" sz="2400" dirty="0" err="1">
                <a:solidFill>
                  <a:schemeClr val="bg1"/>
                </a:solidFill>
                <a:ea typeface="+mn-lt"/>
                <a:cs typeface="+mn-lt"/>
              </a:rPr>
              <a:t>imageBytes</a:t>
            </a:r>
            <a:r>
              <a:rPr lang="pt-BR" sz="2400" dirty="0">
                <a:solidFill>
                  <a:schemeClr val="bg1"/>
                </a:solidFill>
                <a:ea typeface="+mn-lt"/>
                <a:cs typeface="+mn-lt"/>
              </a:rPr>
              <a:t> = </a:t>
            </a:r>
            <a:r>
              <a:rPr lang="pt-BR" sz="2400" dirty="0" err="1">
                <a:solidFill>
                  <a:schemeClr val="bg1"/>
                </a:solidFill>
                <a:ea typeface="+mn-lt"/>
                <a:cs typeface="+mn-lt"/>
              </a:rPr>
              <a:t>Files.readAllBytes</a:t>
            </a:r>
            <a:r>
              <a:rPr lang="pt-BR" sz="2400" dirty="0">
                <a:solidFill>
                  <a:schemeClr val="bg1"/>
                </a:solidFill>
                <a:ea typeface="+mn-lt"/>
                <a:cs typeface="+mn-lt"/>
              </a:rPr>
              <a:t>(</a:t>
            </a:r>
            <a:r>
              <a:rPr lang="pt-BR" sz="2400" dirty="0" err="1">
                <a:solidFill>
                  <a:schemeClr val="bg1"/>
                </a:solidFill>
                <a:ea typeface="+mn-lt"/>
                <a:cs typeface="+mn-lt"/>
              </a:rPr>
              <a:t>Paths.get</a:t>
            </a:r>
            <a:r>
              <a:rPr lang="pt-BR" sz="2400" dirty="0">
                <a:solidFill>
                  <a:schemeClr val="bg1"/>
                </a:solidFill>
                <a:ea typeface="+mn-lt"/>
                <a:cs typeface="+mn-lt"/>
              </a:rPr>
              <a:t>(</a:t>
            </a:r>
            <a:r>
              <a:rPr lang="pt-BR" sz="2400" dirty="0" err="1">
                <a:solidFill>
                  <a:schemeClr val="bg1"/>
                </a:solidFill>
                <a:ea typeface="+mn-lt"/>
                <a:cs typeface="+mn-lt"/>
              </a:rPr>
              <a:t>imagePath</a:t>
            </a:r>
            <a:r>
              <a:rPr lang="pt-BR" sz="2400" dirty="0">
                <a:solidFill>
                  <a:schemeClr val="bg1"/>
                </a:solidFill>
                <a:ea typeface="+mn-lt"/>
                <a:cs typeface="+mn-lt"/>
              </a:rPr>
              <a:t>));</a:t>
            </a:r>
            <a:endParaRPr lang="pt-BR" dirty="0">
              <a:solidFill>
                <a:schemeClr val="bg1"/>
              </a:solidFill>
            </a:endParaRPr>
          </a:p>
          <a:p>
            <a:endParaRPr lang="pt-BR"/>
          </a:p>
          <a:p>
            <a:r>
              <a:rPr lang="pt-BR" sz="2400" dirty="0">
                <a:solidFill>
                  <a:schemeClr val="bg1"/>
                </a:solidFill>
                <a:ea typeface="+mn-lt"/>
                <a:cs typeface="+mn-lt"/>
              </a:rPr>
              <a:t>            </a:t>
            </a:r>
            <a:r>
              <a:rPr lang="pt-BR" sz="2400" dirty="0" err="1">
                <a:solidFill>
                  <a:schemeClr val="bg1"/>
                </a:solidFill>
                <a:ea typeface="+mn-lt"/>
                <a:cs typeface="+mn-lt"/>
              </a:rPr>
              <a:t>ImageAnalysis</a:t>
            </a:r>
            <a:r>
              <a:rPr lang="pt-BR" sz="2400" dirty="0">
                <a:solidFill>
                  <a:schemeClr val="bg1"/>
                </a:solidFill>
                <a:ea typeface="+mn-lt"/>
                <a:cs typeface="+mn-lt"/>
              </a:rPr>
              <a:t> </a:t>
            </a:r>
            <a:r>
              <a:rPr lang="pt-BR" sz="2400" dirty="0" err="1">
                <a:solidFill>
                  <a:schemeClr val="bg1"/>
                </a:solidFill>
                <a:ea typeface="+mn-lt"/>
                <a:cs typeface="+mn-lt"/>
              </a:rPr>
              <a:t>analysis</a:t>
            </a:r>
            <a:r>
              <a:rPr lang="pt-BR" sz="2400" dirty="0">
                <a:solidFill>
                  <a:schemeClr val="bg1"/>
                </a:solidFill>
                <a:ea typeface="+mn-lt"/>
                <a:cs typeface="+mn-lt"/>
              </a:rPr>
              <a:t> = </a:t>
            </a:r>
            <a:r>
              <a:rPr lang="pt-BR" sz="2400" dirty="0" err="1">
                <a:solidFill>
                  <a:schemeClr val="bg1"/>
                </a:solidFill>
                <a:ea typeface="+mn-lt"/>
                <a:cs typeface="+mn-lt"/>
              </a:rPr>
              <a:t>client.computerVision</a:t>
            </a:r>
            <a:r>
              <a:rPr lang="pt-BR" sz="2400" dirty="0">
                <a:solidFill>
                  <a:schemeClr val="bg1"/>
                </a:solidFill>
                <a:ea typeface="+mn-lt"/>
                <a:cs typeface="+mn-lt"/>
              </a:rPr>
              <a:t>().</a:t>
            </a:r>
            <a:r>
              <a:rPr lang="pt-BR" sz="2400" dirty="0" err="1">
                <a:solidFill>
                  <a:schemeClr val="bg1"/>
                </a:solidFill>
                <a:ea typeface="+mn-lt"/>
                <a:cs typeface="+mn-lt"/>
              </a:rPr>
              <a:t>analyzeImageInStream</a:t>
            </a:r>
            <a:r>
              <a:rPr lang="pt-BR" sz="2400" dirty="0">
                <a:solidFill>
                  <a:schemeClr val="bg1"/>
                </a:solidFill>
                <a:ea typeface="+mn-lt"/>
                <a:cs typeface="+mn-lt"/>
              </a:rPr>
              <a:t>().</a:t>
            </a:r>
            <a:r>
              <a:rPr lang="pt-BR" sz="2400" dirty="0" err="1">
                <a:solidFill>
                  <a:schemeClr val="bg1"/>
                </a:solidFill>
                <a:ea typeface="+mn-lt"/>
                <a:cs typeface="+mn-lt"/>
              </a:rPr>
              <a:t>withImage</a:t>
            </a:r>
            <a:r>
              <a:rPr lang="pt-BR" sz="2400" dirty="0">
                <a:solidFill>
                  <a:schemeClr val="bg1"/>
                </a:solidFill>
                <a:ea typeface="+mn-lt"/>
                <a:cs typeface="+mn-lt"/>
              </a:rPr>
              <a:t>(</a:t>
            </a:r>
            <a:r>
              <a:rPr lang="pt-BR" sz="2400" dirty="0" err="1">
                <a:solidFill>
                  <a:schemeClr val="bg1"/>
                </a:solidFill>
                <a:ea typeface="+mn-lt"/>
                <a:cs typeface="+mn-lt"/>
              </a:rPr>
              <a:t>imageBytes</a:t>
            </a:r>
            <a:r>
              <a:rPr lang="pt-BR" sz="2400" dirty="0">
                <a:solidFill>
                  <a:schemeClr val="bg1"/>
                </a:solidFill>
                <a:ea typeface="+mn-lt"/>
                <a:cs typeface="+mn-lt"/>
              </a:rPr>
              <a:t>).execute();</a:t>
            </a:r>
            <a:endParaRPr lang="pt-BR" dirty="0">
              <a:solidFill>
                <a:schemeClr val="bg1"/>
              </a:solidFill>
            </a:endParaRPr>
          </a:p>
          <a:p>
            <a:r>
              <a:rPr lang="pt-BR" sz="2400" dirty="0">
                <a:solidFill>
                  <a:schemeClr val="bg1"/>
                </a:solidFill>
                <a:ea typeface="+mn-lt"/>
                <a:cs typeface="+mn-lt"/>
              </a:rPr>
              <a:t>            </a:t>
            </a:r>
            <a:endParaRPr lang="pt-BR"/>
          </a:p>
          <a:p>
            <a:r>
              <a:rPr lang="pt-BR" sz="2400" dirty="0">
                <a:solidFill>
                  <a:schemeClr val="bg1"/>
                </a:solidFill>
                <a:ea typeface="+mn-lt"/>
                <a:cs typeface="+mn-lt"/>
              </a:rPr>
              <a:t>            </a:t>
            </a:r>
            <a:r>
              <a:rPr lang="pt-BR" sz="2400" dirty="0" err="1">
                <a:solidFill>
                  <a:schemeClr val="bg1"/>
                </a:solidFill>
                <a:ea typeface="+mn-lt"/>
                <a:cs typeface="+mn-lt"/>
              </a:rPr>
              <a:t>System.out.println</a:t>
            </a:r>
            <a:r>
              <a:rPr lang="pt-BR" sz="2400" dirty="0">
                <a:solidFill>
                  <a:schemeClr val="bg1"/>
                </a:solidFill>
                <a:ea typeface="+mn-lt"/>
                <a:cs typeface="+mn-lt"/>
              </a:rPr>
              <a:t>("Objetos identificados na imagem:");</a:t>
            </a:r>
            <a:endParaRPr lang="pt-BR" dirty="0">
              <a:solidFill>
                <a:schemeClr val="bg1"/>
              </a:solidFill>
            </a:endParaRPr>
          </a:p>
          <a:p>
            <a:r>
              <a:rPr lang="pt-BR" sz="2400" dirty="0">
                <a:solidFill>
                  <a:schemeClr val="bg1"/>
                </a:solidFill>
                <a:ea typeface="+mn-lt"/>
                <a:cs typeface="+mn-lt"/>
              </a:rPr>
              <a:t>            for (</a:t>
            </a:r>
            <a:r>
              <a:rPr lang="pt-BR" sz="2400" dirty="0" err="1">
                <a:solidFill>
                  <a:schemeClr val="bg1"/>
                </a:solidFill>
                <a:ea typeface="+mn-lt"/>
                <a:cs typeface="+mn-lt"/>
              </a:rPr>
              <a:t>DetectedObject</a:t>
            </a:r>
            <a:r>
              <a:rPr lang="pt-BR" sz="2400" dirty="0">
                <a:solidFill>
                  <a:schemeClr val="bg1"/>
                </a:solidFill>
                <a:ea typeface="+mn-lt"/>
                <a:cs typeface="+mn-lt"/>
              </a:rPr>
              <a:t> </a:t>
            </a:r>
            <a:r>
              <a:rPr lang="pt-BR" sz="2400" dirty="0" err="1">
                <a:solidFill>
                  <a:schemeClr val="bg1"/>
                </a:solidFill>
                <a:ea typeface="+mn-lt"/>
                <a:cs typeface="+mn-lt"/>
              </a:rPr>
              <a:t>obj</a:t>
            </a:r>
            <a:r>
              <a:rPr lang="pt-BR" sz="2400" dirty="0">
                <a:solidFill>
                  <a:schemeClr val="bg1"/>
                </a:solidFill>
                <a:ea typeface="+mn-lt"/>
                <a:cs typeface="+mn-lt"/>
              </a:rPr>
              <a:t> : </a:t>
            </a:r>
            <a:r>
              <a:rPr lang="pt-BR" sz="2400" dirty="0" err="1">
                <a:solidFill>
                  <a:schemeClr val="bg1"/>
                </a:solidFill>
                <a:ea typeface="+mn-lt"/>
                <a:cs typeface="+mn-lt"/>
              </a:rPr>
              <a:t>analysis.objects</a:t>
            </a:r>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System.out.println</a:t>
            </a:r>
            <a:r>
              <a:rPr lang="pt-BR" sz="2400" dirty="0">
                <a:solidFill>
                  <a:schemeClr val="bg1"/>
                </a:solidFill>
                <a:ea typeface="+mn-lt"/>
                <a:cs typeface="+mn-lt"/>
              </a:rPr>
              <a:t>(</a:t>
            </a:r>
            <a:r>
              <a:rPr lang="pt-BR" sz="2400" dirty="0" err="1">
                <a:solidFill>
                  <a:schemeClr val="bg1"/>
                </a:solidFill>
                <a:ea typeface="+mn-lt"/>
                <a:cs typeface="+mn-lt"/>
              </a:rPr>
              <a:t>obj.objectProperty</a:t>
            </a:r>
            <a:r>
              <a:rPr lang="pt-BR" sz="2400" dirty="0">
                <a:solidFill>
                  <a:schemeClr val="bg1"/>
                </a:solidFill>
                <a:ea typeface="+mn-lt"/>
                <a:cs typeface="+mn-lt"/>
              </a:rPr>
              <a:t>());</a:t>
            </a:r>
            <a:endParaRPr lang="pt-BR" dirty="0">
              <a:solidFill>
                <a:schemeClr val="bg1"/>
              </a:solidFill>
            </a:endParaRPr>
          </a:p>
          <a:p>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        } catch (</a:t>
            </a:r>
            <a:r>
              <a:rPr lang="pt-BR" sz="2400" dirty="0" err="1">
                <a:solidFill>
                  <a:schemeClr val="bg1"/>
                </a:solidFill>
                <a:ea typeface="+mn-lt"/>
                <a:cs typeface="+mn-lt"/>
              </a:rPr>
              <a:t>Exception</a:t>
            </a:r>
            <a:r>
              <a:rPr lang="pt-BR" sz="2400" dirty="0">
                <a:solidFill>
                  <a:schemeClr val="bg1"/>
                </a:solidFill>
                <a:ea typeface="+mn-lt"/>
                <a:cs typeface="+mn-lt"/>
              </a:rPr>
              <a:t> e) {</a:t>
            </a:r>
            <a:endParaRPr lang="pt-BR" dirty="0"/>
          </a:p>
          <a:p>
            <a:r>
              <a:rPr lang="pt-BR" sz="2400" dirty="0">
                <a:solidFill>
                  <a:schemeClr val="bg1"/>
                </a:solidFill>
                <a:ea typeface="+mn-lt"/>
                <a:cs typeface="+mn-lt"/>
              </a:rPr>
              <a:t>            </a:t>
            </a:r>
            <a:r>
              <a:rPr lang="pt-BR" sz="2400" dirty="0" err="1">
                <a:solidFill>
                  <a:schemeClr val="bg1"/>
                </a:solidFill>
                <a:ea typeface="+mn-lt"/>
                <a:cs typeface="+mn-lt"/>
              </a:rPr>
              <a:t>System.out.println</a:t>
            </a:r>
            <a:r>
              <a:rPr lang="pt-BR" sz="2400" dirty="0">
                <a:solidFill>
                  <a:schemeClr val="bg1"/>
                </a:solidFill>
                <a:ea typeface="+mn-lt"/>
                <a:cs typeface="+mn-lt"/>
              </a:rPr>
              <a:t>("Erro: " + </a:t>
            </a:r>
            <a:r>
              <a:rPr lang="pt-BR" sz="2400" dirty="0" err="1">
                <a:solidFill>
                  <a:schemeClr val="bg1"/>
                </a:solidFill>
                <a:ea typeface="+mn-lt"/>
                <a:cs typeface="+mn-lt"/>
              </a:rPr>
              <a:t>e.getMessage</a:t>
            </a:r>
            <a:r>
              <a:rPr lang="pt-BR" sz="2400" dirty="0">
                <a:solidFill>
                  <a:schemeClr val="bg1"/>
                </a:solidFill>
                <a:ea typeface="+mn-lt"/>
                <a:cs typeface="+mn-lt"/>
              </a:rPr>
              <a:t>());</a:t>
            </a:r>
            <a:endParaRPr lang="pt-BR" dirty="0">
              <a:solidFill>
                <a:schemeClr val="bg1"/>
              </a:solidFill>
            </a:endParaRPr>
          </a:p>
          <a:p>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a:t>
            </a:r>
            <a:endParaRPr lang="pt-BR" dirty="0">
              <a:solidFill>
                <a:schemeClr val="bg1"/>
              </a:solidFill>
            </a:endParaRPr>
          </a:p>
          <a:p>
            <a:endParaRPr lang="pt-BR" sz="2400" dirty="0">
              <a:solidFill>
                <a:schemeClr val="bg1"/>
              </a:solidFill>
              <a:cs typeface="Calibri"/>
            </a:endParaRP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291961" y="308143"/>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a:xfrm>
            <a:off x="7184260" y="12026554"/>
            <a:ext cx="2160270" cy="681567"/>
          </a:xfrm>
        </p:spPr>
        <p:txBody>
          <a:bodyPr/>
          <a:lstStyle/>
          <a:p>
            <a:fld id="{31574759-F5E8-42FC-BBF5-9118E056FF9E}" type="slidenum">
              <a:rPr lang="pt-BR" smtClean="0"/>
              <a:t>28</a:t>
            </a:fld>
            <a:endParaRPr lang="pt-BR"/>
          </a:p>
        </p:txBody>
      </p:sp>
    </p:spTree>
    <p:extLst>
      <p:ext uri="{BB962C8B-B14F-4D97-AF65-F5344CB8AC3E}">
        <p14:creationId xmlns:p14="http://schemas.microsoft.com/office/powerpoint/2010/main" val="4177662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12A606-C9C3-2459-957F-72D7063CA0BE}"/>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92A5F66-7CB6-8164-5778-0A03CB1226A2}"/>
              </a:ext>
            </a:extLst>
          </p:cNvPr>
          <p:cNvSpPr txBox="1"/>
          <p:nvPr/>
        </p:nvSpPr>
        <p:spPr>
          <a:xfrm>
            <a:off x="3088949" y="12222237"/>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631269"/>
            <a:ext cx="9058634" cy="12557284"/>
          </a:xfrm>
          <a:prstGeom prst="rect">
            <a:avLst/>
          </a:prstGeom>
          <a:noFill/>
        </p:spPr>
        <p:txBody>
          <a:bodyPr wrap="square" lIns="91440" tIns="45720" rIns="91440" bIns="45720" rtlCol="0" anchor="t">
            <a:spAutoFit/>
          </a:bodyPr>
          <a:lstStyle/>
          <a:p>
            <a:r>
              <a:rPr lang="pt-BR" dirty="0">
                <a:solidFill>
                  <a:schemeClr val="bg1"/>
                </a:solidFill>
              </a:rPr>
              <a:t>Caso de Uso 2: Análise de Sentimento com Azure </a:t>
            </a:r>
            <a:r>
              <a:rPr lang="pt-BR" dirty="0" err="1">
                <a:solidFill>
                  <a:schemeClr val="bg1"/>
                </a:solidFill>
              </a:rPr>
              <a:t>Text</a:t>
            </a:r>
            <a:r>
              <a:rPr lang="pt-BR" dirty="0">
                <a:solidFill>
                  <a:schemeClr val="bg1"/>
                </a:solidFill>
              </a:rPr>
              <a:t> </a:t>
            </a:r>
            <a:r>
              <a:rPr lang="pt-BR" dirty="0" err="1">
                <a:solidFill>
                  <a:schemeClr val="bg1"/>
                </a:solidFill>
              </a:rPr>
              <a:t>Analytics</a:t>
            </a:r>
            <a:endParaRPr lang="pt-BR" dirty="0" err="1">
              <a:solidFill>
                <a:schemeClr val="bg1"/>
              </a:solidFill>
              <a:cs typeface="Calibri"/>
            </a:endParaRPr>
          </a:p>
          <a:p>
            <a:r>
              <a:rPr lang="pt-BR" dirty="0">
                <a:solidFill>
                  <a:schemeClr val="bg1"/>
                </a:solidFill>
                <a:ea typeface="+mn-lt"/>
                <a:cs typeface="+mn-lt"/>
              </a:rPr>
              <a:t>Neste caso de uso, vamos utilizar o serviço de análise de sentimento da Microsoft Azure para analisar o </a:t>
            </a:r>
            <a:r>
              <a:rPr lang="pt-BR" sz="2400" dirty="0">
                <a:solidFill>
                  <a:schemeClr val="bg1"/>
                </a:solidFill>
                <a:ea typeface="+mn-lt"/>
                <a:cs typeface="+mn-lt"/>
              </a:rPr>
              <a:t>sentimento</a:t>
            </a:r>
            <a:r>
              <a:rPr lang="pt-BR" dirty="0">
                <a:solidFill>
                  <a:schemeClr val="bg1"/>
                </a:solidFill>
                <a:ea typeface="+mn-lt"/>
                <a:cs typeface="+mn-lt"/>
              </a:rPr>
              <a:t> de um texto.</a:t>
            </a:r>
            <a:endParaRPr lang="pt-BR" dirty="0">
              <a:solidFill>
                <a:schemeClr val="bg1"/>
              </a:solidFill>
              <a:cs typeface="Calibri"/>
            </a:endParaRPr>
          </a:p>
          <a:p>
            <a:r>
              <a:rPr lang="pt-BR" dirty="0">
                <a:solidFill>
                  <a:schemeClr val="bg1"/>
                </a:solidFill>
              </a:rPr>
              <a:t>Implementação em Java:</a:t>
            </a:r>
            <a:endParaRPr lang="pt-BR" dirty="0">
              <a:solidFill>
                <a:schemeClr val="bg1"/>
              </a:solidFill>
              <a:cs typeface="Calibri"/>
            </a:endParaRPr>
          </a:p>
          <a:p>
            <a:r>
              <a:rPr lang="pt-BR" dirty="0">
                <a:solidFill>
                  <a:schemeClr val="bg1"/>
                </a:solidFill>
                <a:ea typeface="+mn-lt"/>
                <a:cs typeface="+mn-lt"/>
              </a:rPr>
              <a:t>vamos utilizar o serviço de análise de sentimento da Microsoft Azure para analisar o sentimento de um texto.</a:t>
            </a:r>
            <a:endParaRPr lang="pt-BR">
              <a:solidFill>
                <a:schemeClr val="bg1"/>
              </a:solidFill>
              <a:cs typeface="Calibri"/>
            </a:endParaRPr>
          </a:p>
          <a:p>
            <a:r>
              <a:rPr lang="pt-BR" dirty="0">
                <a:solidFill>
                  <a:schemeClr val="bg1"/>
                </a:solidFill>
              </a:rPr>
              <a:t>Implementação em Java:</a:t>
            </a:r>
            <a:endParaRPr lang="pt-BR" dirty="0">
              <a:solidFill>
                <a:schemeClr val="bg1"/>
              </a:solidFill>
              <a:cs typeface="Calibri"/>
            </a:endParaRPr>
          </a:p>
          <a:p>
            <a:endParaRPr lang="pt-BR" dirty="0">
              <a:solidFill>
                <a:schemeClr val="bg1"/>
              </a:solidFill>
              <a:cs typeface="Calibri"/>
            </a:endParaRPr>
          </a:p>
          <a:p>
            <a:endParaRPr lang="pt-BR" sz="2400" dirty="0">
              <a:solidFill>
                <a:schemeClr val="bg1"/>
              </a:solidFill>
              <a:cs typeface="Calibri"/>
            </a:endParaRPr>
          </a:p>
          <a:p>
            <a:endParaRPr lang="pt-BR" sz="2400" dirty="0">
              <a:solidFill>
                <a:schemeClr val="bg1"/>
              </a:solidFill>
              <a:cs typeface="Calibri"/>
            </a:endParaRPr>
          </a:p>
          <a:p>
            <a:r>
              <a:rPr lang="pt-BR" sz="2400" err="1">
                <a:solidFill>
                  <a:schemeClr val="bg1"/>
                </a:solidFill>
                <a:ea typeface="+mn-lt"/>
                <a:cs typeface="+mn-lt"/>
              </a:rPr>
              <a:t>import</a:t>
            </a:r>
            <a:r>
              <a:rPr lang="pt-BR" sz="2400" dirty="0">
                <a:solidFill>
                  <a:schemeClr val="bg1"/>
                </a:solidFill>
                <a:ea typeface="+mn-lt"/>
                <a:cs typeface="+mn-lt"/>
              </a:rPr>
              <a:t> </a:t>
            </a:r>
            <a:r>
              <a:rPr lang="pt-BR" sz="2400" err="1">
                <a:solidFill>
                  <a:schemeClr val="bg1"/>
                </a:solidFill>
                <a:ea typeface="+mn-lt"/>
                <a:cs typeface="+mn-lt"/>
              </a:rPr>
              <a:t>com.microsoft.azure.cognitiveservices.textanalytics</a:t>
            </a:r>
            <a:r>
              <a:rPr lang="pt-BR" sz="2400">
                <a:solidFill>
                  <a:schemeClr val="bg1"/>
                </a:solidFill>
                <a:ea typeface="+mn-lt"/>
                <a:cs typeface="+mn-lt"/>
              </a:rPr>
              <a:t>.*;</a:t>
            </a:r>
            <a:endParaRPr lang="pt-BR" sz="2400" dirty="0">
              <a:solidFill>
                <a:schemeClr val="bg1"/>
              </a:solidFill>
              <a:cs typeface="Calibri"/>
            </a:endParaRPr>
          </a:p>
          <a:p>
            <a:r>
              <a:rPr lang="pt-BR" sz="2400" err="1">
                <a:solidFill>
                  <a:schemeClr val="bg1"/>
                </a:solidFill>
                <a:ea typeface="+mn-lt"/>
                <a:cs typeface="+mn-lt"/>
              </a:rPr>
              <a:t>import</a:t>
            </a:r>
            <a:r>
              <a:rPr lang="pt-BR" sz="2400" dirty="0">
                <a:solidFill>
                  <a:schemeClr val="bg1"/>
                </a:solidFill>
                <a:ea typeface="+mn-lt"/>
                <a:cs typeface="+mn-lt"/>
              </a:rPr>
              <a:t> </a:t>
            </a:r>
            <a:r>
              <a:rPr lang="pt-BR" sz="2400" err="1">
                <a:solidFill>
                  <a:schemeClr val="bg1"/>
                </a:solidFill>
                <a:ea typeface="+mn-lt"/>
                <a:cs typeface="+mn-lt"/>
              </a:rPr>
              <a:t>com.microsoft.azure.cognitiveservices.textanalytics.models</a:t>
            </a:r>
            <a:r>
              <a:rPr lang="pt-BR" sz="2400">
                <a:solidFill>
                  <a:schemeClr val="bg1"/>
                </a:solidFill>
                <a:ea typeface="+mn-lt"/>
                <a:cs typeface="+mn-lt"/>
              </a:rPr>
              <a:t>.*;</a:t>
            </a:r>
            <a:endParaRPr lang="pt-BR" sz="2400" dirty="0">
              <a:solidFill>
                <a:schemeClr val="bg1"/>
              </a:solidFill>
              <a:cs typeface="Calibri"/>
            </a:endParaRPr>
          </a:p>
          <a:p>
            <a:endParaRPr lang="pt-BR" sz="2400" dirty="0">
              <a:cs typeface="Calibri"/>
            </a:endParaRPr>
          </a:p>
          <a:p>
            <a:r>
              <a:rPr lang="pt-BR" sz="2400" err="1">
                <a:solidFill>
                  <a:schemeClr val="bg1"/>
                </a:solidFill>
                <a:ea typeface="+mn-lt"/>
                <a:cs typeface="+mn-lt"/>
              </a:rPr>
              <a:t>public</a:t>
            </a:r>
            <a:r>
              <a:rPr lang="pt-BR" sz="2400" dirty="0">
                <a:solidFill>
                  <a:schemeClr val="bg1"/>
                </a:solidFill>
                <a:ea typeface="+mn-lt"/>
                <a:cs typeface="+mn-lt"/>
              </a:rPr>
              <a:t> </a:t>
            </a:r>
            <a:r>
              <a:rPr lang="pt-BR" sz="2400" err="1">
                <a:solidFill>
                  <a:schemeClr val="bg1"/>
                </a:solidFill>
                <a:ea typeface="+mn-lt"/>
                <a:cs typeface="+mn-lt"/>
              </a:rPr>
              <a:t>class</a:t>
            </a:r>
            <a:r>
              <a:rPr lang="pt-BR" sz="2400" dirty="0">
                <a:solidFill>
                  <a:schemeClr val="bg1"/>
                </a:solidFill>
                <a:ea typeface="+mn-lt"/>
                <a:cs typeface="+mn-lt"/>
              </a:rPr>
              <a:t> </a:t>
            </a:r>
            <a:r>
              <a:rPr lang="pt-BR" sz="2400" err="1">
                <a:solidFill>
                  <a:schemeClr val="bg1"/>
                </a:solidFill>
                <a:ea typeface="+mn-lt"/>
                <a:cs typeface="+mn-lt"/>
              </a:rPr>
              <a:t>Main</a:t>
            </a:r>
            <a:r>
              <a:rPr lang="pt-BR" sz="2400">
                <a:solidFill>
                  <a:schemeClr val="bg1"/>
                </a:solidFill>
                <a:ea typeface="+mn-lt"/>
                <a:cs typeface="+mn-lt"/>
              </a:rPr>
              <a:t> {</a:t>
            </a:r>
            <a:endParaRPr lang="pt-BR" sz="2400" dirty="0">
              <a:solidFill>
                <a:schemeClr val="bg1"/>
              </a:solidFill>
              <a:cs typeface="Calibri"/>
            </a:endParaRPr>
          </a:p>
          <a:p>
            <a:r>
              <a:rPr lang="pt-BR" sz="2400" dirty="0">
                <a:solidFill>
                  <a:schemeClr val="bg1"/>
                </a:solidFill>
                <a:ea typeface="+mn-lt"/>
                <a:cs typeface="+mn-lt"/>
              </a:rPr>
              <a:t>    </a:t>
            </a:r>
            <a:r>
              <a:rPr lang="pt-BR" sz="2400" err="1">
                <a:solidFill>
                  <a:schemeClr val="bg1"/>
                </a:solidFill>
                <a:ea typeface="+mn-lt"/>
                <a:cs typeface="+mn-lt"/>
              </a:rPr>
              <a:t>public</a:t>
            </a:r>
            <a:r>
              <a:rPr lang="pt-BR" sz="2400" dirty="0">
                <a:solidFill>
                  <a:schemeClr val="bg1"/>
                </a:solidFill>
                <a:ea typeface="+mn-lt"/>
                <a:cs typeface="+mn-lt"/>
              </a:rPr>
              <a:t> </a:t>
            </a:r>
            <a:r>
              <a:rPr lang="pt-BR" sz="2400" err="1">
                <a:solidFill>
                  <a:schemeClr val="bg1"/>
                </a:solidFill>
                <a:ea typeface="+mn-lt"/>
                <a:cs typeface="+mn-lt"/>
              </a:rPr>
              <a:t>static</a:t>
            </a:r>
            <a:r>
              <a:rPr lang="pt-BR" sz="2400">
                <a:solidFill>
                  <a:schemeClr val="bg1"/>
                </a:solidFill>
                <a:ea typeface="+mn-lt"/>
                <a:cs typeface="+mn-lt"/>
              </a:rPr>
              <a:t> void main(String[] args) {</a:t>
            </a:r>
            <a:endParaRPr lang="pt-BR" sz="2400" dirty="0">
              <a:solidFill>
                <a:schemeClr val="bg1"/>
              </a:solidFill>
              <a:cs typeface="Calibri"/>
            </a:endParaRPr>
          </a:p>
          <a:p>
            <a:r>
              <a:rPr lang="pt-BR" sz="2400" dirty="0">
                <a:solidFill>
                  <a:schemeClr val="bg1"/>
                </a:solidFill>
                <a:ea typeface="+mn-lt"/>
                <a:cs typeface="+mn-lt"/>
              </a:rPr>
              <a:t>        </a:t>
            </a:r>
            <a:r>
              <a:rPr lang="pt-BR" sz="2400" err="1">
                <a:solidFill>
                  <a:schemeClr val="bg1"/>
                </a:solidFill>
                <a:ea typeface="+mn-lt"/>
                <a:cs typeface="+mn-lt"/>
              </a:rPr>
              <a:t>String</a:t>
            </a:r>
            <a:r>
              <a:rPr lang="pt-BR" sz="2400" dirty="0">
                <a:solidFill>
                  <a:schemeClr val="bg1"/>
                </a:solidFill>
                <a:ea typeface="+mn-lt"/>
                <a:cs typeface="+mn-lt"/>
              </a:rPr>
              <a:t> </a:t>
            </a:r>
            <a:r>
              <a:rPr lang="pt-BR" sz="2400" err="1">
                <a:solidFill>
                  <a:schemeClr val="bg1"/>
                </a:solidFill>
                <a:ea typeface="+mn-lt"/>
                <a:cs typeface="+mn-lt"/>
              </a:rPr>
              <a:t>subscriptionKey</a:t>
            </a:r>
            <a:r>
              <a:rPr lang="pt-BR" sz="2400">
                <a:solidFill>
                  <a:schemeClr val="bg1"/>
                </a:solidFill>
                <a:ea typeface="+mn-lt"/>
                <a:cs typeface="+mn-lt"/>
              </a:rPr>
              <a:t> = "SUA_CHAVE_DE_ASSINATURA";</a:t>
            </a:r>
            <a:endParaRPr lang="pt-BR" sz="2400" dirty="0">
              <a:solidFill>
                <a:schemeClr val="bg1"/>
              </a:solidFill>
              <a:cs typeface="Calibri"/>
            </a:endParaRPr>
          </a:p>
          <a:p>
            <a:r>
              <a:rPr lang="pt-BR" sz="2400" dirty="0">
                <a:solidFill>
                  <a:schemeClr val="bg1"/>
                </a:solidFill>
                <a:ea typeface="+mn-lt"/>
                <a:cs typeface="+mn-lt"/>
              </a:rPr>
              <a:t>        </a:t>
            </a:r>
            <a:r>
              <a:rPr lang="pt-BR" sz="2400" err="1">
                <a:solidFill>
                  <a:schemeClr val="bg1"/>
                </a:solidFill>
                <a:ea typeface="+mn-lt"/>
                <a:cs typeface="+mn-lt"/>
              </a:rPr>
              <a:t>String</a:t>
            </a:r>
            <a:r>
              <a:rPr lang="pt-BR" sz="2400" dirty="0">
                <a:solidFill>
                  <a:schemeClr val="bg1"/>
                </a:solidFill>
                <a:ea typeface="+mn-lt"/>
                <a:cs typeface="+mn-lt"/>
              </a:rPr>
              <a:t> </a:t>
            </a:r>
            <a:r>
              <a:rPr lang="pt-BR" sz="2400" err="1">
                <a:solidFill>
                  <a:schemeClr val="bg1"/>
                </a:solidFill>
                <a:ea typeface="+mn-lt"/>
                <a:cs typeface="+mn-lt"/>
              </a:rPr>
              <a:t>endpoint</a:t>
            </a:r>
            <a:r>
              <a:rPr lang="pt-BR" sz="2400">
                <a:solidFill>
                  <a:schemeClr val="bg1"/>
                </a:solidFill>
                <a:ea typeface="+mn-lt"/>
                <a:cs typeface="+mn-lt"/>
              </a:rPr>
              <a:t> = "SEU_ENDPOINT";</a:t>
            </a:r>
            <a:endParaRPr lang="pt-BR" sz="2400" dirty="0">
              <a:solidFill>
                <a:schemeClr val="bg1"/>
              </a:solidFill>
              <a:cs typeface="Calibri"/>
            </a:endParaRPr>
          </a:p>
          <a:p>
            <a:endParaRPr lang="pt-BR" sz="2400" dirty="0">
              <a:cs typeface="Calibri"/>
            </a:endParaRPr>
          </a:p>
          <a:p>
            <a:r>
              <a:rPr lang="pt-BR" sz="2400" dirty="0">
                <a:solidFill>
                  <a:schemeClr val="bg1"/>
                </a:solidFill>
                <a:ea typeface="+mn-lt"/>
                <a:cs typeface="+mn-lt"/>
              </a:rPr>
              <a:t>        </a:t>
            </a:r>
            <a:r>
              <a:rPr lang="pt-BR" sz="2400" err="1">
                <a:solidFill>
                  <a:schemeClr val="bg1"/>
                </a:solidFill>
                <a:ea typeface="+mn-lt"/>
                <a:cs typeface="+mn-lt"/>
              </a:rPr>
              <a:t>TextAnalyticsClient</a:t>
            </a:r>
            <a:r>
              <a:rPr lang="pt-BR" sz="2400" dirty="0">
                <a:solidFill>
                  <a:schemeClr val="bg1"/>
                </a:solidFill>
                <a:ea typeface="+mn-lt"/>
                <a:cs typeface="+mn-lt"/>
              </a:rPr>
              <a:t> </a:t>
            </a:r>
            <a:r>
              <a:rPr lang="pt-BR" sz="2400" err="1">
                <a:solidFill>
                  <a:schemeClr val="bg1"/>
                </a:solidFill>
                <a:ea typeface="+mn-lt"/>
                <a:cs typeface="+mn-lt"/>
              </a:rPr>
              <a:t>client</a:t>
            </a:r>
            <a:r>
              <a:rPr lang="pt-BR" sz="2400">
                <a:solidFill>
                  <a:schemeClr val="bg1"/>
                </a:solidFill>
                <a:ea typeface="+mn-lt"/>
                <a:cs typeface="+mn-lt"/>
              </a:rPr>
              <a:t> = TextAnalyticsManager.authenticate(subscriptionKey).withEndpoint(endpoint);</a:t>
            </a:r>
            <a:endParaRPr lang="pt-BR" sz="2400" dirty="0">
              <a:solidFill>
                <a:schemeClr val="bg1"/>
              </a:solidFill>
              <a:cs typeface="Calibri"/>
            </a:endParaRPr>
          </a:p>
          <a:p>
            <a:r>
              <a:rPr lang="pt-BR" sz="2400" dirty="0">
                <a:solidFill>
                  <a:schemeClr val="bg1"/>
                </a:solidFill>
                <a:ea typeface="+mn-lt"/>
                <a:cs typeface="+mn-lt"/>
              </a:rPr>
              <a:t>        </a:t>
            </a:r>
            <a:endParaRPr lang="pt-BR" sz="2400" dirty="0">
              <a:solidFill>
                <a:srgbClr val="000000"/>
              </a:solidFill>
              <a:ea typeface="+mn-lt"/>
              <a:cs typeface="+mn-lt"/>
            </a:endParaRPr>
          </a:p>
          <a:p>
            <a:r>
              <a:rPr lang="pt-BR" sz="2400" dirty="0">
                <a:solidFill>
                  <a:schemeClr val="bg1"/>
                </a:solidFill>
                <a:ea typeface="+mn-lt"/>
                <a:cs typeface="+mn-lt"/>
              </a:rPr>
              <a:t>        </a:t>
            </a:r>
            <a:r>
              <a:rPr lang="pt-BR" sz="2400" err="1">
                <a:solidFill>
                  <a:schemeClr val="bg1"/>
                </a:solidFill>
                <a:ea typeface="+mn-lt"/>
                <a:cs typeface="+mn-lt"/>
              </a:rPr>
              <a:t>String</a:t>
            </a:r>
            <a:r>
              <a:rPr lang="pt-BR" sz="2400">
                <a:solidFill>
                  <a:schemeClr val="bg1"/>
                </a:solidFill>
                <a:ea typeface="+mn-lt"/>
                <a:cs typeface="+mn-lt"/>
              </a:rPr>
              <a:t> texto = "Eu estou muito feliz hoje!";</a:t>
            </a:r>
            <a:endParaRPr lang="pt-BR" sz="2400" dirty="0">
              <a:solidFill>
                <a:schemeClr val="bg1"/>
              </a:solidFill>
              <a:cs typeface="Calibri"/>
            </a:endParaRPr>
          </a:p>
          <a:p>
            <a:r>
              <a:rPr lang="pt-BR" sz="2400" dirty="0">
                <a:solidFill>
                  <a:schemeClr val="bg1"/>
                </a:solidFill>
                <a:ea typeface="+mn-lt"/>
                <a:cs typeface="+mn-lt"/>
              </a:rPr>
              <a:t>        </a:t>
            </a:r>
            <a:endParaRPr lang="pt-BR" sz="2400" dirty="0">
              <a:cs typeface="Calibri"/>
            </a:endParaRPr>
          </a:p>
          <a:p>
            <a:r>
              <a:rPr lang="pt-BR" sz="2400" dirty="0">
                <a:solidFill>
                  <a:schemeClr val="bg1"/>
                </a:solidFill>
                <a:ea typeface="+mn-lt"/>
                <a:cs typeface="+mn-lt"/>
              </a:rPr>
              <a:t>        </a:t>
            </a:r>
            <a:r>
              <a:rPr lang="pt-BR" sz="2400" err="1">
                <a:solidFill>
                  <a:schemeClr val="bg1"/>
                </a:solidFill>
                <a:ea typeface="+mn-lt"/>
                <a:cs typeface="+mn-lt"/>
              </a:rPr>
              <a:t>try</a:t>
            </a:r>
            <a:r>
              <a:rPr lang="pt-BR" sz="2400">
                <a:solidFill>
                  <a:schemeClr val="bg1"/>
                </a:solidFill>
                <a:ea typeface="+mn-lt"/>
                <a:cs typeface="+mn-lt"/>
              </a:rPr>
              <a:t> {</a:t>
            </a:r>
            <a:endParaRPr lang="pt-BR" sz="2400" dirty="0">
              <a:solidFill>
                <a:schemeClr val="bg1"/>
              </a:solidFill>
              <a:cs typeface="Calibri"/>
            </a:endParaRPr>
          </a:p>
          <a:p>
            <a:r>
              <a:rPr lang="pt-BR" sz="2400" dirty="0">
                <a:solidFill>
                  <a:schemeClr val="bg1"/>
                </a:solidFill>
                <a:ea typeface="+mn-lt"/>
                <a:cs typeface="+mn-lt"/>
              </a:rPr>
              <a:t>            </a:t>
            </a:r>
            <a:r>
              <a:rPr lang="pt-BR" sz="2400" dirty="0" err="1">
                <a:solidFill>
                  <a:schemeClr val="bg1"/>
                </a:solidFill>
                <a:ea typeface="+mn-lt"/>
                <a:cs typeface="+mn-lt"/>
              </a:rPr>
              <a:t>DocumentSentiment</a:t>
            </a:r>
            <a:r>
              <a:rPr lang="pt-BR" sz="2400" dirty="0">
                <a:solidFill>
                  <a:schemeClr val="bg1"/>
                </a:solidFill>
                <a:ea typeface="+mn-lt"/>
                <a:cs typeface="+mn-lt"/>
              </a:rPr>
              <a:t> </a:t>
            </a:r>
            <a:r>
              <a:rPr lang="pt-BR" sz="2400" dirty="0" err="1">
                <a:solidFill>
                  <a:schemeClr val="bg1"/>
                </a:solidFill>
                <a:ea typeface="+mn-lt"/>
                <a:cs typeface="+mn-lt"/>
              </a:rPr>
              <a:t>sentiment</a:t>
            </a:r>
            <a:r>
              <a:rPr lang="pt-BR" sz="2400" dirty="0">
                <a:solidFill>
                  <a:schemeClr val="bg1"/>
                </a:solidFill>
                <a:ea typeface="+mn-lt"/>
                <a:cs typeface="+mn-lt"/>
              </a:rPr>
              <a:t> = </a:t>
            </a:r>
            <a:r>
              <a:rPr lang="pt-BR" sz="2400" dirty="0" err="1">
                <a:solidFill>
                  <a:schemeClr val="bg1"/>
                </a:solidFill>
                <a:ea typeface="+mn-lt"/>
                <a:cs typeface="+mn-lt"/>
              </a:rPr>
              <a:t>client.textAnalytics</a:t>
            </a:r>
            <a:r>
              <a:rPr lang="pt-BR" sz="2400" dirty="0">
                <a:solidFill>
                  <a:schemeClr val="bg1"/>
                </a:solidFill>
                <a:ea typeface="+mn-lt"/>
                <a:cs typeface="+mn-lt"/>
              </a:rPr>
              <a:t>().</a:t>
            </a:r>
            <a:r>
              <a:rPr lang="pt-BR" sz="2400" dirty="0" err="1">
                <a:solidFill>
                  <a:schemeClr val="bg1"/>
                </a:solidFill>
                <a:ea typeface="+mn-lt"/>
                <a:cs typeface="+mn-lt"/>
              </a:rPr>
              <a:t>detectSentiment</a:t>
            </a:r>
            <a:r>
              <a:rPr lang="pt-BR" sz="2400" dirty="0">
                <a:solidFill>
                  <a:schemeClr val="bg1"/>
                </a:solidFill>
                <a:ea typeface="+mn-lt"/>
                <a:cs typeface="+mn-lt"/>
              </a:rPr>
              <a:t>().</a:t>
            </a:r>
            <a:r>
              <a:rPr lang="pt-BR" sz="2400" dirty="0" err="1">
                <a:solidFill>
                  <a:schemeClr val="bg1"/>
                </a:solidFill>
                <a:ea typeface="+mn-lt"/>
                <a:cs typeface="+mn-lt"/>
              </a:rPr>
              <a:t>withText</a:t>
            </a:r>
            <a:r>
              <a:rPr lang="pt-BR" sz="2400" dirty="0">
                <a:solidFill>
                  <a:schemeClr val="bg1"/>
                </a:solidFill>
                <a:ea typeface="+mn-lt"/>
                <a:cs typeface="+mn-lt"/>
              </a:rPr>
              <a:t>(texto).execute();</a:t>
            </a:r>
            <a:endParaRPr lang="pt-BR" sz="2400" dirty="0">
              <a:solidFill>
                <a:schemeClr val="bg1"/>
              </a:solidFill>
              <a:cs typeface="Calibri"/>
            </a:endParaRPr>
          </a:p>
          <a:p>
            <a:r>
              <a:rPr lang="pt-BR" sz="2400" dirty="0">
                <a:solidFill>
                  <a:schemeClr val="bg1"/>
                </a:solidFill>
                <a:ea typeface="+mn-lt"/>
                <a:cs typeface="+mn-lt"/>
              </a:rPr>
              <a:t>            </a:t>
            </a:r>
            <a:endParaRPr lang="pt-BR" sz="2400" dirty="0">
              <a:cs typeface="Calibri"/>
            </a:endParaRPr>
          </a:p>
          <a:p>
            <a:r>
              <a:rPr lang="pt-BR" sz="2400" dirty="0">
                <a:solidFill>
                  <a:schemeClr val="bg1"/>
                </a:solidFill>
                <a:ea typeface="+mn-lt"/>
                <a:cs typeface="+mn-lt"/>
              </a:rPr>
              <a:t>            </a:t>
            </a:r>
            <a:r>
              <a:rPr lang="pt-BR" sz="2400" err="1">
                <a:solidFill>
                  <a:schemeClr val="bg1"/>
                </a:solidFill>
                <a:ea typeface="+mn-lt"/>
                <a:cs typeface="+mn-lt"/>
              </a:rPr>
              <a:t>System.out.println</a:t>
            </a:r>
            <a:r>
              <a:rPr lang="pt-BR" sz="2400" dirty="0">
                <a:solidFill>
                  <a:schemeClr val="bg1"/>
                </a:solidFill>
                <a:ea typeface="+mn-lt"/>
                <a:cs typeface="+mn-lt"/>
              </a:rPr>
              <a:t>("Sentimento: " + </a:t>
            </a:r>
            <a:r>
              <a:rPr lang="pt-BR" sz="2400" err="1">
                <a:solidFill>
                  <a:schemeClr val="bg1"/>
                </a:solidFill>
                <a:ea typeface="+mn-lt"/>
                <a:cs typeface="+mn-lt"/>
              </a:rPr>
              <a:t>sentiment.sentiment</a:t>
            </a:r>
            <a:r>
              <a:rPr lang="pt-BR" sz="2400" dirty="0">
                <a:solidFill>
                  <a:schemeClr val="bg1"/>
                </a:solidFill>
                <a:ea typeface="+mn-lt"/>
                <a:cs typeface="+mn-lt"/>
              </a:rPr>
              <a:t>());</a:t>
            </a:r>
            <a:endParaRPr lang="pt-BR" sz="2400" dirty="0">
              <a:solidFill>
                <a:schemeClr val="bg1"/>
              </a:solidFill>
              <a:cs typeface="Calibri"/>
            </a:endParaRPr>
          </a:p>
          <a:p>
            <a:r>
              <a:rPr lang="pt-BR" sz="2400" dirty="0">
                <a:solidFill>
                  <a:schemeClr val="bg1"/>
                </a:solidFill>
                <a:ea typeface="+mn-lt"/>
                <a:cs typeface="+mn-lt"/>
              </a:rPr>
              <a:t>        } catch (</a:t>
            </a:r>
            <a:r>
              <a:rPr lang="pt-BR" sz="2400" err="1">
                <a:solidFill>
                  <a:schemeClr val="bg1"/>
                </a:solidFill>
                <a:ea typeface="+mn-lt"/>
                <a:cs typeface="+mn-lt"/>
              </a:rPr>
              <a:t>Exception</a:t>
            </a:r>
            <a:r>
              <a:rPr lang="pt-BR" sz="2400" dirty="0">
                <a:solidFill>
                  <a:schemeClr val="bg1"/>
                </a:solidFill>
                <a:ea typeface="+mn-lt"/>
                <a:cs typeface="+mn-lt"/>
              </a:rPr>
              <a:t> e) {</a:t>
            </a:r>
            <a:endParaRPr lang="pt-BR" sz="2400" dirty="0">
              <a:solidFill>
                <a:schemeClr val="bg1"/>
              </a:solidFill>
              <a:cs typeface="Calibri"/>
            </a:endParaRPr>
          </a:p>
          <a:p>
            <a:r>
              <a:rPr lang="pt-BR" sz="2400" dirty="0">
                <a:solidFill>
                  <a:schemeClr val="bg1"/>
                </a:solidFill>
                <a:ea typeface="+mn-lt"/>
                <a:cs typeface="+mn-lt"/>
              </a:rPr>
              <a:t>            </a:t>
            </a:r>
            <a:r>
              <a:rPr lang="pt-BR" sz="2400" err="1">
                <a:solidFill>
                  <a:schemeClr val="bg1"/>
                </a:solidFill>
                <a:ea typeface="+mn-lt"/>
                <a:cs typeface="+mn-lt"/>
              </a:rPr>
              <a:t>System.out.println</a:t>
            </a:r>
            <a:r>
              <a:rPr lang="pt-BR" sz="2400" dirty="0">
                <a:solidFill>
                  <a:schemeClr val="bg1"/>
                </a:solidFill>
                <a:ea typeface="+mn-lt"/>
                <a:cs typeface="+mn-lt"/>
              </a:rPr>
              <a:t>("Erro: " + </a:t>
            </a:r>
            <a:r>
              <a:rPr lang="pt-BR" sz="2400" err="1">
                <a:solidFill>
                  <a:schemeClr val="bg1"/>
                </a:solidFill>
                <a:ea typeface="+mn-lt"/>
                <a:cs typeface="+mn-lt"/>
              </a:rPr>
              <a:t>e.getMessage</a:t>
            </a:r>
            <a:r>
              <a:rPr lang="pt-BR" sz="2400" dirty="0">
                <a:solidFill>
                  <a:schemeClr val="bg1"/>
                </a:solidFill>
                <a:ea typeface="+mn-lt"/>
                <a:cs typeface="+mn-lt"/>
              </a:rPr>
              <a:t>());</a:t>
            </a:r>
            <a:endParaRPr lang="pt-BR" sz="2400" dirty="0">
              <a:solidFill>
                <a:schemeClr val="bg1"/>
              </a:solidFill>
              <a:cs typeface="Calibri"/>
            </a:endParaRPr>
          </a:p>
          <a:p>
            <a:r>
              <a:rPr lang="pt-BR" sz="2400" dirty="0">
                <a:solidFill>
                  <a:schemeClr val="bg1"/>
                </a:solidFill>
                <a:ea typeface="+mn-lt"/>
                <a:cs typeface="+mn-lt"/>
              </a:rPr>
              <a:t>        }</a:t>
            </a:r>
            <a:endParaRPr lang="pt-BR" sz="2400" dirty="0">
              <a:solidFill>
                <a:schemeClr val="bg1"/>
              </a:solidFill>
              <a:cs typeface="Calibri"/>
            </a:endParaRPr>
          </a:p>
          <a:p>
            <a:r>
              <a:rPr lang="pt-BR" sz="2400" dirty="0">
                <a:solidFill>
                  <a:schemeClr val="bg1"/>
                </a:solidFill>
                <a:ea typeface="+mn-lt"/>
                <a:cs typeface="+mn-lt"/>
              </a:rPr>
              <a:t>    }</a:t>
            </a:r>
            <a:endParaRPr lang="pt-BR" sz="2400" dirty="0">
              <a:solidFill>
                <a:schemeClr val="bg1"/>
              </a:solidFill>
              <a:cs typeface="Calibri"/>
            </a:endParaRPr>
          </a:p>
          <a:p>
            <a:r>
              <a:rPr lang="pt-BR" sz="2400" dirty="0">
                <a:solidFill>
                  <a:schemeClr val="bg1"/>
                </a:solidFill>
                <a:ea typeface="+mn-lt"/>
                <a:cs typeface="+mn-lt"/>
              </a:rPr>
              <a:t>}</a:t>
            </a:r>
            <a:endParaRPr lang="pt-BR" sz="2400" dirty="0">
              <a:solidFill>
                <a:schemeClr val="bg1"/>
              </a:solidFill>
              <a:cs typeface="Calibri"/>
            </a:endParaRPr>
          </a:p>
          <a:p>
            <a:endParaRPr lang="pt-BR" dirty="0">
              <a:solidFill>
                <a:schemeClr val="bg1"/>
              </a:solidFill>
              <a:cs typeface="Calibri"/>
            </a:endParaRPr>
          </a:p>
          <a:p>
            <a:endParaRPr lang="pt-BR" dirty="0">
              <a:solidFill>
                <a:srgbClr val="000000"/>
              </a:solidFill>
              <a:cs typeface="Calibri"/>
            </a:endParaRP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291961" y="227461"/>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a:xfrm>
            <a:off x="7184260" y="12026554"/>
            <a:ext cx="2160270" cy="681567"/>
          </a:xfrm>
        </p:spPr>
        <p:txBody>
          <a:bodyPr/>
          <a:lstStyle/>
          <a:p>
            <a:fld id="{31574759-F5E8-42FC-BBF5-9118E056FF9E}" type="slidenum">
              <a:rPr lang="pt-BR" smtClean="0"/>
              <a:t>29</a:t>
            </a:fld>
            <a:endParaRPr lang="pt-BR"/>
          </a:p>
        </p:txBody>
      </p:sp>
    </p:spTree>
    <p:extLst>
      <p:ext uri="{BB962C8B-B14F-4D97-AF65-F5344CB8AC3E}">
        <p14:creationId xmlns:p14="http://schemas.microsoft.com/office/powerpoint/2010/main" val="3462747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30F99FB-BF68-528D-3507-172C9AE59C1D}"/>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2F8A3178-F1F2-3936-5CEA-9BD73E00D4B4}"/>
              </a:ext>
            </a:extLst>
          </p:cNvPr>
          <p:cNvSpPr txBox="1"/>
          <p:nvPr/>
        </p:nvSpPr>
        <p:spPr>
          <a:xfrm rot="10800000" flipV="1">
            <a:off x="3816665" y="12119550"/>
            <a:ext cx="5478354" cy="20519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6" y="3034303"/>
            <a:ext cx="9031740" cy="6740307"/>
          </a:xfrm>
          <a:prstGeom prst="rect">
            <a:avLst/>
          </a:prstGeom>
          <a:noFill/>
        </p:spPr>
        <p:txBody>
          <a:bodyPr wrap="square" lIns="91440" tIns="45720" rIns="91440" bIns="45720" rtlCol="0" anchor="t">
            <a:spAutoFit/>
          </a:bodyPr>
          <a:lstStyle/>
          <a:p>
            <a:endParaRPr lang="pt-BR" sz="2400" dirty="0">
              <a:solidFill>
                <a:schemeClr val="bg1"/>
              </a:solidFill>
              <a:ea typeface="Calibri"/>
              <a:cs typeface="Calibri"/>
            </a:endParaRPr>
          </a:p>
          <a:p>
            <a:pPr marL="285750" indent="-285750">
              <a:buFont typeface="Arial"/>
              <a:buChar char="•"/>
            </a:pPr>
            <a:r>
              <a:rPr lang="pt-BR" sz="2400" b="1" dirty="0">
                <a:solidFill>
                  <a:schemeClr val="bg1"/>
                </a:solidFill>
                <a:ea typeface="+mn-lt"/>
                <a:cs typeface="+mn-lt"/>
              </a:rPr>
              <a:t>Década de 2000</a:t>
            </a:r>
            <a:r>
              <a:rPr lang="pt-BR" sz="2400" dirty="0">
                <a:solidFill>
                  <a:schemeClr val="bg1"/>
                </a:solidFill>
                <a:ea typeface="+mn-lt"/>
                <a:cs typeface="+mn-lt"/>
              </a:rPr>
              <a:t>: Houve um grande progresso na área de IA, principalmente devido ao aumento do poder computacional e à disponibilidade de grandes conjuntos de dados para treinamento de algoritmos de aprendizado de máquina.</a:t>
            </a:r>
            <a:endParaRPr lang="pt-BR">
              <a:solidFill>
                <a:schemeClr val="bg1"/>
              </a:solidFill>
              <a:ea typeface="Calibri"/>
              <a:cs typeface="Calibri"/>
            </a:endParaRPr>
          </a:p>
          <a:p>
            <a:pPr marL="285750" indent="-285750">
              <a:buFont typeface="Arial"/>
              <a:buChar char="•"/>
            </a:pPr>
            <a:r>
              <a:rPr lang="pt-BR" sz="2400" b="1" dirty="0">
                <a:solidFill>
                  <a:schemeClr val="bg1"/>
                </a:solidFill>
                <a:ea typeface="+mn-lt"/>
                <a:cs typeface="+mn-lt"/>
              </a:rPr>
              <a:t>Década de 2010 até hoje</a:t>
            </a:r>
            <a:r>
              <a:rPr lang="pt-BR" sz="2400" dirty="0">
                <a:solidFill>
                  <a:schemeClr val="bg1"/>
                </a:solidFill>
                <a:ea typeface="+mn-lt"/>
                <a:cs typeface="+mn-lt"/>
              </a:rPr>
              <a:t>: A IA se tornou uma parte integrante da vida cotidiana, com sistemas de IA sendo usados em uma variedade de campos, incluindo reconhecimento de voz, tradução automática, diagnóstico médico, veículos autônomos e muito mais. O surgimento de técnicas de aprendizado profundo (</a:t>
            </a:r>
            <a:r>
              <a:rPr lang="pt-BR" sz="2400" dirty="0" err="1">
                <a:solidFill>
                  <a:schemeClr val="bg1"/>
                </a:solidFill>
                <a:ea typeface="+mn-lt"/>
                <a:cs typeface="+mn-lt"/>
              </a:rPr>
              <a:t>deep</a:t>
            </a:r>
            <a:r>
              <a:rPr lang="pt-BR" sz="2400" dirty="0">
                <a:solidFill>
                  <a:schemeClr val="bg1"/>
                </a:solidFill>
                <a:ea typeface="+mn-lt"/>
                <a:cs typeface="+mn-lt"/>
              </a:rPr>
              <a:t> learning) levou a avanços significativos em muitas áreas da IA.</a:t>
            </a:r>
            <a:endParaRPr lang="pt-BR">
              <a:solidFill>
                <a:schemeClr val="bg1"/>
              </a:solidFill>
              <a:ea typeface="Calibri"/>
              <a:cs typeface="Calibri"/>
            </a:endParaRPr>
          </a:p>
          <a:p>
            <a:r>
              <a:rPr lang="pt-BR" sz="2400" dirty="0">
                <a:solidFill>
                  <a:schemeClr val="bg1"/>
                </a:solidFill>
                <a:ea typeface="+mn-lt"/>
                <a:cs typeface="+mn-lt"/>
              </a:rPr>
              <a:t>Embora a IA tenha feito progressos incríveis, ainda há muitos desafios a serem superados, como a compreensão da inteligência humana, a garantia da ética no uso da IA e a mitigação de possíveis impactos negativos, como o desemprego tecnológico.</a:t>
            </a:r>
            <a:endParaRPr lang="pt-BR">
              <a:solidFill>
                <a:schemeClr val="bg1"/>
              </a:solidFill>
              <a:ea typeface="+mn-lt"/>
              <a:cs typeface="+mn-lt"/>
            </a:endParaRPr>
          </a:p>
          <a:p>
            <a:endParaRPr lang="pt-BR" sz="2400" dirty="0">
              <a:ea typeface="Calibri"/>
              <a:cs typeface="Calibri"/>
            </a:endParaRPr>
          </a:p>
          <a:p>
            <a:endParaRPr lang="pt-BR" sz="2400" dirty="0">
              <a:ea typeface="Calibri"/>
              <a:cs typeface="Calibri"/>
            </a:endParaRPr>
          </a:p>
          <a:p>
            <a:r>
              <a:rPr lang="pt-BR" sz="2400" dirty="0"/>
              <a:t>. </a:t>
            </a:r>
            <a:endParaRPr lang="pt-BR" sz="3200">
              <a:ea typeface="Calibri"/>
              <a:cs typeface="Calibri"/>
            </a:endParaRPr>
          </a:p>
        </p:txBody>
      </p:sp>
      <p:sp>
        <p:nvSpPr>
          <p:cNvPr id="7" name="CaixaDeTexto 6">
            <a:extLst>
              <a:ext uri="{FF2B5EF4-FFF2-40B4-BE49-F238E27FC236}">
                <a16:creationId xmlns:a16="http://schemas.microsoft.com/office/drawing/2014/main" id="{F8BA8C62-7138-497B-BC9D-C87A88E756A3}"/>
              </a:ext>
            </a:extLst>
          </p:cNvPr>
          <p:cNvSpPr txBox="1"/>
          <p:nvPr/>
        </p:nvSpPr>
        <p:spPr>
          <a:xfrm>
            <a:off x="3164489" y="1582459"/>
            <a:ext cx="2711623" cy="584775"/>
          </a:xfrm>
          <a:prstGeom prst="rect">
            <a:avLst/>
          </a:prstGeom>
          <a:noFill/>
        </p:spPr>
        <p:txBody>
          <a:bodyPr wrap="square" lIns="91440" tIns="45720" rIns="91440" bIns="45720" rtlCol="0" anchor="t">
            <a:spAutoFit/>
          </a:bodyPr>
          <a:lstStyle/>
          <a:p>
            <a:r>
              <a:rPr lang="pt-BR" sz="3200" dirty="0">
                <a:solidFill>
                  <a:schemeClr val="bg1"/>
                </a:solidFill>
                <a:ea typeface="Calibri"/>
                <a:cs typeface="Calibri"/>
              </a:rPr>
              <a:t>Introdução</a:t>
            </a:r>
          </a:p>
        </p:txBody>
      </p:sp>
      <p:sp>
        <p:nvSpPr>
          <p:cNvPr id="14" name="CaixaDeTexto 13">
            <a:extLst>
              <a:ext uri="{FF2B5EF4-FFF2-40B4-BE49-F238E27FC236}">
                <a16:creationId xmlns:a16="http://schemas.microsoft.com/office/drawing/2014/main" id="{87301F10-60AE-4C12-A6F2-779BF53D1F5C}"/>
              </a:ext>
            </a:extLst>
          </p:cNvPr>
          <p:cNvSpPr txBox="1"/>
          <p:nvPr/>
        </p:nvSpPr>
        <p:spPr>
          <a:xfrm rot="10800000" flipV="1">
            <a:off x="428007" y="528186"/>
            <a:ext cx="5478354" cy="20519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p:txBody>
          <a:bodyPr/>
          <a:lstStyle/>
          <a:p>
            <a:fld id="{31574759-F5E8-42FC-BBF5-9118E056FF9E}" type="slidenum">
              <a:rPr lang="pt-BR" smtClean="0"/>
              <a:t>3</a:t>
            </a:fld>
            <a:endParaRPr lang="pt-BR"/>
          </a:p>
        </p:txBody>
      </p:sp>
    </p:spTree>
    <p:extLst>
      <p:ext uri="{BB962C8B-B14F-4D97-AF65-F5344CB8AC3E}">
        <p14:creationId xmlns:p14="http://schemas.microsoft.com/office/powerpoint/2010/main" val="3714753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12A606-C9C3-2459-957F-72D7063CA0BE}"/>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92A5F66-7CB6-8164-5778-0A03CB1226A2}"/>
              </a:ext>
            </a:extLst>
          </p:cNvPr>
          <p:cNvSpPr txBox="1"/>
          <p:nvPr/>
        </p:nvSpPr>
        <p:spPr>
          <a:xfrm>
            <a:off x="3088949" y="12222237"/>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2702116"/>
            <a:ext cx="9058634" cy="5632311"/>
          </a:xfrm>
          <a:prstGeom prst="rect">
            <a:avLst/>
          </a:prstGeom>
          <a:noFill/>
        </p:spPr>
        <p:txBody>
          <a:bodyPr wrap="square" lIns="91440" tIns="45720" rIns="91440" bIns="45720" rtlCol="0" anchor="t">
            <a:spAutoFit/>
          </a:bodyPr>
          <a:lstStyle/>
          <a:p>
            <a:r>
              <a:rPr lang="pt-BR" sz="2400"/>
              <a:t>Considerações Finais:</a:t>
            </a:r>
          </a:p>
          <a:p>
            <a:pPr marL="285750" indent="-285750">
              <a:buFont typeface="Arial"/>
              <a:buChar char="•"/>
            </a:pPr>
            <a:r>
              <a:rPr lang="pt-BR" sz="2400" dirty="0">
                <a:solidFill>
                  <a:schemeClr val="bg1"/>
                </a:solidFill>
                <a:ea typeface="+mn-lt"/>
                <a:cs typeface="+mn-lt"/>
              </a:rPr>
              <a:t>Substitua </a:t>
            </a:r>
            <a:r>
              <a:rPr lang="pt-BR" sz="2400" dirty="0">
                <a:solidFill>
                  <a:schemeClr val="bg1"/>
                </a:solidFill>
                <a:latin typeface="Consolas"/>
                <a:cs typeface="Calibri"/>
              </a:rPr>
              <a:t>"SUA_CHAVE_DE_ASSINATURA"</a:t>
            </a:r>
            <a:r>
              <a:rPr lang="pt-BR" sz="2400" dirty="0">
                <a:solidFill>
                  <a:schemeClr val="bg1"/>
                </a:solidFill>
                <a:ea typeface="+mn-lt"/>
                <a:cs typeface="+mn-lt"/>
              </a:rPr>
              <a:t> e </a:t>
            </a:r>
            <a:r>
              <a:rPr lang="pt-BR" sz="2400" dirty="0">
                <a:solidFill>
                  <a:schemeClr val="bg1"/>
                </a:solidFill>
                <a:latin typeface="Consolas"/>
                <a:cs typeface="Calibri"/>
              </a:rPr>
              <a:t>"SEU_ENDPOINT"</a:t>
            </a:r>
            <a:r>
              <a:rPr lang="pt-BR" sz="2400" dirty="0">
                <a:solidFill>
                  <a:schemeClr val="bg1"/>
                </a:solidFill>
                <a:ea typeface="+mn-lt"/>
                <a:cs typeface="+mn-lt"/>
              </a:rPr>
              <a:t> pelos valores fornecidos pela Azure.</a:t>
            </a:r>
            <a:endParaRPr lang="pt-BR" sz="2400" dirty="0">
              <a:solidFill>
                <a:schemeClr val="bg1"/>
              </a:solidFill>
            </a:endParaRPr>
          </a:p>
          <a:p>
            <a:pPr marL="285750" indent="-285750">
              <a:buFont typeface="Arial"/>
              <a:buChar char="•"/>
            </a:pPr>
            <a:r>
              <a:rPr lang="pt-BR" sz="2400" dirty="0">
                <a:solidFill>
                  <a:schemeClr val="bg1"/>
                </a:solidFill>
                <a:ea typeface="+mn-lt"/>
                <a:cs typeface="+mn-lt"/>
              </a:rPr>
              <a:t>Esses são exemplos simplificados. Em uma aplicação real, você precisa lidar com erros, exceções e possíveis casos de uso mais complexos.</a:t>
            </a:r>
            <a:endParaRPr lang="pt-BR" sz="2400" dirty="0">
              <a:solidFill>
                <a:schemeClr val="bg1"/>
              </a:solidFill>
            </a:endParaRPr>
          </a:p>
          <a:p>
            <a:pPr marL="285750" indent="-285750">
              <a:buFont typeface="Arial"/>
              <a:buChar char="•"/>
            </a:pPr>
            <a:r>
              <a:rPr lang="pt-BR" sz="2400" dirty="0">
                <a:solidFill>
                  <a:schemeClr val="bg1"/>
                </a:solidFill>
                <a:ea typeface="+mn-lt"/>
                <a:cs typeface="+mn-lt"/>
              </a:rPr>
              <a:t>Certifique-se de configurar corretamente as dependências em seu projeto para que as bibliotecas da Azure possam ser utilizadas.</a:t>
            </a:r>
            <a:endParaRPr lang="pt-BR" sz="2400" dirty="0">
              <a:solidFill>
                <a:schemeClr val="bg1"/>
              </a:solidFill>
            </a:endParaRPr>
          </a:p>
          <a:p>
            <a:r>
              <a:rPr lang="pt-BR" sz="2400" dirty="0">
                <a:solidFill>
                  <a:schemeClr val="bg1"/>
                </a:solidFill>
                <a:ea typeface="+mn-lt"/>
                <a:cs typeface="+mn-lt"/>
              </a:rPr>
              <a:t>Esses exemplos demonstram como é simples integrar serviços de IA em Java usando a Microsoft Azure. Outros provedores de IA também oferecem </a:t>
            </a:r>
            <a:r>
              <a:rPr lang="pt-BR" sz="2400" dirty="0" err="1">
                <a:solidFill>
                  <a:schemeClr val="bg1"/>
                </a:solidFill>
                <a:ea typeface="+mn-lt"/>
                <a:cs typeface="+mn-lt"/>
              </a:rPr>
              <a:t>SDKs</a:t>
            </a:r>
            <a:r>
              <a:rPr lang="pt-BR" sz="2400" dirty="0">
                <a:solidFill>
                  <a:schemeClr val="bg1"/>
                </a:solidFill>
                <a:ea typeface="+mn-lt"/>
                <a:cs typeface="+mn-lt"/>
              </a:rPr>
              <a:t> e APIs semelhantes que podem ser integrados de maneira semelhante em projetos Java.</a:t>
            </a:r>
            <a:endParaRPr lang="pt-BR" sz="2400" dirty="0">
              <a:solidFill>
                <a:schemeClr val="bg1"/>
              </a:solidFill>
            </a:endParaRPr>
          </a:p>
          <a:p>
            <a:endParaRPr lang="pt-BR" sz="2400" dirty="0">
              <a:solidFill>
                <a:schemeClr val="bg1"/>
              </a:solidFill>
              <a:cs typeface="Calibri"/>
            </a:endParaRPr>
          </a:p>
          <a:p>
            <a:endParaRPr lang="pt-BR" sz="2400" dirty="0">
              <a:solidFill>
                <a:schemeClr val="bg1"/>
              </a:solidFill>
              <a:cs typeface="Calibri"/>
            </a:endParaRPr>
          </a:p>
          <a:p>
            <a:endParaRPr lang="pt-BR" sz="2400" dirty="0">
              <a:solidFill>
                <a:srgbClr val="000000"/>
              </a:solidFill>
              <a:cs typeface="Calibri"/>
            </a:endParaRP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291961" y="335038"/>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a:xfrm>
            <a:off x="7184260" y="12026554"/>
            <a:ext cx="2160270" cy="681567"/>
          </a:xfrm>
        </p:spPr>
        <p:txBody>
          <a:bodyPr/>
          <a:lstStyle/>
          <a:p>
            <a:fld id="{31574759-F5E8-42FC-BBF5-9118E056FF9E}" type="slidenum">
              <a:rPr lang="pt-BR" smtClean="0"/>
              <a:t>30</a:t>
            </a:fld>
            <a:endParaRPr lang="pt-BR"/>
          </a:p>
        </p:txBody>
      </p:sp>
    </p:spTree>
    <p:extLst>
      <p:ext uri="{BB962C8B-B14F-4D97-AF65-F5344CB8AC3E}">
        <p14:creationId xmlns:p14="http://schemas.microsoft.com/office/powerpoint/2010/main" val="4175670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E0421E7B-EEFF-6556-5A29-D52447DE32E5}"/>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6951387"/>
            <a:ext cx="9058634" cy="2123658"/>
          </a:xfrm>
          <a:prstGeom prst="rect">
            <a:avLst/>
          </a:prstGeom>
          <a:noFill/>
        </p:spPr>
        <p:txBody>
          <a:bodyPr wrap="square" lIns="91440" tIns="45720" rIns="91440" bIns="45720" rtlCol="0" anchor="t">
            <a:spAutoFit/>
          </a:bodyPr>
          <a:lstStyle/>
          <a:p>
            <a:r>
              <a:rPr lang="pt-BR" sz="2400" dirty="0">
                <a:solidFill>
                  <a:schemeClr val="bg1"/>
                </a:solidFill>
                <a:ea typeface="+mn-lt"/>
                <a:cs typeface="+mn-lt"/>
              </a:rPr>
              <a:t>Vou </a:t>
            </a:r>
            <a:r>
              <a:rPr lang="pt-BR" sz="2400" dirty="0" err="1">
                <a:solidFill>
                  <a:schemeClr val="bg1"/>
                </a:solidFill>
                <a:ea typeface="+mn-lt"/>
                <a:cs typeface="+mn-lt"/>
              </a:rPr>
              <a:t>fornecer</a:t>
            </a:r>
            <a:r>
              <a:rPr lang="pt-BR" sz="2400" dirty="0">
                <a:solidFill>
                  <a:schemeClr val="bg1"/>
                </a:solidFill>
                <a:ea typeface="+mn-lt"/>
                <a:cs typeface="+mn-lt"/>
              </a:rPr>
              <a:t> exemplos de integração para cada um dos casos que você mencionou: reconhecimento de imagem, processamento de linguagem natural e aprendizado de máquina. Vamos lá:</a:t>
            </a:r>
          </a:p>
          <a:p>
            <a:r>
              <a:rPr lang="pt-BR" dirty="0"/>
              <a:t>Implementação em Java:</a:t>
            </a:r>
          </a:p>
          <a:p>
            <a:pPr>
              <a:buFont typeface="Arial"/>
            </a:pPr>
            <a:endParaRPr lang="pt-BR" sz="2400" dirty="0">
              <a:solidFill>
                <a:schemeClr val="bg1"/>
              </a:solidFill>
              <a:cs typeface="Calibri"/>
            </a:endParaRPr>
          </a:p>
          <a:p>
            <a:pPr>
              <a:buFont typeface="Arial"/>
              <a:buChar char="•"/>
            </a:pPr>
            <a:endParaRPr lang="pt-BR"/>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p:txBody>
          <a:bodyPr/>
          <a:lstStyle/>
          <a:p>
            <a:fld id="{31574759-F5E8-42FC-BBF5-9118E056FF9E}" type="slidenum">
              <a:rPr lang="pt-BR" smtClean="0"/>
              <a:t>31</a:t>
            </a:fld>
            <a:endParaRPr lang="pt-BR"/>
          </a:p>
        </p:txBody>
      </p:sp>
      <p:pic>
        <p:nvPicPr>
          <p:cNvPr id="4" name="Imagem 3" descr="Uma imagem contendo Padrão do plano de fundo&#10;&#10;Descrição gerada automaticamente">
            <a:extLst>
              <a:ext uri="{FF2B5EF4-FFF2-40B4-BE49-F238E27FC236}">
                <a16:creationId xmlns:a16="http://schemas.microsoft.com/office/drawing/2014/main" id="{06818217-1ED2-4276-7541-16C1A53FCE34}"/>
              </a:ext>
            </a:extLst>
          </p:cNvPr>
          <p:cNvPicPr>
            <a:picLocks noChangeAspect="1"/>
          </p:cNvPicPr>
          <p:nvPr/>
        </p:nvPicPr>
        <p:blipFill>
          <a:blip r:embed="rId2"/>
          <a:stretch>
            <a:fillRect/>
          </a:stretch>
        </p:blipFill>
        <p:spPr>
          <a:xfrm>
            <a:off x="275665" y="396688"/>
            <a:ext cx="4800600" cy="4800600"/>
          </a:xfrm>
          <a:prstGeom prst="rect">
            <a:avLst/>
          </a:prstGeom>
        </p:spPr>
      </p:pic>
      <p:sp>
        <p:nvSpPr>
          <p:cNvPr id="5" name="CaixaDeTexto 4">
            <a:extLst>
              <a:ext uri="{FF2B5EF4-FFF2-40B4-BE49-F238E27FC236}">
                <a16:creationId xmlns:a16="http://schemas.microsoft.com/office/drawing/2014/main" id="{3F1E1F67-818B-9EC3-ABB6-06E0C459D80A}"/>
              </a:ext>
            </a:extLst>
          </p:cNvPr>
          <p:cNvSpPr txBox="1"/>
          <p:nvPr/>
        </p:nvSpPr>
        <p:spPr>
          <a:xfrm>
            <a:off x="5537381" y="399200"/>
            <a:ext cx="3792071"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3200" dirty="0">
                <a:solidFill>
                  <a:schemeClr val="bg1"/>
                </a:solidFill>
                <a:ea typeface="+mn-lt"/>
                <a:cs typeface="+mn-lt"/>
              </a:rPr>
              <a:t>Exemplos de integração de reconhecimento de imagem, processamento de linguagem natural e aprendizado de máquina em aplicativos Java</a:t>
            </a:r>
            <a:endParaRPr lang="pt-BR" dirty="0">
              <a:solidFill>
                <a:schemeClr val="bg1"/>
              </a:solidFill>
            </a:endParaRPr>
          </a:p>
          <a:p>
            <a:endParaRPr lang="pt-BR" dirty="0">
              <a:solidFill>
                <a:schemeClr val="bg1"/>
              </a:solidFill>
              <a:cs typeface="Calibri"/>
            </a:endParaRPr>
          </a:p>
          <a:p>
            <a:endParaRPr lang="pt-BR" sz="2400" dirty="0">
              <a:solidFill>
                <a:schemeClr val="bg1"/>
              </a:solidFill>
              <a:cs typeface="Calibri"/>
            </a:endParaRPr>
          </a:p>
        </p:txBody>
      </p:sp>
    </p:spTree>
    <p:extLst>
      <p:ext uri="{BB962C8B-B14F-4D97-AF65-F5344CB8AC3E}">
        <p14:creationId xmlns:p14="http://schemas.microsoft.com/office/powerpoint/2010/main" val="3374770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12A606-C9C3-2459-957F-72D7063CA0BE}"/>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92A5F66-7CB6-8164-5778-0A03CB1226A2}"/>
              </a:ext>
            </a:extLst>
          </p:cNvPr>
          <p:cNvSpPr txBox="1"/>
          <p:nvPr/>
        </p:nvSpPr>
        <p:spPr>
          <a:xfrm>
            <a:off x="3088949" y="12222237"/>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846421"/>
            <a:ext cx="9058634" cy="13665279"/>
          </a:xfrm>
          <a:prstGeom prst="rect">
            <a:avLst/>
          </a:prstGeom>
          <a:noFill/>
        </p:spPr>
        <p:txBody>
          <a:bodyPr wrap="square" lIns="91440" tIns="45720" rIns="91440" bIns="45720" rtlCol="0" anchor="t">
            <a:spAutoFit/>
          </a:bodyPr>
          <a:lstStyle/>
          <a:p>
            <a:r>
              <a:rPr lang="pt-BR" sz="2400" dirty="0">
                <a:solidFill>
                  <a:schemeClr val="bg1"/>
                </a:solidFill>
              </a:rPr>
              <a:t>Exemplo 1: Reconhecimento de Imagem com </a:t>
            </a:r>
            <a:r>
              <a:rPr lang="pt-BR" sz="2400" dirty="0" err="1">
                <a:solidFill>
                  <a:schemeClr val="bg1"/>
                </a:solidFill>
              </a:rPr>
              <a:t>OpenCV</a:t>
            </a:r>
            <a:r>
              <a:rPr lang="pt-BR" sz="2400" dirty="0">
                <a:solidFill>
                  <a:schemeClr val="bg1"/>
                </a:solidFill>
              </a:rPr>
              <a:t> em Java</a:t>
            </a:r>
            <a:endParaRPr lang="pt-BR" sz="2400" dirty="0">
              <a:solidFill>
                <a:schemeClr val="bg1"/>
              </a:solidFill>
              <a:cs typeface="Calibri"/>
            </a:endParaRPr>
          </a:p>
          <a:p>
            <a:r>
              <a:rPr lang="pt-BR" sz="2400" dirty="0">
                <a:solidFill>
                  <a:schemeClr val="bg1"/>
                </a:solidFill>
                <a:ea typeface="+mn-lt"/>
                <a:cs typeface="+mn-lt"/>
              </a:rPr>
              <a:t>O </a:t>
            </a:r>
            <a:r>
              <a:rPr lang="pt-BR" sz="2400" dirty="0" err="1">
                <a:solidFill>
                  <a:schemeClr val="bg1"/>
                </a:solidFill>
                <a:ea typeface="+mn-lt"/>
                <a:cs typeface="+mn-lt"/>
              </a:rPr>
              <a:t>OpenCV</a:t>
            </a:r>
            <a:r>
              <a:rPr lang="pt-BR" sz="2400" dirty="0">
                <a:solidFill>
                  <a:schemeClr val="bg1"/>
                </a:solidFill>
                <a:ea typeface="+mn-lt"/>
                <a:cs typeface="+mn-lt"/>
              </a:rPr>
              <a:t> é uma biblioteca popular para processamento de imagens e visão computacional.</a:t>
            </a:r>
            <a:r>
              <a:rPr lang="pt-BR" sz="2400" dirty="0">
                <a:solidFill>
                  <a:schemeClr val="bg1"/>
                </a:solidFill>
              </a:rPr>
              <a:t> Implementação em Java:</a:t>
            </a:r>
            <a:endParaRPr lang="pt-BR" sz="2400" dirty="0">
              <a:solidFill>
                <a:schemeClr val="bg1"/>
              </a:solidFill>
              <a:cs typeface="Calibri"/>
            </a:endParaRPr>
          </a:p>
          <a:p>
            <a:r>
              <a:rPr lang="pt-BR" sz="2400" dirty="0" err="1">
                <a:solidFill>
                  <a:schemeClr val="bg1"/>
                </a:solidFill>
                <a:ea typeface="+mn-lt"/>
                <a:cs typeface="+mn-lt"/>
              </a:rPr>
              <a:t>import</a:t>
            </a:r>
            <a:r>
              <a:rPr lang="pt-BR" sz="2400" dirty="0">
                <a:solidFill>
                  <a:schemeClr val="bg1"/>
                </a:solidFill>
                <a:ea typeface="+mn-lt"/>
                <a:cs typeface="+mn-lt"/>
              </a:rPr>
              <a:t> </a:t>
            </a:r>
            <a:r>
              <a:rPr lang="pt-BR" sz="2400" dirty="0" err="1">
                <a:solidFill>
                  <a:schemeClr val="bg1"/>
                </a:solidFill>
                <a:ea typeface="+mn-lt"/>
                <a:cs typeface="+mn-lt"/>
              </a:rPr>
              <a:t>org.opencv.core</a:t>
            </a:r>
            <a:r>
              <a:rPr lang="pt-BR" sz="2400" dirty="0">
                <a:solidFill>
                  <a:schemeClr val="bg1"/>
                </a:solidFill>
                <a:ea typeface="+mn-lt"/>
                <a:cs typeface="+mn-lt"/>
              </a:rPr>
              <a:t>.*;</a:t>
            </a:r>
            <a:endParaRPr lang="pt-BR" dirty="0">
              <a:solidFill>
                <a:schemeClr val="bg1"/>
              </a:solidFill>
            </a:endParaRPr>
          </a:p>
          <a:p>
            <a:r>
              <a:rPr lang="pt-BR" sz="2400" dirty="0" err="1">
                <a:solidFill>
                  <a:schemeClr val="bg1"/>
                </a:solidFill>
                <a:ea typeface="+mn-lt"/>
                <a:cs typeface="+mn-lt"/>
              </a:rPr>
              <a:t>import</a:t>
            </a:r>
            <a:r>
              <a:rPr lang="pt-BR" sz="2400" dirty="0">
                <a:solidFill>
                  <a:schemeClr val="bg1"/>
                </a:solidFill>
                <a:ea typeface="+mn-lt"/>
                <a:cs typeface="+mn-lt"/>
              </a:rPr>
              <a:t> </a:t>
            </a:r>
            <a:r>
              <a:rPr lang="pt-BR" sz="2400" dirty="0" err="1">
                <a:solidFill>
                  <a:schemeClr val="bg1"/>
                </a:solidFill>
                <a:ea typeface="+mn-lt"/>
                <a:cs typeface="+mn-lt"/>
              </a:rPr>
              <a:t>org.opencv.imgcodecs.Imgcodecs</a:t>
            </a:r>
            <a:r>
              <a:rPr lang="pt-BR" sz="2400" dirty="0">
                <a:solidFill>
                  <a:schemeClr val="bg1"/>
                </a:solidFill>
                <a:ea typeface="+mn-lt"/>
                <a:cs typeface="+mn-lt"/>
              </a:rPr>
              <a:t>;</a:t>
            </a:r>
            <a:endParaRPr lang="pt-BR" dirty="0">
              <a:solidFill>
                <a:schemeClr val="bg1"/>
              </a:solidFill>
            </a:endParaRPr>
          </a:p>
          <a:p>
            <a:r>
              <a:rPr lang="pt-BR" sz="2400" dirty="0" err="1">
                <a:solidFill>
                  <a:schemeClr val="bg1"/>
                </a:solidFill>
                <a:ea typeface="+mn-lt"/>
                <a:cs typeface="+mn-lt"/>
              </a:rPr>
              <a:t>import</a:t>
            </a:r>
            <a:r>
              <a:rPr lang="pt-BR" sz="2400" dirty="0">
                <a:solidFill>
                  <a:schemeClr val="bg1"/>
                </a:solidFill>
                <a:ea typeface="+mn-lt"/>
                <a:cs typeface="+mn-lt"/>
              </a:rPr>
              <a:t> </a:t>
            </a:r>
            <a:r>
              <a:rPr lang="pt-BR" sz="2400" dirty="0" err="1">
                <a:solidFill>
                  <a:schemeClr val="bg1"/>
                </a:solidFill>
                <a:ea typeface="+mn-lt"/>
                <a:cs typeface="+mn-lt"/>
              </a:rPr>
              <a:t>org.opencv.objdetect.CascadeClassifier</a:t>
            </a:r>
            <a:r>
              <a:rPr lang="pt-BR" sz="2400" dirty="0">
                <a:solidFill>
                  <a:schemeClr val="bg1"/>
                </a:solidFill>
                <a:ea typeface="+mn-lt"/>
                <a:cs typeface="+mn-lt"/>
              </a:rPr>
              <a:t>;</a:t>
            </a:r>
            <a:endParaRPr lang="pt-BR" dirty="0">
              <a:solidFill>
                <a:schemeClr val="bg1"/>
              </a:solidFill>
            </a:endParaRPr>
          </a:p>
          <a:p>
            <a:endParaRPr lang="pt-BR"/>
          </a:p>
          <a:p>
            <a:r>
              <a:rPr lang="pt-BR" sz="2400" dirty="0" err="1">
                <a:solidFill>
                  <a:schemeClr val="bg1"/>
                </a:solidFill>
                <a:ea typeface="+mn-lt"/>
                <a:cs typeface="+mn-lt"/>
              </a:rPr>
              <a:t>public</a:t>
            </a:r>
            <a:r>
              <a:rPr lang="pt-BR" sz="2400" dirty="0">
                <a:solidFill>
                  <a:schemeClr val="bg1"/>
                </a:solidFill>
                <a:ea typeface="+mn-lt"/>
                <a:cs typeface="+mn-lt"/>
              </a:rPr>
              <a:t> </a:t>
            </a:r>
            <a:r>
              <a:rPr lang="pt-BR" sz="2400" dirty="0" err="1">
                <a:solidFill>
                  <a:schemeClr val="bg1"/>
                </a:solidFill>
                <a:ea typeface="+mn-lt"/>
                <a:cs typeface="+mn-lt"/>
              </a:rPr>
              <a:t>class</a:t>
            </a:r>
            <a:r>
              <a:rPr lang="pt-BR" sz="2400" dirty="0">
                <a:solidFill>
                  <a:schemeClr val="bg1"/>
                </a:solidFill>
                <a:ea typeface="+mn-lt"/>
                <a:cs typeface="+mn-lt"/>
              </a:rPr>
              <a:t> </a:t>
            </a:r>
            <a:r>
              <a:rPr lang="pt-BR" sz="2400" dirty="0" err="1">
                <a:solidFill>
                  <a:schemeClr val="bg1"/>
                </a:solidFill>
                <a:ea typeface="+mn-lt"/>
                <a:cs typeface="+mn-lt"/>
              </a:rPr>
              <a:t>Main</a:t>
            </a:r>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public</a:t>
            </a:r>
            <a:r>
              <a:rPr lang="pt-BR" sz="2400" dirty="0">
                <a:solidFill>
                  <a:schemeClr val="bg1"/>
                </a:solidFill>
                <a:ea typeface="+mn-lt"/>
                <a:cs typeface="+mn-lt"/>
              </a:rPr>
              <a:t> </a:t>
            </a:r>
            <a:r>
              <a:rPr lang="pt-BR" sz="2400" dirty="0" err="1">
                <a:solidFill>
                  <a:schemeClr val="bg1"/>
                </a:solidFill>
                <a:ea typeface="+mn-lt"/>
                <a:cs typeface="+mn-lt"/>
              </a:rPr>
              <a:t>static</a:t>
            </a:r>
            <a:r>
              <a:rPr lang="pt-BR" sz="2400" dirty="0">
                <a:solidFill>
                  <a:schemeClr val="bg1"/>
                </a:solidFill>
                <a:ea typeface="+mn-lt"/>
                <a:cs typeface="+mn-lt"/>
              </a:rPr>
              <a:t> </a:t>
            </a:r>
            <a:r>
              <a:rPr lang="pt-BR" sz="2400" dirty="0" err="1">
                <a:solidFill>
                  <a:schemeClr val="bg1"/>
                </a:solidFill>
                <a:ea typeface="+mn-lt"/>
                <a:cs typeface="+mn-lt"/>
              </a:rPr>
              <a:t>void</a:t>
            </a:r>
            <a:r>
              <a:rPr lang="pt-BR" sz="2400" dirty="0">
                <a:solidFill>
                  <a:schemeClr val="bg1"/>
                </a:solidFill>
                <a:ea typeface="+mn-lt"/>
                <a:cs typeface="+mn-lt"/>
              </a:rPr>
              <a:t> </a:t>
            </a:r>
            <a:r>
              <a:rPr lang="pt-BR" sz="2400" dirty="0" err="1">
                <a:solidFill>
                  <a:schemeClr val="bg1"/>
                </a:solidFill>
                <a:ea typeface="+mn-lt"/>
                <a:cs typeface="+mn-lt"/>
              </a:rPr>
              <a:t>main</a:t>
            </a:r>
            <a:r>
              <a:rPr lang="pt-BR" sz="2400" dirty="0">
                <a:solidFill>
                  <a:schemeClr val="bg1"/>
                </a:solidFill>
                <a:ea typeface="+mn-lt"/>
                <a:cs typeface="+mn-lt"/>
              </a:rPr>
              <a:t>(</a:t>
            </a:r>
            <a:r>
              <a:rPr lang="pt-BR" sz="2400" dirty="0" err="1">
                <a:solidFill>
                  <a:schemeClr val="bg1"/>
                </a:solidFill>
                <a:ea typeface="+mn-lt"/>
                <a:cs typeface="+mn-lt"/>
              </a:rPr>
              <a:t>String</a:t>
            </a:r>
            <a:r>
              <a:rPr lang="pt-BR" sz="2400" dirty="0">
                <a:solidFill>
                  <a:schemeClr val="bg1"/>
                </a:solidFill>
                <a:ea typeface="+mn-lt"/>
                <a:cs typeface="+mn-lt"/>
              </a:rPr>
              <a:t>[] </a:t>
            </a:r>
            <a:r>
              <a:rPr lang="pt-BR" sz="2400" dirty="0" err="1">
                <a:solidFill>
                  <a:schemeClr val="bg1"/>
                </a:solidFill>
                <a:ea typeface="+mn-lt"/>
                <a:cs typeface="+mn-lt"/>
              </a:rPr>
              <a:t>args</a:t>
            </a:r>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        // Carregar a imagem</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System.loadLibrary</a:t>
            </a:r>
            <a:r>
              <a:rPr lang="pt-BR" sz="2400" dirty="0">
                <a:solidFill>
                  <a:schemeClr val="bg1"/>
                </a:solidFill>
                <a:ea typeface="+mn-lt"/>
                <a:cs typeface="+mn-lt"/>
              </a:rPr>
              <a:t>(</a:t>
            </a:r>
            <a:r>
              <a:rPr lang="pt-BR" sz="2400" dirty="0" err="1">
                <a:solidFill>
                  <a:schemeClr val="bg1"/>
                </a:solidFill>
                <a:ea typeface="+mn-lt"/>
                <a:cs typeface="+mn-lt"/>
              </a:rPr>
              <a:t>Core.NATIVE_LIBRARY_NAME</a:t>
            </a:r>
            <a:r>
              <a:rPr lang="pt-BR" sz="2400" dirty="0">
                <a:solidFill>
                  <a:schemeClr val="bg1"/>
                </a:solidFill>
                <a:ea typeface="+mn-lt"/>
                <a:cs typeface="+mn-lt"/>
              </a:rPr>
              <a:t>);</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Mat</a:t>
            </a:r>
            <a:r>
              <a:rPr lang="pt-BR" sz="2400" dirty="0">
                <a:solidFill>
                  <a:schemeClr val="bg1"/>
                </a:solidFill>
                <a:ea typeface="+mn-lt"/>
                <a:cs typeface="+mn-lt"/>
              </a:rPr>
              <a:t> imagem = </a:t>
            </a:r>
            <a:r>
              <a:rPr lang="pt-BR" sz="2400" dirty="0" err="1">
                <a:solidFill>
                  <a:schemeClr val="bg1"/>
                </a:solidFill>
                <a:ea typeface="+mn-lt"/>
                <a:cs typeface="+mn-lt"/>
              </a:rPr>
              <a:t>Imgcodecs.imread</a:t>
            </a:r>
            <a:r>
              <a:rPr lang="pt-BR" sz="2400" dirty="0">
                <a:solidFill>
                  <a:schemeClr val="bg1"/>
                </a:solidFill>
                <a:ea typeface="+mn-lt"/>
                <a:cs typeface="+mn-lt"/>
              </a:rPr>
              <a:t>("caminho/para/sua/imagem.jpg");</a:t>
            </a:r>
            <a:endParaRPr lang="pt-BR" dirty="0">
              <a:solidFill>
                <a:schemeClr val="bg1"/>
              </a:solidFill>
            </a:endParaRPr>
          </a:p>
          <a:p>
            <a:endParaRPr lang="pt-BR"/>
          </a:p>
          <a:p>
            <a:r>
              <a:rPr lang="pt-BR" sz="2400" dirty="0">
                <a:solidFill>
                  <a:schemeClr val="bg1"/>
                </a:solidFill>
                <a:ea typeface="+mn-lt"/>
                <a:cs typeface="+mn-lt"/>
              </a:rPr>
              <a:t>        // Carregar o classificador de Haar</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CascadeClassifier</a:t>
            </a:r>
            <a:r>
              <a:rPr lang="pt-BR" sz="2400" dirty="0">
                <a:solidFill>
                  <a:schemeClr val="bg1"/>
                </a:solidFill>
                <a:ea typeface="+mn-lt"/>
                <a:cs typeface="+mn-lt"/>
              </a:rPr>
              <a:t> detector = new </a:t>
            </a:r>
            <a:r>
              <a:rPr lang="pt-BR" sz="2400" dirty="0" err="1">
                <a:solidFill>
                  <a:schemeClr val="bg1"/>
                </a:solidFill>
                <a:ea typeface="+mn-lt"/>
                <a:cs typeface="+mn-lt"/>
              </a:rPr>
              <a:t>CascadeClassifier</a:t>
            </a:r>
            <a:r>
              <a:rPr lang="pt-BR" sz="2400" dirty="0">
                <a:solidFill>
                  <a:schemeClr val="bg1"/>
                </a:solidFill>
                <a:ea typeface="+mn-lt"/>
                <a:cs typeface="+mn-lt"/>
              </a:rPr>
              <a:t>();</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detector.load</a:t>
            </a:r>
            <a:r>
              <a:rPr lang="pt-BR" sz="2400" dirty="0">
                <a:solidFill>
                  <a:schemeClr val="bg1"/>
                </a:solidFill>
                <a:ea typeface="+mn-lt"/>
                <a:cs typeface="+mn-lt"/>
              </a:rPr>
              <a:t>("caminho/para/</a:t>
            </a:r>
            <a:r>
              <a:rPr lang="pt-BR" sz="2400" dirty="0" err="1">
                <a:solidFill>
                  <a:schemeClr val="bg1"/>
                </a:solidFill>
                <a:ea typeface="+mn-lt"/>
                <a:cs typeface="+mn-lt"/>
              </a:rPr>
              <a:t>haar</a:t>
            </a:r>
            <a:r>
              <a:rPr lang="pt-BR" sz="2400" dirty="0">
                <a:solidFill>
                  <a:schemeClr val="bg1"/>
                </a:solidFill>
                <a:ea typeface="+mn-lt"/>
                <a:cs typeface="+mn-lt"/>
              </a:rPr>
              <a:t>/classifier.xml");</a:t>
            </a:r>
            <a:endParaRPr lang="pt-BR" dirty="0">
              <a:solidFill>
                <a:schemeClr val="bg1"/>
              </a:solidFill>
            </a:endParaRPr>
          </a:p>
          <a:p>
            <a:endParaRPr lang="pt-BR"/>
          </a:p>
          <a:p>
            <a:r>
              <a:rPr lang="pt-BR" sz="2400" dirty="0">
                <a:solidFill>
                  <a:schemeClr val="bg1"/>
                </a:solidFill>
                <a:ea typeface="+mn-lt"/>
                <a:cs typeface="+mn-lt"/>
              </a:rPr>
              <a:t>        // Detectar rostos na imagem</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MatOfRect</a:t>
            </a:r>
            <a:r>
              <a:rPr lang="pt-BR" sz="2400" dirty="0">
                <a:solidFill>
                  <a:schemeClr val="bg1"/>
                </a:solidFill>
                <a:ea typeface="+mn-lt"/>
                <a:cs typeface="+mn-lt"/>
              </a:rPr>
              <a:t> rostos = new </a:t>
            </a:r>
            <a:r>
              <a:rPr lang="pt-BR" sz="2400" dirty="0" err="1">
                <a:solidFill>
                  <a:schemeClr val="bg1"/>
                </a:solidFill>
                <a:ea typeface="+mn-lt"/>
                <a:cs typeface="+mn-lt"/>
              </a:rPr>
              <a:t>MatOfRect</a:t>
            </a:r>
            <a:r>
              <a:rPr lang="pt-BR" sz="2400" dirty="0">
                <a:solidFill>
                  <a:schemeClr val="bg1"/>
                </a:solidFill>
                <a:ea typeface="+mn-lt"/>
                <a:cs typeface="+mn-lt"/>
              </a:rPr>
              <a:t>();</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detector.detectMultiScale</a:t>
            </a:r>
            <a:r>
              <a:rPr lang="pt-BR" sz="2400" dirty="0">
                <a:solidFill>
                  <a:schemeClr val="bg1"/>
                </a:solidFill>
                <a:ea typeface="+mn-lt"/>
                <a:cs typeface="+mn-lt"/>
              </a:rPr>
              <a:t>(imagem, rostos);</a:t>
            </a:r>
            <a:endParaRPr lang="pt-BR" dirty="0">
              <a:solidFill>
                <a:schemeClr val="bg1"/>
              </a:solidFill>
            </a:endParaRPr>
          </a:p>
          <a:p>
            <a:endParaRPr lang="pt-BR"/>
          </a:p>
          <a:p>
            <a:r>
              <a:rPr lang="pt-BR" sz="2400" dirty="0">
                <a:solidFill>
                  <a:schemeClr val="bg1"/>
                </a:solidFill>
                <a:ea typeface="+mn-lt"/>
                <a:cs typeface="+mn-lt"/>
              </a:rPr>
              <a:t>        // Desenhar retângulos ao redor dos rostos detectados</a:t>
            </a:r>
            <a:endParaRPr lang="pt-BR" dirty="0"/>
          </a:p>
          <a:p>
            <a:r>
              <a:rPr lang="pt-BR" sz="2400" dirty="0">
                <a:solidFill>
                  <a:schemeClr val="bg1"/>
                </a:solidFill>
                <a:ea typeface="+mn-lt"/>
                <a:cs typeface="+mn-lt"/>
              </a:rPr>
              <a:t>        for (</a:t>
            </a:r>
            <a:r>
              <a:rPr lang="pt-BR" sz="2400" dirty="0" err="1">
                <a:solidFill>
                  <a:schemeClr val="bg1"/>
                </a:solidFill>
                <a:ea typeface="+mn-lt"/>
                <a:cs typeface="+mn-lt"/>
              </a:rPr>
              <a:t>Rect</a:t>
            </a:r>
            <a:r>
              <a:rPr lang="pt-BR" sz="2400" dirty="0">
                <a:solidFill>
                  <a:schemeClr val="bg1"/>
                </a:solidFill>
                <a:ea typeface="+mn-lt"/>
                <a:cs typeface="+mn-lt"/>
              </a:rPr>
              <a:t> </a:t>
            </a:r>
            <a:r>
              <a:rPr lang="pt-BR" sz="2400" dirty="0" err="1">
                <a:solidFill>
                  <a:schemeClr val="bg1"/>
                </a:solidFill>
                <a:ea typeface="+mn-lt"/>
                <a:cs typeface="+mn-lt"/>
              </a:rPr>
              <a:t>rect</a:t>
            </a:r>
            <a:r>
              <a:rPr lang="pt-BR" sz="2400" dirty="0">
                <a:solidFill>
                  <a:schemeClr val="bg1"/>
                </a:solidFill>
                <a:ea typeface="+mn-lt"/>
                <a:cs typeface="+mn-lt"/>
              </a:rPr>
              <a:t> : </a:t>
            </a:r>
            <a:r>
              <a:rPr lang="pt-BR" sz="2400" dirty="0" err="1">
                <a:solidFill>
                  <a:schemeClr val="bg1"/>
                </a:solidFill>
                <a:ea typeface="+mn-lt"/>
                <a:cs typeface="+mn-lt"/>
              </a:rPr>
              <a:t>rostos.toArray</a:t>
            </a:r>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Imgproc.rectangle</a:t>
            </a:r>
            <a:r>
              <a:rPr lang="pt-BR" sz="2400" dirty="0">
                <a:solidFill>
                  <a:schemeClr val="bg1"/>
                </a:solidFill>
                <a:ea typeface="+mn-lt"/>
                <a:cs typeface="+mn-lt"/>
              </a:rPr>
              <a:t>(imagem, new Point(</a:t>
            </a:r>
            <a:r>
              <a:rPr lang="pt-BR" sz="2400" dirty="0" err="1">
                <a:solidFill>
                  <a:schemeClr val="bg1"/>
                </a:solidFill>
                <a:ea typeface="+mn-lt"/>
                <a:cs typeface="+mn-lt"/>
              </a:rPr>
              <a:t>rect.x</a:t>
            </a:r>
            <a:r>
              <a:rPr lang="pt-BR" sz="2400" dirty="0">
                <a:solidFill>
                  <a:schemeClr val="bg1"/>
                </a:solidFill>
                <a:ea typeface="+mn-lt"/>
                <a:cs typeface="+mn-lt"/>
              </a:rPr>
              <a:t>, </a:t>
            </a:r>
            <a:r>
              <a:rPr lang="pt-BR" sz="2400" dirty="0" err="1">
                <a:solidFill>
                  <a:schemeClr val="bg1"/>
                </a:solidFill>
                <a:ea typeface="+mn-lt"/>
                <a:cs typeface="+mn-lt"/>
              </a:rPr>
              <a:t>rect.y</a:t>
            </a:r>
            <a:r>
              <a:rPr lang="pt-BR" sz="2400" dirty="0">
                <a:solidFill>
                  <a:schemeClr val="bg1"/>
                </a:solidFill>
                <a:ea typeface="+mn-lt"/>
                <a:cs typeface="+mn-lt"/>
              </a:rPr>
              <a:t>), new Point(</a:t>
            </a:r>
            <a:r>
              <a:rPr lang="pt-BR" sz="2400" dirty="0" err="1">
                <a:solidFill>
                  <a:schemeClr val="bg1"/>
                </a:solidFill>
                <a:ea typeface="+mn-lt"/>
                <a:cs typeface="+mn-lt"/>
              </a:rPr>
              <a:t>rect.x</a:t>
            </a:r>
            <a:r>
              <a:rPr lang="pt-BR" sz="2400" dirty="0">
                <a:solidFill>
                  <a:schemeClr val="bg1"/>
                </a:solidFill>
                <a:ea typeface="+mn-lt"/>
                <a:cs typeface="+mn-lt"/>
              </a:rPr>
              <a:t> + </a:t>
            </a:r>
            <a:r>
              <a:rPr lang="pt-BR" sz="2400" dirty="0" err="1">
                <a:solidFill>
                  <a:schemeClr val="bg1"/>
                </a:solidFill>
                <a:ea typeface="+mn-lt"/>
                <a:cs typeface="+mn-lt"/>
              </a:rPr>
              <a:t>rect.width</a:t>
            </a:r>
            <a:r>
              <a:rPr lang="pt-BR" sz="2400" dirty="0">
                <a:solidFill>
                  <a:schemeClr val="bg1"/>
                </a:solidFill>
                <a:ea typeface="+mn-lt"/>
                <a:cs typeface="+mn-lt"/>
              </a:rPr>
              <a:t>, </a:t>
            </a:r>
            <a:r>
              <a:rPr lang="pt-BR" sz="2400" dirty="0" err="1">
                <a:solidFill>
                  <a:schemeClr val="bg1"/>
                </a:solidFill>
                <a:ea typeface="+mn-lt"/>
                <a:cs typeface="+mn-lt"/>
              </a:rPr>
              <a:t>rect.y</a:t>
            </a:r>
            <a:r>
              <a:rPr lang="pt-BR" sz="2400" dirty="0">
                <a:solidFill>
                  <a:schemeClr val="bg1"/>
                </a:solidFill>
                <a:ea typeface="+mn-lt"/>
                <a:cs typeface="+mn-lt"/>
              </a:rPr>
              <a:t> + </a:t>
            </a:r>
            <a:r>
              <a:rPr lang="pt-BR" sz="2400" dirty="0" err="1">
                <a:solidFill>
                  <a:schemeClr val="bg1"/>
                </a:solidFill>
                <a:ea typeface="+mn-lt"/>
                <a:cs typeface="+mn-lt"/>
              </a:rPr>
              <a:t>rect.height</a:t>
            </a:r>
            <a:r>
              <a:rPr lang="pt-BR" sz="2400" dirty="0">
                <a:solidFill>
                  <a:schemeClr val="bg1"/>
                </a:solidFill>
                <a:ea typeface="+mn-lt"/>
                <a:cs typeface="+mn-lt"/>
              </a:rPr>
              <a:t>), new </a:t>
            </a:r>
            <a:r>
              <a:rPr lang="pt-BR" sz="2400" dirty="0" err="1">
                <a:solidFill>
                  <a:schemeClr val="bg1"/>
                </a:solidFill>
                <a:ea typeface="+mn-lt"/>
                <a:cs typeface="+mn-lt"/>
              </a:rPr>
              <a:t>Scalar</a:t>
            </a:r>
            <a:r>
              <a:rPr lang="pt-BR" sz="2400" dirty="0">
                <a:solidFill>
                  <a:schemeClr val="bg1"/>
                </a:solidFill>
                <a:ea typeface="+mn-lt"/>
                <a:cs typeface="+mn-lt"/>
              </a:rPr>
              <a:t>(0, 255, 0));</a:t>
            </a:r>
            <a:endParaRPr lang="pt-BR" dirty="0">
              <a:solidFill>
                <a:schemeClr val="bg1"/>
              </a:solidFill>
            </a:endParaRPr>
          </a:p>
          <a:p>
            <a:r>
              <a:rPr lang="pt-BR" sz="2400" dirty="0">
                <a:solidFill>
                  <a:schemeClr val="bg1"/>
                </a:solidFill>
                <a:ea typeface="+mn-lt"/>
                <a:cs typeface="+mn-lt"/>
              </a:rPr>
              <a:t>        }</a:t>
            </a:r>
            <a:endParaRPr lang="pt-BR" dirty="0">
              <a:solidFill>
                <a:schemeClr val="bg1"/>
              </a:solidFill>
            </a:endParaRPr>
          </a:p>
          <a:p>
            <a:endParaRPr lang="pt-BR"/>
          </a:p>
          <a:p>
            <a:r>
              <a:rPr lang="pt-BR" sz="2400" dirty="0">
                <a:solidFill>
                  <a:schemeClr val="bg1"/>
                </a:solidFill>
                <a:ea typeface="+mn-lt"/>
                <a:cs typeface="+mn-lt"/>
              </a:rPr>
              <a:t>        // Salvar a imagem com os rostos detectados</a:t>
            </a:r>
            <a:endParaRPr lang="pt-BR" dirty="0"/>
          </a:p>
          <a:p>
            <a:r>
              <a:rPr lang="pt-BR" sz="2400" dirty="0">
                <a:solidFill>
                  <a:schemeClr val="bg1"/>
                </a:solidFill>
                <a:ea typeface="+mn-lt"/>
                <a:cs typeface="+mn-lt"/>
              </a:rPr>
              <a:t>        </a:t>
            </a:r>
            <a:r>
              <a:rPr lang="pt-BR" sz="2400" dirty="0" err="1">
                <a:solidFill>
                  <a:schemeClr val="bg1"/>
                </a:solidFill>
                <a:ea typeface="+mn-lt"/>
                <a:cs typeface="+mn-lt"/>
              </a:rPr>
              <a:t>Imgcodecs.imwrite</a:t>
            </a:r>
            <a:r>
              <a:rPr lang="pt-BR" sz="2400" dirty="0">
                <a:solidFill>
                  <a:schemeClr val="bg1"/>
                </a:solidFill>
                <a:ea typeface="+mn-lt"/>
                <a:cs typeface="+mn-lt"/>
              </a:rPr>
              <a:t>("caminho/para/sua/imagem_com_rostos.jpg", imagem);</a:t>
            </a:r>
            <a:endParaRPr lang="pt-BR" dirty="0">
              <a:solidFill>
                <a:schemeClr val="bg1"/>
              </a:solidFill>
            </a:endParaRPr>
          </a:p>
          <a:p>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a:t>
            </a:r>
            <a:endParaRPr lang="pt-BR" dirty="0">
              <a:solidFill>
                <a:schemeClr val="bg1"/>
              </a:solidFill>
            </a:endParaRPr>
          </a:p>
          <a:p>
            <a:endParaRPr lang="pt-BR" sz="2400" dirty="0">
              <a:solidFill>
                <a:schemeClr val="bg1"/>
              </a:solidFill>
              <a:cs typeface="Calibri"/>
            </a:endParaRPr>
          </a:p>
          <a:p>
            <a:endParaRPr lang="pt-BR" sz="2400" dirty="0">
              <a:solidFill>
                <a:srgbClr val="FFFFFF"/>
              </a:solidFill>
              <a:cs typeface="Calibri"/>
            </a:endParaRPr>
          </a:p>
          <a:p>
            <a:endParaRPr lang="pt-BR" sz="2400" dirty="0">
              <a:solidFill>
                <a:srgbClr val="FFFFFF"/>
              </a:solidFill>
              <a:cs typeface="Calibri"/>
            </a:endParaRPr>
          </a:p>
          <a:p>
            <a:endParaRPr lang="pt-BR" sz="2400" dirty="0">
              <a:solidFill>
                <a:srgbClr val="000000"/>
              </a:solidFill>
              <a:cs typeface="Calibri"/>
            </a:endParaRP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291961" y="335038"/>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a:xfrm>
            <a:off x="7184260" y="12026554"/>
            <a:ext cx="2160270" cy="681567"/>
          </a:xfrm>
        </p:spPr>
        <p:txBody>
          <a:bodyPr/>
          <a:lstStyle/>
          <a:p>
            <a:fld id="{31574759-F5E8-42FC-BBF5-9118E056FF9E}" type="slidenum">
              <a:rPr lang="pt-BR" smtClean="0"/>
              <a:t>32</a:t>
            </a:fld>
            <a:endParaRPr lang="pt-BR"/>
          </a:p>
        </p:txBody>
      </p:sp>
    </p:spTree>
    <p:extLst>
      <p:ext uri="{BB962C8B-B14F-4D97-AF65-F5344CB8AC3E}">
        <p14:creationId xmlns:p14="http://schemas.microsoft.com/office/powerpoint/2010/main" val="1103336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12A606-C9C3-2459-957F-72D7063CA0BE}"/>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92A5F66-7CB6-8164-5778-0A03CB1226A2}"/>
              </a:ext>
            </a:extLst>
          </p:cNvPr>
          <p:cNvSpPr txBox="1"/>
          <p:nvPr/>
        </p:nvSpPr>
        <p:spPr>
          <a:xfrm>
            <a:off x="3088949" y="12222237"/>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1169150"/>
            <a:ext cx="9058634" cy="9787295"/>
          </a:xfrm>
          <a:prstGeom prst="rect">
            <a:avLst/>
          </a:prstGeom>
          <a:noFill/>
        </p:spPr>
        <p:txBody>
          <a:bodyPr wrap="square" lIns="91440" tIns="45720" rIns="91440" bIns="45720" rtlCol="0" anchor="t">
            <a:spAutoFit/>
          </a:bodyPr>
          <a:lstStyle/>
          <a:p>
            <a:r>
              <a:rPr lang="pt-BR" sz="2400" dirty="0">
                <a:solidFill>
                  <a:schemeClr val="bg1"/>
                </a:solidFill>
              </a:rPr>
              <a:t>Exemplo 2: Processamento de Linguagem Natural com Stanford </a:t>
            </a:r>
            <a:r>
              <a:rPr lang="pt-BR" sz="2400" dirty="0" err="1">
                <a:solidFill>
                  <a:schemeClr val="bg1"/>
                </a:solidFill>
              </a:rPr>
              <a:t>CoreNLP</a:t>
            </a:r>
            <a:r>
              <a:rPr lang="pt-BR" sz="2400" dirty="0">
                <a:solidFill>
                  <a:schemeClr val="bg1"/>
                </a:solidFill>
              </a:rPr>
              <a:t> em Java</a:t>
            </a:r>
            <a:endParaRPr lang="pt-BR" sz="2400" dirty="0">
              <a:solidFill>
                <a:schemeClr val="bg1"/>
              </a:solidFill>
              <a:cs typeface="Calibri"/>
            </a:endParaRPr>
          </a:p>
          <a:p>
            <a:r>
              <a:rPr lang="pt-BR" sz="2400" dirty="0">
                <a:solidFill>
                  <a:schemeClr val="bg1"/>
                </a:solidFill>
                <a:ea typeface="+mn-lt"/>
                <a:cs typeface="+mn-lt"/>
              </a:rPr>
              <a:t>O Stanford </a:t>
            </a:r>
            <a:r>
              <a:rPr lang="pt-BR" sz="2400" err="1">
                <a:solidFill>
                  <a:schemeClr val="bg1"/>
                </a:solidFill>
                <a:ea typeface="+mn-lt"/>
                <a:cs typeface="+mn-lt"/>
              </a:rPr>
              <a:t>CoreNLP</a:t>
            </a:r>
            <a:r>
              <a:rPr lang="pt-BR" sz="2400" dirty="0">
                <a:solidFill>
                  <a:schemeClr val="bg1"/>
                </a:solidFill>
                <a:ea typeface="+mn-lt"/>
                <a:cs typeface="+mn-lt"/>
              </a:rPr>
              <a:t> é uma biblioteca Java para processamento de </a:t>
            </a:r>
            <a:r>
              <a:rPr lang="pt-BR" sz="2400">
                <a:solidFill>
                  <a:schemeClr val="bg1"/>
                </a:solidFill>
                <a:ea typeface="+mn-lt"/>
                <a:cs typeface="+mn-lt"/>
              </a:rPr>
              <a:t>linguagem natural. </a:t>
            </a:r>
            <a:endParaRPr lang="pt-BR" sz="2400">
              <a:solidFill>
                <a:schemeClr val="bg1"/>
              </a:solidFill>
            </a:endParaRPr>
          </a:p>
          <a:p>
            <a:r>
              <a:rPr lang="pt-BR" sz="2400" dirty="0">
                <a:solidFill>
                  <a:schemeClr val="bg1"/>
                </a:solidFill>
              </a:rPr>
              <a:t>Implementação em Java:</a:t>
            </a:r>
            <a:endParaRPr lang="pt-BR" sz="2400" dirty="0">
              <a:solidFill>
                <a:schemeClr val="bg1"/>
              </a:solidFill>
              <a:cs typeface="Calibri"/>
            </a:endParaRPr>
          </a:p>
          <a:p>
            <a:endParaRPr lang="pt-BR" sz="2400" dirty="0">
              <a:solidFill>
                <a:schemeClr val="bg1"/>
              </a:solidFill>
              <a:cs typeface="Calibri"/>
            </a:endParaRPr>
          </a:p>
          <a:p>
            <a:r>
              <a:rPr lang="pt-BR" sz="2400" err="1">
                <a:solidFill>
                  <a:schemeClr val="bg1"/>
                </a:solidFill>
                <a:ea typeface="+mn-lt"/>
                <a:cs typeface="+mn-lt"/>
              </a:rPr>
              <a:t>import</a:t>
            </a:r>
            <a:r>
              <a:rPr lang="pt-BR" sz="2400">
                <a:solidFill>
                  <a:schemeClr val="bg1"/>
                </a:solidFill>
                <a:ea typeface="+mn-lt"/>
                <a:cs typeface="+mn-lt"/>
              </a:rPr>
              <a:t> </a:t>
            </a:r>
            <a:r>
              <a:rPr lang="pt-BR" sz="2400" err="1">
                <a:solidFill>
                  <a:schemeClr val="bg1"/>
                </a:solidFill>
                <a:ea typeface="+mn-lt"/>
                <a:cs typeface="+mn-lt"/>
              </a:rPr>
              <a:t>edu.stanford.nlp.simple</a:t>
            </a:r>
            <a:r>
              <a:rPr lang="pt-BR" sz="2400">
                <a:solidFill>
                  <a:schemeClr val="bg1"/>
                </a:solidFill>
                <a:ea typeface="+mn-lt"/>
                <a:cs typeface="+mn-lt"/>
              </a:rPr>
              <a:t>.*;</a:t>
            </a:r>
            <a:endParaRPr lang="pt-BR">
              <a:solidFill>
                <a:schemeClr val="bg1"/>
              </a:solidFill>
            </a:endParaRPr>
          </a:p>
          <a:p>
            <a:endParaRPr lang="pt-BR"/>
          </a:p>
          <a:p>
            <a:r>
              <a:rPr lang="pt-BR" sz="2400" dirty="0" err="1">
                <a:solidFill>
                  <a:schemeClr val="bg1"/>
                </a:solidFill>
                <a:ea typeface="+mn-lt"/>
                <a:cs typeface="+mn-lt"/>
              </a:rPr>
              <a:t>public</a:t>
            </a:r>
            <a:r>
              <a:rPr lang="pt-BR" sz="2400" dirty="0">
                <a:solidFill>
                  <a:schemeClr val="bg1"/>
                </a:solidFill>
                <a:ea typeface="+mn-lt"/>
                <a:cs typeface="+mn-lt"/>
              </a:rPr>
              <a:t> </a:t>
            </a:r>
            <a:r>
              <a:rPr lang="pt-BR" sz="2400" dirty="0" err="1">
                <a:solidFill>
                  <a:schemeClr val="bg1"/>
                </a:solidFill>
                <a:ea typeface="+mn-lt"/>
                <a:cs typeface="+mn-lt"/>
              </a:rPr>
              <a:t>class</a:t>
            </a:r>
            <a:r>
              <a:rPr lang="pt-BR" sz="2400" dirty="0">
                <a:solidFill>
                  <a:schemeClr val="bg1"/>
                </a:solidFill>
                <a:ea typeface="+mn-lt"/>
                <a:cs typeface="+mn-lt"/>
              </a:rPr>
              <a:t> </a:t>
            </a:r>
            <a:r>
              <a:rPr lang="pt-BR" sz="2400" dirty="0" err="1">
                <a:solidFill>
                  <a:schemeClr val="bg1"/>
                </a:solidFill>
                <a:ea typeface="+mn-lt"/>
                <a:cs typeface="+mn-lt"/>
              </a:rPr>
              <a:t>Main</a:t>
            </a:r>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public</a:t>
            </a:r>
            <a:r>
              <a:rPr lang="pt-BR" sz="2400" dirty="0">
                <a:solidFill>
                  <a:schemeClr val="bg1"/>
                </a:solidFill>
                <a:ea typeface="+mn-lt"/>
                <a:cs typeface="+mn-lt"/>
              </a:rPr>
              <a:t> </a:t>
            </a:r>
            <a:r>
              <a:rPr lang="pt-BR" sz="2400" dirty="0" err="1">
                <a:solidFill>
                  <a:schemeClr val="bg1"/>
                </a:solidFill>
                <a:ea typeface="+mn-lt"/>
                <a:cs typeface="+mn-lt"/>
              </a:rPr>
              <a:t>static</a:t>
            </a:r>
            <a:r>
              <a:rPr lang="pt-BR" sz="2400" dirty="0">
                <a:solidFill>
                  <a:schemeClr val="bg1"/>
                </a:solidFill>
                <a:ea typeface="+mn-lt"/>
                <a:cs typeface="+mn-lt"/>
              </a:rPr>
              <a:t> </a:t>
            </a:r>
            <a:r>
              <a:rPr lang="pt-BR" sz="2400" dirty="0" err="1">
                <a:solidFill>
                  <a:schemeClr val="bg1"/>
                </a:solidFill>
                <a:ea typeface="+mn-lt"/>
                <a:cs typeface="+mn-lt"/>
              </a:rPr>
              <a:t>void</a:t>
            </a:r>
            <a:r>
              <a:rPr lang="pt-BR" sz="2400" dirty="0">
                <a:solidFill>
                  <a:schemeClr val="bg1"/>
                </a:solidFill>
                <a:ea typeface="+mn-lt"/>
                <a:cs typeface="+mn-lt"/>
              </a:rPr>
              <a:t> </a:t>
            </a:r>
            <a:r>
              <a:rPr lang="pt-BR" sz="2400" dirty="0" err="1">
                <a:solidFill>
                  <a:schemeClr val="bg1"/>
                </a:solidFill>
                <a:ea typeface="+mn-lt"/>
                <a:cs typeface="+mn-lt"/>
              </a:rPr>
              <a:t>main</a:t>
            </a:r>
            <a:r>
              <a:rPr lang="pt-BR" sz="2400" dirty="0">
                <a:solidFill>
                  <a:schemeClr val="bg1"/>
                </a:solidFill>
                <a:ea typeface="+mn-lt"/>
                <a:cs typeface="+mn-lt"/>
              </a:rPr>
              <a:t>(</a:t>
            </a:r>
            <a:r>
              <a:rPr lang="pt-BR" sz="2400" dirty="0" err="1">
                <a:solidFill>
                  <a:schemeClr val="bg1"/>
                </a:solidFill>
                <a:ea typeface="+mn-lt"/>
                <a:cs typeface="+mn-lt"/>
              </a:rPr>
              <a:t>String</a:t>
            </a:r>
            <a:r>
              <a:rPr lang="pt-BR" sz="2400" dirty="0">
                <a:solidFill>
                  <a:schemeClr val="bg1"/>
                </a:solidFill>
                <a:ea typeface="+mn-lt"/>
                <a:cs typeface="+mn-lt"/>
              </a:rPr>
              <a:t>[] </a:t>
            </a:r>
            <a:r>
              <a:rPr lang="pt-BR" sz="2400" dirty="0" err="1">
                <a:solidFill>
                  <a:schemeClr val="bg1"/>
                </a:solidFill>
                <a:ea typeface="+mn-lt"/>
                <a:cs typeface="+mn-lt"/>
              </a:rPr>
              <a:t>args</a:t>
            </a:r>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String</a:t>
            </a:r>
            <a:r>
              <a:rPr lang="pt-BR" sz="2400" dirty="0">
                <a:solidFill>
                  <a:schemeClr val="bg1"/>
                </a:solidFill>
                <a:ea typeface="+mn-lt"/>
                <a:cs typeface="+mn-lt"/>
              </a:rPr>
              <a:t> texto = "O cachorro pulou a cerca e correu pelo campo.";</a:t>
            </a:r>
            <a:endParaRPr lang="pt-BR" dirty="0">
              <a:solidFill>
                <a:schemeClr val="bg1"/>
              </a:solidFill>
            </a:endParaRPr>
          </a:p>
          <a:p>
            <a:endParaRPr lang="pt-BR"/>
          </a:p>
          <a:p>
            <a:r>
              <a:rPr lang="pt-BR" sz="2400" dirty="0">
                <a:solidFill>
                  <a:schemeClr val="bg1"/>
                </a:solidFill>
                <a:ea typeface="+mn-lt"/>
                <a:cs typeface="+mn-lt"/>
              </a:rPr>
              <a:t>        // Analisar o texto</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Document</a:t>
            </a:r>
            <a:r>
              <a:rPr lang="pt-BR" sz="2400" dirty="0">
                <a:solidFill>
                  <a:schemeClr val="bg1"/>
                </a:solidFill>
                <a:ea typeface="+mn-lt"/>
                <a:cs typeface="+mn-lt"/>
              </a:rPr>
              <a:t> </a:t>
            </a:r>
            <a:r>
              <a:rPr lang="pt-BR" sz="2400" dirty="0" err="1">
                <a:solidFill>
                  <a:schemeClr val="bg1"/>
                </a:solidFill>
                <a:ea typeface="+mn-lt"/>
                <a:cs typeface="+mn-lt"/>
              </a:rPr>
              <a:t>doc</a:t>
            </a:r>
            <a:r>
              <a:rPr lang="pt-BR" sz="2400" dirty="0">
                <a:solidFill>
                  <a:schemeClr val="bg1"/>
                </a:solidFill>
                <a:ea typeface="+mn-lt"/>
                <a:cs typeface="+mn-lt"/>
              </a:rPr>
              <a:t> = new </a:t>
            </a:r>
            <a:r>
              <a:rPr lang="pt-BR" sz="2400" dirty="0" err="1">
                <a:solidFill>
                  <a:schemeClr val="bg1"/>
                </a:solidFill>
                <a:ea typeface="+mn-lt"/>
                <a:cs typeface="+mn-lt"/>
              </a:rPr>
              <a:t>Document</a:t>
            </a:r>
            <a:r>
              <a:rPr lang="pt-BR" sz="2400" dirty="0">
                <a:solidFill>
                  <a:schemeClr val="bg1"/>
                </a:solidFill>
                <a:ea typeface="+mn-lt"/>
                <a:cs typeface="+mn-lt"/>
              </a:rPr>
              <a:t>(texto);</a:t>
            </a:r>
            <a:endParaRPr lang="pt-BR" dirty="0">
              <a:solidFill>
                <a:schemeClr val="bg1"/>
              </a:solidFill>
            </a:endParaRPr>
          </a:p>
          <a:p>
            <a:endParaRPr lang="pt-BR"/>
          </a:p>
          <a:p>
            <a:r>
              <a:rPr lang="pt-BR" sz="2400" dirty="0">
                <a:solidFill>
                  <a:schemeClr val="bg1"/>
                </a:solidFill>
                <a:ea typeface="+mn-lt"/>
                <a:cs typeface="+mn-lt"/>
              </a:rPr>
              <a:t>        // Extrair sentenças, tokens, lemas, entidades nomeadas, etc.</a:t>
            </a:r>
            <a:endParaRPr lang="pt-BR" dirty="0">
              <a:solidFill>
                <a:schemeClr val="bg1"/>
              </a:solidFill>
            </a:endParaRPr>
          </a:p>
          <a:p>
            <a:r>
              <a:rPr lang="pt-BR" sz="2400" dirty="0">
                <a:solidFill>
                  <a:schemeClr val="bg1"/>
                </a:solidFill>
                <a:ea typeface="+mn-lt"/>
                <a:cs typeface="+mn-lt"/>
              </a:rPr>
              <a:t>        for (</a:t>
            </a:r>
            <a:r>
              <a:rPr lang="pt-BR" sz="2400" dirty="0" err="1">
                <a:solidFill>
                  <a:schemeClr val="bg1"/>
                </a:solidFill>
                <a:ea typeface="+mn-lt"/>
                <a:cs typeface="+mn-lt"/>
              </a:rPr>
              <a:t>Sentence</a:t>
            </a:r>
            <a:r>
              <a:rPr lang="pt-BR" sz="2400" dirty="0">
                <a:solidFill>
                  <a:schemeClr val="bg1"/>
                </a:solidFill>
                <a:ea typeface="+mn-lt"/>
                <a:cs typeface="+mn-lt"/>
              </a:rPr>
              <a:t> </a:t>
            </a:r>
            <a:r>
              <a:rPr lang="pt-BR" sz="2400" dirty="0" err="1">
                <a:solidFill>
                  <a:schemeClr val="bg1"/>
                </a:solidFill>
                <a:ea typeface="+mn-lt"/>
                <a:cs typeface="+mn-lt"/>
              </a:rPr>
              <a:t>sent</a:t>
            </a:r>
            <a:r>
              <a:rPr lang="pt-BR" sz="2400" dirty="0">
                <a:solidFill>
                  <a:schemeClr val="bg1"/>
                </a:solidFill>
                <a:ea typeface="+mn-lt"/>
                <a:cs typeface="+mn-lt"/>
              </a:rPr>
              <a:t> : </a:t>
            </a:r>
            <a:r>
              <a:rPr lang="pt-BR" sz="2400" dirty="0" err="1">
                <a:solidFill>
                  <a:schemeClr val="bg1"/>
                </a:solidFill>
                <a:ea typeface="+mn-lt"/>
                <a:cs typeface="+mn-lt"/>
              </a:rPr>
              <a:t>doc.sentences</a:t>
            </a:r>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System.out.println</a:t>
            </a:r>
            <a:r>
              <a:rPr lang="pt-BR" sz="2400" dirty="0">
                <a:solidFill>
                  <a:schemeClr val="bg1"/>
                </a:solidFill>
                <a:ea typeface="+mn-lt"/>
                <a:cs typeface="+mn-lt"/>
              </a:rPr>
              <a:t>("Sentença: " + </a:t>
            </a:r>
            <a:r>
              <a:rPr lang="pt-BR" sz="2400" dirty="0" err="1">
                <a:solidFill>
                  <a:schemeClr val="bg1"/>
                </a:solidFill>
                <a:ea typeface="+mn-lt"/>
                <a:cs typeface="+mn-lt"/>
              </a:rPr>
              <a:t>sent</a:t>
            </a:r>
            <a:r>
              <a:rPr lang="pt-BR" sz="2400" dirty="0">
                <a:solidFill>
                  <a:schemeClr val="bg1"/>
                </a:solidFill>
                <a:ea typeface="+mn-lt"/>
                <a:cs typeface="+mn-lt"/>
              </a:rPr>
              <a:t>);</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System.out.println</a:t>
            </a:r>
            <a:r>
              <a:rPr lang="pt-BR" sz="2400" dirty="0">
                <a:solidFill>
                  <a:schemeClr val="bg1"/>
                </a:solidFill>
                <a:ea typeface="+mn-lt"/>
                <a:cs typeface="+mn-lt"/>
              </a:rPr>
              <a:t>("Tokens: " + </a:t>
            </a:r>
            <a:r>
              <a:rPr lang="pt-BR" sz="2400" dirty="0" err="1">
                <a:solidFill>
                  <a:schemeClr val="bg1"/>
                </a:solidFill>
                <a:ea typeface="+mn-lt"/>
                <a:cs typeface="+mn-lt"/>
              </a:rPr>
              <a:t>sent.words</a:t>
            </a:r>
            <a:r>
              <a:rPr lang="pt-BR" sz="2400" dirty="0">
                <a:solidFill>
                  <a:schemeClr val="bg1"/>
                </a:solidFill>
                <a:ea typeface="+mn-lt"/>
                <a:cs typeface="+mn-lt"/>
              </a:rPr>
              <a:t>());</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System.out.println</a:t>
            </a:r>
            <a:r>
              <a:rPr lang="pt-BR" sz="2400" dirty="0">
                <a:solidFill>
                  <a:schemeClr val="bg1"/>
                </a:solidFill>
                <a:ea typeface="+mn-lt"/>
                <a:cs typeface="+mn-lt"/>
              </a:rPr>
              <a:t>("Lemas: " + </a:t>
            </a:r>
            <a:r>
              <a:rPr lang="pt-BR" sz="2400" dirty="0" err="1">
                <a:solidFill>
                  <a:schemeClr val="bg1"/>
                </a:solidFill>
                <a:ea typeface="+mn-lt"/>
                <a:cs typeface="+mn-lt"/>
              </a:rPr>
              <a:t>sent.lemmas</a:t>
            </a:r>
            <a:r>
              <a:rPr lang="pt-BR" sz="2400" dirty="0">
                <a:solidFill>
                  <a:schemeClr val="bg1"/>
                </a:solidFill>
                <a:ea typeface="+mn-lt"/>
                <a:cs typeface="+mn-lt"/>
              </a:rPr>
              <a:t>());</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System.out.println</a:t>
            </a:r>
            <a:r>
              <a:rPr lang="pt-BR" sz="2400" dirty="0">
                <a:solidFill>
                  <a:schemeClr val="bg1"/>
                </a:solidFill>
                <a:ea typeface="+mn-lt"/>
                <a:cs typeface="+mn-lt"/>
              </a:rPr>
              <a:t>("Entidades nomeadas: " + </a:t>
            </a:r>
            <a:r>
              <a:rPr lang="pt-BR" sz="2400" dirty="0" err="1">
                <a:solidFill>
                  <a:schemeClr val="bg1"/>
                </a:solidFill>
                <a:ea typeface="+mn-lt"/>
                <a:cs typeface="+mn-lt"/>
              </a:rPr>
              <a:t>sent.mentions</a:t>
            </a:r>
            <a:r>
              <a:rPr lang="pt-BR" sz="2400" dirty="0">
                <a:solidFill>
                  <a:schemeClr val="bg1"/>
                </a:solidFill>
                <a:ea typeface="+mn-lt"/>
                <a:cs typeface="+mn-lt"/>
              </a:rPr>
              <a:t>());</a:t>
            </a:r>
            <a:endParaRPr lang="pt-BR" dirty="0">
              <a:solidFill>
                <a:schemeClr val="bg1"/>
              </a:solidFill>
            </a:endParaRPr>
          </a:p>
          <a:p>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a:t>
            </a:r>
            <a:endParaRPr lang="pt-BR" dirty="0">
              <a:solidFill>
                <a:schemeClr val="bg1"/>
              </a:solidFill>
            </a:endParaRPr>
          </a:p>
          <a:p>
            <a:endParaRPr lang="pt-BR" sz="2400" dirty="0">
              <a:solidFill>
                <a:schemeClr val="bg1"/>
              </a:solidFill>
              <a:cs typeface="Calibri"/>
            </a:endParaRPr>
          </a:p>
          <a:p>
            <a:endParaRPr lang="pt-BR" sz="2400" dirty="0">
              <a:solidFill>
                <a:srgbClr val="FFFFFF"/>
              </a:solidFill>
              <a:cs typeface="Calibri"/>
            </a:endParaRPr>
          </a:p>
          <a:p>
            <a:endParaRPr lang="pt-BR" sz="2400" dirty="0">
              <a:solidFill>
                <a:srgbClr val="000000"/>
              </a:solidFill>
              <a:cs typeface="Calibri"/>
            </a:endParaRP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291961" y="335038"/>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a:xfrm>
            <a:off x="7184260" y="12026554"/>
            <a:ext cx="2160270" cy="681567"/>
          </a:xfrm>
        </p:spPr>
        <p:txBody>
          <a:bodyPr/>
          <a:lstStyle/>
          <a:p>
            <a:fld id="{31574759-F5E8-42FC-BBF5-9118E056FF9E}" type="slidenum">
              <a:rPr lang="pt-BR" smtClean="0"/>
              <a:t>33</a:t>
            </a:fld>
            <a:endParaRPr lang="pt-BR"/>
          </a:p>
        </p:txBody>
      </p:sp>
    </p:spTree>
    <p:extLst>
      <p:ext uri="{BB962C8B-B14F-4D97-AF65-F5344CB8AC3E}">
        <p14:creationId xmlns:p14="http://schemas.microsoft.com/office/powerpoint/2010/main" val="3305215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12A606-C9C3-2459-957F-72D7063CA0BE}"/>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92A5F66-7CB6-8164-5778-0A03CB1226A2}"/>
              </a:ext>
            </a:extLst>
          </p:cNvPr>
          <p:cNvSpPr txBox="1"/>
          <p:nvPr/>
        </p:nvSpPr>
        <p:spPr>
          <a:xfrm>
            <a:off x="3088949" y="12222237"/>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1169150"/>
            <a:ext cx="9058634" cy="10895290"/>
          </a:xfrm>
          <a:prstGeom prst="rect">
            <a:avLst/>
          </a:prstGeom>
          <a:noFill/>
        </p:spPr>
        <p:txBody>
          <a:bodyPr wrap="square" lIns="91440" tIns="45720" rIns="91440" bIns="45720" rtlCol="0" anchor="t">
            <a:spAutoFit/>
          </a:bodyPr>
          <a:lstStyle/>
          <a:p>
            <a:r>
              <a:rPr lang="pt-BR" sz="2400" dirty="0">
                <a:solidFill>
                  <a:schemeClr val="bg1"/>
                </a:solidFill>
              </a:rPr>
              <a:t>Exemplo 3: Aprendizado de Máquina com Deeplearning4j em Java</a:t>
            </a:r>
            <a:endParaRPr lang="pt-BR" sz="2400" dirty="0">
              <a:solidFill>
                <a:schemeClr val="bg1"/>
              </a:solidFill>
              <a:cs typeface="Calibri"/>
            </a:endParaRPr>
          </a:p>
          <a:p>
            <a:r>
              <a:rPr lang="pt-BR" sz="2400" dirty="0">
                <a:solidFill>
                  <a:schemeClr val="bg1"/>
                </a:solidFill>
                <a:ea typeface="+mn-lt"/>
                <a:cs typeface="+mn-lt"/>
              </a:rPr>
              <a:t>Deeplearning4j é uma biblioteca Java para aprendizado de máquina e </a:t>
            </a:r>
            <a:r>
              <a:rPr lang="pt-BR" sz="2400" dirty="0" err="1">
                <a:solidFill>
                  <a:schemeClr val="bg1"/>
                </a:solidFill>
                <a:ea typeface="+mn-lt"/>
                <a:cs typeface="+mn-lt"/>
              </a:rPr>
              <a:t>deep</a:t>
            </a:r>
            <a:r>
              <a:rPr lang="pt-BR" sz="2400" dirty="0">
                <a:solidFill>
                  <a:schemeClr val="bg1"/>
                </a:solidFill>
                <a:ea typeface="+mn-lt"/>
                <a:cs typeface="+mn-lt"/>
              </a:rPr>
              <a:t> learning.</a:t>
            </a:r>
          </a:p>
          <a:p>
            <a:r>
              <a:rPr lang="pt-BR" sz="2400" dirty="0">
                <a:solidFill>
                  <a:schemeClr val="bg1"/>
                </a:solidFill>
              </a:rPr>
              <a:t>Implementação em Java:</a:t>
            </a:r>
            <a:endParaRPr lang="pt-BR" sz="2400">
              <a:solidFill>
                <a:schemeClr val="bg1"/>
              </a:solidFill>
              <a:cs typeface="Calibri"/>
            </a:endParaRPr>
          </a:p>
          <a:p>
            <a:endParaRPr lang="pt-BR" sz="2400" dirty="0">
              <a:solidFill>
                <a:schemeClr val="bg1"/>
              </a:solidFill>
              <a:cs typeface="Calibri"/>
            </a:endParaRPr>
          </a:p>
          <a:p>
            <a:r>
              <a:rPr lang="pt-BR" sz="2400" dirty="0" err="1">
                <a:solidFill>
                  <a:schemeClr val="bg1"/>
                </a:solidFill>
                <a:ea typeface="+mn-lt"/>
                <a:cs typeface="+mn-lt"/>
              </a:rPr>
              <a:t>import</a:t>
            </a:r>
            <a:r>
              <a:rPr lang="pt-BR" sz="2400" dirty="0">
                <a:solidFill>
                  <a:schemeClr val="bg1"/>
                </a:solidFill>
                <a:ea typeface="+mn-lt"/>
                <a:cs typeface="+mn-lt"/>
              </a:rPr>
              <a:t> org.deeplearning4j.datasets.iterator.impl.MnistDataSetIterator;</a:t>
            </a:r>
            <a:endParaRPr lang="pt-BR" dirty="0">
              <a:solidFill>
                <a:schemeClr val="bg1"/>
              </a:solidFill>
            </a:endParaRPr>
          </a:p>
          <a:p>
            <a:r>
              <a:rPr lang="pt-BR" sz="2400" dirty="0" err="1">
                <a:solidFill>
                  <a:schemeClr val="bg1"/>
                </a:solidFill>
                <a:ea typeface="+mn-lt"/>
                <a:cs typeface="+mn-lt"/>
              </a:rPr>
              <a:t>import</a:t>
            </a:r>
            <a:r>
              <a:rPr lang="pt-BR" sz="2400" dirty="0">
                <a:solidFill>
                  <a:schemeClr val="bg1"/>
                </a:solidFill>
                <a:ea typeface="+mn-lt"/>
                <a:cs typeface="+mn-lt"/>
              </a:rPr>
              <a:t> org.deeplearning4j.nn.conf.*;</a:t>
            </a:r>
            <a:endParaRPr lang="pt-BR" dirty="0">
              <a:solidFill>
                <a:schemeClr val="bg1"/>
              </a:solidFill>
            </a:endParaRPr>
          </a:p>
          <a:p>
            <a:r>
              <a:rPr lang="pt-BR" sz="2400" dirty="0" err="1">
                <a:solidFill>
                  <a:schemeClr val="bg1"/>
                </a:solidFill>
                <a:ea typeface="+mn-lt"/>
                <a:cs typeface="+mn-lt"/>
              </a:rPr>
              <a:t>import</a:t>
            </a:r>
            <a:r>
              <a:rPr lang="pt-BR" sz="2400" dirty="0">
                <a:solidFill>
                  <a:schemeClr val="bg1"/>
                </a:solidFill>
                <a:ea typeface="+mn-lt"/>
                <a:cs typeface="+mn-lt"/>
              </a:rPr>
              <a:t> org.deeplearning4j.nn.multilayer.MultiLayerNetwork;</a:t>
            </a:r>
            <a:endParaRPr lang="pt-BR" dirty="0">
              <a:solidFill>
                <a:schemeClr val="bg1"/>
              </a:solidFill>
            </a:endParaRPr>
          </a:p>
          <a:p>
            <a:r>
              <a:rPr lang="pt-BR" sz="2400" dirty="0" err="1">
                <a:solidFill>
                  <a:schemeClr val="bg1"/>
                </a:solidFill>
                <a:ea typeface="+mn-lt"/>
                <a:cs typeface="+mn-lt"/>
              </a:rPr>
              <a:t>import</a:t>
            </a:r>
            <a:r>
              <a:rPr lang="pt-BR" sz="2400" dirty="0">
                <a:solidFill>
                  <a:schemeClr val="bg1"/>
                </a:solidFill>
                <a:ea typeface="+mn-lt"/>
                <a:cs typeface="+mn-lt"/>
              </a:rPr>
              <a:t> org.deeplearning4j.nn.weights.WeightInit;</a:t>
            </a:r>
            <a:endParaRPr lang="pt-BR" dirty="0">
              <a:solidFill>
                <a:schemeClr val="bg1"/>
              </a:solidFill>
            </a:endParaRPr>
          </a:p>
          <a:p>
            <a:r>
              <a:rPr lang="pt-BR" sz="2400" dirty="0" err="1">
                <a:solidFill>
                  <a:schemeClr val="bg1"/>
                </a:solidFill>
                <a:ea typeface="+mn-lt"/>
                <a:cs typeface="+mn-lt"/>
              </a:rPr>
              <a:t>import</a:t>
            </a:r>
            <a:r>
              <a:rPr lang="pt-BR" sz="2400" dirty="0">
                <a:solidFill>
                  <a:schemeClr val="bg1"/>
                </a:solidFill>
                <a:ea typeface="+mn-lt"/>
                <a:cs typeface="+mn-lt"/>
              </a:rPr>
              <a:t> org.deeplearning4j.optimize.listeners.ScoreIterationListener;</a:t>
            </a:r>
            <a:endParaRPr lang="pt-BR" dirty="0">
              <a:solidFill>
                <a:schemeClr val="bg1"/>
              </a:solidFill>
            </a:endParaRPr>
          </a:p>
          <a:p>
            <a:r>
              <a:rPr lang="pt-BR" sz="2400" dirty="0" err="1">
                <a:solidFill>
                  <a:schemeClr val="bg1"/>
                </a:solidFill>
                <a:ea typeface="+mn-lt"/>
                <a:cs typeface="+mn-lt"/>
              </a:rPr>
              <a:t>import</a:t>
            </a:r>
            <a:r>
              <a:rPr lang="pt-BR" sz="2400" dirty="0">
                <a:solidFill>
                  <a:schemeClr val="bg1"/>
                </a:solidFill>
                <a:ea typeface="+mn-lt"/>
                <a:cs typeface="+mn-lt"/>
              </a:rPr>
              <a:t> org.nd4j.evaluation.classification.Evaluation;</a:t>
            </a:r>
            <a:endParaRPr lang="pt-BR" dirty="0">
              <a:solidFill>
                <a:schemeClr val="bg1"/>
              </a:solidFill>
            </a:endParaRPr>
          </a:p>
          <a:p>
            <a:r>
              <a:rPr lang="pt-BR" sz="2400" dirty="0" err="1">
                <a:solidFill>
                  <a:schemeClr val="bg1"/>
                </a:solidFill>
                <a:ea typeface="+mn-lt"/>
                <a:cs typeface="+mn-lt"/>
              </a:rPr>
              <a:t>import</a:t>
            </a:r>
            <a:r>
              <a:rPr lang="pt-BR" sz="2400" dirty="0">
                <a:solidFill>
                  <a:schemeClr val="bg1"/>
                </a:solidFill>
                <a:ea typeface="+mn-lt"/>
                <a:cs typeface="+mn-lt"/>
              </a:rPr>
              <a:t> org.nd4j.linalg.activations.Activation;</a:t>
            </a:r>
            <a:endParaRPr lang="pt-BR" dirty="0">
              <a:solidFill>
                <a:schemeClr val="bg1"/>
              </a:solidFill>
            </a:endParaRPr>
          </a:p>
          <a:p>
            <a:r>
              <a:rPr lang="pt-BR" sz="2400" dirty="0" err="1">
                <a:solidFill>
                  <a:schemeClr val="bg1"/>
                </a:solidFill>
                <a:ea typeface="+mn-lt"/>
                <a:cs typeface="+mn-lt"/>
              </a:rPr>
              <a:t>import</a:t>
            </a:r>
            <a:r>
              <a:rPr lang="pt-BR" sz="2400" dirty="0">
                <a:solidFill>
                  <a:schemeClr val="bg1"/>
                </a:solidFill>
                <a:ea typeface="+mn-lt"/>
                <a:cs typeface="+mn-lt"/>
              </a:rPr>
              <a:t> org.nd4j.linalg.dataset.DataSet;</a:t>
            </a:r>
            <a:endParaRPr lang="pt-BR" dirty="0">
              <a:solidFill>
                <a:schemeClr val="bg1"/>
              </a:solidFill>
            </a:endParaRPr>
          </a:p>
          <a:p>
            <a:r>
              <a:rPr lang="pt-BR" sz="2400" dirty="0" err="1">
                <a:solidFill>
                  <a:schemeClr val="bg1"/>
                </a:solidFill>
                <a:ea typeface="+mn-lt"/>
                <a:cs typeface="+mn-lt"/>
              </a:rPr>
              <a:t>import</a:t>
            </a:r>
            <a:r>
              <a:rPr lang="pt-BR" sz="2400" dirty="0">
                <a:solidFill>
                  <a:schemeClr val="bg1"/>
                </a:solidFill>
                <a:ea typeface="+mn-lt"/>
                <a:cs typeface="+mn-lt"/>
              </a:rPr>
              <a:t> org.nd4j.linalg.lossfunctions.LossFunctions;</a:t>
            </a:r>
            <a:endParaRPr lang="pt-BR" dirty="0">
              <a:solidFill>
                <a:schemeClr val="bg1"/>
              </a:solidFill>
            </a:endParaRPr>
          </a:p>
          <a:p>
            <a:endParaRPr lang="pt-BR"/>
          </a:p>
          <a:p>
            <a:r>
              <a:rPr lang="pt-BR" sz="2400" dirty="0" err="1">
                <a:solidFill>
                  <a:schemeClr val="bg1"/>
                </a:solidFill>
                <a:ea typeface="+mn-lt"/>
                <a:cs typeface="+mn-lt"/>
              </a:rPr>
              <a:t>public</a:t>
            </a:r>
            <a:r>
              <a:rPr lang="pt-BR" sz="2400" dirty="0">
                <a:solidFill>
                  <a:schemeClr val="bg1"/>
                </a:solidFill>
                <a:ea typeface="+mn-lt"/>
                <a:cs typeface="+mn-lt"/>
              </a:rPr>
              <a:t> </a:t>
            </a:r>
            <a:r>
              <a:rPr lang="pt-BR" sz="2400" dirty="0" err="1">
                <a:solidFill>
                  <a:schemeClr val="bg1"/>
                </a:solidFill>
                <a:ea typeface="+mn-lt"/>
                <a:cs typeface="+mn-lt"/>
              </a:rPr>
              <a:t>class</a:t>
            </a:r>
            <a:r>
              <a:rPr lang="pt-BR" sz="2400" dirty="0">
                <a:solidFill>
                  <a:schemeClr val="bg1"/>
                </a:solidFill>
                <a:ea typeface="+mn-lt"/>
                <a:cs typeface="+mn-lt"/>
              </a:rPr>
              <a:t> </a:t>
            </a:r>
            <a:r>
              <a:rPr lang="pt-BR" sz="2400" dirty="0" err="1">
                <a:solidFill>
                  <a:schemeClr val="bg1"/>
                </a:solidFill>
                <a:ea typeface="+mn-lt"/>
                <a:cs typeface="+mn-lt"/>
              </a:rPr>
              <a:t>Main</a:t>
            </a:r>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public</a:t>
            </a:r>
            <a:r>
              <a:rPr lang="pt-BR" sz="2400" dirty="0">
                <a:solidFill>
                  <a:schemeClr val="bg1"/>
                </a:solidFill>
                <a:ea typeface="+mn-lt"/>
                <a:cs typeface="+mn-lt"/>
              </a:rPr>
              <a:t> </a:t>
            </a:r>
            <a:r>
              <a:rPr lang="pt-BR" sz="2400" dirty="0" err="1">
                <a:solidFill>
                  <a:schemeClr val="bg1"/>
                </a:solidFill>
                <a:ea typeface="+mn-lt"/>
                <a:cs typeface="+mn-lt"/>
              </a:rPr>
              <a:t>static</a:t>
            </a:r>
            <a:r>
              <a:rPr lang="pt-BR" sz="2400" dirty="0">
                <a:solidFill>
                  <a:schemeClr val="bg1"/>
                </a:solidFill>
                <a:ea typeface="+mn-lt"/>
                <a:cs typeface="+mn-lt"/>
              </a:rPr>
              <a:t> </a:t>
            </a:r>
            <a:r>
              <a:rPr lang="pt-BR" sz="2400" dirty="0" err="1">
                <a:solidFill>
                  <a:schemeClr val="bg1"/>
                </a:solidFill>
                <a:ea typeface="+mn-lt"/>
                <a:cs typeface="+mn-lt"/>
              </a:rPr>
              <a:t>void</a:t>
            </a:r>
            <a:r>
              <a:rPr lang="pt-BR" sz="2400" dirty="0">
                <a:solidFill>
                  <a:schemeClr val="bg1"/>
                </a:solidFill>
                <a:ea typeface="+mn-lt"/>
                <a:cs typeface="+mn-lt"/>
              </a:rPr>
              <a:t> </a:t>
            </a:r>
            <a:r>
              <a:rPr lang="pt-BR" sz="2400" dirty="0" err="1">
                <a:solidFill>
                  <a:schemeClr val="bg1"/>
                </a:solidFill>
                <a:ea typeface="+mn-lt"/>
                <a:cs typeface="+mn-lt"/>
              </a:rPr>
              <a:t>main</a:t>
            </a:r>
            <a:r>
              <a:rPr lang="pt-BR" sz="2400" dirty="0">
                <a:solidFill>
                  <a:schemeClr val="bg1"/>
                </a:solidFill>
                <a:ea typeface="+mn-lt"/>
                <a:cs typeface="+mn-lt"/>
              </a:rPr>
              <a:t>(</a:t>
            </a:r>
            <a:r>
              <a:rPr lang="pt-BR" sz="2400" dirty="0" err="1">
                <a:solidFill>
                  <a:schemeClr val="bg1"/>
                </a:solidFill>
                <a:ea typeface="+mn-lt"/>
                <a:cs typeface="+mn-lt"/>
              </a:rPr>
              <a:t>String</a:t>
            </a:r>
            <a:r>
              <a:rPr lang="pt-BR" sz="2400" dirty="0">
                <a:solidFill>
                  <a:schemeClr val="bg1"/>
                </a:solidFill>
                <a:ea typeface="+mn-lt"/>
                <a:cs typeface="+mn-lt"/>
              </a:rPr>
              <a:t>[] </a:t>
            </a:r>
            <a:r>
              <a:rPr lang="pt-BR" sz="2400" dirty="0" err="1">
                <a:solidFill>
                  <a:schemeClr val="bg1"/>
                </a:solidFill>
                <a:ea typeface="+mn-lt"/>
                <a:cs typeface="+mn-lt"/>
              </a:rPr>
              <a:t>args</a:t>
            </a:r>
            <a:r>
              <a:rPr lang="pt-BR" sz="2400" dirty="0">
                <a:solidFill>
                  <a:schemeClr val="bg1"/>
                </a:solidFill>
                <a:ea typeface="+mn-lt"/>
                <a:cs typeface="+mn-lt"/>
              </a:rPr>
              <a:t>) </a:t>
            </a:r>
            <a:r>
              <a:rPr lang="pt-BR" sz="2400" dirty="0" err="1">
                <a:solidFill>
                  <a:schemeClr val="bg1"/>
                </a:solidFill>
                <a:ea typeface="+mn-lt"/>
                <a:cs typeface="+mn-lt"/>
              </a:rPr>
              <a:t>throws</a:t>
            </a:r>
            <a:r>
              <a:rPr lang="pt-BR" sz="2400" dirty="0">
                <a:solidFill>
                  <a:schemeClr val="bg1"/>
                </a:solidFill>
                <a:ea typeface="+mn-lt"/>
                <a:cs typeface="+mn-lt"/>
              </a:rPr>
              <a:t> </a:t>
            </a:r>
            <a:r>
              <a:rPr lang="pt-BR" sz="2400" dirty="0" err="1">
                <a:solidFill>
                  <a:schemeClr val="bg1"/>
                </a:solidFill>
                <a:ea typeface="+mn-lt"/>
                <a:cs typeface="+mn-lt"/>
              </a:rPr>
              <a:t>Exception</a:t>
            </a:r>
            <a:r>
              <a:rPr lang="pt-BR" sz="2400" dirty="0">
                <a:solidFill>
                  <a:schemeClr val="bg1"/>
                </a:solidFill>
                <a:ea typeface="+mn-lt"/>
                <a:cs typeface="+mn-lt"/>
              </a:rPr>
              <a:t> {</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int</a:t>
            </a:r>
            <a:r>
              <a:rPr lang="pt-BR" sz="2400" dirty="0">
                <a:solidFill>
                  <a:schemeClr val="bg1"/>
                </a:solidFill>
                <a:ea typeface="+mn-lt"/>
                <a:cs typeface="+mn-lt"/>
              </a:rPr>
              <a:t> </a:t>
            </a:r>
            <a:r>
              <a:rPr lang="pt-BR" sz="2400" dirty="0" err="1">
                <a:solidFill>
                  <a:schemeClr val="bg1"/>
                </a:solidFill>
                <a:ea typeface="+mn-lt"/>
                <a:cs typeface="+mn-lt"/>
              </a:rPr>
              <a:t>batchSize</a:t>
            </a:r>
            <a:r>
              <a:rPr lang="pt-BR" sz="2400" dirty="0">
                <a:solidFill>
                  <a:schemeClr val="bg1"/>
                </a:solidFill>
                <a:ea typeface="+mn-lt"/>
                <a:cs typeface="+mn-lt"/>
              </a:rPr>
              <a:t> = 64;</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int</a:t>
            </a:r>
            <a:r>
              <a:rPr lang="pt-BR" sz="2400" dirty="0">
                <a:solidFill>
                  <a:schemeClr val="bg1"/>
                </a:solidFill>
                <a:ea typeface="+mn-lt"/>
                <a:cs typeface="+mn-lt"/>
              </a:rPr>
              <a:t> </a:t>
            </a:r>
            <a:r>
              <a:rPr lang="pt-BR" sz="2400" dirty="0" err="1">
                <a:solidFill>
                  <a:schemeClr val="bg1"/>
                </a:solidFill>
                <a:ea typeface="+mn-lt"/>
                <a:cs typeface="+mn-lt"/>
              </a:rPr>
              <a:t>numEpochs</a:t>
            </a:r>
            <a:r>
              <a:rPr lang="pt-BR" sz="2400" dirty="0">
                <a:solidFill>
                  <a:schemeClr val="bg1"/>
                </a:solidFill>
                <a:ea typeface="+mn-lt"/>
                <a:cs typeface="+mn-lt"/>
              </a:rPr>
              <a:t> = 15;</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int</a:t>
            </a:r>
            <a:r>
              <a:rPr lang="pt-BR" sz="2400" dirty="0">
                <a:solidFill>
                  <a:schemeClr val="bg1"/>
                </a:solidFill>
                <a:ea typeface="+mn-lt"/>
                <a:cs typeface="+mn-lt"/>
              </a:rPr>
              <a:t> </a:t>
            </a:r>
            <a:r>
              <a:rPr lang="pt-BR" sz="2400" dirty="0" err="1">
                <a:solidFill>
                  <a:schemeClr val="bg1"/>
                </a:solidFill>
                <a:ea typeface="+mn-lt"/>
                <a:cs typeface="+mn-lt"/>
              </a:rPr>
              <a:t>outputNum</a:t>
            </a:r>
            <a:r>
              <a:rPr lang="pt-BR" sz="2400" dirty="0">
                <a:solidFill>
                  <a:schemeClr val="bg1"/>
                </a:solidFill>
                <a:ea typeface="+mn-lt"/>
                <a:cs typeface="+mn-lt"/>
              </a:rPr>
              <a:t> = 10; // número de classes de saída</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int</a:t>
            </a:r>
            <a:r>
              <a:rPr lang="pt-BR" sz="2400" dirty="0">
                <a:solidFill>
                  <a:schemeClr val="bg1"/>
                </a:solidFill>
                <a:ea typeface="+mn-lt"/>
                <a:cs typeface="+mn-lt"/>
              </a:rPr>
              <a:t> </a:t>
            </a:r>
            <a:r>
              <a:rPr lang="pt-BR" sz="2400" dirty="0" err="1">
                <a:solidFill>
                  <a:schemeClr val="bg1"/>
                </a:solidFill>
                <a:ea typeface="+mn-lt"/>
                <a:cs typeface="+mn-lt"/>
              </a:rPr>
              <a:t>seed</a:t>
            </a:r>
            <a:r>
              <a:rPr lang="pt-BR" sz="2400" dirty="0">
                <a:solidFill>
                  <a:schemeClr val="bg1"/>
                </a:solidFill>
                <a:ea typeface="+mn-lt"/>
                <a:cs typeface="+mn-lt"/>
              </a:rPr>
              <a:t> = 123;</a:t>
            </a:r>
            <a:endParaRPr lang="pt-BR" dirty="0">
              <a:solidFill>
                <a:schemeClr val="bg1"/>
              </a:solidFill>
            </a:endParaRPr>
          </a:p>
          <a:p>
            <a:endParaRPr lang="pt-BR"/>
          </a:p>
          <a:p>
            <a:r>
              <a:rPr lang="pt-BR" sz="2400" dirty="0">
                <a:solidFill>
                  <a:schemeClr val="bg1"/>
                </a:solidFill>
                <a:ea typeface="+mn-lt"/>
                <a:cs typeface="+mn-lt"/>
              </a:rPr>
              <a:t>        // Carregar os dados MNIST</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MnistDataSetIterator</a:t>
            </a:r>
            <a:r>
              <a:rPr lang="pt-BR" sz="2400" dirty="0">
                <a:solidFill>
                  <a:schemeClr val="bg1"/>
                </a:solidFill>
                <a:ea typeface="+mn-lt"/>
                <a:cs typeface="+mn-lt"/>
              </a:rPr>
              <a:t> </a:t>
            </a:r>
            <a:r>
              <a:rPr lang="pt-BR" sz="2400" dirty="0" err="1">
                <a:solidFill>
                  <a:schemeClr val="bg1"/>
                </a:solidFill>
                <a:ea typeface="+mn-lt"/>
                <a:cs typeface="+mn-lt"/>
              </a:rPr>
              <a:t>mnistTrain</a:t>
            </a:r>
            <a:r>
              <a:rPr lang="pt-BR" sz="2400" dirty="0">
                <a:solidFill>
                  <a:schemeClr val="bg1"/>
                </a:solidFill>
                <a:ea typeface="+mn-lt"/>
                <a:cs typeface="+mn-lt"/>
              </a:rPr>
              <a:t> = new </a:t>
            </a:r>
            <a:r>
              <a:rPr lang="pt-BR" sz="2400" dirty="0" err="1">
                <a:solidFill>
                  <a:schemeClr val="bg1"/>
                </a:solidFill>
                <a:ea typeface="+mn-lt"/>
                <a:cs typeface="+mn-lt"/>
              </a:rPr>
              <a:t>MnistDataSetIterator</a:t>
            </a:r>
            <a:r>
              <a:rPr lang="pt-BR" sz="2400" dirty="0">
                <a:solidFill>
                  <a:schemeClr val="bg1"/>
                </a:solidFill>
                <a:ea typeface="+mn-lt"/>
                <a:cs typeface="+mn-lt"/>
              </a:rPr>
              <a:t>(</a:t>
            </a:r>
            <a:r>
              <a:rPr lang="pt-BR" sz="2400" dirty="0" err="1">
                <a:solidFill>
                  <a:schemeClr val="bg1"/>
                </a:solidFill>
                <a:ea typeface="+mn-lt"/>
                <a:cs typeface="+mn-lt"/>
              </a:rPr>
              <a:t>batchSize</a:t>
            </a:r>
            <a:r>
              <a:rPr lang="pt-BR" sz="2400" dirty="0">
                <a:solidFill>
                  <a:schemeClr val="bg1"/>
                </a:solidFill>
                <a:ea typeface="+mn-lt"/>
                <a:cs typeface="+mn-lt"/>
              </a:rPr>
              <a:t>, </a:t>
            </a:r>
            <a:r>
              <a:rPr lang="pt-BR" sz="2400" dirty="0" err="1">
                <a:solidFill>
                  <a:schemeClr val="bg1"/>
                </a:solidFill>
                <a:ea typeface="+mn-lt"/>
                <a:cs typeface="+mn-lt"/>
              </a:rPr>
              <a:t>true</a:t>
            </a:r>
            <a:r>
              <a:rPr lang="pt-BR" sz="2400" dirty="0">
                <a:solidFill>
                  <a:schemeClr val="bg1"/>
                </a:solidFill>
                <a:ea typeface="+mn-lt"/>
                <a:cs typeface="+mn-lt"/>
              </a:rPr>
              <a:t>, </a:t>
            </a:r>
            <a:r>
              <a:rPr lang="pt-BR" sz="2400" dirty="0" err="1">
                <a:solidFill>
                  <a:schemeClr val="bg1"/>
                </a:solidFill>
                <a:ea typeface="+mn-lt"/>
                <a:cs typeface="+mn-lt"/>
              </a:rPr>
              <a:t>seed</a:t>
            </a:r>
            <a:r>
              <a:rPr lang="pt-BR" sz="2400" dirty="0">
                <a:solidFill>
                  <a:schemeClr val="bg1"/>
                </a:solidFill>
                <a:ea typeface="+mn-lt"/>
                <a:cs typeface="+mn-lt"/>
              </a:rPr>
              <a:t>);</a:t>
            </a:r>
            <a:endParaRPr lang="pt-BR" dirty="0">
              <a:solidFill>
                <a:schemeClr val="bg1"/>
              </a:solidFill>
            </a:endParaRPr>
          </a:p>
          <a:p>
            <a:r>
              <a:rPr lang="pt-BR" sz="2400" dirty="0">
                <a:solidFill>
                  <a:schemeClr val="bg1"/>
                </a:solidFill>
                <a:ea typeface="+mn-lt"/>
                <a:cs typeface="+mn-lt"/>
              </a:rPr>
              <a:t>        </a:t>
            </a:r>
            <a:r>
              <a:rPr lang="pt-BR" sz="2400" dirty="0" err="1">
                <a:solidFill>
                  <a:schemeClr val="bg1"/>
                </a:solidFill>
                <a:ea typeface="+mn-lt"/>
                <a:cs typeface="+mn-lt"/>
              </a:rPr>
              <a:t>MnistDataSetIterator</a:t>
            </a:r>
            <a:r>
              <a:rPr lang="pt-BR" sz="2400" dirty="0">
                <a:solidFill>
                  <a:schemeClr val="bg1"/>
                </a:solidFill>
                <a:ea typeface="+mn-lt"/>
                <a:cs typeface="+mn-lt"/>
              </a:rPr>
              <a:t> </a:t>
            </a:r>
            <a:r>
              <a:rPr lang="pt-BR" sz="2400" dirty="0" err="1">
                <a:solidFill>
                  <a:schemeClr val="bg1"/>
                </a:solidFill>
                <a:ea typeface="+mn-lt"/>
                <a:cs typeface="+mn-lt"/>
              </a:rPr>
              <a:t>mnistTest</a:t>
            </a:r>
            <a:r>
              <a:rPr lang="pt-BR" sz="2400" dirty="0">
                <a:solidFill>
                  <a:schemeClr val="bg1"/>
                </a:solidFill>
                <a:ea typeface="+mn-lt"/>
                <a:cs typeface="+mn-lt"/>
              </a:rPr>
              <a:t> = new </a:t>
            </a:r>
            <a:r>
              <a:rPr lang="pt-BR" sz="2400" dirty="0" err="1">
                <a:solidFill>
                  <a:schemeClr val="bg1"/>
                </a:solidFill>
                <a:ea typeface="+mn-lt"/>
                <a:cs typeface="+mn-lt"/>
              </a:rPr>
              <a:t>MnistDataSetIterator</a:t>
            </a:r>
            <a:r>
              <a:rPr lang="pt-BR" sz="2400" dirty="0">
                <a:solidFill>
                  <a:schemeClr val="bg1"/>
                </a:solidFill>
                <a:ea typeface="+mn-lt"/>
                <a:cs typeface="+mn-lt"/>
              </a:rPr>
              <a:t>(</a:t>
            </a:r>
            <a:r>
              <a:rPr lang="pt-BR" sz="2400" dirty="0" err="1">
                <a:solidFill>
                  <a:schemeClr val="bg1"/>
                </a:solidFill>
                <a:ea typeface="+mn-lt"/>
                <a:cs typeface="+mn-lt"/>
              </a:rPr>
              <a:t>batchSize</a:t>
            </a:r>
            <a:r>
              <a:rPr lang="pt-BR" sz="2400" dirty="0">
                <a:solidFill>
                  <a:schemeClr val="bg1"/>
                </a:solidFill>
                <a:ea typeface="+mn-lt"/>
                <a:cs typeface="+mn-lt"/>
              </a:rPr>
              <a:t>, false, </a:t>
            </a:r>
            <a:r>
              <a:rPr lang="pt-BR" sz="2400" dirty="0" err="1">
                <a:solidFill>
                  <a:schemeClr val="bg1"/>
                </a:solidFill>
                <a:ea typeface="+mn-lt"/>
                <a:cs typeface="+mn-lt"/>
              </a:rPr>
              <a:t>seed</a:t>
            </a:r>
            <a:r>
              <a:rPr lang="pt-BR" sz="2400" dirty="0">
                <a:solidFill>
                  <a:schemeClr val="bg1"/>
                </a:solidFill>
                <a:ea typeface="+mn-lt"/>
                <a:cs typeface="+mn-lt"/>
              </a:rPr>
              <a:t>);</a:t>
            </a:r>
            <a:endParaRPr lang="pt-BR" dirty="0">
              <a:solidFill>
                <a:schemeClr val="bg1"/>
              </a:solidFill>
            </a:endParaRPr>
          </a:p>
          <a:p>
            <a:endParaRPr lang="pt-BR"/>
          </a:p>
          <a:p>
            <a:r>
              <a:rPr lang="pt-BR" sz="2400" dirty="0">
                <a:solidFill>
                  <a:schemeClr val="bg1"/>
                </a:solidFill>
                <a:ea typeface="+mn-lt"/>
                <a:cs typeface="+mn-lt"/>
              </a:rPr>
              <a:t>     </a:t>
            </a:r>
            <a:endParaRPr lang="pt-BR" dirty="0">
              <a:solidFill>
                <a:schemeClr val="bg1"/>
              </a:solidFill>
              <a:cs typeface="Calibri"/>
            </a:endParaRPr>
          </a:p>
          <a:p>
            <a:endParaRPr lang="pt-BR" sz="2400" dirty="0">
              <a:solidFill>
                <a:srgbClr val="000000"/>
              </a:solidFill>
              <a:cs typeface="Calibri"/>
            </a:endParaRP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291961" y="335038"/>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a:xfrm>
            <a:off x="7184260" y="12026554"/>
            <a:ext cx="2160270" cy="681567"/>
          </a:xfrm>
        </p:spPr>
        <p:txBody>
          <a:bodyPr/>
          <a:lstStyle/>
          <a:p>
            <a:fld id="{31574759-F5E8-42FC-BBF5-9118E056FF9E}" type="slidenum">
              <a:rPr lang="pt-BR" smtClean="0"/>
              <a:t>34</a:t>
            </a:fld>
            <a:endParaRPr lang="pt-BR"/>
          </a:p>
        </p:txBody>
      </p:sp>
    </p:spTree>
    <p:extLst>
      <p:ext uri="{BB962C8B-B14F-4D97-AF65-F5344CB8AC3E}">
        <p14:creationId xmlns:p14="http://schemas.microsoft.com/office/powerpoint/2010/main" val="1491411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12A606-C9C3-2459-957F-72D7063CA0BE}"/>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92A5F66-7CB6-8164-5778-0A03CB1226A2}"/>
              </a:ext>
            </a:extLst>
          </p:cNvPr>
          <p:cNvSpPr txBox="1"/>
          <p:nvPr/>
        </p:nvSpPr>
        <p:spPr>
          <a:xfrm>
            <a:off x="3088949" y="12222237"/>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1034679"/>
            <a:ext cx="9058634" cy="9602629"/>
          </a:xfrm>
          <a:prstGeom prst="rect">
            <a:avLst/>
          </a:prstGeom>
          <a:noFill/>
        </p:spPr>
        <p:txBody>
          <a:bodyPr wrap="square" lIns="91440" tIns="45720" rIns="91440" bIns="45720" rtlCol="0" anchor="t">
            <a:spAutoFit/>
          </a:bodyPr>
          <a:lstStyle/>
          <a:p>
            <a:r>
              <a:rPr lang="pt-BR" sz="2400" dirty="0">
                <a:solidFill>
                  <a:schemeClr val="bg1"/>
                </a:solidFill>
                <a:ea typeface="+mn-lt"/>
                <a:cs typeface="+mn-lt"/>
              </a:rPr>
              <a:t>// Configurar a arquitetura da rede neural </a:t>
            </a:r>
            <a:endParaRPr lang="pt-BR" dirty="0">
              <a:solidFill>
                <a:schemeClr val="bg1"/>
              </a:solidFill>
              <a:ea typeface="+mn-lt"/>
              <a:cs typeface="+mn-lt"/>
            </a:endParaRPr>
          </a:p>
          <a:p>
            <a:r>
              <a:rPr lang="pt-BR" sz="2400" dirty="0" err="1">
                <a:solidFill>
                  <a:schemeClr val="bg1"/>
                </a:solidFill>
                <a:ea typeface="+mn-lt"/>
                <a:cs typeface="+mn-lt"/>
              </a:rPr>
              <a:t>MultiLayerConfiguration</a:t>
            </a:r>
            <a:r>
              <a:rPr lang="pt-BR" sz="2400" dirty="0">
                <a:solidFill>
                  <a:schemeClr val="bg1"/>
                </a:solidFill>
                <a:ea typeface="+mn-lt"/>
                <a:cs typeface="+mn-lt"/>
              </a:rPr>
              <a:t> </a:t>
            </a:r>
            <a:r>
              <a:rPr lang="pt-BR" sz="2400" dirty="0" err="1">
                <a:solidFill>
                  <a:schemeClr val="bg1"/>
                </a:solidFill>
                <a:ea typeface="+mn-lt"/>
                <a:cs typeface="+mn-lt"/>
              </a:rPr>
              <a:t>conf</a:t>
            </a:r>
            <a:r>
              <a:rPr lang="pt-BR" sz="2400" dirty="0">
                <a:solidFill>
                  <a:schemeClr val="bg1"/>
                </a:solidFill>
                <a:ea typeface="+mn-lt"/>
                <a:cs typeface="+mn-lt"/>
              </a:rPr>
              <a:t> = new </a:t>
            </a:r>
            <a:r>
              <a:rPr lang="pt-BR" sz="2400" dirty="0" err="1">
                <a:solidFill>
                  <a:schemeClr val="bg1"/>
                </a:solidFill>
                <a:ea typeface="+mn-lt"/>
                <a:cs typeface="+mn-lt"/>
              </a:rPr>
              <a:t>NeuralNetConfiguration.Builder</a:t>
            </a:r>
            <a:r>
              <a:rPr lang="pt-BR" sz="2400" dirty="0">
                <a:solidFill>
                  <a:schemeClr val="bg1"/>
                </a:solidFill>
                <a:ea typeface="+mn-lt"/>
                <a:cs typeface="+mn-lt"/>
              </a:rPr>
              <a:t>() .</a:t>
            </a:r>
            <a:r>
              <a:rPr lang="pt-BR" sz="2400" dirty="0" err="1">
                <a:solidFill>
                  <a:schemeClr val="bg1"/>
                </a:solidFill>
                <a:ea typeface="+mn-lt"/>
                <a:cs typeface="+mn-lt"/>
              </a:rPr>
              <a:t>seed</a:t>
            </a:r>
            <a:r>
              <a:rPr lang="pt-BR" sz="2400" dirty="0">
                <a:solidFill>
                  <a:schemeClr val="bg1"/>
                </a:solidFill>
                <a:ea typeface="+mn-lt"/>
                <a:cs typeface="+mn-lt"/>
              </a:rPr>
              <a:t>(</a:t>
            </a:r>
            <a:r>
              <a:rPr lang="pt-BR" sz="2400" dirty="0" err="1">
                <a:solidFill>
                  <a:schemeClr val="bg1"/>
                </a:solidFill>
                <a:ea typeface="+mn-lt"/>
                <a:cs typeface="+mn-lt"/>
              </a:rPr>
              <a:t>seed</a:t>
            </a:r>
            <a:r>
              <a:rPr lang="pt-BR" sz="2400" dirty="0">
                <a:solidFill>
                  <a:schemeClr val="bg1"/>
                </a:solidFill>
                <a:ea typeface="+mn-lt"/>
                <a:cs typeface="+mn-lt"/>
              </a:rPr>
              <a:t>) .</a:t>
            </a:r>
            <a:r>
              <a:rPr lang="pt-BR" sz="2400" dirty="0" err="1">
                <a:solidFill>
                  <a:schemeClr val="bg1"/>
                </a:solidFill>
                <a:ea typeface="+mn-lt"/>
                <a:cs typeface="+mn-lt"/>
              </a:rPr>
              <a:t>activation</a:t>
            </a:r>
            <a:r>
              <a:rPr lang="pt-BR" sz="2400" dirty="0">
                <a:solidFill>
                  <a:schemeClr val="bg1"/>
                </a:solidFill>
                <a:ea typeface="+mn-lt"/>
                <a:cs typeface="+mn-lt"/>
              </a:rPr>
              <a:t>(</a:t>
            </a:r>
            <a:r>
              <a:rPr lang="pt-BR" sz="2400" dirty="0" err="1">
                <a:solidFill>
                  <a:schemeClr val="bg1"/>
                </a:solidFill>
                <a:ea typeface="+mn-lt"/>
                <a:cs typeface="+mn-lt"/>
              </a:rPr>
              <a:t>Activation.RELU</a:t>
            </a:r>
            <a:r>
              <a:rPr lang="pt-BR" sz="2400" dirty="0">
                <a:solidFill>
                  <a:schemeClr val="bg1"/>
                </a:solidFill>
                <a:ea typeface="+mn-lt"/>
                <a:cs typeface="+mn-lt"/>
              </a:rPr>
              <a:t>) .</a:t>
            </a:r>
            <a:r>
              <a:rPr lang="pt-BR" sz="2400" dirty="0" err="1">
                <a:solidFill>
                  <a:schemeClr val="bg1"/>
                </a:solidFill>
                <a:ea typeface="+mn-lt"/>
                <a:cs typeface="+mn-lt"/>
              </a:rPr>
              <a:t>weightInit</a:t>
            </a:r>
            <a:r>
              <a:rPr lang="pt-BR" sz="2400" dirty="0">
                <a:solidFill>
                  <a:schemeClr val="bg1"/>
                </a:solidFill>
                <a:ea typeface="+mn-lt"/>
                <a:cs typeface="+mn-lt"/>
              </a:rPr>
              <a:t>(</a:t>
            </a:r>
            <a:r>
              <a:rPr lang="pt-BR" sz="2400" dirty="0" err="1">
                <a:solidFill>
                  <a:schemeClr val="bg1"/>
                </a:solidFill>
                <a:ea typeface="+mn-lt"/>
                <a:cs typeface="+mn-lt"/>
              </a:rPr>
              <a:t>WeightInit.XAVIER</a:t>
            </a:r>
            <a:r>
              <a:rPr lang="pt-BR" sz="2400" dirty="0">
                <a:solidFill>
                  <a:schemeClr val="bg1"/>
                </a:solidFill>
                <a:ea typeface="+mn-lt"/>
                <a:cs typeface="+mn-lt"/>
              </a:rPr>
              <a:t>) .</a:t>
            </a:r>
            <a:r>
              <a:rPr lang="pt-BR" sz="2400" dirty="0" err="1">
                <a:solidFill>
                  <a:schemeClr val="bg1"/>
                </a:solidFill>
                <a:ea typeface="+mn-lt"/>
                <a:cs typeface="+mn-lt"/>
              </a:rPr>
              <a:t>updater</a:t>
            </a:r>
            <a:r>
              <a:rPr lang="pt-BR" sz="2400" dirty="0">
                <a:solidFill>
                  <a:schemeClr val="bg1"/>
                </a:solidFill>
                <a:ea typeface="+mn-lt"/>
                <a:cs typeface="+mn-lt"/>
              </a:rPr>
              <a:t>(new Adam()) .l2(1e-4) .</a:t>
            </a:r>
            <a:r>
              <a:rPr lang="pt-BR" sz="2400" dirty="0" err="1">
                <a:solidFill>
                  <a:schemeClr val="bg1"/>
                </a:solidFill>
                <a:ea typeface="+mn-lt"/>
                <a:cs typeface="+mn-lt"/>
              </a:rPr>
              <a:t>list</a:t>
            </a:r>
            <a:r>
              <a:rPr lang="pt-BR" sz="2400" dirty="0">
                <a:solidFill>
                  <a:schemeClr val="bg1"/>
                </a:solidFill>
                <a:ea typeface="+mn-lt"/>
                <a:cs typeface="+mn-lt"/>
              </a:rPr>
              <a:t>() .</a:t>
            </a:r>
            <a:r>
              <a:rPr lang="pt-BR" sz="2400" dirty="0" err="1">
                <a:solidFill>
                  <a:schemeClr val="bg1"/>
                </a:solidFill>
                <a:ea typeface="+mn-lt"/>
                <a:cs typeface="+mn-lt"/>
              </a:rPr>
              <a:t>layer</a:t>
            </a:r>
            <a:r>
              <a:rPr lang="pt-BR" sz="2400" dirty="0">
                <a:solidFill>
                  <a:schemeClr val="bg1"/>
                </a:solidFill>
                <a:ea typeface="+mn-lt"/>
                <a:cs typeface="+mn-lt"/>
              </a:rPr>
              <a:t>(new </a:t>
            </a:r>
            <a:r>
              <a:rPr lang="pt-BR" sz="2400" dirty="0" err="1">
                <a:solidFill>
                  <a:schemeClr val="bg1"/>
                </a:solidFill>
                <a:ea typeface="+mn-lt"/>
                <a:cs typeface="+mn-lt"/>
              </a:rPr>
              <a:t>DenseLayer.Builder</a:t>
            </a:r>
            <a:r>
              <a:rPr lang="pt-BR" sz="2400" dirty="0">
                <a:solidFill>
                  <a:schemeClr val="bg1"/>
                </a:solidFill>
                <a:ea typeface="+mn-lt"/>
                <a:cs typeface="+mn-lt"/>
              </a:rPr>
              <a:t>() .</a:t>
            </a:r>
            <a:r>
              <a:rPr lang="pt-BR" sz="2400" dirty="0" err="1">
                <a:solidFill>
                  <a:schemeClr val="bg1"/>
                </a:solidFill>
                <a:ea typeface="+mn-lt"/>
                <a:cs typeface="+mn-lt"/>
              </a:rPr>
              <a:t>nIn</a:t>
            </a:r>
            <a:r>
              <a:rPr lang="pt-BR" sz="2400" dirty="0">
                <a:solidFill>
                  <a:schemeClr val="bg1"/>
                </a:solidFill>
                <a:ea typeface="+mn-lt"/>
                <a:cs typeface="+mn-lt"/>
              </a:rPr>
              <a:t>(784) .</a:t>
            </a:r>
            <a:r>
              <a:rPr lang="pt-BR" sz="2400" dirty="0" err="1">
                <a:solidFill>
                  <a:schemeClr val="bg1"/>
                </a:solidFill>
                <a:ea typeface="+mn-lt"/>
                <a:cs typeface="+mn-lt"/>
              </a:rPr>
              <a:t>nOut</a:t>
            </a:r>
            <a:r>
              <a:rPr lang="pt-BR" sz="2400" dirty="0">
                <a:solidFill>
                  <a:schemeClr val="bg1"/>
                </a:solidFill>
                <a:ea typeface="+mn-lt"/>
                <a:cs typeface="+mn-lt"/>
              </a:rPr>
              <a:t>(250) .build()) .</a:t>
            </a:r>
            <a:r>
              <a:rPr lang="pt-BR" sz="2400" dirty="0" err="1">
                <a:solidFill>
                  <a:schemeClr val="bg1"/>
                </a:solidFill>
                <a:ea typeface="+mn-lt"/>
                <a:cs typeface="+mn-lt"/>
              </a:rPr>
              <a:t>layer</a:t>
            </a:r>
            <a:r>
              <a:rPr lang="pt-BR" sz="2400" dirty="0">
                <a:solidFill>
                  <a:schemeClr val="bg1"/>
                </a:solidFill>
                <a:ea typeface="+mn-lt"/>
                <a:cs typeface="+mn-lt"/>
              </a:rPr>
              <a:t>(new </a:t>
            </a:r>
            <a:r>
              <a:rPr lang="pt-BR" sz="2400" dirty="0" err="1">
                <a:solidFill>
                  <a:schemeClr val="bg1"/>
                </a:solidFill>
                <a:ea typeface="+mn-lt"/>
                <a:cs typeface="+mn-lt"/>
              </a:rPr>
              <a:t>OutputLayer.Builder</a:t>
            </a:r>
            <a:r>
              <a:rPr lang="pt-BR" sz="2400" dirty="0">
                <a:solidFill>
                  <a:schemeClr val="bg1"/>
                </a:solidFill>
                <a:ea typeface="+mn-lt"/>
                <a:cs typeface="+mn-lt"/>
              </a:rPr>
              <a:t>(</a:t>
            </a:r>
            <a:r>
              <a:rPr lang="pt-BR" sz="2400" dirty="0" err="1">
                <a:solidFill>
                  <a:schemeClr val="bg1"/>
                </a:solidFill>
                <a:ea typeface="+mn-lt"/>
                <a:cs typeface="+mn-lt"/>
              </a:rPr>
              <a:t>LossFunctions.LossFunction.NEGATIVELOGLIKELIHOOD</a:t>
            </a:r>
            <a:r>
              <a:rPr lang="pt-BR" sz="2400" dirty="0">
                <a:solidFill>
                  <a:schemeClr val="bg1"/>
                </a:solidFill>
                <a:ea typeface="+mn-lt"/>
                <a:cs typeface="+mn-lt"/>
              </a:rPr>
              <a:t>) .</a:t>
            </a:r>
            <a:r>
              <a:rPr lang="pt-BR" sz="2400" dirty="0" err="1">
                <a:solidFill>
                  <a:schemeClr val="bg1"/>
                </a:solidFill>
                <a:ea typeface="+mn-lt"/>
                <a:cs typeface="+mn-lt"/>
              </a:rPr>
              <a:t>nIn</a:t>
            </a:r>
            <a:r>
              <a:rPr lang="pt-BR" sz="2400" dirty="0">
                <a:solidFill>
                  <a:schemeClr val="bg1"/>
                </a:solidFill>
                <a:ea typeface="+mn-lt"/>
                <a:cs typeface="+mn-lt"/>
              </a:rPr>
              <a:t>(250) .</a:t>
            </a:r>
            <a:r>
              <a:rPr lang="pt-BR" sz="2400" dirty="0" err="1">
                <a:solidFill>
                  <a:schemeClr val="bg1"/>
                </a:solidFill>
                <a:ea typeface="+mn-lt"/>
                <a:cs typeface="+mn-lt"/>
              </a:rPr>
              <a:t>nOut</a:t>
            </a:r>
            <a:r>
              <a:rPr lang="pt-BR" sz="2400" dirty="0">
                <a:solidFill>
                  <a:schemeClr val="bg1"/>
                </a:solidFill>
                <a:ea typeface="+mn-lt"/>
                <a:cs typeface="+mn-lt"/>
              </a:rPr>
              <a:t>(</a:t>
            </a:r>
            <a:r>
              <a:rPr lang="pt-BR" sz="2400" dirty="0" err="1">
                <a:solidFill>
                  <a:schemeClr val="bg1"/>
                </a:solidFill>
                <a:ea typeface="+mn-lt"/>
                <a:cs typeface="+mn-lt"/>
              </a:rPr>
              <a:t>outputNum</a:t>
            </a:r>
            <a:r>
              <a:rPr lang="pt-BR" sz="2400" dirty="0">
                <a:solidFill>
                  <a:schemeClr val="bg1"/>
                </a:solidFill>
                <a:ea typeface="+mn-lt"/>
                <a:cs typeface="+mn-lt"/>
              </a:rPr>
              <a:t>) .</a:t>
            </a:r>
            <a:r>
              <a:rPr lang="pt-BR" sz="2400" dirty="0" err="1">
                <a:solidFill>
                  <a:schemeClr val="bg1"/>
                </a:solidFill>
                <a:ea typeface="+mn-lt"/>
                <a:cs typeface="+mn-lt"/>
              </a:rPr>
              <a:t>activation</a:t>
            </a:r>
            <a:r>
              <a:rPr lang="pt-BR" sz="2400" dirty="0">
                <a:solidFill>
                  <a:schemeClr val="bg1"/>
                </a:solidFill>
                <a:ea typeface="+mn-lt"/>
                <a:cs typeface="+mn-lt"/>
              </a:rPr>
              <a:t>(</a:t>
            </a:r>
            <a:r>
              <a:rPr lang="pt-BR" sz="2400" dirty="0" err="1">
                <a:solidFill>
                  <a:schemeClr val="bg1"/>
                </a:solidFill>
                <a:ea typeface="+mn-lt"/>
                <a:cs typeface="+mn-lt"/>
              </a:rPr>
              <a:t>Activation.SOFTMAX</a:t>
            </a:r>
            <a:r>
              <a:rPr lang="pt-BR" sz="2400" dirty="0">
                <a:solidFill>
                  <a:schemeClr val="bg1"/>
                </a:solidFill>
                <a:ea typeface="+mn-lt"/>
                <a:cs typeface="+mn-lt"/>
              </a:rPr>
              <a:t>) .build()) .build(); </a:t>
            </a:r>
            <a:r>
              <a:rPr lang="pt-BR" sz="2400" dirty="0" err="1">
                <a:solidFill>
                  <a:schemeClr val="bg1"/>
                </a:solidFill>
                <a:ea typeface="+mn-lt"/>
                <a:cs typeface="+mn-lt"/>
              </a:rPr>
              <a:t>MultiLayerNetwork</a:t>
            </a:r>
            <a:r>
              <a:rPr lang="pt-BR" sz="2400" dirty="0">
                <a:solidFill>
                  <a:schemeClr val="bg1"/>
                </a:solidFill>
                <a:ea typeface="+mn-lt"/>
                <a:cs typeface="+mn-lt"/>
              </a:rPr>
              <a:t> model = new </a:t>
            </a:r>
            <a:r>
              <a:rPr lang="pt-BR" sz="2400" dirty="0" err="1">
                <a:solidFill>
                  <a:schemeClr val="bg1"/>
                </a:solidFill>
                <a:ea typeface="+mn-lt"/>
                <a:cs typeface="+mn-lt"/>
              </a:rPr>
              <a:t>MultiLayerNetwork</a:t>
            </a:r>
            <a:r>
              <a:rPr lang="pt-BR" sz="2400" dirty="0">
                <a:solidFill>
                  <a:schemeClr val="bg1"/>
                </a:solidFill>
                <a:ea typeface="+mn-lt"/>
                <a:cs typeface="+mn-lt"/>
              </a:rPr>
              <a:t>(</a:t>
            </a:r>
            <a:r>
              <a:rPr lang="pt-BR" sz="2400" dirty="0" err="1">
                <a:solidFill>
                  <a:schemeClr val="bg1"/>
                </a:solidFill>
                <a:ea typeface="+mn-lt"/>
                <a:cs typeface="+mn-lt"/>
              </a:rPr>
              <a:t>conf</a:t>
            </a:r>
            <a:r>
              <a:rPr lang="pt-BR" sz="2400" dirty="0">
                <a:solidFill>
                  <a:schemeClr val="bg1"/>
                </a:solidFill>
                <a:ea typeface="+mn-lt"/>
                <a:cs typeface="+mn-lt"/>
              </a:rPr>
              <a:t>); </a:t>
            </a:r>
            <a:r>
              <a:rPr lang="pt-BR" sz="2400" dirty="0" err="1">
                <a:solidFill>
                  <a:schemeClr val="bg1"/>
                </a:solidFill>
                <a:ea typeface="+mn-lt"/>
                <a:cs typeface="+mn-lt"/>
              </a:rPr>
              <a:t>model.init</a:t>
            </a:r>
            <a:r>
              <a:rPr lang="pt-BR" sz="2400" dirty="0">
                <a:solidFill>
                  <a:schemeClr val="bg1"/>
                </a:solidFill>
                <a:ea typeface="+mn-lt"/>
                <a:cs typeface="+mn-lt"/>
              </a:rPr>
              <a:t>(); </a:t>
            </a:r>
            <a:r>
              <a:rPr lang="pt-BR" sz="2400" dirty="0" err="1">
                <a:solidFill>
                  <a:schemeClr val="bg1"/>
                </a:solidFill>
                <a:ea typeface="+mn-lt"/>
                <a:cs typeface="+mn-lt"/>
              </a:rPr>
              <a:t>model.setListeners</a:t>
            </a:r>
            <a:r>
              <a:rPr lang="pt-BR" sz="2400" dirty="0">
                <a:solidFill>
                  <a:schemeClr val="bg1"/>
                </a:solidFill>
                <a:ea typeface="+mn-lt"/>
                <a:cs typeface="+mn-lt"/>
              </a:rPr>
              <a:t>(new </a:t>
            </a:r>
            <a:r>
              <a:rPr lang="pt-BR" sz="2400" dirty="0" err="1">
                <a:solidFill>
                  <a:schemeClr val="bg1"/>
                </a:solidFill>
                <a:ea typeface="+mn-lt"/>
                <a:cs typeface="+mn-lt"/>
              </a:rPr>
              <a:t>ScoreIterationListener</a:t>
            </a:r>
            <a:r>
              <a:rPr lang="pt-BR" sz="2400" dirty="0">
                <a:solidFill>
                  <a:schemeClr val="bg1"/>
                </a:solidFill>
                <a:ea typeface="+mn-lt"/>
                <a:cs typeface="+mn-lt"/>
              </a:rPr>
              <a:t>(10)); // monitorar o progresso da rede // Treinar a rede for (</a:t>
            </a:r>
            <a:r>
              <a:rPr lang="pt-BR" sz="2400" dirty="0" err="1">
                <a:solidFill>
                  <a:schemeClr val="bg1"/>
                </a:solidFill>
                <a:ea typeface="+mn-lt"/>
                <a:cs typeface="+mn-lt"/>
              </a:rPr>
              <a:t>int</a:t>
            </a:r>
            <a:r>
              <a:rPr lang="pt-BR" sz="2400" dirty="0">
                <a:solidFill>
                  <a:schemeClr val="bg1"/>
                </a:solidFill>
                <a:ea typeface="+mn-lt"/>
                <a:cs typeface="+mn-lt"/>
              </a:rPr>
              <a:t> i = 0; i &lt; </a:t>
            </a:r>
            <a:r>
              <a:rPr lang="pt-BR" sz="2400" dirty="0" err="1">
                <a:solidFill>
                  <a:schemeClr val="bg1"/>
                </a:solidFill>
                <a:ea typeface="+mn-lt"/>
                <a:cs typeface="+mn-lt"/>
              </a:rPr>
              <a:t>numEpochs</a:t>
            </a:r>
            <a:r>
              <a:rPr lang="pt-BR" sz="2400" dirty="0">
                <a:solidFill>
                  <a:schemeClr val="bg1"/>
                </a:solidFill>
                <a:ea typeface="+mn-lt"/>
                <a:cs typeface="+mn-lt"/>
              </a:rPr>
              <a:t>; i++) { </a:t>
            </a:r>
            <a:r>
              <a:rPr lang="pt-BR" sz="2400" dirty="0" err="1">
                <a:solidFill>
                  <a:schemeClr val="bg1"/>
                </a:solidFill>
                <a:ea typeface="+mn-lt"/>
                <a:cs typeface="+mn-lt"/>
              </a:rPr>
              <a:t>while</a:t>
            </a:r>
            <a:r>
              <a:rPr lang="pt-BR" sz="2400" dirty="0">
                <a:solidFill>
                  <a:schemeClr val="bg1"/>
                </a:solidFill>
                <a:ea typeface="+mn-lt"/>
                <a:cs typeface="+mn-lt"/>
              </a:rPr>
              <a:t> (</a:t>
            </a:r>
            <a:r>
              <a:rPr lang="pt-BR" sz="2400" dirty="0" err="1">
                <a:solidFill>
                  <a:schemeClr val="bg1"/>
                </a:solidFill>
                <a:ea typeface="+mn-lt"/>
                <a:cs typeface="+mn-lt"/>
              </a:rPr>
              <a:t>mnistTrain.hasNext</a:t>
            </a:r>
            <a:r>
              <a:rPr lang="pt-BR" sz="2400" dirty="0">
                <a:solidFill>
                  <a:schemeClr val="bg1"/>
                </a:solidFill>
                <a:ea typeface="+mn-lt"/>
                <a:cs typeface="+mn-lt"/>
              </a:rPr>
              <a:t>()) { </a:t>
            </a:r>
            <a:r>
              <a:rPr lang="pt-BR" sz="2400" dirty="0" err="1">
                <a:solidFill>
                  <a:schemeClr val="bg1"/>
                </a:solidFill>
                <a:ea typeface="+mn-lt"/>
                <a:cs typeface="+mn-lt"/>
              </a:rPr>
              <a:t>DataSet</a:t>
            </a:r>
            <a:r>
              <a:rPr lang="pt-BR" sz="2400" dirty="0">
                <a:solidFill>
                  <a:schemeClr val="bg1"/>
                </a:solidFill>
                <a:ea typeface="+mn-lt"/>
                <a:cs typeface="+mn-lt"/>
              </a:rPr>
              <a:t> </a:t>
            </a:r>
            <a:r>
              <a:rPr lang="pt-BR" sz="2400" dirty="0" err="1">
                <a:solidFill>
                  <a:schemeClr val="bg1"/>
                </a:solidFill>
                <a:ea typeface="+mn-lt"/>
                <a:cs typeface="+mn-lt"/>
              </a:rPr>
              <a:t>ds</a:t>
            </a:r>
            <a:r>
              <a:rPr lang="pt-BR" sz="2400" dirty="0">
                <a:solidFill>
                  <a:schemeClr val="bg1"/>
                </a:solidFill>
                <a:ea typeface="+mn-lt"/>
                <a:cs typeface="+mn-lt"/>
              </a:rPr>
              <a:t> = </a:t>
            </a:r>
            <a:r>
              <a:rPr lang="pt-BR" sz="2400" dirty="0" err="1">
                <a:solidFill>
                  <a:schemeClr val="bg1"/>
                </a:solidFill>
                <a:ea typeface="+mn-lt"/>
                <a:cs typeface="+mn-lt"/>
              </a:rPr>
              <a:t>mnistTrain.next</a:t>
            </a:r>
            <a:r>
              <a:rPr lang="pt-BR" sz="2400" dirty="0">
                <a:solidFill>
                  <a:schemeClr val="bg1"/>
                </a:solidFill>
                <a:ea typeface="+mn-lt"/>
                <a:cs typeface="+mn-lt"/>
              </a:rPr>
              <a:t>(); </a:t>
            </a:r>
            <a:r>
              <a:rPr lang="pt-BR" sz="2400" dirty="0" err="1">
                <a:solidFill>
                  <a:schemeClr val="bg1"/>
                </a:solidFill>
                <a:ea typeface="+mn-lt"/>
                <a:cs typeface="+mn-lt"/>
              </a:rPr>
              <a:t>model.fit</a:t>
            </a:r>
            <a:r>
              <a:rPr lang="pt-BR" sz="2400" dirty="0">
                <a:solidFill>
                  <a:schemeClr val="bg1"/>
                </a:solidFill>
                <a:ea typeface="+mn-lt"/>
                <a:cs typeface="+mn-lt"/>
              </a:rPr>
              <a:t>(</a:t>
            </a:r>
            <a:r>
              <a:rPr lang="pt-BR" sz="2400" dirty="0" err="1">
                <a:solidFill>
                  <a:schemeClr val="bg1"/>
                </a:solidFill>
                <a:ea typeface="+mn-lt"/>
                <a:cs typeface="+mn-lt"/>
              </a:rPr>
              <a:t>ds</a:t>
            </a:r>
            <a:r>
              <a:rPr lang="pt-BR" sz="2400" dirty="0">
                <a:solidFill>
                  <a:schemeClr val="bg1"/>
                </a:solidFill>
                <a:ea typeface="+mn-lt"/>
                <a:cs typeface="+mn-lt"/>
              </a:rPr>
              <a:t>); } </a:t>
            </a:r>
            <a:r>
              <a:rPr lang="pt-BR" sz="2400" dirty="0" err="1">
                <a:solidFill>
                  <a:schemeClr val="bg1"/>
                </a:solidFill>
                <a:ea typeface="+mn-lt"/>
                <a:cs typeface="+mn-lt"/>
              </a:rPr>
              <a:t>mnistTrain.reset</a:t>
            </a:r>
            <a:r>
              <a:rPr lang="pt-BR" sz="2400" dirty="0">
                <a:solidFill>
                  <a:schemeClr val="bg1"/>
                </a:solidFill>
                <a:ea typeface="+mn-lt"/>
                <a:cs typeface="+mn-lt"/>
              </a:rPr>
              <a:t>(); } // Avaliar o modelo </a:t>
            </a:r>
            <a:r>
              <a:rPr lang="pt-BR" sz="2400" dirty="0" err="1">
                <a:solidFill>
                  <a:schemeClr val="bg1"/>
                </a:solidFill>
                <a:ea typeface="+mn-lt"/>
                <a:cs typeface="+mn-lt"/>
              </a:rPr>
              <a:t>Evaluation</a:t>
            </a:r>
            <a:r>
              <a:rPr lang="pt-BR" sz="2400" dirty="0">
                <a:solidFill>
                  <a:schemeClr val="bg1"/>
                </a:solidFill>
                <a:ea typeface="+mn-lt"/>
                <a:cs typeface="+mn-lt"/>
              </a:rPr>
              <a:t> </a:t>
            </a:r>
            <a:r>
              <a:rPr lang="pt-BR" sz="2400" dirty="0" err="1">
                <a:solidFill>
                  <a:schemeClr val="bg1"/>
                </a:solidFill>
                <a:ea typeface="+mn-lt"/>
                <a:cs typeface="+mn-lt"/>
              </a:rPr>
              <a:t>eval</a:t>
            </a:r>
            <a:r>
              <a:rPr lang="pt-BR" sz="2400" dirty="0">
                <a:solidFill>
                  <a:schemeClr val="bg1"/>
                </a:solidFill>
                <a:ea typeface="+mn-lt"/>
                <a:cs typeface="+mn-lt"/>
              </a:rPr>
              <a:t> = </a:t>
            </a:r>
            <a:r>
              <a:rPr lang="pt-BR" sz="2400" dirty="0" err="1">
                <a:solidFill>
                  <a:schemeClr val="bg1"/>
                </a:solidFill>
                <a:ea typeface="+mn-lt"/>
                <a:cs typeface="+mn-lt"/>
              </a:rPr>
              <a:t>model.evaluate</a:t>
            </a:r>
            <a:r>
              <a:rPr lang="pt-BR" sz="2400" dirty="0">
                <a:solidFill>
                  <a:schemeClr val="bg1"/>
                </a:solidFill>
                <a:ea typeface="+mn-lt"/>
                <a:cs typeface="+mn-lt"/>
              </a:rPr>
              <a:t>(</a:t>
            </a:r>
            <a:r>
              <a:rPr lang="pt-BR" sz="2400" dirty="0" err="1">
                <a:solidFill>
                  <a:schemeClr val="bg1"/>
                </a:solidFill>
                <a:ea typeface="+mn-lt"/>
                <a:cs typeface="+mn-lt"/>
              </a:rPr>
              <a:t>mnistTest</a:t>
            </a:r>
            <a:r>
              <a:rPr lang="pt-BR" sz="2400" dirty="0">
                <a:solidFill>
                  <a:schemeClr val="bg1"/>
                </a:solidFill>
                <a:ea typeface="+mn-lt"/>
                <a:cs typeface="+mn-lt"/>
              </a:rPr>
              <a:t>); </a:t>
            </a:r>
            <a:r>
              <a:rPr lang="pt-BR" sz="2400" dirty="0" err="1">
                <a:solidFill>
                  <a:schemeClr val="bg1"/>
                </a:solidFill>
                <a:ea typeface="+mn-lt"/>
                <a:cs typeface="+mn-lt"/>
              </a:rPr>
              <a:t>System.out.println</a:t>
            </a:r>
            <a:r>
              <a:rPr lang="pt-BR" sz="2400" dirty="0">
                <a:solidFill>
                  <a:schemeClr val="bg1"/>
                </a:solidFill>
                <a:ea typeface="+mn-lt"/>
                <a:cs typeface="+mn-lt"/>
              </a:rPr>
              <a:t>(</a:t>
            </a:r>
            <a:r>
              <a:rPr lang="pt-BR" sz="2400" dirty="0" err="1">
                <a:solidFill>
                  <a:schemeClr val="bg1"/>
                </a:solidFill>
                <a:ea typeface="+mn-lt"/>
                <a:cs typeface="+mn-lt"/>
              </a:rPr>
              <a:t>eval.stats</a:t>
            </a:r>
            <a:r>
              <a:rPr lang="pt-BR" sz="2400" dirty="0">
                <a:solidFill>
                  <a:schemeClr val="bg1"/>
                </a:solidFill>
                <a:ea typeface="+mn-lt"/>
                <a:cs typeface="+mn-lt"/>
              </a:rPr>
              <a:t>()); } }   </a:t>
            </a:r>
            <a:endParaRPr lang="pt-BR" dirty="0">
              <a:solidFill>
                <a:schemeClr val="bg1"/>
              </a:solidFill>
              <a:cs typeface="Calibri"/>
            </a:endParaRPr>
          </a:p>
          <a:p>
            <a:endParaRPr lang="pt-BR" sz="2400" dirty="0">
              <a:solidFill>
                <a:schemeClr val="bg1"/>
              </a:solidFill>
              <a:cs typeface="Calibri"/>
            </a:endParaRPr>
          </a:p>
          <a:p>
            <a:r>
              <a:rPr lang="pt-BR" sz="2400" dirty="0">
                <a:solidFill>
                  <a:schemeClr val="bg1"/>
                </a:solidFill>
              </a:rPr>
              <a:t>Considerações Finais:</a:t>
            </a:r>
            <a:endParaRPr lang="pt-BR" sz="2400" dirty="0">
              <a:solidFill>
                <a:schemeClr val="bg1"/>
              </a:solidFill>
              <a:cs typeface="Calibri"/>
            </a:endParaRPr>
          </a:p>
          <a:p>
            <a:pPr marL="285750" indent="-285750">
              <a:buFont typeface="Arial"/>
              <a:buChar char="•"/>
            </a:pPr>
            <a:r>
              <a:rPr lang="pt-BR" sz="2400" dirty="0">
                <a:solidFill>
                  <a:schemeClr val="bg1"/>
                </a:solidFill>
                <a:ea typeface="+mn-lt"/>
                <a:cs typeface="+mn-lt"/>
              </a:rPr>
              <a:t>Esses são exemplos simplificados. Em uma aplicação real, você precisa lidar com erros, exceções e possíveis casos de uso mais complexos.</a:t>
            </a:r>
            <a:endParaRPr lang="pt-BR" sz="2400" dirty="0">
              <a:solidFill>
                <a:schemeClr val="bg1"/>
              </a:solidFill>
              <a:cs typeface="Calibri"/>
            </a:endParaRPr>
          </a:p>
          <a:p>
            <a:pPr marL="285750" indent="-285750">
              <a:buFont typeface="Arial"/>
              <a:buChar char="•"/>
            </a:pPr>
            <a:r>
              <a:rPr lang="pt-BR" sz="2400" dirty="0">
                <a:solidFill>
                  <a:schemeClr val="bg1"/>
                </a:solidFill>
                <a:ea typeface="+mn-lt"/>
                <a:cs typeface="+mn-lt"/>
              </a:rPr>
              <a:t>Certifique-se de configurar corretamente as dependências em seu projeto para que as bibliotecas necessárias possam ser utilizadas.</a:t>
            </a:r>
            <a:endParaRPr lang="pt-BR" sz="2400" dirty="0">
              <a:solidFill>
                <a:schemeClr val="bg1"/>
              </a:solidFill>
              <a:cs typeface="Calibri"/>
            </a:endParaRPr>
          </a:p>
          <a:p>
            <a:pPr marL="285750" indent="-285750">
              <a:buFont typeface="Arial"/>
              <a:buChar char="•"/>
            </a:pPr>
            <a:r>
              <a:rPr lang="pt-BR" sz="2400" dirty="0">
                <a:solidFill>
                  <a:schemeClr val="bg1"/>
                </a:solidFill>
                <a:ea typeface="+mn-lt"/>
                <a:cs typeface="+mn-lt"/>
              </a:rPr>
              <a:t>Teste e depure seu código para garantir que ele esteja funcionando conforme o esperado.</a:t>
            </a:r>
            <a:endParaRPr lang="pt-BR" sz="2400" dirty="0">
              <a:solidFill>
                <a:schemeClr val="bg1"/>
              </a:solidFill>
              <a:cs typeface="Calibri"/>
            </a:endParaRPr>
          </a:p>
          <a:p>
            <a:endParaRPr lang="pt-BR" sz="2400" dirty="0">
              <a:solidFill>
                <a:schemeClr val="bg1"/>
              </a:solidFill>
              <a:cs typeface="Calibri"/>
            </a:endParaRPr>
          </a:p>
          <a:p>
            <a:endParaRPr lang="pt-BR" sz="2400" dirty="0">
              <a:solidFill>
                <a:schemeClr val="bg1"/>
              </a:solidFill>
              <a:cs typeface="Calibri"/>
            </a:endParaRPr>
          </a:p>
          <a:p>
            <a:endParaRPr lang="pt-BR" sz="2400" dirty="0">
              <a:solidFill>
                <a:srgbClr val="000000"/>
              </a:solidFill>
              <a:cs typeface="Calibri"/>
            </a:endParaRP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291961" y="335038"/>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a:xfrm>
            <a:off x="7184260" y="12026554"/>
            <a:ext cx="2160270" cy="681567"/>
          </a:xfrm>
        </p:spPr>
        <p:txBody>
          <a:bodyPr/>
          <a:lstStyle/>
          <a:p>
            <a:fld id="{31574759-F5E8-42FC-BBF5-9118E056FF9E}" type="slidenum">
              <a:rPr lang="pt-BR" smtClean="0"/>
              <a:t>35</a:t>
            </a:fld>
            <a:endParaRPr lang="pt-BR"/>
          </a:p>
        </p:txBody>
      </p:sp>
    </p:spTree>
    <p:extLst>
      <p:ext uri="{BB962C8B-B14F-4D97-AF65-F5344CB8AC3E}">
        <p14:creationId xmlns:p14="http://schemas.microsoft.com/office/powerpoint/2010/main" val="68634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13DFDDE-53C0-40FA-9A53-FF2910190EC1}"/>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FE83E7BC-4113-43DD-84AA-3C7C58327619}"/>
              </a:ext>
            </a:extLst>
          </p:cNvPr>
          <p:cNvSpPr txBox="1"/>
          <p:nvPr/>
        </p:nvSpPr>
        <p:spPr>
          <a:xfrm>
            <a:off x="374658" y="6400800"/>
            <a:ext cx="9058634" cy="369332"/>
          </a:xfrm>
          <a:prstGeom prst="rect">
            <a:avLst/>
          </a:prstGeom>
          <a:noFill/>
        </p:spPr>
        <p:txBody>
          <a:bodyPr wrap="square" rtlCol="0">
            <a:spAutoFit/>
          </a:bodyPr>
          <a:lstStyle/>
          <a:p>
            <a:r>
              <a:rPr lang="pt-BR" dirty="0"/>
              <a:t> Princípios SOLID</a:t>
            </a:r>
            <a:endParaRPr lang="pt-BR" sz="4000" dirty="0"/>
          </a:p>
        </p:txBody>
      </p:sp>
      <p:sp>
        <p:nvSpPr>
          <p:cNvPr id="8" name="CaixaDeTexto 7">
            <a:extLst>
              <a:ext uri="{FF2B5EF4-FFF2-40B4-BE49-F238E27FC236}">
                <a16:creationId xmlns:a16="http://schemas.microsoft.com/office/drawing/2014/main" id="{4294851C-F665-4A3A-9C18-FBAACB663D06}"/>
              </a:ext>
            </a:extLst>
          </p:cNvPr>
          <p:cNvSpPr txBox="1"/>
          <p:nvPr/>
        </p:nvSpPr>
        <p:spPr>
          <a:xfrm>
            <a:off x="267081" y="5472761"/>
            <a:ext cx="9058634" cy="584775"/>
          </a:xfrm>
          <a:prstGeom prst="rect">
            <a:avLst/>
          </a:prstGeom>
          <a:noFill/>
        </p:spPr>
        <p:txBody>
          <a:bodyPr wrap="square" lIns="91440" tIns="45720" rIns="91440" bIns="45720" rtlCol="0" anchor="t">
            <a:spAutoFit/>
          </a:bodyPr>
          <a:lstStyle/>
          <a:p>
            <a:pPr algn="ctr"/>
            <a:r>
              <a:rPr lang="pt-BR" sz="3200" dirty="0">
                <a:solidFill>
                  <a:schemeClr val="bg1"/>
                </a:solidFill>
                <a:ea typeface="+mn-lt"/>
                <a:cs typeface="+mn-lt"/>
              </a:rPr>
              <a:t>Importância da IA na atualidade</a:t>
            </a:r>
            <a:endParaRPr lang="pt-BR" sz="3200" dirty="0">
              <a:solidFill>
                <a:schemeClr val="bg1"/>
              </a:solidFill>
            </a:endParaRPr>
          </a:p>
        </p:txBody>
      </p:sp>
      <p:sp>
        <p:nvSpPr>
          <p:cNvPr id="14" name="CaixaDeTexto 13">
            <a:extLst>
              <a:ext uri="{FF2B5EF4-FFF2-40B4-BE49-F238E27FC236}">
                <a16:creationId xmlns:a16="http://schemas.microsoft.com/office/drawing/2014/main" id="{63EA0818-AEA7-47D6-B465-DE2D82599FEE}"/>
              </a:ext>
            </a:extLst>
          </p:cNvPr>
          <p:cNvSpPr txBox="1"/>
          <p:nvPr/>
        </p:nvSpPr>
        <p:spPr>
          <a:xfrm>
            <a:off x="213292" y="6405950"/>
            <a:ext cx="9219998" cy="6001643"/>
          </a:xfrm>
          <a:prstGeom prst="rect">
            <a:avLst/>
          </a:prstGeom>
          <a:noFill/>
        </p:spPr>
        <p:txBody>
          <a:bodyPr wrap="square" lIns="91440" tIns="45720" rIns="91440" bIns="45720" rtlCol="0" anchor="t">
            <a:spAutoFit/>
          </a:bodyPr>
          <a:lstStyle/>
          <a:p>
            <a:pPr algn="ctr"/>
            <a:r>
              <a:rPr lang="pt-BR" sz="2400" dirty="0">
                <a:solidFill>
                  <a:schemeClr val="bg1"/>
                </a:solidFill>
                <a:ea typeface="+mn-lt"/>
                <a:cs typeface="+mn-lt"/>
              </a:rPr>
              <a:t>A Inteligência Artificial (IA) é extremamente importante na atualidade por várias razões:</a:t>
            </a:r>
            <a:endParaRPr lang="pt-BR" dirty="0"/>
          </a:p>
          <a:p>
            <a:pPr algn="ctr"/>
            <a:endParaRPr lang="pt-BR"/>
          </a:p>
          <a:p>
            <a:pPr algn="ctr"/>
            <a:r>
              <a:rPr lang="pt-BR" sz="2400" dirty="0">
                <a:solidFill>
                  <a:schemeClr val="bg1"/>
                </a:solidFill>
                <a:ea typeface="+mn-lt"/>
                <a:cs typeface="+mn-lt"/>
              </a:rPr>
              <a:t>1. **Automação**: A IA está revolucionando indústrias ao automatizar tarefas repetitivas e de baixo valor agregado, aumentando a eficiência e permitindo que os humanos se concentrem em atividades mais criativas e estratégicas.</a:t>
            </a:r>
            <a:endParaRPr lang="pt-BR" dirty="0"/>
          </a:p>
          <a:p>
            <a:pPr algn="ctr"/>
            <a:endParaRPr lang="pt-BR"/>
          </a:p>
          <a:p>
            <a:pPr algn="ctr"/>
            <a:r>
              <a:rPr lang="pt-BR" sz="2400" dirty="0">
                <a:solidFill>
                  <a:schemeClr val="bg1"/>
                </a:solidFill>
                <a:ea typeface="+mn-lt"/>
                <a:cs typeface="+mn-lt"/>
              </a:rPr>
              <a:t>2. **Tomada de Decisão**: Os sistemas de IA podem analisar grandes volumes de dados em tempo real para tomar decisões mais rápidas e precisas em uma variedade de áreas, como finanças, saúde, logística e manufatura.</a:t>
            </a:r>
            <a:endParaRPr lang="pt-BR" dirty="0">
              <a:solidFill>
                <a:schemeClr val="bg1"/>
              </a:solidFill>
            </a:endParaRPr>
          </a:p>
          <a:p>
            <a:pPr algn="ctr"/>
            <a:endParaRPr lang="pt-BR"/>
          </a:p>
          <a:p>
            <a:pPr algn="ctr"/>
            <a:r>
              <a:rPr lang="pt-BR" sz="2400" dirty="0">
                <a:solidFill>
                  <a:schemeClr val="bg1"/>
                </a:solidFill>
                <a:ea typeface="+mn-lt"/>
                <a:cs typeface="+mn-lt"/>
              </a:rPr>
              <a:t>3. **Personalização**: A IA permite personalizar produtos e serviços de acordo com as preferências e necessidades individuais dos usuários, melhorando a experiência do cliente e aumentando a satisfação.</a:t>
            </a:r>
            <a:endParaRPr lang="pt-BR" dirty="0">
              <a:solidFill>
                <a:schemeClr val="bg1"/>
              </a:solidFill>
            </a:endParaRPr>
          </a:p>
          <a:p>
            <a:pPr algn="ctr"/>
            <a:endParaRPr lang="pt-BR" dirty="0">
              <a:solidFill>
                <a:schemeClr val="bg1"/>
              </a:solidFill>
            </a:endParaRPr>
          </a:p>
        </p:txBody>
      </p:sp>
      <p:sp>
        <p:nvSpPr>
          <p:cNvPr id="5" name="Espaço Reservado para Número de Slide 4">
            <a:extLst>
              <a:ext uri="{FF2B5EF4-FFF2-40B4-BE49-F238E27FC236}">
                <a16:creationId xmlns:a16="http://schemas.microsoft.com/office/drawing/2014/main" id="{5A4D2DC4-6F8F-406E-A6FF-8949C9F231B1}"/>
              </a:ext>
            </a:extLst>
          </p:cNvPr>
          <p:cNvSpPr>
            <a:spLocks noGrp="1"/>
          </p:cNvSpPr>
          <p:nvPr>
            <p:ph type="sldNum" sz="quarter" idx="12"/>
          </p:nvPr>
        </p:nvSpPr>
        <p:spPr/>
        <p:txBody>
          <a:bodyPr/>
          <a:lstStyle/>
          <a:p>
            <a:fld id="{31574759-F5E8-42FC-BBF5-9118E056FF9E}" type="slidenum">
              <a:rPr lang="pt-BR" smtClean="0"/>
              <a:t>4</a:t>
            </a:fld>
            <a:endParaRPr lang="pt-BR"/>
          </a:p>
        </p:txBody>
      </p:sp>
      <p:pic>
        <p:nvPicPr>
          <p:cNvPr id="4" name="Imagem 3">
            <a:extLst>
              <a:ext uri="{FF2B5EF4-FFF2-40B4-BE49-F238E27FC236}">
                <a16:creationId xmlns:a16="http://schemas.microsoft.com/office/drawing/2014/main" id="{E8E45FC2-5A90-3F5D-AE53-CF0FC4F3B668}"/>
              </a:ext>
            </a:extLst>
          </p:cNvPr>
          <p:cNvPicPr>
            <a:picLocks noChangeAspect="1"/>
          </p:cNvPicPr>
          <p:nvPr/>
        </p:nvPicPr>
        <p:blipFill>
          <a:blip r:embed="rId2"/>
          <a:stretch>
            <a:fillRect/>
          </a:stretch>
        </p:blipFill>
        <p:spPr>
          <a:xfrm>
            <a:off x="2400299" y="396688"/>
            <a:ext cx="4800600" cy="4800600"/>
          </a:xfrm>
          <a:prstGeom prst="rect">
            <a:avLst/>
          </a:prstGeom>
        </p:spPr>
      </p:pic>
    </p:spTree>
    <p:extLst>
      <p:ext uri="{BB962C8B-B14F-4D97-AF65-F5344CB8AC3E}">
        <p14:creationId xmlns:p14="http://schemas.microsoft.com/office/powerpoint/2010/main" val="3194294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30F99FB-BF68-528D-3507-172C9AE59C1D}"/>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2F8A3178-F1F2-3936-5CEA-9BD73E00D4B4}"/>
              </a:ext>
            </a:extLst>
          </p:cNvPr>
          <p:cNvSpPr txBox="1"/>
          <p:nvPr/>
        </p:nvSpPr>
        <p:spPr>
          <a:xfrm rot="10800000" flipV="1">
            <a:off x="3816665" y="12119550"/>
            <a:ext cx="5478354" cy="20519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6" y="3034303"/>
            <a:ext cx="9031740" cy="8586966"/>
          </a:xfrm>
          <a:prstGeom prst="rect">
            <a:avLst/>
          </a:prstGeom>
          <a:noFill/>
        </p:spPr>
        <p:txBody>
          <a:bodyPr wrap="square" lIns="91440" tIns="45720" rIns="91440" bIns="45720" rtlCol="0" anchor="t">
            <a:spAutoFit/>
          </a:bodyPr>
          <a:lstStyle/>
          <a:p>
            <a:endParaRPr lang="pt-BR" sz="2400" dirty="0">
              <a:solidFill>
                <a:schemeClr val="bg1"/>
              </a:solidFill>
              <a:ea typeface="Calibri"/>
              <a:cs typeface="Calibri"/>
            </a:endParaRPr>
          </a:p>
          <a:p>
            <a:pPr>
              <a:buFont typeface="Arial"/>
              <a:buChar char="•"/>
            </a:pPr>
            <a:r>
              <a:rPr lang="pt-BR" sz="2400" b="1" dirty="0">
                <a:solidFill>
                  <a:schemeClr val="bg1"/>
                </a:solidFill>
                <a:ea typeface="+mn-lt"/>
                <a:cs typeface="+mn-lt"/>
              </a:rPr>
              <a:t>Inovação</a:t>
            </a:r>
            <a:r>
              <a:rPr lang="pt-BR" sz="2400" dirty="0">
                <a:solidFill>
                  <a:schemeClr val="bg1"/>
                </a:solidFill>
                <a:ea typeface="+mn-lt"/>
                <a:cs typeface="+mn-lt"/>
              </a:rPr>
              <a:t>: A IA impulsiona a inovação, possibilitando a criação de novos produtos, serviços e modelos de negócios. Ela abre portas para a criação de tecnologias disruptivas, como carros autônomos, assistentes virtuais e diagnósticos médicos avançados.</a:t>
            </a:r>
            <a:endParaRPr lang="pt-BR" dirty="0">
              <a:solidFill>
                <a:schemeClr val="bg1"/>
              </a:solidFill>
              <a:ea typeface="+mn-lt"/>
              <a:cs typeface="+mn-lt"/>
            </a:endParaRPr>
          </a:p>
          <a:p>
            <a:pPr>
              <a:buFont typeface="Arial"/>
              <a:buChar char="•"/>
            </a:pPr>
            <a:r>
              <a:rPr lang="pt-BR" sz="2400" b="1" dirty="0">
                <a:solidFill>
                  <a:schemeClr val="bg1"/>
                </a:solidFill>
                <a:ea typeface="+mn-lt"/>
                <a:cs typeface="+mn-lt"/>
              </a:rPr>
              <a:t>Crescimento Econômico</a:t>
            </a:r>
            <a:r>
              <a:rPr lang="pt-BR" sz="2400" dirty="0">
                <a:solidFill>
                  <a:schemeClr val="bg1"/>
                </a:solidFill>
                <a:ea typeface="+mn-lt"/>
                <a:cs typeface="+mn-lt"/>
              </a:rPr>
              <a:t>: A IA tem o potencial de impulsionar o crescimento econômico, criando novos empregos em áreas relacionadas à IA, estimulando a produtividade e aumentando a competitividade das empresas.</a:t>
            </a:r>
            <a:endParaRPr lang="pt-BR" dirty="0"/>
          </a:p>
          <a:p>
            <a:pPr>
              <a:buFont typeface="Arial"/>
              <a:buChar char="•"/>
            </a:pPr>
            <a:r>
              <a:rPr lang="pt-BR" sz="2400" b="1" dirty="0">
                <a:solidFill>
                  <a:schemeClr val="bg1"/>
                </a:solidFill>
                <a:ea typeface="+mn-lt"/>
                <a:cs typeface="+mn-lt"/>
              </a:rPr>
              <a:t>Solução de Problemas Complexos</a:t>
            </a:r>
            <a:r>
              <a:rPr lang="pt-BR" sz="2400" dirty="0">
                <a:solidFill>
                  <a:schemeClr val="bg1"/>
                </a:solidFill>
                <a:ea typeface="+mn-lt"/>
                <a:cs typeface="+mn-lt"/>
              </a:rPr>
              <a:t>: A IA pode ser aplicada para resolver problemas complexos e desafiadores em áreas como saúde, meio ambiente, segurança e energia.</a:t>
            </a:r>
            <a:endParaRPr lang="pt-BR" dirty="0">
              <a:solidFill>
                <a:schemeClr val="bg1"/>
              </a:solidFill>
              <a:ea typeface="+mn-lt"/>
              <a:cs typeface="+mn-lt"/>
            </a:endParaRPr>
          </a:p>
          <a:p>
            <a:pPr>
              <a:buFont typeface="Arial"/>
              <a:buChar char="•"/>
            </a:pPr>
            <a:r>
              <a:rPr lang="pt-BR" sz="2400" b="1" dirty="0">
                <a:solidFill>
                  <a:schemeClr val="bg1"/>
                </a:solidFill>
                <a:ea typeface="+mn-lt"/>
                <a:cs typeface="+mn-lt"/>
              </a:rPr>
              <a:t>Eficiência Energética</a:t>
            </a:r>
            <a:r>
              <a:rPr lang="pt-BR" sz="2400" dirty="0">
                <a:solidFill>
                  <a:schemeClr val="bg1"/>
                </a:solidFill>
                <a:ea typeface="+mn-lt"/>
                <a:cs typeface="+mn-lt"/>
              </a:rPr>
              <a:t>: A IA pode otimizar o consumo de energia em vários setores, contribuindo para a sustentabilidade ambiental.</a:t>
            </a:r>
            <a:endParaRPr lang="pt-BR" dirty="0">
              <a:solidFill>
                <a:schemeClr val="bg1"/>
              </a:solidFill>
              <a:ea typeface="+mn-lt"/>
              <a:cs typeface="+mn-lt"/>
            </a:endParaRPr>
          </a:p>
          <a:p>
            <a:pPr>
              <a:buFont typeface="Arial"/>
              <a:buChar char="•"/>
            </a:pPr>
            <a:r>
              <a:rPr lang="pt-BR" sz="2400" dirty="0">
                <a:solidFill>
                  <a:schemeClr val="bg1"/>
                </a:solidFill>
                <a:ea typeface="+mn-lt"/>
                <a:cs typeface="+mn-lt"/>
              </a:rPr>
              <a:t>No entanto, é importante reconhecer que a IA também apresenta desafios, como questões éticas, preocupações com privacidade, viés algorítmico e potencial impacto no mercado de trabalho. Portanto, seu desenvolvimento e implementação devem ser acompanhados de discussões abertas e colaborativas para garantir que seus benefícios sejam maximizados e seus riscos sejam mitigados.</a:t>
            </a:r>
            <a:endParaRPr lang="pt-BR" dirty="0">
              <a:solidFill>
                <a:schemeClr val="bg1"/>
              </a:solidFill>
              <a:ea typeface="+mn-lt"/>
              <a:cs typeface="+mn-lt"/>
            </a:endParaRPr>
          </a:p>
          <a:p>
            <a:pPr marL="285750" indent="-285750">
              <a:buFont typeface="Arial"/>
              <a:buChar char="•"/>
            </a:pPr>
            <a:endParaRPr lang="pt-BR" sz="2400" dirty="0">
              <a:solidFill>
                <a:schemeClr val="bg1"/>
              </a:solidFill>
              <a:ea typeface="Calibri"/>
              <a:cs typeface="Calibri"/>
            </a:endParaRPr>
          </a:p>
          <a:p>
            <a:endParaRPr lang="pt-BR" sz="2400" dirty="0">
              <a:ea typeface="Calibri"/>
              <a:cs typeface="Calibri"/>
            </a:endParaRPr>
          </a:p>
          <a:p>
            <a:r>
              <a:rPr lang="pt-BR" sz="2400" dirty="0"/>
              <a:t>. </a:t>
            </a:r>
            <a:endParaRPr lang="pt-BR" sz="3200">
              <a:ea typeface="Calibri"/>
              <a:cs typeface="Calibri"/>
            </a:endParaRPr>
          </a:p>
        </p:txBody>
      </p:sp>
      <p:sp>
        <p:nvSpPr>
          <p:cNvPr id="7" name="CaixaDeTexto 6">
            <a:extLst>
              <a:ext uri="{FF2B5EF4-FFF2-40B4-BE49-F238E27FC236}">
                <a16:creationId xmlns:a16="http://schemas.microsoft.com/office/drawing/2014/main" id="{F8BA8C62-7138-497B-BC9D-C87A88E756A3}"/>
              </a:ext>
            </a:extLst>
          </p:cNvPr>
          <p:cNvSpPr txBox="1"/>
          <p:nvPr/>
        </p:nvSpPr>
        <p:spPr>
          <a:xfrm>
            <a:off x="1335689" y="1636247"/>
            <a:ext cx="6933999" cy="584775"/>
          </a:xfrm>
          <a:prstGeom prst="rect">
            <a:avLst/>
          </a:prstGeom>
          <a:noFill/>
        </p:spPr>
        <p:txBody>
          <a:bodyPr wrap="square" lIns="91440" tIns="45720" rIns="91440" bIns="45720" rtlCol="0" anchor="t">
            <a:spAutoFit/>
          </a:bodyPr>
          <a:lstStyle/>
          <a:p>
            <a:r>
              <a:rPr lang="pt-BR" sz="3200" dirty="0">
                <a:solidFill>
                  <a:schemeClr val="bg1"/>
                </a:solidFill>
                <a:cs typeface="Calibri"/>
              </a:rPr>
              <a:t>Importância da IA na atualidade</a:t>
            </a:r>
            <a:endParaRPr lang="pt-BR" sz="3200" dirty="0">
              <a:solidFill>
                <a:schemeClr val="bg1"/>
              </a:solidFill>
            </a:endParaRPr>
          </a:p>
        </p:txBody>
      </p:sp>
      <p:sp>
        <p:nvSpPr>
          <p:cNvPr id="14" name="CaixaDeTexto 13">
            <a:extLst>
              <a:ext uri="{FF2B5EF4-FFF2-40B4-BE49-F238E27FC236}">
                <a16:creationId xmlns:a16="http://schemas.microsoft.com/office/drawing/2014/main" id="{87301F10-60AE-4C12-A6F2-779BF53D1F5C}"/>
              </a:ext>
            </a:extLst>
          </p:cNvPr>
          <p:cNvSpPr txBox="1"/>
          <p:nvPr/>
        </p:nvSpPr>
        <p:spPr>
          <a:xfrm rot="10800000" flipV="1">
            <a:off x="428007" y="528186"/>
            <a:ext cx="5478354" cy="20519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p:txBody>
          <a:bodyPr/>
          <a:lstStyle/>
          <a:p>
            <a:fld id="{31574759-F5E8-42FC-BBF5-9118E056FF9E}" type="slidenum">
              <a:rPr lang="pt-BR" smtClean="0"/>
              <a:t>5</a:t>
            </a:fld>
            <a:endParaRPr lang="pt-BR"/>
          </a:p>
        </p:txBody>
      </p:sp>
    </p:spTree>
    <p:extLst>
      <p:ext uri="{BB962C8B-B14F-4D97-AF65-F5344CB8AC3E}">
        <p14:creationId xmlns:p14="http://schemas.microsoft.com/office/powerpoint/2010/main" val="633629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13DFDDE-53C0-40FA-9A53-FF2910190EC1}"/>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FE83E7BC-4113-43DD-84AA-3C7C58327619}"/>
              </a:ext>
            </a:extLst>
          </p:cNvPr>
          <p:cNvSpPr txBox="1"/>
          <p:nvPr/>
        </p:nvSpPr>
        <p:spPr>
          <a:xfrm>
            <a:off x="374658" y="6400800"/>
            <a:ext cx="9058634" cy="369332"/>
          </a:xfrm>
          <a:prstGeom prst="rect">
            <a:avLst/>
          </a:prstGeom>
          <a:noFill/>
        </p:spPr>
        <p:txBody>
          <a:bodyPr wrap="square" rtlCol="0">
            <a:spAutoFit/>
          </a:bodyPr>
          <a:lstStyle/>
          <a:p>
            <a:r>
              <a:rPr lang="pt-BR" dirty="0"/>
              <a:t> Princípios SOLID</a:t>
            </a:r>
            <a:endParaRPr lang="pt-BR" sz="4000" dirty="0"/>
          </a:p>
        </p:txBody>
      </p:sp>
      <p:sp>
        <p:nvSpPr>
          <p:cNvPr id="8" name="CaixaDeTexto 7">
            <a:extLst>
              <a:ext uri="{FF2B5EF4-FFF2-40B4-BE49-F238E27FC236}">
                <a16:creationId xmlns:a16="http://schemas.microsoft.com/office/drawing/2014/main" id="{4294851C-F665-4A3A-9C18-FBAACB663D06}"/>
              </a:ext>
            </a:extLst>
          </p:cNvPr>
          <p:cNvSpPr txBox="1"/>
          <p:nvPr/>
        </p:nvSpPr>
        <p:spPr>
          <a:xfrm>
            <a:off x="232876" y="5563490"/>
            <a:ext cx="9058634" cy="3785652"/>
          </a:xfrm>
          <a:prstGeom prst="rect">
            <a:avLst/>
          </a:prstGeom>
          <a:noFill/>
        </p:spPr>
        <p:txBody>
          <a:bodyPr wrap="square" lIns="91440" tIns="45720" rIns="91440" bIns="45720" rtlCol="0" anchor="t">
            <a:spAutoFit/>
          </a:bodyPr>
          <a:lstStyle/>
          <a:p>
            <a:pPr algn="ctr"/>
            <a:r>
              <a:rPr lang="pt-BR" sz="8000" dirty="0">
                <a:solidFill>
                  <a:schemeClr val="bg1"/>
                </a:solidFill>
                <a:ea typeface="+mn-lt"/>
                <a:cs typeface="+mn-lt"/>
              </a:rPr>
              <a:t> Introdução à Inteligência Artificial em Java</a:t>
            </a:r>
            <a:endParaRPr lang="pt-BR" dirty="0">
              <a:solidFill>
                <a:schemeClr val="bg1"/>
              </a:solidFill>
            </a:endParaRPr>
          </a:p>
        </p:txBody>
      </p:sp>
      <p:sp>
        <p:nvSpPr>
          <p:cNvPr id="9" name="CaixaDeTexto 8">
            <a:extLst>
              <a:ext uri="{FF2B5EF4-FFF2-40B4-BE49-F238E27FC236}">
                <a16:creationId xmlns:a16="http://schemas.microsoft.com/office/drawing/2014/main" id="{02E1C0B8-7218-40D3-A477-DAFADC1ED360}"/>
              </a:ext>
            </a:extLst>
          </p:cNvPr>
          <p:cNvSpPr txBox="1"/>
          <p:nvPr/>
        </p:nvSpPr>
        <p:spPr>
          <a:xfrm>
            <a:off x="1468803" y="1140517"/>
            <a:ext cx="6609805" cy="4708981"/>
          </a:xfrm>
          <a:prstGeom prst="rect">
            <a:avLst/>
          </a:prstGeom>
          <a:noFill/>
        </p:spPr>
        <p:txBody>
          <a:bodyPr wrap="square" rtlCol="0">
            <a:spAutoFit/>
          </a:bodyPr>
          <a:lstStyle/>
          <a:p>
            <a:pPr algn="ctr"/>
            <a:r>
              <a:rPr lang="pt-BR" sz="30000" dirty="0">
                <a:solidFill>
                  <a:schemeClr val="bg1"/>
                </a:solidFill>
              </a:rPr>
              <a:t>01</a:t>
            </a:r>
          </a:p>
        </p:txBody>
      </p:sp>
      <p:sp>
        <p:nvSpPr>
          <p:cNvPr id="3" name="CaixaDeTexto 2">
            <a:extLst>
              <a:ext uri="{FF2B5EF4-FFF2-40B4-BE49-F238E27FC236}">
                <a16:creationId xmlns:a16="http://schemas.microsoft.com/office/drawing/2014/main" id="{6531FC20-E772-49F6-AC92-C131DE127FCA}"/>
              </a:ext>
            </a:extLst>
          </p:cNvPr>
          <p:cNvSpPr txBox="1"/>
          <p:nvPr/>
        </p:nvSpPr>
        <p:spPr>
          <a:xfrm>
            <a:off x="967781" y="9358774"/>
            <a:ext cx="7704000" cy="123111"/>
          </a:xfrm>
          <a:prstGeom prst="rect">
            <a:avLst/>
          </a:prstGeom>
          <a:gradFill flip="none" rotWithShape="1">
            <a:gsLst>
              <a:gs pos="0">
                <a:schemeClr val="tx1"/>
              </a:gs>
              <a:gs pos="71000">
                <a:schemeClr val="accent1">
                  <a:shade val="67500"/>
                  <a:satMod val="115000"/>
                </a:schemeClr>
              </a:gs>
              <a:gs pos="100000">
                <a:schemeClr val="bg1"/>
              </a:gs>
            </a:gsLst>
            <a:lin ang="18900000" scaled="1"/>
            <a:tileRect/>
          </a:gradFill>
        </p:spPr>
        <p:txBody>
          <a:bodyPr wrap="square" rtlCol="0">
            <a:spAutoFit/>
          </a:bodyPr>
          <a:lstStyle/>
          <a:p>
            <a:endParaRPr lang="pt-BR" sz="200" dirty="0"/>
          </a:p>
        </p:txBody>
      </p:sp>
      <p:sp>
        <p:nvSpPr>
          <p:cNvPr id="5" name="Espaço Reservado para Número de Slide 4">
            <a:extLst>
              <a:ext uri="{FF2B5EF4-FFF2-40B4-BE49-F238E27FC236}">
                <a16:creationId xmlns:a16="http://schemas.microsoft.com/office/drawing/2014/main" id="{5A4D2DC4-6F8F-406E-A6FF-8949C9F231B1}"/>
              </a:ext>
            </a:extLst>
          </p:cNvPr>
          <p:cNvSpPr>
            <a:spLocks noGrp="1"/>
          </p:cNvSpPr>
          <p:nvPr>
            <p:ph type="sldNum" sz="quarter" idx="12"/>
          </p:nvPr>
        </p:nvSpPr>
        <p:spPr/>
        <p:txBody>
          <a:bodyPr/>
          <a:lstStyle/>
          <a:p>
            <a:fld id="{31574759-F5E8-42FC-BBF5-9118E056FF9E}" type="slidenum">
              <a:rPr lang="pt-BR" smtClean="0"/>
              <a:t>6</a:t>
            </a:fld>
            <a:endParaRPr lang="pt-BR"/>
          </a:p>
        </p:txBody>
      </p:sp>
    </p:spTree>
    <p:extLst>
      <p:ext uri="{BB962C8B-B14F-4D97-AF65-F5344CB8AC3E}">
        <p14:creationId xmlns:p14="http://schemas.microsoft.com/office/powerpoint/2010/main" val="3328522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E0421E7B-EEFF-6556-5A29-D52447DE32E5}"/>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4692281"/>
            <a:ext cx="9058634" cy="8032968"/>
          </a:xfrm>
          <a:prstGeom prst="rect">
            <a:avLst/>
          </a:prstGeom>
          <a:noFill/>
        </p:spPr>
        <p:txBody>
          <a:bodyPr wrap="square" lIns="91440" tIns="45720" rIns="91440" bIns="45720" rtlCol="0" anchor="t">
            <a:spAutoFit/>
          </a:bodyPr>
          <a:lstStyle/>
          <a:p>
            <a:endParaRPr lang="pt-BR" sz="2400" dirty="0">
              <a:ea typeface="+mn-lt"/>
              <a:cs typeface="+mn-lt"/>
            </a:endParaRPr>
          </a:p>
          <a:p>
            <a:r>
              <a:rPr lang="pt-BR" sz="2400" dirty="0">
                <a:solidFill>
                  <a:schemeClr val="bg1"/>
                </a:solidFill>
                <a:ea typeface="+mn-lt"/>
                <a:cs typeface="+mn-lt"/>
              </a:rPr>
              <a:t>1. **Escolha de Bibliotecas ou Frameworks de IA**: Existem várias bibliotecas e frameworks de IA disponíveis em Java. Alguns dos mais populares incluem:</a:t>
            </a:r>
          </a:p>
          <a:p>
            <a:endParaRPr lang="pt-BR" sz="2400" dirty="0">
              <a:solidFill>
                <a:schemeClr val="bg1"/>
              </a:solidFill>
              <a:ea typeface="+mn-lt"/>
              <a:cs typeface="+mn-lt"/>
            </a:endParaRPr>
          </a:p>
          <a:p>
            <a:r>
              <a:rPr lang="pt-BR" sz="2400" dirty="0">
                <a:solidFill>
                  <a:schemeClr val="bg1"/>
                </a:solidFill>
                <a:ea typeface="+mn-lt"/>
                <a:cs typeface="+mn-lt"/>
              </a:rPr>
              <a:t>Integrar Inteligência Artificial (IA) em aplicativos Java é uma tarefa empolgante que abre diversas possibilidades. Aqui está uma introdução básica sobre como começar:</a:t>
            </a:r>
            <a:endParaRPr lang="pt-BR">
              <a:solidFill>
                <a:schemeClr val="bg1"/>
              </a:solidFill>
              <a:cs typeface="Calibri"/>
            </a:endParaRPr>
          </a:p>
          <a:p>
            <a:endParaRPr lang="pt-BR" dirty="0">
              <a:solidFill>
                <a:schemeClr val="bg1"/>
              </a:solidFill>
              <a:cs typeface="Calibri"/>
            </a:endParaRPr>
          </a:p>
          <a:p>
            <a:r>
              <a:rPr lang="pt-BR" sz="2400" dirty="0">
                <a:solidFill>
                  <a:schemeClr val="bg1"/>
                </a:solidFill>
                <a:ea typeface="+mn-lt"/>
                <a:cs typeface="+mn-lt"/>
              </a:rPr>
              <a:t>1. **Escolha de Bibliotecas ou Frameworks de IA**: Existem várias bibliotecas e frameworks de IA disponíveis em Java. Alguns dos mais populares incluem:</a:t>
            </a:r>
            <a:endParaRPr lang="pt-BR" dirty="0">
              <a:solidFill>
                <a:schemeClr val="bg1"/>
              </a:solidFill>
              <a:cs typeface="Calibri"/>
            </a:endParaRPr>
          </a:p>
          <a:p>
            <a:endParaRPr lang="pt-BR" dirty="0">
              <a:solidFill>
                <a:schemeClr val="bg1"/>
              </a:solidFill>
              <a:cs typeface="Calibri"/>
            </a:endParaRPr>
          </a:p>
          <a:p>
            <a:r>
              <a:rPr lang="pt-BR" sz="2400" dirty="0">
                <a:solidFill>
                  <a:schemeClr val="bg1"/>
                </a:solidFill>
                <a:ea typeface="+mn-lt"/>
                <a:cs typeface="+mn-lt"/>
              </a:rPr>
              <a:t>   - **</a:t>
            </a:r>
            <a:r>
              <a:rPr lang="pt-BR" sz="2400" err="1">
                <a:solidFill>
                  <a:schemeClr val="bg1"/>
                </a:solidFill>
                <a:ea typeface="+mn-lt"/>
                <a:cs typeface="+mn-lt"/>
              </a:rPr>
              <a:t>Weka</a:t>
            </a:r>
            <a:r>
              <a:rPr lang="pt-BR" sz="2400" dirty="0">
                <a:solidFill>
                  <a:schemeClr val="bg1"/>
                </a:solidFill>
                <a:ea typeface="+mn-lt"/>
                <a:cs typeface="+mn-lt"/>
              </a:rPr>
              <a:t>**: Uma biblioteca de aprendizado de máquina e mineração de dados que oferece uma ampla gama de algoritmos de IA prontos para uso.</a:t>
            </a:r>
            <a:endParaRPr lang="pt-BR" dirty="0">
              <a:solidFill>
                <a:schemeClr val="bg1"/>
              </a:solidFill>
              <a:cs typeface="Calibri"/>
            </a:endParaRPr>
          </a:p>
          <a:p>
            <a:r>
              <a:rPr lang="pt-BR" sz="2400" dirty="0">
                <a:solidFill>
                  <a:schemeClr val="bg1"/>
                </a:solidFill>
                <a:ea typeface="+mn-lt"/>
                <a:cs typeface="+mn-lt"/>
              </a:rPr>
              <a:t>   - **Deeplearning4j**: Um framework de aprendizado profundo que permite construir e treinar modelos de redes neurais.</a:t>
            </a:r>
            <a:endParaRPr lang="pt-BR" dirty="0">
              <a:solidFill>
                <a:schemeClr val="bg1"/>
              </a:solidFill>
              <a:cs typeface="Calibri"/>
            </a:endParaRPr>
          </a:p>
          <a:p>
            <a:r>
              <a:rPr lang="pt-BR" sz="2400" dirty="0">
                <a:solidFill>
                  <a:schemeClr val="bg1"/>
                </a:solidFill>
                <a:ea typeface="+mn-lt"/>
                <a:cs typeface="+mn-lt"/>
              </a:rPr>
              <a:t>   - **</a:t>
            </a:r>
            <a:r>
              <a:rPr lang="pt-BR" sz="2400" err="1">
                <a:solidFill>
                  <a:schemeClr val="bg1"/>
                </a:solidFill>
                <a:ea typeface="+mn-lt"/>
                <a:cs typeface="+mn-lt"/>
              </a:rPr>
              <a:t>Encog</a:t>
            </a:r>
            <a:r>
              <a:rPr lang="pt-BR" sz="2400" dirty="0">
                <a:solidFill>
                  <a:schemeClr val="bg1"/>
                </a:solidFill>
                <a:ea typeface="+mn-lt"/>
                <a:cs typeface="+mn-lt"/>
              </a:rPr>
              <a:t>**: Uma biblioteca de IA que oferece suporte a uma variedade de técnicas, incluindo redes neurais, árvores de decisão, algoritmos genéticos e muito mais.</a:t>
            </a:r>
            <a:endParaRPr lang="pt-BR" dirty="0">
              <a:solidFill>
                <a:schemeClr val="bg1"/>
              </a:solidFill>
              <a:cs typeface="Calibri"/>
            </a:endParaRPr>
          </a:p>
          <a:p>
            <a:r>
              <a:rPr lang="pt-BR" sz="2400" dirty="0">
                <a:solidFill>
                  <a:schemeClr val="bg1"/>
                </a:solidFill>
                <a:ea typeface="+mn-lt"/>
                <a:cs typeface="+mn-lt"/>
              </a:rPr>
              <a:t>  </a:t>
            </a: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7749380" y="603979"/>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p:txBody>
          <a:bodyPr/>
          <a:lstStyle/>
          <a:p>
            <a:fld id="{31574759-F5E8-42FC-BBF5-9118E056FF9E}" type="slidenum">
              <a:rPr lang="pt-BR" smtClean="0"/>
              <a:t>7</a:t>
            </a:fld>
            <a:endParaRPr lang="pt-BR"/>
          </a:p>
        </p:txBody>
      </p:sp>
      <p:pic>
        <p:nvPicPr>
          <p:cNvPr id="5" name="Imagem 4" descr="Uma imagem contendo Padrão do plano de fundo&#10;&#10;Descrição gerada automaticamente">
            <a:extLst>
              <a:ext uri="{FF2B5EF4-FFF2-40B4-BE49-F238E27FC236}">
                <a16:creationId xmlns:a16="http://schemas.microsoft.com/office/drawing/2014/main" id="{E645E28E-80D4-F7E5-3575-24C3C56D8DD0}"/>
              </a:ext>
            </a:extLst>
          </p:cNvPr>
          <p:cNvPicPr>
            <a:picLocks noChangeAspect="1"/>
          </p:cNvPicPr>
          <p:nvPr/>
        </p:nvPicPr>
        <p:blipFill>
          <a:blip r:embed="rId2"/>
          <a:stretch>
            <a:fillRect/>
          </a:stretch>
        </p:blipFill>
        <p:spPr>
          <a:xfrm>
            <a:off x="275664" y="262217"/>
            <a:ext cx="4531660" cy="4450977"/>
          </a:xfrm>
          <a:prstGeom prst="rect">
            <a:avLst/>
          </a:prstGeom>
        </p:spPr>
      </p:pic>
      <p:sp>
        <p:nvSpPr>
          <p:cNvPr id="11" name="CaixaDeTexto 10">
            <a:extLst>
              <a:ext uri="{FF2B5EF4-FFF2-40B4-BE49-F238E27FC236}">
                <a16:creationId xmlns:a16="http://schemas.microsoft.com/office/drawing/2014/main" id="{E67570F2-6858-3308-24E3-EF8D752D083F}"/>
              </a:ext>
            </a:extLst>
          </p:cNvPr>
          <p:cNvSpPr txBox="1"/>
          <p:nvPr/>
        </p:nvSpPr>
        <p:spPr>
          <a:xfrm>
            <a:off x="4811241" y="264730"/>
            <a:ext cx="4787153"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3200" dirty="0">
                <a:solidFill>
                  <a:schemeClr val="bg1"/>
                </a:solidFill>
                <a:cs typeface="Calibri"/>
              </a:rPr>
              <a:t>Integrar Inteligência Artificial (IA) em aplicativos Java é uma tarefa empolgante que abre diversas possibilidades. Aqui está uma introdução básica sobre como começar:</a:t>
            </a:r>
          </a:p>
          <a:p>
            <a:endParaRPr lang="pt-BR" dirty="0">
              <a:solidFill>
                <a:schemeClr val="bg1"/>
              </a:solidFill>
              <a:cs typeface="Calibri"/>
            </a:endParaRPr>
          </a:p>
          <a:p>
            <a:endParaRPr lang="pt-BR" sz="2400" dirty="0">
              <a:solidFill>
                <a:schemeClr val="bg1"/>
              </a:solidFill>
              <a:cs typeface="Calibri"/>
            </a:endParaRPr>
          </a:p>
        </p:txBody>
      </p:sp>
    </p:spTree>
    <p:extLst>
      <p:ext uri="{BB962C8B-B14F-4D97-AF65-F5344CB8AC3E}">
        <p14:creationId xmlns:p14="http://schemas.microsoft.com/office/powerpoint/2010/main" val="667029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12A606-C9C3-2459-957F-72D7063CA0BE}"/>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92A5F66-7CB6-8164-5778-0A03CB1226A2}"/>
              </a:ext>
            </a:extLst>
          </p:cNvPr>
          <p:cNvSpPr txBox="1"/>
          <p:nvPr/>
        </p:nvSpPr>
        <p:spPr>
          <a:xfrm>
            <a:off x="3088949" y="12222237"/>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685058"/>
            <a:ext cx="9058634" cy="12557284"/>
          </a:xfrm>
          <a:prstGeom prst="rect">
            <a:avLst/>
          </a:prstGeom>
          <a:noFill/>
        </p:spPr>
        <p:txBody>
          <a:bodyPr wrap="square" lIns="91440" tIns="45720" rIns="91440" bIns="45720" rtlCol="0" anchor="t">
            <a:spAutoFit/>
          </a:bodyPr>
          <a:lstStyle/>
          <a:p>
            <a:r>
              <a:rPr lang="pt-BR" sz="2400" b="1" err="1">
                <a:solidFill>
                  <a:schemeClr val="bg1"/>
                </a:solidFill>
                <a:ea typeface="+mn-lt"/>
                <a:cs typeface="+mn-lt"/>
              </a:rPr>
              <a:t>TensorFlow</a:t>
            </a:r>
            <a:r>
              <a:rPr lang="pt-BR" sz="2400" b="1" dirty="0">
                <a:solidFill>
                  <a:schemeClr val="bg1"/>
                </a:solidFill>
                <a:ea typeface="+mn-lt"/>
                <a:cs typeface="+mn-lt"/>
              </a:rPr>
              <a:t> para Java</a:t>
            </a:r>
            <a:r>
              <a:rPr lang="pt-BR" sz="2400" dirty="0">
                <a:solidFill>
                  <a:schemeClr val="bg1"/>
                </a:solidFill>
                <a:ea typeface="+mn-lt"/>
                <a:cs typeface="+mn-lt"/>
              </a:rPr>
              <a:t>: </a:t>
            </a:r>
            <a:r>
              <a:rPr lang="pt-BR" sz="2400" err="1">
                <a:solidFill>
                  <a:schemeClr val="bg1"/>
                </a:solidFill>
                <a:ea typeface="+mn-lt"/>
                <a:cs typeface="+mn-lt"/>
              </a:rPr>
              <a:t>TensorFlow</a:t>
            </a:r>
            <a:r>
              <a:rPr lang="pt-BR" sz="2400" dirty="0">
                <a:solidFill>
                  <a:schemeClr val="bg1"/>
                </a:solidFill>
                <a:ea typeface="+mn-lt"/>
                <a:cs typeface="+mn-lt"/>
              </a:rPr>
              <a:t> é uma das bibliotecas de IA mais populares, e agora tem suporte oficial para Java, permitindo construir e treinar modelos de aprendizado de máquina e aprendizado profundo.</a:t>
            </a:r>
            <a:endParaRPr lang="pt-BR" sz="2400" dirty="0">
              <a:solidFill>
                <a:schemeClr val="bg1"/>
              </a:solidFill>
              <a:cs typeface="Calibri"/>
            </a:endParaRPr>
          </a:p>
          <a:p>
            <a:endParaRPr lang="pt-BR" sz="2400" dirty="0">
              <a:solidFill>
                <a:schemeClr val="bg1"/>
              </a:solidFill>
              <a:ea typeface="+mn-lt"/>
              <a:cs typeface="+mn-lt"/>
            </a:endParaRPr>
          </a:p>
          <a:p>
            <a:pPr marL="285750" indent="-285750">
              <a:buFont typeface="Arial"/>
              <a:buChar char="•"/>
            </a:pPr>
            <a:r>
              <a:rPr lang="pt-BR" sz="2400" b="1" dirty="0">
                <a:solidFill>
                  <a:schemeClr val="bg1"/>
                </a:solidFill>
                <a:ea typeface="+mn-lt"/>
                <a:cs typeface="+mn-lt"/>
              </a:rPr>
              <a:t>Instalação das Ferramentas</a:t>
            </a:r>
            <a:r>
              <a:rPr lang="pt-BR" sz="2400" dirty="0">
                <a:solidFill>
                  <a:schemeClr val="bg1"/>
                </a:solidFill>
                <a:ea typeface="+mn-lt"/>
                <a:cs typeface="+mn-lt"/>
              </a:rPr>
              <a:t>: Depois de escolher a biblioteca ou framework que deseja usar, você precisará instalar as ferramentas necessárias. Isso pode incluir o JDK (Java </a:t>
            </a:r>
            <a:r>
              <a:rPr lang="pt-BR" sz="2400" err="1">
                <a:solidFill>
                  <a:schemeClr val="bg1"/>
                </a:solidFill>
                <a:ea typeface="+mn-lt"/>
                <a:cs typeface="+mn-lt"/>
              </a:rPr>
              <a:t>Development</a:t>
            </a:r>
            <a:r>
              <a:rPr lang="pt-BR" sz="2400" dirty="0">
                <a:solidFill>
                  <a:schemeClr val="bg1"/>
                </a:solidFill>
                <a:ea typeface="+mn-lt"/>
                <a:cs typeface="+mn-lt"/>
              </a:rPr>
              <a:t> Kit), </a:t>
            </a:r>
            <a:r>
              <a:rPr lang="pt-BR" sz="2400" err="1">
                <a:solidFill>
                  <a:schemeClr val="bg1"/>
                </a:solidFill>
                <a:ea typeface="+mn-lt"/>
                <a:cs typeface="+mn-lt"/>
              </a:rPr>
              <a:t>Maven</a:t>
            </a:r>
            <a:r>
              <a:rPr lang="pt-BR" sz="2400" dirty="0">
                <a:solidFill>
                  <a:schemeClr val="bg1"/>
                </a:solidFill>
                <a:ea typeface="+mn-lt"/>
                <a:cs typeface="+mn-lt"/>
              </a:rPr>
              <a:t> ou </a:t>
            </a:r>
            <a:r>
              <a:rPr lang="pt-BR" sz="2400" err="1">
                <a:solidFill>
                  <a:schemeClr val="bg1"/>
                </a:solidFill>
                <a:ea typeface="+mn-lt"/>
                <a:cs typeface="+mn-lt"/>
              </a:rPr>
              <a:t>Gradle</a:t>
            </a:r>
            <a:r>
              <a:rPr lang="pt-BR" sz="2400" dirty="0">
                <a:solidFill>
                  <a:schemeClr val="bg1"/>
                </a:solidFill>
                <a:ea typeface="+mn-lt"/>
                <a:cs typeface="+mn-lt"/>
              </a:rPr>
              <a:t> para gerenciamento de dependências, e o próprio pacote da biblioteca ou framework escolhido.</a:t>
            </a:r>
            <a:endParaRPr lang="pt-BR">
              <a:solidFill>
                <a:schemeClr val="bg1"/>
              </a:solidFill>
              <a:cs typeface="Calibri"/>
            </a:endParaRPr>
          </a:p>
          <a:p>
            <a:pPr marL="285750" indent="-285750">
              <a:buFont typeface="Arial"/>
              <a:buChar char="•"/>
            </a:pPr>
            <a:r>
              <a:rPr lang="pt-BR" sz="2400" b="1" dirty="0">
                <a:solidFill>
                  <a:schemeClr val="bg1"/>
                </a:solidFill>
                <a:ea typeface="+mn-lt"/>
                <a:cs typeface="+mn-lt"/>
              </a:rPr>
              <a:t>Aprendizado Básico de IA</a:t>
            </a:r>
            <a:r>
              <a:rPr lang="pt-BR" sz="2400" dirty="0">
                <a:solidFill>
                  <a:schemeClr val="bg1"/>
                </a:solidFill>
                <a:ea typeface="+mn-lt"/>
                <a:cs typeface="+mn-lt"/>
              </a:rPr>
              <a:t>: Antes de começar a integrar IA em seus aplicativos Java, é útil ter um entendimento básico dos conceitos de IA, como aprendizado de máquina, aprendizado profundo, algoritmos de classificação, regressão, clusterização, entre outros.</a:t>
            </a:r>
            <a:endParaRPr lang="pt-BR" dirty="0">
              <a:solidFill>
                <a:schemeClr val="bg1"/>
              </a:solidFill>
              <a:cs typeface="Calibri"/>
            </a:endParaRPr>
          </a:p>
          <a:p>
            <a:pPr marL="285750" indent="-285750">
              <a:buFont typeface="Arial"/>
              <a:buChar char="•"/>
            </a:pPr>
            <a:r>
              <a:rPr lang="pt-BR" sz="2400" b="1" dirty="0">
                <a:solidFill>
                  <a:schemeClr val="bg1"/>
                </a:solidFill>
                <a:ea typeface="+mn-lt"/>
                <a:cs typeface="+mn-lt"/>
              </a:rPr>
              <a:t>Desenvolvimento e Treinamento de Modelos</a:t>
            </a:r>
            <a:r>
              <a:rPr lang="pt-BR" sz="2400" dirty="0">
                <a:solidFill>
                  <a:schemeClr val="bg1"/>
                </a:solidFill>
                <a:ea typeface="+mn-lt"/>
                <a:cs typeface="+mn-lt"/>
              </a:rPr>
              <a:t>: Com as ferramentas instaladas e o conhecimento básico em mãos, você pode começar a desenvolver e treinar modelos de IA. Isso envolve coletar dados relevantes, </a:t>
            </a:r>
            <a:r>
              <a:rPr lang="pt-BR" sz="2400" err="1">
                <a:solidFill>
                  <a:schemeClr val="bg1"/>
                </a:solidFill>
                <a:ea typeface="+mn-lt"/>
                <a:cs typeface="+mn-lt"/>
              </a:rPr>
              <a:t>pré-processá-los</a:t>
            </a:r>
            <a:r>
              <a:rPr lang="pt-BR" sz="2400" dirty="0">
                <a:solidFill>
                  <a:schemeClr val="bg1"/>
                </a:solidFill>
                <a:ea typeface="+mn-lt"/>
                <a:cs typeface="+mn-lt"/>
              </a:rPr>
              <a:t>, escolher o algoritmo adequado e treinar o modelo com os dados.</a:t>
            </a:r>
            <a:endParaRPr lang="pt-BR" dirty="0">
              <a:solidFill>
                <a:schemeClr val="bg1"/>
              </a:solidFill>
              <a:cs typeface="Calibri"/>
            </a:endParaRPr>
          </a:p>
          <a:p>
            <a:pPr marL="285750" indent="-285750">
              <a:buFont typeface="Arial"/>
              <a:buChar char="•"/>
            </a:pPr>
            <a:r>
              <a:rPr lang="pt-BR" sz="2400" b="1" dirty="0">
                <a:solidFill>
                  <a:schemeClr val="bg1"/>
                </a:solidFill>
                <a:ea typeface="+mn-lt"/>
                <a:cs typeface="+mn-lt"/>
              </a:rPr>
              <a:t>Integração com Aplicativos Java</a:t>
            </a:r>
            <a:r>
              <a:rPr lang="pt-BR" sz="2400" dirty="0">
                <a:solidFill>
                  <a:schemeClr val="bg1"/>
                </a:solidFill>
                <a:ea typeface="+mn-lt"/>
                <a:cs typeface="+mn-lt"/>
              </a:rPr>
              <a:t>: Uma vez que você tenha um modelo treinado e pronto para uso, é hora de integrá-lo em seus aplicativos Java. Isso pode envolver a criação de APIs para comunicação entre o modelo e seu aplicativo, bem como a implementação de lógica de negócios para utilizar os resultados do modelo de forma eficaz.</a:t>
            </a:r>
            <a:endParaRPr lang="pt-BR">
              <a:solidFill>
                <a:schemeClr val="bg1"/>
              </a:solidFill>
              <a:cs typeface="Calibri"/>
            </a:endParaRPr>
          </a:p>
          <a:p>
            <a:pPr marL="285750" indent="-285750">
              <a:buFont typeface="Arial"/>
              <a:buChar char="•"/>
            </a:pPr>
            <a:r>
              <a:rPr lang="pt-BR" sz="2400" b="1" dirty="0">
                <a:solidFill>
                  <a:schemeClr val="bg1"/>
                </a:solidFill>
                <a:ea typeface="+mn-lt"/>
                <a:cs typeface="+mn-lt"/>
              </a:rPr>
              <a:t>Teste e Melhoria Contínua</a:t>
            </a:r>
            <a:r>
              <a:rPr lang="pt-BR" sz="2400" dirty="0">
                <a:solidFill>
                  <a:schemeClr val="bg1"/>
                </a:solidFill>
                <a:ea typeface="+mn-lt"/>
                <a:cs typeface="+mn-lt"/>
              </a:rPr>
              <a:t>: Assim como em qualquer desenvolvimento de software, é importante testar rigorosamente sua integração de IA em Java para garantir que funcione conforme o esperado. Além disso, você pode precisar iterar e melhorar seu modelo à medida que obtém mais dados e feedback do usuário.</a:t>
            </a:r>
            <a:endParaRPr lang="pt-BR">
              <a:solidFill>
                <a:schemeClr val="bg1"/>
              </a:solidFill>
              <a:cs typeface="Calibri"/>
            </a:endParaRPr>
          </a:p>
          <a:p>
            <a:r>
              <a:rPr lang="pt-BR" sz="2400" dirty="0">
                <a:solidFill>
                  <a:schemeClr val="bg1"/>
                </a:solidFill>
                <a:ea typeface="+mn-lt"/>
                <a:cs typeface="+mn-lt"/>
              </a:rPr>
              <a:t>Com esses passos básicos, você estará no caminho certo para integrar IA em seus aplicativos Java e aproveitar os benefícios que ela pode oferecer.</a:t>
            </a:r>
            <a:endParaRPr lang="pt-BR">
              <a:solidFill>
                <a:schemeClr val="bg1"/>
              </a:solidFill>
              <a:cs typeface="Calibri"/>
            </a:endParaRPr>
          </a:p>
          <a:p>
            <a:endParaRPr lang="pt-BR" sz="2400" dirty="0">
              <a:solidFill>
                <a:schemeClr val="bg1"/>
              </a:solidFill>
              <a:ea typeface="+mn-lt"/>
              <a:cs typeface="+mn-lt"/>
            </a:endParaRPr>
          </a:p>
          <a:p>
            <a:endParaRPr lang="pt-BR" dirty="0">
              <a:solidFill>
                <a:schemeClr val="bg1"/>
              </a:solidFill>
              <a:ea typeface="+mn-lt"/>
              <a:cs typeface="+mn-lt"/>
            </a:endParaRP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291961" y="227461"/>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a:xfrm>
            <a:off x="7184260" y="12026554"/>
            <a:ext cx="2160270" cy="681567"/>
          </a:xfrm>
        </p:spPr>
        <p:txBody>
          <a:bodyPr/>
          <a:lstStyle/>
          <a:p>
            <a:fld id="{31574759-F5E8-42FC-BBF5-9118E056FF9E}" type="slidenum">
              <a:rPr lang="pt-BR" smtClean="0"/>
              <a:t>8</a:t>
            </a:fld>
            <a:endParaRPr lang="pt-BR"/>
          </a:p>
        </p:txBody>
      </p:sp>
    </p:spTree>
    <p:extLst>
      <p:ext uri="{BB962C8B-B14F-4D97-AF65-F5344CB8AC3E}">
        <p14:creationId xmlns:p14="http://schemas.microsoft.com/office/powerpoint/2010/main" val="2853838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612A606-C9C3-2459-957F-72D7063CA0BE}"/>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92A5F66-7CB6-8164-5778-0A03CB1226A2}"/>
              </a:ext>
            </a:extLst>
          </p:cNvPr>
          <p:cNvSpPr txBox="1"/>
          <p:nvPr/>
        </p:nvSpPr>
        <p:spPr>
          <a:xfrm>
            <a:off x="3088949" y="12222237"/>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2" name="CaixaDeTexto 1">
            <a:extLst>
              <a:ext uri="{FF2B5EF4-FFF2-40B4-BE49-F238E27FC236}">
                <a16:creationId xmlns:a16="http://schemas.microsoft.com/office/drawing/2014/main" id="{FE427DC5-672E-464D-849A-413922174278}"/>
              </a:ext>
            </a:extLst>
          </p:cNvPr>
          <p:cNvSpPr txBox="1"/>
          <p:nvPr/>
        </p:nvSpPr>
        <p:spPr>
          <a:xfrm>
            <a:off x="279255" y="2218022"/>
            <a:ext cx="9058634" cy="9602629"/>
          </a:xfrm>
          <a:prstGeom prst="rect">
            <a:avLst/>
          </a:prstGeom>
          <a:noFill/>
        </p:spPr>
        <p:txBody>
          <a:bodyPr wrap="square" lIns="91440" tIns="45720" rIns="91440" bIns="45720" rtlCol="0" anchor="t">
            <a:spAutoFit/>
          </a:bodyPr>
          <a:lstStyle/>
          <a:p>
            <a:pPr marL="285750" indent="-285750">
              <a:buFont typeface="Arial"/>
              <a:buChar char="•"/>
            </a:pPr>
            <a:r>
              <a:rPr lang="pt-BR" sz="2400" b="1" dirty="0" err="1">
                <a:solidFill>
                  <a:schemeClr val="bg1"/>
                </a:solidFill>
                <a:ea typeface="+mn-lt"/>
                <a:cs typeface="+mn-lt"/>
              </a:rPr>
              <a:t>Amazon</a:t>
            </a:r>
            <a:r>
              <a:rPr lang="pt-BR" sz="2400" b="1" dirty="0">
                <a:solidFill>
                  <a:schemeClr val="bg1"/>
                </a:solidFill>
                <a:ea typeface="+mn-lt"/>
                <a:cs typeface="+mn-lt"/>
              </a:rPr>
              <a:t> Web Services (AWS) AI Services</a:t>
            </a:r>
            <a:r>
              <a:rPr lang="pt-BR" sz="2400" dirty="0">
                <a:solidFill>
                  <a:schemeClr val="bg1"/>
                </a:solidFill>
                <a:ea typeface="+mn-lt"/>
                <a:cs typeface="+mn-lt"/>
              </a:rPr>
              <a:t>: A AWS oferece uma variedade de serviços de IA, incluindo:</a:t>
            </a:r>
            <a:endParaRPr lang="pt-BR" dirty="0">
              <a:solidFill>
                <a:schemeClr val="bg1"/>
              </a:solidFill>
            </a:endParaRPr>
          </a:p>
          <a:p>
            <a:pPr marL="742950" lvl="1" indent="-285750">
              <a:buFont typeface="Arial"/>
              <a:buChar char="•"/>
            </a:pPr>
            <a:r>
              <a:rPr lang="pt-BR" sz="2400" dirty="0" err="1">
                <a:solidFill>
                  <a:schemeClr val="bg1"/>
                </a:solidFill>
                <a:ea typeface="+mn-lt"/>
                <a:cs typeface="+mn-lt"/>
              </a:rPr>
              <a:t>Amazon</a:t>
            </a:r>
            <a:r>
              <a:rPr lang="pt-BR" sz="2400" dirty="0">
                <a:solidFill>
                  <a:schemeClr val="bg1"/>
                </a:solidFill>
                <a:ea typeface="+mn-lt"/>
                <a:cs typeface="+mn-lt"/>
              </a:rPr>
              <a:t> </a:t>
            </a:r>
            <a:r>
              <a:rPr lang="pt-BR" sz="2400" dirty="0" err="1">
                <a:solidFill>
                  <a:schemeClr val="bg1"/>
                </a:solidFill>
                <a:ea typeface="+mn-lt"/>
                <a:cs typeface="+mn-lt"/>
              </a:rPr>
              <a:t>Rekognition</a:t>
            </a:r>
            <a:r>
              <a:rPr lang="pt-BR" sz="2400" dirty="0">
                <a:solidFill>
                  <a:schemeClr val="bg1"/>
                </a:solidFill>
                <a:ea typeface="+mn-lt"/>
                <a:cs typeface="+mn-lt"/>
              </a:rPr>
              <a:t>: Para análise de imagens e reconhecimento facial.</a:t>
            </a:r>
            <a:endParaRPr lang="pt-BR" dirty="0">
              <a:solidFill>
                <a:schemeClr val="bg1"/>
              </a:solidFill>
            </a:endParaRPr>
          </a:p>
          <a:p>
            <a:pPr marL="742950" lvl="1" indent="-285750">
              <a:buFont typeface="Arial"/>
              <a:buChar char="•"/>
            </a:pPr>
            <a:r>
              <a:rPr lang="pt-BR" sz="2400" dirty="0" err="1">
                <a:solidFill>
                  <a:schemeClr val="bg1"/>
                </a:solidFill>
                <a:ea typeface="+mn-lt"/>
                <a:cs typeface="+mn-lt"/>
              </a:rPr>
              <a:t>Amazon</a:t>
            </a:r>
            <a:r>
              <a:rPr lang="pt-BR" sz="2400" dirty="0">
                <a:solidFill>
                  <a:schemeClr val="bg1"/>
                </a:solidFill>
                <a:ea typeface="+mn-lt"/>
                <a:cs typeface="+mn-lt"/>
              </a:rPr>
              <a:t> Polly: Para conversão de texto em fala realista.</a:t>
            </a:r>
            <a:endParaRPr lang="pt-BR" dirty="0">
              <a:solidFill>
                <a:schemeClr val="bg1"/>
              </a:solidFill>
            </a:endParaRPr>
          </a:p>
          <a:p>
            <a:pPr marL="742950" lvl="1" indent="-285750">
              <a:buFont typeface="Arial"/>
              <a:buChar char="•"/>
            </a:pPr>
            <a:r>
              <a:rPr lang="pt-BR" sz="2400" dirty="0" err="1">
                <a:solidFill>
                  <a:schemeClr val="bg1"/>
                </a:solidFill>
                <a:ea typeface="+mn-lt"/>
                <a:cs typeface="+mn-lt"/>
              </a:rPr>
              <a:t>Amazon</a:t>
            </a:r>
            <a:r>
              <a:rPr lang="pt-BR" sz="2400" dirty="0">
                <a:solidFill>
                  <a:schemeClr val="bg1"/>
                </a:solidFill>
                <a:ea typeface="+mn-lt"/>
                <a:cs typeface="+mn-lt"/>
              </a:rPr>
              <a:t> Lex: Para criação de </a:t>
            </a:r>
            <a:r>
              <a:rPr lang="pt-BR" sz="2400" dirty="0" err="1">
                <a:solidFill>
                  <a:schemeClr val="bg1"/>
                </a:solidFill>
                <a:ea typeface="+mn-lt"/>
                <a:cs typeface="+mn-lt"/>
              </a:rPr>
              <a:t>chatbots</a:t>
            </a:r>
            <a:r>
              <a:rPr lang="pt-BR" sz="2400" dirty="0">
                <a:solidFill>
                  <a:schemeClr val="bg1"/>
                </a:solidFill>
                <a:ea typeface="+mn-lt"/>
                <a:cs typeface="+mn-lt"/>
              </a:rPr>
              <a:t> conversacionais.</a:t>
            </a:r>
            <a:endParaRPr lang="pt-BR" dirty="0">
              <a:solidFill>
                <a:schemeClr val="bg1"/>
              </a:solidFill>
            </a:endParaRPr>
          </a:p>
          <a:p>
            <a:pPr marL="742950" lvl="1" indent="-285750">
              <a:buFont typeface="Arial"/>
              <a:buChar char="•"/>
            </a:pPr>
            <a:r>
              <a:rPr lang="pt-BR" sz="2400" dirty="0" err="1">
                <a:solidFill>
                  <a:schemeClr val="bg1"/>
                </a:solidFill>
                <a:ea typeface="+mn-lt"/>
                <a:cs typeface="+mn-lt"/>
              </a:rPr>
              <a:t>Amazon</a:t>
            </a:r>
            <a:r>
              <a:rPr lang="pt-BR" sz="2400" dirty="0">
                <a:solidFill>
                  <a:schemeClr val="bg1"/>
                </a:solidFill>
                <a:ea typeface="+mn-lt"/>
                <a:cs typeface="+mn-lt"/>
              </a:rPr>
              <a:t> </a:t>
            </a:r>
            <a:r>
              <a:rPr lang="pt-BR" sz="2400" dirty="0" err="1">
                <a:solidFill>
                  <a:schemeClr val="bg1"/>
                </a:solidFill>
                <a:ea typeface="+mn-lt"/>
                <a:cs typeface="+mn-lt"/>
              </a:rPr>
              <a:t>Comprehend</a:t>
            </a:r>
            <a:r>
              <a:rPr lang="pt-BR" sz="2400" dirty="0">
                <a:solidFill>
                  <a:schemeClr val="bg1"/>
                </a:solidFill>
                <a:ea typeface="+mn-lt"/>
                <a:cs typeface="+mn-lt"/>
              </a:rPr>
              <a:t>: Para análise de sentimentos e extração de insights de texto.</a:t>
            </a:r>
            <a:endParaRPr lang="pt-BR" dirty="0">
              <a:solidFill>
                <a:schemeClr val="bg1"/>
              </a:solidFill>
            </a:endParaRPr>
          </a:p>
          <a:p>
            <a:pPr marL="742950" lvl="1" indent="-285750">
              <a:buFont typeface="Arial"/>
              <a:buChar char="•"/>
            </a:pPr>
            <a:r>
              <a:rPr lang="pt-BR" sz="2400" dirty="0" err="1">
                <a:solidFill>
                  <a:schemeClr val="bg1"/>
                </a:solidFill>
                <a:ea typeface="+mn-lt"/>
                <a:cs typeface="+mn-lt"/>
              </a:rPr>
              <a:t>Amazon</a:t>
            </a:r>
            <a:r>
              <a:rPr lang="pt-BR" sz="2400" dirty="0">
                <a:solidFill>
                  <a:schemeClr val="bg1"/>
                </a:solidFill>
                <a:ea typeface="+mn-lt"/>
                <a:cs typeface="+mn-lt"/>
              </a:rPr>
              <a:t> </a:t>
            </a:r>
            <a:r>
              <a:rPr lang="pt-BR" sz="2400" dirty="0" err="1">
                <a:solidFill>
                  <a:schemeClr val="bg1"/>
                </a:solidFill>
                <a:ea typeface="+mn-lt"/>
                <a:cs typeface="+mn-lt"/>
              </a:rPr>
              <a:t>Translate</a:t>
            </a:r>
            <a:r>
              <a:rPr lang="pt-BR" sz="2400" dirty="0">
                <a:solidFill>
                  <a:schemeClr val="bg1"/>
                </a:solidFill>
                <a:ea typeface="+mn-lt"/>
                <a:cs typeface="+mn-lt"/>
              </a:rPr>
              <a:t>: Para tradução automática de texto.</a:t>
            </a:r>
            <a:endParaRPr lang="pt-BR" dirty="0">
              <a:solidFill>
                <a:schemeClr val="bg1"/>
              </a:solidFill>
            </a:endParaRPr>
          </a:p>
          <a:p>
            <a:pPr marL="285750" indent="-285750">
              <a:buFont typeface="Arial"/>
              <a:buChar char="•"/>
            </a:pPr>
            <a:r>
              <a:rPr lang="pt-BR" sz="2400" b="1" dirty="0">
                <a:solidFill>
                  <a:schemeClr val="bg1"/>
                </a:solidFill>
                <a:ea typeface="+mn-lt"/>
                <a:cs typeface="+mn-lt"/>
              </a:rPr>
              <a:t>Google Cloud AI Platform</a:t>
            </a:r>
            <a:r>
              <a:rPr lang="pt-BR" sz="2400" dirty="0">
                <a:solidFill>
                  <a:schemeClr val="bg1"/>
                </a:solidFill>
                <a:ea typeface="+mn-lt"/>
                <a:cs typeface="+mn-lt"/>
              </a:rPr>
              <a:t>: O Google Cloud oferece uma série de serviços de IA, incluindo:</a:t>
            </a:r>
            <a:endParaRPr lang="pt-BR" dirty="0">
              <a:solidFill>
                <a:schemeClr val="bg1"/>
              </a:solidFill>
            </a:endParaRPr>
          </a:p>
          <a:p>
            <a:pPr marL="742950" lvl="1" indent="-285750">
              <a:buFont typeface="Arial"/>
              <a:buChar char="•"/>
            </a:pPr>
            <a:r>
              <a:rPr lang="pt-BR" sz="2400" dirty="0">
                <a:solidFill>
                  <a:schemeClr val="bg1"/>
                </a:solidFill>
                <a:ea typeface="+mn-lt"/>
                <a:cs typeface="+mn-lt"/>
              </a:rPr>
              <a:t>Google Cloud Vision: Para análise de imagens e reconhecimento de objetos.</a:t>
            </a:r>
            <a:endParaRPr lang="pt-BR" dirty="0">
              <a:solidFill>
                <a:schemeClr val="bg1"/>
              </a:solidFill>
            </a:endParaRPr>
          </a:p>
          <a:p>
            <a:pPr marL="742950" lvl="1" indent="-285750">
              <a:buFont typeface="Arial"/>
              <a:buChar char="•"/>
            </a:pPr>
            <a:r>
              <a:rPr lang="pt-BR" sz="2400" dirty="0">
                <a:solidFill>
                  <a:schemeClr val="bg1"/>
                </a:solidFill>
                <a:ea typeface="+mn-lt"/>
                <a:cs typeface="+mn-lt"/>
              </a:rPr>
              <a:t>Google Cloud Speech-</a:t>
            </a:r>
            <a:r>
              <a:rPr lang="pt-BR" sz="2400" dirty="0" err="1">
                <a:solidFill>
                  <a:schemeClr val="bg1"/>
                </a:solidFill>
                <a:ea typeface="+mn-lt"/>
                <a:cs typeface="+mn-lt"/>
              </a:rPr>
              <a:t>to</a:t>
            </a:r>
            <a:r>
              <a:rPr lang="pt-BR" sz="2400" dirty="0">
                <a:solidFill>
                  <a:schemeClr val="bg1"/>
                </a:solidFill>
                <a:ea typeface="+mn-lt"/>
                <a:cs typeface="+mn-lt"/>
              </a:rPr>
              <a:t>-</a:t>
            </a:r>
            <a:r>
              <a:rPr lang="pt-BR" sz="2400" dirty="0" err="1">
                <a:solidFill>
                  <a:schemeClr val="bg1"/>
                </a:solidFill>
                <a:ea typeface="+mn-lt"/>
                <a:cs typeface="+mn-lt"/>
              </a:rPr>
              <a:t>Text</a:t>
            </a:r>
            <a:r>
              <a:rPr lang="pt-BR" sz="2400" dirty="0">
                <a:solidFill>
                  <a:schemeClr val="bg1"/>
                </a:solidFill>
                <a:ea typeface="+mn-lt"/>
                <a:cs typeface="+mn-lt"/>
              </a:rPr>
              <a:t>: Para transcrição de fala em texto.</a:t>
            </a:r>
            <a:endParaRPr lang="pt-BR" dirty="0">
              <a:solidFill>
                <a:schemeClr val="bg1"/>
              </a:solidFill>
            </a:endParaRPr>
          </a:p>
          <a:p>
            <a:pPr marL="742950" lvl="1" indent="-285750">
              <a:buFont typeface="Arial"/>
              <a:buChar char="•"/>
            </a:pPr>
            <a:r>
              <a:rPr lang="pt-BR" sz="2400" dirty="0">
                <a:solidFill>
                  <a:schemeClr val="bg1"/>
                </a:solidFill>
                <a:ea typeface="+mn-lt"/>
                <a:cs typeface="+mn-lt"/>
              </a:rPr>
              <a:t>Google Cloud Natural </a:t>
            </a:r>
            <a:r>
              <a:rPr lang="pt-BR" sz="2400" dirty="0" err="1">
                <a:solidFill>
                  <a:schemeClr val="bg1"/>
                </a:solidFill>
                <a:ea typeface="+mn-lt"/>
                <a:cs typeface="+mn-lt"/>
              </a:rPr>
              <a:t>Language</a:t>
            </a:r>
            <a:r>
              <a:rPr lang="pt-BR" sz="2400" dirty="0">
                <a:solidFill>
                  <a:schemeClr val="bg1"/>
                </a:solidFill>
                <a:ea typeface="+mn-lt"/>
                <a:cs typeface="+mn-lt"/>
              </a:rPr>
              <a:t>: Para análise de sentimento, entidades e classificação de texto.</a:t>
            </a:r>
            <a:endParaRPr lang="pt-BR" dirty="0">
              <a:solidFill>
                <a:schemeClr val="bg1"/>
              </a:solidFill>
            </a:endParaRPr>
          </a:p>
          <a:p>
            <a:pPr marL="742950" lvl="1" indent="-285750">
              <a:buFont typeface="Arial"/>
              <a:buChar char="•"/>
            </a:pPr>
            <a:r>
              <a:rPr lang="pt-BR" sz="2400" dirty="0">
                <a:solidFill>
                  <a:schemeClr val="bg1"/>
                </a:solidFill>
                <a:ea typeface="+mn-lt"/>
                <a:cs typeface="+mn-lt"/>
              </a:rPr>
              <a:t>Google Cloud </a:t>
            </a:r>
            <a:r>
              <a:rPr lang="pt-BR" sz="2400" dirty="0" err="1">
                <a:solidFill>
                  <a:schemeClr val="bg1"/>
                </a:solidFill>
                <a:ea typeface="+mn-lt"/>
                <a:cs typeface="+mn-lt"/>
              </a:rPr>
              <a:t>Translation</a:t>
            </a:r>
            <a:r>
              <a:rPr lang="pt-BR" sz="2400" dirty="0">
                <a:solidFill>
                  <a:schemeClr val="bg1"/>
                </a:solidFill>
                <a:ea typeface="+mn-lt"/>
                <a:cs typeface="+mn-lt"/>
              </a:rPr>
              <a:t>: Para tradução automática de texto.</a:t>
            </a:r>
            <a:endParaRPr lang="pt-BR" dirty="0">
              <a:solidFill>
                <a:schemeClr val="bg1"/>
              </a:solidFill>
            </a:endParaRPr>
          </a:p>
          <a:p>
            <a:pPr marL="285750" indent="-285750">
              <a:buFont typeface="Arial"/>
              <a:buChar char="•"/>
            </a:pPr>
            <a:r>
              <a:rPr lang="pt-BR" sz="2400" b="1" dirty="0">
                <a:solidFill>
                  <a:schemeClr val="bg1"/>
                </a:solidFill>
                <a:ea typeface="+mn-lt"/>
                <a:cs typeface="+mn-lt"/>
              </a:rPr>
              <a:t>Microsoft Azure AI Services</a:t>
            </a:r>
            <a:r>
              <a:rPr lang="pt-BR" sz="2400" dirty="0">
                <a:solidFill>
                  <a:schemeClr val="bg1"/>
                </a:solidFill>
                <a:ea typeface="+mn-lt"/>
                <a:cs typeface="+mn-lt"/>
              </a:rPr>
              <a:t>: A Microsoft Azure oferece uma ampla gama de serviços de IA, incluindo:</a:t>
            </a:r>
            <a:endParaRPr lang="pt-BR" dirty="0">
              <a:solidFill>
                <a:schemeClr val="bg1"/>
              </a:solidFill>
            </a:endParaRPr>
          </a:p>
          <a:p>
            <a:pPr marL="742950" lvl="1" indent="-285750">
              <a:buFont typeface="Arial"/>
              <a:buChar char="•"/>
            </a:pPr>
            <a:r>
              <a:rPr lang="pt-BR" sz="2400" dirty="0">
                <a:solidFill>
                  <a:schemeClr val="bg1"/>
                </a:solidFill>
                <a:ea typeface="+mn-lt"/>
                <a:cs typeface="+mn-lt"/>
              </a:rPr>
              <a:t>Azure </a:t>
            </a:r>
            <a:r>
              <a:rPr lang="pt-BR" sz="2400" dirty="0" err="1">
                <a:solidFill>
                  <a:schemeClr val="bg1"/>
                </a:solidFill>
                <a:ea typeface="+mn-lt"/>
                <a:cs typeface="+mn-lt"/>
              </a:rPr>
              <a:t>Cognitive</a:t>
            </a:r>
            <a:r>
              <a:rPr lang="pt-BR" sz="2400" dirty="0">
                <a:solidFill>
                  <a:schemeClr val="bg1"/>
                </a:solidFill>
                <a:ea typeface="+mn-lt"/>
                <a:cs typeface="+mn-lt"/>
              </a:rPr>
              <a:t> Services: Que inclui serviços como reconhecimento facial, reconhecimento de fala, análise de texto, entre outros.</a:t>
            </a:r>
            <a:endParaRPr lang="pt-BR" dirty="0">
              <a:solidFill>
                <a:schemeClr val="bg1"/>
              </a:solidFill>
            </a:endParaRPr>
          </a:p>
          <a:p>
            <a:pPr marL="742950" lvl="1" indent="-285750">
              <a:buFont typeface="Arial"/>
              <a:buChar char="•"/>
            </a:pPr>
            <a:r>
              <a:rPr lang="pt-BR" sz="2400" dirty="0">
                <a:solidFill>
                  <a:schemeClr val="bg1"/>
                </a:solidFill>
                <a:ea typeface="+mn-lt"/>
                <a:cs typeface="+mn-lt"/>
              </a:rPr>
              <a:t>Azure Machine Learning: Para criação, treinamento e implantação de modelos de IA personalizados.</a:t>
            </a:r>
            <a:endParaRPr lang="pt-BR" dirty="0">
              <a:solidFill>
                <a:schemeClr val="bg1"/>
              </a:solidFill>
            </a:endParaRPr>
          </a:p>
          <a:p>
            <a:pPr marL="742950" lvl="1" indent="-285750">
              <a:buFont typeface="Arial"/>
              <a:buChar char="•"/>
            </a:pPr>
            <a:r>
              <a:rPr lang="pt-BR" sz="2400" dirty="0" err="1">
                <a:solidFill>
                  <a:schemeClr val="bg1"/>
                </a:solidFill>
                <a:ea typeface="+mn-lt"/>
                <a:cs typeface="+mn-lt"/>
              </a:rPr>
              <a:t>Bot</a:t>
            </a:r>
            <a:r>
              <a:rPr lang="pt-BR" sz="2400" dirty="0">
                <a:solidFill>
                  <a:schemeClr val="bg1"/>
                </a:solidFill>
                <a:ea typeface="+mn-lt"/>
                <a:cs typeface="+mn-lt"/>
              </a:rPr>
              <a:t> Framework: Para criar </a:t>
            </a:r>
            <a:r>
              <a:rPr lang="pt-BR" sz="2400" dirty="0" err="1">
                <a:solidFill>
                  <a:schemeClr val="bg1"/>
                </a:solidFill>
                <a:ea typeface="+mn-lt"/>
                <a:cs typeface="+mn-lt"/>
              </a:rPr>
              <a:t>chatbots</a:t>
            </a:r>
            <a:r>
              <a:rPr lang="pt-BR" sz="2400" dirty="0">
                <a:solidFill>
                  <a:schemeClr val="bg1"/>
                </a:solidFill>
                <a:ea typeface="+mn-lt"/>
                <a:cs typeface="+mn-lt"/>
              </a:rPr>
              <a:t> conversacionais.</a:t>
            </a:r>
            <a:endParaRPr lang="pt-BR" dirty="0">
              <a:solidFill>
                <a:schemeClr val="bg1"/>
              </a:solidFill>
            </a:endParaRPr>
          </a:p>
          <a:p>
            <a:pPr marL="742950" lvl="1" indent="-285750">
              <a:buFont typeface="Arial"/>
              <a:buChar char="•"/>
            </a:pPr>
            <a:endParaRPr lang="pt-BR" dirty="0">
              <a:solidFill>
                <a:schemeClr val="bg1"/>
              </a:solidFill>
            </a:endParaRPr>
          </a:p>
        </p:txBody>
      </p:sp>
      <p:sp>
        <p:nvSpPr>
          <p:cNvPr id="14" name="CaixaDeTexto 13">
            <a:extLst>
              <a:ext uri="{FF2B5EF4-FFF2-40B4-BE49-F238E27FC236}">
                <a16:creationId xmlns:a16="http://schemas.microsoft.com/office/drawing/2014/main" id="{87301F10-60AE-4C12-A6F2-779BF53D1F5C}"/>
              </a:ext>
            </a:extLst>
          </p:cNvPr>
          <p:cNvSpPr txBox="1"/>
          <p:nvPr/>
        </p:nvSpPr>
        <p:spPr>
          <a:xfrm>
            <a:off x="291961" y="388826"/>
            <a:ext cx="6257858" cy="305788"/>
          </a:xfrm>
          <a:prstGeom prst="rect">
            <a:avLst/>
          </a:prstGeom>
          <a:gradFill flip="none" rotWithShape="1">
            <a:gsLst>
              <a:gs pos="0">
                <a:schemeClr val="tx1"/>
              </a:gs>
              <a:gs pos="71000">
                <a:schemeClr val="accent1">
                  <a:shade val="67500"/>
                  <a:satMod val="115000"/>
                </a:schemeClr>
              </a:gs>
              <a:gs pos="100000">
                <a:schemeClr val="bg1"/>
              </a:gs>
            </a:gsLst>
            <a:lin ang="5400000" scaled="1"/>
            <a:tileRect/>
          </a:gradFill>
        </p:spPr>
        <p:txBody>
          <a:bodyPr wrap="square" rtlCol="0">
            <a:spAutoFit/>
          </a:bodyPr>
          <a:lstStyle/>
          <a:p>
            <a:endParaRPr lang="pt-BR" sz="200" dirty="0"/>
          </a:p>
        </p:txBody>
      </p:sp>
      <p:sp>
        <p:nvSpPr>
          <p:cNvPr id="10" name="Espaço Reservado para Número de Slide 9">
            <a:extLst>
              <a:ext uri="{FF2B5EF4-FFF2-40B4-BE49-F238E27FC236}">
                <a16:creationId xmlns:a16="http://schemas.microsoft.com/office/drawing/2014/main" id="{0FF8BB08-A917-425C-BCA7-DFE3521E639A}"/>
              </a:ext>
            </a:extLst>
          </p:cNvPr>
          <p:cNvSpPr>
            <a:spLocks noGrp="1"/>
          </p:cNvSpPr>
          <p:nvPr>
            <p:ph type="sldNum" sz="quarter" idx="12"/>
          </p:nvPr>
        </p:nvSpPr>
        <p:spPr>
          <a:xfrm>
            <a:off x="7184260" y="12026554"/>
            <a:ext cx="2160270" cy="681567"/>
          </a:xfrm>
        </p:spPr>
        <p:txBody>
          <a:bodyPr/>
          <a:lstStyle/>
          <a:p>
            <a:fld id="{31574759-F5E8-42FC-BBF5-9118E056FF9E}" type="slidenum">
              <a:rPr lang="pt-BR" smtClean="0"/>
              <a:t>9</a:t>
            </a:fld>
            <a:endParaRPr lang="pt-BR"/>
          </a:p>
        </p:txBody>
      </p:sp>
      <p:sp>
        <p:nvSpPr>
          <p:cNvPr id="7" name="CaixaDeTexto 6">
            <a:extLst>
              <a:ext uri="{FF2B5EF4-FFF2-40B4-BE49-F238E27FC236}">
                <a16:creationId xmlns:a16="http://schemas.microsoft.com/office/drawing/2014/main" id="{32638AA8-3E3C-42E3-C1DB-DA8E42F2EBA2}"/>
              </a:ext>
            </a:extLst>
          </p:cNvPr>
          <p:cNvSpPr txBox="1"/>
          <p:nvPr/>
        </p:nvSpPr>
        <p:spPr>
          <a:xfrm>
            <a:off x="313558" y="1072172"/>
            <a:ext cx="9058634" cy="584775"/>
          </a:xfrm>
          <a:prstGeom prst="rect">
            <a:avLst/>
          </a:prstGeom>
          <a:noFill/>
        </p:spPr>
        <p:txBody>
          <a:bodyPr wrap="square" lIns="91440" tIns="45720" rIns="91440" bIns="45720" rtlCol="0" anchor="t">
            <a:spAutoFit/>
          </a:bodyPr>
          <a:lstStyle/>
          <a:p>
            <a:pPr algn="ctr"/>
            <a:r>
              <a:rPr lang="pt-BR" sz="3200" dirty="0">
                <a:solidFill>
                  <a:schemeClr val="bg1"/>
                </a:solidFill>
                <a:ea typeface="+mn-lt"/>
                <a:cs typeface="+mn-lt"/>
              </a:rPr>
              <a:t>Visão geral dos principais serviços de IA disponíveis</a:t>
            </a:r>
            <a:endParaRPr lang="pt-BR" sz="4000" dirty="0">
              <a:solidFill>
                <a:schemeClr val="bg1"/>
              </a:solidFill>
              <a:cs typeface="Calibri" panose="020F0502020204030204"/>
            </a:endParaRPr>
          </a:p>
        </p:txBody>
      </p:sp>
    </p:spTree>
    <p:extLst>
      <p:ext uri="{BB962C8B-B14F-4D97-AF65-F5344CB8AC3E}">
        <p14:creationId xmlns:p14="http://schemas.microsoft.com/office/powerpoint/2010/main" val="4147863423"/>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438</TotalTime>
  <Words>1863</Words>
  <Application>Microsoft Office PowerPoint</Application>
  <PresentationFormat>Papel A3 (297 x 420 mm)</PresentationFormat>
  <Paragraphs>226</Paragraphs>
  <Slides>35</Slides>
  <Notes>0</Notes>
  <HiddenSlides>0</HiddenSlides>
  <MMClips>0</MMClips>
  <ScaleCrop>false</ScaleCrop>
  <HeadingPairs>
    <vt:vector size="4" baseType="variant">
      <vt:variant>
        <vt:lpstr>Tema</vt:lpstr>
      </vt:variant>
      <vt:variant>
        <vt:i4>1</vt:i4>
      </vt:variant>
      <vt:variant>
        <vt:lpstr>Títulos de slides</vt:lpstr>
      </vt:variant>
      <vt:variant>
        <vt:i4>35</vt:i4>
      </vt:variant>
    </vt:vector>
  </HeadingPairs>
  <TitlesOfParts>
    <vt:vector size="36"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Adriano Aparecido da Silva</dc:creator>
  <cp:lastModifiedBy>Adriano Aparecido da Silva</cp:lastModifiedBy>
  <cp:revision>674</cp:revision>
  <dcterms:created xsi:type="dcterms:W3CDTF">2024-04-25T03:45:06Z</dcterms:created>
  <dcterms:modified xsi:type="dcterms:W3CDTF">2024-06-05T08:47:48Z</dcterms:modified>
</cp:coreProperties>
</file>