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89A661-74D0-42D9-B574-9B9D9AA6698B}" type="datetimeFigureOut">
              <a:rPr lang="es-MX" smtClean="0"/>
              <a:t>02/09/2020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676B286-2ECA-453D-B5F9-230BFB51B26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63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89A661-74D0-42D9-B574-9B9D9AA6698B}" type="datetimeFigureOut">
              <a:rPr lang="es-MX" smtClean="0"/>
              <a:t>02/09/2020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126728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89A661-74D0-42D9-B574-9B9D9AA6698B}" type="datetimeFigureOut">
              <a:rPr lang="es-MX" smtClean="0"/>
              <a:t>02/09/2020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237365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89A661-74D0-42D9-B574-9B9D9AA6698B}" type="datetimeFigureOut">
              <a:rPr lang="es-MX" smtClean="0"/>
              <a:t>02/09/2020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194890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89A661-74D0-42D9-B574-9B9D9AA6698B}" type="datetimeFigureOut">
              <a:rPr lang="es-MX" smtClean="0"/>
              <a:t>02/09/2020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676B286-2ECA-453D-B5F9-230BFB51B26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2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89A661-74D0-42D9-B574-9B9D9AA6698B}" type="datetimeFigureOut">
              <a:rPr lang="es-MX" smtClean="0"/>
              <a:t>02/09/2020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369390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89A661-74D0-42D9-B574-9B9D9AA6698B}" type="datetimeFigureOut">
              <a:rPr lang="es-MX" smtClean="0"/>
              <a:t>02/09/2020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373878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89A661-74D0-42D9-B574-9B9D9AA6698B}" type="datetimeFigureOut">
              <a:rPr lang="es-MX" smtClean="0"/>
              <a:t>02/09/2020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374498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89A661-74D0-42D9-B574-9B9D9AA6698B}" type="datetimeFigureOut">
              <a:rPr lang="es-MX" smtClean="0"/>
              <a:t>02/09/2020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48697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89A661-74D0-42D9-B574-9B9D9AA6698B}" type="datetimeFigureOut">
              <a:rPr lang="es-MX" smtClean="0"/>
              <a:t>02/09/2020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76B286-2ECA-453D-B5F9-230BFB51B266}" type="slidenum">
              <a:rPr lang="es-MX" smtClean="0"/>
              <a:t>‹Nº›</a:t>
            </a:fld>
            <a:endParaRPr lang="es-MX"/>
          </a:p>
        </p:txBody>
      </p:sp>
    </p:spTree>
    <p:extLst>
      <p:ext uri="{BB962C8B-B14F-4D97-AF65-F5344CB8AC3E}">
        <p14:creationId xmlns:p14="http://schemas.microsoft.com/office/powerpoint/2010/main" val="162366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89A661-74D0-42D9-B574-9B9D9AA6698B}" type="datetimeFigureOut">
              <a:rPr lang="es-MX" smtClean="0"/>
              <a:t>02/09/2020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676B286-2ECA-453D-B5F9-230BFB51B266}" type="slidenum">
              <a:rPr lang="es-MX" smtClean="0"/>
              <a:t>‹Nº›</a:t>
            </a:fld>
            <a:endParaRPr lang="es-MX"/>
          </a:p>
        </p:txBody>
      </p:sp>
    </p:spTree>
    <p:extLst>
      <p:ext uri="{BB962C8B-B14F-4D97-AF65-F5344CB8AC3E}">
        <p14:creationId xmlns:p14="http://schemas.microsoft.com/office/powerpoint/2010/main" val="253841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89A661-74D0-42D9-B574-9B9D9AA6698B}" type="datetimeFigureOut">
              <a:rPr lang="es-MX" smtClean="0"/>
              <a:t>02/09/2020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76B286-2ECA-453D-B5F9-230BFB51B266}"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2651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etrecognitio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weekmen.com/5-apps-buscar-encontrar-mascotas-perdida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2E53F0C-B420-40E8-ABAB-93178951CF61}"/>
              </a:ext>
            </a:extLst>
          </p:cNvPr>
          <p:cNvSpPr>
            <a:spLocks noGrp="1"/>
          </p:cNvSpPr>
          <p:nvPr>
            <p:ph type="ctrTitle"/>
          </p:nvPr>
        </p:nvSpPr>
        <p:spPr>
          <a:xfrm>
            <a:off x="1523999" y="1755806"/>
            <a:ext cx="9144000" cy="2387600"/>
          </a:xfrm>
        </p:spPr>
        <p:txBody>
          <a:bodyPr>
            <a:noAutofit/>
          </a:bodyPr>
          <a:lstStyle/>
          <a:p>
            <a:pPr algn="ctr">
              <a:lnSpc>
                <a:spcPct val="100000"/>
              </a:lnSpc>
            </a:pPr>
            <a:r>
              <a:rPr lang="es-MX" sz="2800" dirty="0">
                <a:latin typeface="Century Gothic" panose="020B0502020202020204" pitchFamily="34" charset="0"/>
              </a:rPr>
              <a:t>Proyectos </a:t>
            </a:r>
            <a:r>
              <a:rPr lang="es-MX" sz="2800" dirty="0" err="1">
                <a:latin typeface="Century Gothic" panose="020B0502020202020204" pitchFamily="34" charset="0"/>
              </a:rPr>
              <a:t>Vl</a:t>
            </a:r>
            <a:br>
              <a:rPr lang="es-MX" sz="2800" dirty="0">
                <a:latin typeface="Century Gothic" panose="020B0502020202020204" pitchFamily="34" charset="0"/>
              </a:rPr>
            </a:br>
            <a:r>
              <a:rPr lang="es-MX" sz="2800" dirty="0">
                <a:latin typeface="Century Gothic" panose="020B0502020202020204" pitchFamily="34" charset="0"/>
              </a:rPr>
              <a:t>Presentación del proyecto</a:t>
            </a:r>
            <a:br>
              <a:rPr lang="es-MX" sz="2800" dirty="0">
                <a:latin typeface="Century Gothic" panose="020B0502020202020204" pitchFamily="34" charset="0"/>
              </a:rPr>
            </a:br>
            <a:r>
              <a:rPr lang="es-MX" sz="2800" dirty="0">
                <a:latin typeface="Century Gothic" panose="020B0502020202020204" pitchFamily="34" charset="0"/>
              </a:rPr>
              <a:t>Lic. </a:t>
            </a:r>
            <a:r>
              <a:rPr lang="es-MX" sz="2800" dirty="0" err="1">
                <a:latin typeface="Century Gothic" panose="020B0502020202020204" pitchFamily="34" charset="0"/>
              </a:rPr>
              <a:t>Matty</a:t>
            </a:r>
            <a:r>
              <a:rPr lang="es-MX" sz="2800" dirty="0">
                <a:latin typeface="Century Gothic" panose="020B0502020202020204" pitchFamily="34" charset="0"/>
              </a:rPr>
              <a:t> Alejandra Sánchez Torres</a:t>
            </a:r>
          </a:p>
        </p:txBody>
      </p:sp>
      <p:sp>
        <p:nvSpPr>
          <p:cNvPr id="3" name="Subtítulo 2">
            <a:extLst>
              <a:ext uri="{FF2B5EF4-FFF2-40B4-BE49-F238E27FC236}">
                <a16:creationId xmlns:a16="http://schemas.microsoft.com/office/drawing/2014/main" id="{5C6B5C03-2849-4C43-BEA2-88CBC687C945}"/>
              </a:ext>
            </a:extLst>
          </p:cNvPr>
          <p:cNvSpPr>
            <a:spLocks noGrp="1"/>
          </p:cNvSpPr>
          <p:nvPr>
            <p:ph type="subTitle" idx="1"/>
          </p:nvPr>
        </p:nvSpPr>
        <p:spPr>
          <a:xfrm>
            <a:off x="2766319" y="4627017"/>
            <a:ext cx="9144000" cy="1655762"/>
          </a:xfrm>
        </p:spPr>
        <p:txBody>
          <a:bodyPr>
            <a:normAutofit fontScale="70000" lnSpcReduction="20000"/>
          </a:bodyPr>
          <a:lstStyle/>
          <a:p>
            <a:pPr algn="r">
              <a:lnSpc>
                <a:spcPct val="110000"/>
              </a:lnSpc>
            </a:pPr>
            <a:r>
              <a:rPr lang="es-MX" dirty="0">
                <a:latin typeface="Century Gothic" panose="020B0502020202020204" pitchFamily="34" charset="0"/>
              </a:rPr>
              <a:t>Marco Chong Muñoz</a:t>
            </a:r>
          </a:p>
          <a:p>
            <a:pPr algn="r">
              <a:lnSpc>
                <a:spcPct val="110000"/>
              </a:lnSpc>
            </a:pPr>
            <a:r>
              <a:rPr lang="es-MX" dirty="0">
                <a:latin typeface="Century Gothic" panose="020B0502020202020204" pitchFamily="34" charset="0"/>
              </a:rPr>
              <a:t>Adrián Gorocica Coral</a:t>
            </a:r>
          </a:p>
          <a:p>
            <a:pPr algn="r">
              <a:lnSpc>
                <a:spcPct val="110000"/>
              </a:lnSpc>
            </a:pPr>
            <a:r>
              <a:rPr lang="es-MX" dirty="0">
                <a:latin typeface="Century Gothic" panose="020B0502020202020204" pitchFamily="34" charset="0"/>
              </a:rPr>
              <a:t>Samir Jiménez Vivas</a:t>
            </a:r>
          </a:p>
          <a:p>
            <a:pPr algn="r">
              <a:lnSpc>
                <a:spcPct val="110000"/>
              </a:lnSpc>
            </a:pPr>
            <a:r>
              <a:rPr lang="es-MX" dirty="0">
                <a:latin typeface="Century Gothic" panose="020B0502020202020204" pitchFamily="34" charset="0"/>
              </a:rPr>
              <a:t>Víctor Rodríguez Camacho </a:t>
            </a:r>
          </a:p>
        </p:txBody>
      </p:sp>
      <p:pic>
        <p:nvPicPr>
          <p:cNvPr id="9218" name="Picture 2" descr="Resultado de imagen para universidad modelo logo">
            <a:extLst>
              <a:ext uri="{FF2B5EF4-FFF2-40B4-BE49-F238E27FC236}">
                <a16:creationId xmlns:a16="http://schemas.microsoft.com/office/drawing/2014/main" id="{A788824C-3C2A-4D25-A472-B091E56B3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405" y="444314"/>
            <a:ext cx="2195189" cy="219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8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ED2DADD-BEA1-4123-8DDF-A4C09E918695}"/>
              </a:ext>
            </a:extLst>
          </p:cNvPr>
          <p:cNvPicPr>
            <a:picLocks noChangeAspect="1"/>
          </p:cNvPicPr>
          <p:nvPr/>
        </p:nvPicPr>
        <p:blipFill>
          <a:blip r:embed="rId2"/>
          <a:stretch>
            <a:fillRect/>
          </a:stretch>
        </p:blipFill>
        <p:spPr>
          <a:xfrm>
            <a:off x="0" y="0"/>
            <a:ext cx="12192000" cy="6858000"/>
          </a:xfrm>
          <a:prstGeom prst="rect">
            <a:avLst/>
          </a:prstGeom>
        </p:spPr>
      </p:pic>
      <p:pic>
        <p:nvPicPr>
          <p:cNvPr id="3076" name="Picture 4" descr="Resultado de imagen para huella de perro">
            <a:extLst>
              <a:ext uri="{FF2B5EF4-FFF2-40B4-BE49-F238E27FC236}">
                <a16:creationId xmlns:a16="http://schemas.microsoft.com/office/drawing/2014/main" id="{93B1B275-5083-4300-84A4-DA914EACF9E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4889" y1="31111" x2="24889" y2="43111"/>
                        <a14:foregroundMark x1="48889" y1="20889" x2="51556" y2="32889"/>
                        <a14:foregroundMark x1="67111" y1="25778" x2="67111" y2="28444"/>
                        <a14:foregroundMark x1="76444" y1="56889" x2="76444" y2="57333"/>
                      </a14:backgroundRemoval>
                    </a14:imgEffect>
                  </a14:imgLayer>
                </a14:imgProps>
              </a:ext>
              <a:ext uri="{28A0092B-C50C-407E-A947-70E740481C1C}">
                <a14:useLocalDpi xmlns:a14="http://schemas.microsoft.com/office/drawing/2010/main" val="0"/>
              </a:ext>
            </a:extLst>
          </a:blip>
          <a:srcRect/>
          <a:stretch>
            <a:fillRect/>
          </a:stretch>
        </p:blipFill>
        <p:spPr bwMode="auto">
          <a:xfrm>
            <a:off x="2367214" y="3431842"/>
            <a:ext cx="3426158" cy="342615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46151E8-0FA7-456D-915B-C3DE1C0163B5}"/>
              </a:ext>
            </a:extLst>
          </p:cNvPr>
          <p:cNvSpPr>
            <a:spLocks noGrp="1"/>
          </p:cNvSpPr>
          <p:nvPr>
            <p:ph type="title"/>
          </p:nvPr>
        </p:nvSpPr>
        <p:spPr/>
        <p:txBody>
          <a:bodyPr/>
          <a:lstStyle/>
          <a:p>
            <a:r>
              <a:rPr lang="es-MX" dirty="0">
                <a:latin typeface="ADAM.CG PRO" pitchFamily="50" charset="0"/>
              </a:rPr>
              <a:t>DESCRIPCIÓN DE LA IDEA</a:t>
            </a:r>
          </a:p>
        </p:txBody>
      </p:sp>
      <p:sp>
        <p:nvSpPr>
          <p:cNvPr id="3" name="Marcador de contenido 2">
            <a:extLst>
              <a:ext uri="{FF2B5EF4-FFF2-40B4-BE49-F238E27FC236}">
                <a16:creationId xmlns:a16="http://schemas.microsoft.com/office/drawing/2014/main" id="{90ED81E6-CF9F-4C5F-95AA-98473D2FE605}"/>
              </a:ext>
            </a:extLst>
          </p:cNvPr>
          <p:cNvSpPr>
            <a:spLocks noGrp="1"/>
          </p:cNvSpPr>
          <p:nvPr>
            <p:ph idx="1"/>
          </p:nvPr>
        </p:nvSpPr>
        <p:spPr>
          <a:xfrm>
            <a:off x="1272986" y="1866899"/>
            <a:ext cx="10018713" cy="3124201"/>
          </a:xfrm>
        </p:spPr>
        <p:txBody>
          <a:bodyPr/>
          <a:lstStyle/>
          <a:p>
            <a:r>
              <a:rPr lang="es-MX" dirty="0">
                <a:latin typeface="Century Gothic" panose="020B0502020202020204" pitchFamily="34" charset="0"/>
              </a:rPr>
              <a:t>Aplicación de reconocimiento de mascotas a través de IA y Redes Neuronales. Para ayudar a mascotas a regresar a sus hogares.</a:t>
            </a:r>
          </a:p>
        </p:txBody>
      </p:sp>
      <p:pic>
        <p:nvPicPr>
          <p:cNvPr id="3074" name="Picture 2" descr="Resultado de imagen para neuronal network">
            <a:extLst>
              <a:ext uri="{FF2B5EF4-FFF2-40B4-BE49-F238E27FC236}">
                <a16:creationId xmlns:a16="http://schemas.microsoft.com/office/drawing/2014/main" id="{D94F985B-C5F0-4DEF-B6A7-174B061635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1313" y="3523606"/>
            <a:ext cx="5293657" cy="297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3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96071ED-1188-4F21-A5E8-E1271C71855B}"/>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11965FE-2CB1-4BCF-A5F3-5621D4E21C92}"/>
              </a:ext>
            </a:extLst>
          </p:cNvPr>
          <p:cNvSpPr>
            <a:spLocks noGrp="1"/>
          </p:cNvSpPr>
          <p:nvPr>
            <p:ph type="title"/>
          </p:nvPr>
        </p:nvSpPr>
        <p:spPr/>
        <p:txBody>
          <a:bodyPr/>
          <a:lstStyle/>
          <a:p>
            <a:r>
              <a:rPr lang="es-MX" dirty="0">
                <a:latin typeface="ADAM.CG PRO" pitchFamily="50" charset="0"/>
              </a:rPr>
              <a:t>PROBLEMÁTICA</a:t>
            </a:r>
          </a:p>
        </p:txBody>
      </p:sp>
      <p:sp>
        <p:nvSpPr>
          <p:cNvPr id="3" name="Marcador de contenido 2">
            <a:extLst>
              <a:ext uri="{FF2B5EF4-FFF2-40B4-BE49-F238E27FC236}">
                <a16:creationId xmlns:a16="http://schemas.microsoft.com/office/drawing/2014/main" id="{A9E745AE-90B3-43B2-9011-2DBE6D0BFE86}"/>
              </a:ext>
            </a:extLst>
          </p:cNvPr>
          <p:cNvSpPr>
            <a:spLocks noGrp="1"/>
          </p:cNvSpPr>
          <p:nvPr>
            <p:ph idx="1"/>
          </p:nvPr>
        </p:nvSpPr>
        <p:spPr/>
        <p:txBody>
          <a:bodyPr/>
          <a:lstStyle/>
          <a:p>
            <a:r>
              <a:rPr lang="es-MX" dirty="0">
                <a:latin typeface="Century Gothic" panose="020B0502020202020204" pitchFamily="34" charset="0"/>
              </a:rPr>
              <a:t>Dos de cada tres mascotas en México se pierde, y de esas, una no regresa. Cuando una mascota se pierde las redes sociales se inundan de imágenes para que se difundan, pero si nadie se aprende la apariencia de la mascota, no sirve de nada.</a:t>
            </a:r>
          </a:p>
          <a:p>
            <a:r>
              <a:rPr lang="es-MX" dirty="0">
                <a:latin typeface="Century Gothic" panose="020B0502020202020204" pitchFamily="34" charset="0"/>
              </a:rPr>
              <a:t>Esta aplicación busca subir fotos de tu perro en caso de que se extravíe. Y que alguien en caso de ver un perro en la calle, pueda saber si es el tuyo escaneándolo.</a:t>
            </a:r>
          </a:p>
        </p:txBody>
      </p:sp>
    </p:spTree>
    <p:extLst>
      <p:ext uri="{BB962C8B-B14F-4D97-AF65-F5344CB8AC3E}">
        <p14:creationId xmlns:p14="http://schemas.microsoft.com/office/powerpoint/2010/main" val="368445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443E71-4130-4DE4-9E17-9D87281E54D7}"/>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8229DBF-C128-4710-8DCC-A06BB1A358D4}"/>
              </a:ext>
            </a:extLst>
          </p:cNvPr>
          <p:cNvSpPr>
            <a:spLocks noGrp="1"/>
          </p:cNvSpPr>
          <p:nvPr>
            <p:ph type="title"/>
          </p:nvPr>
        </p:nvSpPr>
        <p:spPr/>
        <p:txBody>
          <a:bodyPr/>
          <a:lstStyle/>
          <a:p>
            <a:r>
              <a:rPr lang="es-ES" dirty="0"/>
              <a:t>Problemática</a:t>
            </a:r>
            <a:endParaRPr lang="es-MX" dirty="0"/>
          </a:p>
        </p:txBody>
      </p:sp>
      <p:sp>
        <p:nvSpPr>
          <p:cNvPr id="3" name="Marcador de contenido 2">
            <a:extLst>
              <a:ext uri="{FF2B5EF4-FFF2-40B4-BE49-F238E27FC236}">
                <a16:creationId xmlns:a16="http://schemas.microsoft.com/office/drawing/2014/main" id="{11F25B63-5D3C-4D86-AACD-E00EB36D2291}"/>
              </a:ext>
            </a:extLst>
          </p:cNvPr>
          <p:cNvSpPr>
            <a:spLocks noGrp="1"/>
          </p:cNvSpPr>
          <p:nvPr>
            <p:ph idx="1"/>
          </p:nvPr>
        </p:nvSpPr>
        <p:spPr/>
        <p:txBody>
          <a:bodyPr>
            <a:normAutofit/>
          </a:bodyPr>
          <a:lstStyle/>
          <a:p>
            <a:r>
              <a:rPr lang="es-MX" dirty="0">
                <a:latin typeface="Century Gothic" panose="020B0502020202020204" pitchFamily="34" charset="0"/>
              </a:rPr>
              <a:t>1) Se pierde tu perro.</a:t>
            </a:r>
          </a:p>
          <a:p>
            <a:r>
              <a:rPr lang="es-MX" dirty="0">
                <a:latin typeface="Century Gothic" panose="020B0502020202020204" pitchFamily="34" charset="0"/>
              </a:rPr>
              <a:t>2) Subes a la app varias fotos de el con recompensa vía </a:t>
            </a:r>
            <a:r>
              <a:rPr lang="es-MX" dirty="0" err="1">
                <a:latin typeface="Century Gothic" panose="020B0502020202020204" pitchFamily="34" charset="0"/>
              </a:rPr>
              <a:t>Paypal</a:t>
            </a:r>
            <a:r>
              <a:rPr lang="es-MX" dirty="0">
                <a:latin typeface="Century Gothic" panose="020B0502020202020204" pitchFamily="34" charset="0"/>
              </a:rPr>
              <a:t> y datos de la mascota;</a:t>
            </a:r>
          </a:p>
          <a:p>
            <a:r>
              <a:rPr lang="es-MX" dirty="0">
                <a:latin typeface="Century Gothic" panose="020B0502020202020204" pitchFamily="34" charset="0"/>
              </a:rPr>
              <a:t>3) Se le notifica a las personas cercanas al área de tu mascota.</a:t>
            </a:r>
          </a:p>
          <a:p>
            <a:r>
              <a:rPr lang="es-MX" dirty="0">
                <a:latin typeface="Century Gothic" panose="020B0502020202020204" pitchFamily="34" charset="0"/>
              </a:rPr>
              <a:t>4) Si alguien encuentra un perro puede ‘escanearlo’ y la app te enviará una notificación de que se encontraron similitudes con un perro encontrado en el área.</a:t>
            </a:r>
          </a:p>
          <a:p>
            <a:r>
              <a:rPr lang="es-MX" dirty="0">
                <a:latin typeface="Century Gothic" panose="020B0502020202020204" pitchFamily="34" charset="0"/>
              </a:rPr>
              <a:t>5) Se hace el cambio y listo.</a:t>
            </a:r>
          </a:p>
        </p:txBody>
      </p:sp>
    </p:spTree>
    <p:extLst>
      <p:ext uri="{BB962C8B-B14F-4D97-AF65-F5344CB8AC3E}">
        <p14:creationId xmlns:p14="http://schemas.microsoft.com/office/powerpoint/2010/main" val="163303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4232DDB-3A15-4550-8098-0DB3E958BAD6}"/>
              </a:ext>
            </a:extLst>
          </p:cNvPr>
          <p:cNvPicPr>
            <a:picLocks noChangeAspect="1"/>
          </p:cNvPicPr>
          <p:nvPr/>
        </p:nvPicPr>
        <p:blipFill rotWithShape="1">
          <a:blip r:embed="rId2">
            <a:extLst>
              <a:ext uri="{28A0092B-C50C-407E-A947-70E740481C1C}">
                <a14:useLocalDpi xmlns:a14="http://schemas.microsoft.com/office/drawing/2010/main" val="0"/>
              </a:ext>
            </a:extLst>
          </a:blip>
          <a:srcRect r="23565"/>
          <a:stretch/>
        </p:blipFill>
        <p:spPr>
          <a:xfrm>
            <a:off x="5639578" y="0"/>
            <a:ext cx="6552422" cy="6858000"/>
          </a:xfrm>
          <a:prstGeom prst="rect">
            <a:avLst/>
          </a:prstGeom>
        </p:spPr>
      </p:pic>
      <p:pic>
        <p:nvPicPr>
          <p:cNvPr id="2050" name="Picture 2" descr="Resultado de imagen para lost dog">
            <a:extLst>
              <a:ext uri="{FF2B5EF4-FFF2-40B4-BE49-F238E27FC236}">
                <a16:creationId xmlns:a16="http://schemas.microsoft.com/office/drawing/2014/main" id="{21FDEF0D-6774-4478-9B69-B416390BF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180" y="0"/>
            <a:ext cx="596347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C8B0EFD-EC5E-494B-A7AD-C1AAE1101E65}"/>
              </a:ext>
            </a:extLst>
          </p:cNvPr>
          <p:cNvSpPr>
            <a:spLocks noGrp="1"/>
          </p:cNvSpPr>
          <p:nvPr>
            <p:ph type="title"/>
          </p:nvPr>
        </p:nvSpPr>
        <p:spPr>
          <a:xfrm>
            <a:off x="2659663" y="145856"/>
            <a:ext cx="6607630" cy="1325563"/>
          </a:xfrm>
        </p:spPr>
        <p:style>
          <a:lnRef idx="3">
            <a:schemeClr val="lt1"/>
          </a:lnRef>
          <a:fillRef idx="1">
            <a:schemeClr val="accent3"/>
          </a:fillRef>
          <a:effectRef idx="1">
            <a:schemeClr val="accent3"/>
          </a:effectRef>
          <a:fontRef idx="minor">
            <a:schemeClr val="lt1"/>
          </a:fontRef>
        </p:style>
        <p:txBody>
          <a:bodyPr/>
          <a:lstStyle/>
          <a:p>
            <a:r>
              <a:rPr lang="es-MX" dirty="0">
                <a:latin typeface="ADAM.CG PRO" pitchFamily="50" charset="0"/>
              </a:rPr>
              <a:t> Mercado potencial</a:t>
            </a:r>
          </a:p>
        </p:txBody>
      </p:sp>
      <p:sp>
        <p:nvSpPr>
          <p:cNvPr id="7" name="Marcador de contenido 6">
            <a:extLst>
              <a:ext uri="{FF2B5EF4-FFF2-40B4-BE49-F238E27FC236}">
                <a16:creationId xmlns:a16="http://schemas.microsoft.com/office/drawing/2014/main" id="{39A2657C-8763-4F4B-A3CA-41568D59A446}"/>
              </a:ext>
            </a:extLst>
          </p:cNvPr>
          <p:cNvSpPr>
            <a:spLocks noGrp="1"/>
          </p:cNvSpPr>
          <p:nvPr>
            <p:ph idx="1"/>
          </p:nvPr>
        </p:nvSpPr>
        <p:spPr>
          <a:xfrm>
            <a:off x="124409" y="6117707"/>
            <a:ext cx="4713514" cy="339077"/>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s-MX" dirty="0">
                <a:latin typeface="Century Gothic" panose="020B0502020202020204" pitchFamily="34" charset="0"/>
              </a:rPr>
              <a:t>Personas con mascotas perdidas</a:t>
            </a:r>
          </a:p>
        </p:txBody>
      </p:sp>
      <p:sp>
        <p:nvSpPr>
          <p:cNvPr id="9" name="Marcador de contenido 6">
            <a:extLst>
              <a:ext uri="{FF2B5EF4-FFF2-40B4-BE49-F238E27FC236}">
                <a16:creationId xmlns:a16="http://schemas.microsoft.com/office/drawing/2014/main" id="{B2589C17-646E-47D9-87CD-C6F579EFAE57}"/>
              </a:ext>
            </a:extLst>
          </p:cNvPr>
          <p:cNvSpPr txBox="1">
            <a:spLocks/>
          </p:cNvSpPr>
          <p:nvPr/>
        </p:nvSpPr>
        <p:spPr>
          <a:xfrm>
            <a:off x="6504993" y="6117706"/>
            <a:ext cx="4713514" cy="33907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s-MX" dirty="0">
                <a:latin typeface="Century Gothic" panose="020B0502020202020204" pitchFamily="34" charset="0"/>
              </a:rPr>
              <a:t>Personas que encuentren perros</a:t>
            </a:r>
          </a:p>
        </p:txBody>
      </p:sp>
    </p:spTree>
    <p:extLst>
      <p:ext uri="{BB962C8B-B14F-4D97-AF65-F5344CB8AC3E}">
        <p14:creationId xmlns:p14="http://schemas.microsoft.com/office/powerpoint/2010/main" val="206957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ED2F8B40-2CF2-4128-AFD0-E1B57B6D128F}"/>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9D0B31E-E8BA-45DD-B367-E24D07E0EEAC}"/>
              </a:ext>
            </a:extLst>
          </p:cNvPr>
          <p:cNvSpPr>
            <a:spLocks noGrp="1"/>
          </p:cNvSpPr>
          <p:nvPr>
            <p:ph type="title"/>
          </p:nvPr>
        </p:nvSpPr>
        <p:spPr>
          <a:xfrm>
            <a:off x="2405743" y="114934"/>
            <a:ext cx="8142514" cy="1325563"/>
          </a:xfrm>
        </p:spPr>
        <p:txBody>
          <a:bodyPr/>
          <a:lstStyle/>
          <a:p>
            <a:r>
              <a:rPr lang="es-MX" dirty="0">
                <a:latin typeface="ADAM.CG PRO" pitchFamily="50" charset="0"/>
              </a:rPr>
              <a:t>Principales competidores</a:t>
            </a:r>
          </a:p>
        </p:txBody>
      </p:sp>
      <p:pic>
        <p:nvPicPr>
          <p:cNvPr id="1030" name="Picture 6" descr="Resultado de imagen para finding rover">
            <a:extLst>
              <a:ext uri="{FF2B5EF4-FFF2-40B4-BE49-F238E27FC236}">
                <a16:creationId xmlns:a16="http://schemas.microsoft.com/office/drawing/2014/main" id="{AA73FDBC-4FA9-4C2B-9BD5-12982474A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473" y="1572177"/>
            <a:ext cx="3741054" cy="6214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pip app pets">
            <a:extLst>
              <a:ext uri="{FF2B5EF4-FFF2-40B4-BE49-F238E27FC236}">
                <a16:creationId xmlns:a16="http://schemas.microsoft.com/office/drawing/2014/main" id="{8A809EF2-043A-49D8-BB92-E29B7BC01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3665" y="1125524"/>
            <a:ext cx="1514764" cy="15147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wizapet logo">
            <a:extLst>
              <a:ext uri="{FF2B5EF4-FFF2-40B4-BE49-F238E27FC236}">
                <a16:creationId xmlns:a16="http://schemas.microsoft.com/office/drawing/2014/main" id="{D7594C44-E3C5-46E5-A04A-E27A84155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245" y="1572177"/>
            <a:ext cx="2514017" cy="77102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2A2F01F-FA5E-48CB-9573-3B79B0B7E0BC}"/>
              </a:ext>
            </a:extLst>
          </p:cNvPr>
          <p:cNvSpPr txBox="1"/>
          <p:nvPr/>
        </p:nvSpPr>
        <p:spPr>
          <a:xfrm>
            <a:off x="606489" y="2425920"/>
            <a:ext cx="3251719" cy="2031325"/>
          </a:xfrm>
          <a:prstGeom prst="rect">
            <a:avLst/>
          </a:prstGeom>
          <a:noFill/>
        </p:spPr>
        <p:txBody>
          <a:bodyPr wrap="square" rtlCol="0">
            <a:spAutoFit/>
          </a:bodyPr>
          <a:lstStyle/>
          <a:p>
            <a:r>
              <a:rPr lang="es-MX" dirty="0">
                <a:latin typeface="Century Gothic" panose="020B0502020202020204" pitchFamily="34" charset="0"/>
              </a:rPr>
              <a:t>-Manda notificaciones cercanas</a:t>
            </a:r>
          </a:p>
          <a:p>
            <a:r>
              <a:rPr lang="es-MX" dirty="0">
                <a:latin typeface="Century Gothic" panose="020B0502020202020204" pitchFamily="34" charset="0"/>
              </a:rPr>
              <a:t>-Tiene sistema de recompensas</a:t>
            </a:r>
          </a:p>
          <a:p>
            <a:r>
              <a:rPr lang="es-MX" dirty="0">
                <a:latin typeface="Century Gothic" panose="020B0502020202020204" pitchFamily="34" charset="0"/>
              </a:rPr>
              <a:t>-NO tiene reconocimiento facial.</a:t>
            </a:r>
          </a:p>
          <a:p>
            <a:r>
              <a:rPr lang="es-MX" dirty="0">
                <a:latin typeface="Century Gothic" panose="020B0502020202020204" pitchFamily="34" charset="0"/>
              </a:rPr>
              <a:t>-NO es en tiempo real.</a:t>
            </a:r>
          </a:p>
        </p:txBody>
      </p:sp>
      <p:sp>
        <p:nvSpPr>
          <p:cNvPr id="10" name="CuadroTexto 9">
            <a:extLst>
              <a:ext uri="{FF2B5EF4-FFF2-40B4-BE49-F238E27FC236}">
                <a16:creationId xmlns:a16="http://schemas.microsoft.com/office/drawing/2014/main" id="{20D540CF-81B4-4A00-AE6B-0CCED2D978D4}"/>
              </a:ext>
            </a:extLst>
          </p:cNvPr>
          <p:cNvSpPr txBox="1"/>
          <p:nvPr/>
        </p:nvSpPr>
        <p:spPr>
          <a:xfrm>
            <a:off x="4425820" y="2414995"/>
            <a:ext cx="3251719" cy="1477328"/>
          </a:xfrm>
          <a:prstGeom prst="rect">
            <a:avLst/>
          </a:prstGeom>
          <a:noFill/>
        </p:spPr>
        <p:txBody>
          <a:bodyPr wrap="square" rtlCol="0">
            <a:spAutoFit/>
          </a:bodyPr>
          <a:lstStyle/>
          <a:p>
            <a:r>
              <a:rPr lang="es-MX" dirty="0">
                <a:latin typeface="Century Gothic" panose="020B0502020202020204" pitchFamily="34" charset="0"/>
              </a:rPr>
              <a:t>-Tiene reconocimiento facial</a:t>
            </a:r>
          </a:p>
          <a:p>
            <a:r>
              <a:rPr lang="es-MX" dirty="0">
                <a:latin typeface="Century Gothic" panose="020B0502020202020204" pitchFamily="34" charset="0"/>
              </a:rPr>
              <a:t>-NO es en tiempo real</a:t>
            </a:r>
          </a:p>
          <a:p>
            <a:r>
              <a:rPr lang="es-MX" dirty="0">
                <a:latin typeface="Century Gothic" panose="020B0502020202020204" pitchFamily="34" charset="0"/>
              </a:rPr>
              <a:t>-NO es móvil, sino web.</a:t>
            </a:r>
          </a:p>
          <a:p>
            <a:r>
              <a:rPr lang="es-MX" dirty="0">
                <a:latin typeface="Century Gothic" panose="020B0502020202020204" pitchFamily="34" charset="0"/>
              </a:rPr>
              <a:t>-NO hay en México.</a:t>
            </a:r>
          </a:p>
        </p:txBody>
      </p:sp>
      <p:sp>
        <p:nvSpPr>
          <p:cNvPr id="11" name="CuadroTexto 10">
            <a:extLst>
              <a:ext uri="{FF2B5EF4-FFF2-40B4-BE49-F238E27FC236}">
                <a16:creationId xmlns:a16="http://schemas.microsoft.com/office/drawing/2014/main" id="{846F69AF-CE96-406E-B9A2-8DC5D524F317}"/>
              </a:ext>
            </a:extLst>
          </p:cNvPr>
          <p:cNvSpPr txBox="1"/>
          <p:nvPr/>
        </p:nvSpPr>
        <p:spPr>
          <a:xfrm>
            <a:off x="8333792" y="2343205"/>
            <a:ext cx="3251719" cy="2031325"/>
          </a:xfrm>
          <a:prstGeom prst="rect">
            <a:avLst/>
          </a:prstGeom>
          <a:noFill/>
        </p:spPr>
        <p:txBody>
          <a:bodyPr wrap="square" rtlCol="0">
            <a:spAutoFit/>
          </a:bodyPr>
          <a:lstStyle/>
          <a:p>
            <a:r>
              <a:rPr lang="es-MX" dirty="0">
                <a:latin typeface="Century Gothic" panose="020B0502020202020204" pitchFamily="34" charset="0"/>
              </a:rPr>
              <a:t>-Tiene reconocimiento facial</a:t>
            </a:r>
          </a:p>
          <a:p>
            <a:r>
              <a:rPr lang="es-MX" dirty="0">
                <a:latin typeface="Century Gothic" panose="020B0502020202020204" pitchFamily="34" charset="0"/>
              </a:rPr>
              <a:t>-Es móvil.</a:t>
            </a:r>
          </a:p>
          <a:p>
            <a:r>
              <a:rPr lang="es-MX" dirty="0">
                <a:latin typeface="Century Gothic" panose="020B0502020202020204" pitchFamily="34" charset="0"/>
              </a:rPr>
              <a:t>-NO hay en México.</a:t>
            </a:r>
          </a:p>
          <a:p>
            <a:r>
              <a:rPr lang="es-MX" dirty="0">
                <a:latin typeface="Century Gothic" panose="020B0502020202020204" pitchFamily="34" charset="0"/>
              </a:rPr>
              <a:t>-NO es tanto en tiempo real, sino que sirve más como prevención.</a:t>
            </a:r>
          </a:p>
        </p:txBody>
      </p:sp>
    </p:spTree>
    <p:extLst>
      <p:ext uri="{BB962C8B-B14F-4D97-AF65-F5344CB8AC3E}">
        <p14:creationId xmlns:p14="http://schemas.microsoft.com/office/powerpoint/2010/main" val="319359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62819F1F-EA9C-41AB-B01D-7C3D30B02232}"/>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0321BA8-0BF2-49D8-B2E8-30E50464B6AD}"/>
              </a:ext>
            </a:extLst>
          </p:cNvPr>
          <p:cNvSpPr>
            <a:spLocks noGrp="1"/>
          </p:cNvSpPr>
          <p:nvPr>
            <p:ph type="title"/>
          </p:nvPr>
        </p:nvSpPr>
        <p:spPr/>
        <p:txBody>
          <a:bodyPr/>
          <a:lstStyle/>
          <a:p>
            <a:r>
              <a:rPr lang="es-MX" dirty="0">
                <a:latin typeface="ADAM.CG PRO" pitchFamily="50" charset="0"/>
              </a:rPr>
              <a:t>RUTA TECNOLÓGICA</a:t>
            </a:r>
          </a:p>
        </p:txBody>
      </p:sp>
      <p:sp>
        <p:nvSpPr>
          <p:cNvPr id="6" name="CuadroTexto 5">
            <a:extLst>
              <a:ext uri="{FF2B5EF4-FFF2-40B4-BE49-F238E27FC236}">
                <a16:creationId xmlns:a16="http://schemas.microsoft.com/office/drawing/2014/main" id="{7A6762AE-96A4-4C6F-9879-A4816619D369}"/>
              </a:ext>
            </a:extLst>
          </p:cNvPr>
          <p:cNvSpPr txBox="1"/>
          <p:nvPr/>
        </p:nvSpPr>
        <p:spPr>
          <a:xfrm>
            <a:off x="363531" y="5849034"/>
            <a:ext cx="2864498" cy="369332"/>
          </a:xfrm>
          <a:prstGeom prst="rect">
            <a:avLst/>
          </a:prstGeom>
          <a:noFill/>
        </p:spPr>
        <p:txBody>
          <a:bodyPr wrap="square" rtlCol="0">
            <a:spAutoFit/>
          </a:bodyPr>
          <a:lstStyle/>
          <a:p>
            <a:r>
              <a:rPr lang="es-MX" dirty="0">
                <a:latin typeface="Century Gothic" panose="020B0502020202020204" pitchFamily="34" charset="0"/>
              </a:rPr>
              <a:t>Hacer casos de uso</a:t>
            </a:r>
          </a:p>
        </p:txBody>
      </p:sp>
      <p:sp>
        <p:nvSpPr>
          <p:cNvPr id="7" name="CuadroTexto 6">
            <a:extLst>
              <a:ext uri="{FF2B5EF4-FFF2-40B4-BE49-F238E27FC236}">
                <a16:creationId xmlns:a16="http://schemas.microsoft.com/office/drawing/2014/main" id="{123FD98C-4149-49CC-ACAF-F00B0732AB02}"/>
              </a:ext>
            </a:extLst>
          </p:cNvPr>
          <p:cNvSpPr txBox="1"/>
          <p:nvPr/>
        </p:nvSpPr>
        <p:spPr>
          <a:xfrm>
            <a:off x="8881460" y="1654835"/>
            <a:ext cx="2864498" cy="646331"/>
          </a:xfrm>
          <a:prstGeom prst="rect">
            <a:avLst/>
          </a:prstGeom>
          <a:noFill/>
        </p:spPr>
        <p:txBody>
          <a:bodyPr wrap="square" rtlCol="0">
            <a:spAutoFit/>
          </a:bodyPr>
          <a:lstStyle/>
          <a:p>
            <a:r>
              <a:rPr lang="es-MX" dirty="0">
                <a:latin typeface="Century Gothic" panose="020B0502020202020204" pitchFamily="34" charset="0"/>
              </a:rPr>
              <a:t>Implementar las redes neuronales.</a:t>
            </a:r>
          </a:p>
        </p:txBody>
      </p:sp>
      <p:sp>
        <p:nvSpPr>
          <p:cNvPr id="8" name="CuadroTexto 7">
            <a:extLst>
              <a:ext uri="{FF2B5EF4-FFF2-40B4-BE49-F238E27FC236}">
                <a16:creationId xmlns:a16="http://schemas.microsoft.com/office/drawing/2014/main" id="{C70E4196-C500-4BD0-82D8-C4DF9CE80C0A}"/>
              </a:ext>
            </a:extLst>
          </p:cNvPr>
          <p:cNvSpPr txBox="1"/>
          <p:nvPr/>
        </p:nvSpPr>
        <p:spPr>
          <a:xfrm>
            <a:off x="4435961" y="3852528"/>
            <a:ext cx="3082212" cy="646331"/>
          </a:xfrm>
          <a:prstGeom prst="rect">
            <a:avLst/>
          </a:prstGeom>
          <a:noFill/>
        </p:spPr>
        <p:txBody>
          <a:bodyPr wrap="square" rtlCol="0">
            <a:spAutoFit/>
          </a:bodyPr>
          <a:lstStyle/>
          <a:p>
            <a:r>
              <a:rPr lang="es-MX" dirty="0">
                <a:latin typeface="Century Gothic" panose="020B0502020202020204" pitchFamily="34" charset="0"/>
              </a:rPr>
              <a:t>Diseñar las interfaces gráficas.</a:t>
            </a:r>
          </a:p>
        </p:txBody>
      </p:sp>
      <p:sp>
        <p:nvSpPr>
          <p:cNvPr id="9" name="Flecha: a la derecha 8">
            <a:extLst>
              <a:ext uri="{FF2B5EF4-FFF2-40B4-BE49-F238E27FC236}">
                <a16:creationId xmlns:a16="http://schemas.microsoft.com/office/drawing/2014/main" id="{E0C9A71E-AC7B-4E50-8548-2FE29F7D2953}"/>
              </a:ext>
            </a:extLst>
          </p:cNvPr>
          <p:cNvSpPr/>
          <p:nvPr/>
        </p:nvSpPr>
        <p:spPr>
          <a:xfrm rot="19728316">
            <a:off x="2496532" y="4889380"/>
            <a:ext cx="2190056" cy="7492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0" name="Flecha: a la derecha 9">
            <a:extLst>
              <a:ext uri="{FF2B5EF4-FFF2-40B4-BE49-F238E27FC236}">
                <a16:creationId xmlns:a16="http://schemas.microsoft.com/office/drawing/2014/main" id="{77294343-79EF-47CA-AA56-10340573D874}"/>
              </a:ext>
            </a:extLst>
          </p:cNvPr>
          <p:cNvSpPr/>
          <p:nvPr/>
        </p:nvSpPr>
        <p:spPr>
          <a:xfrm rot="19728316">
            <a:off x="6813543" y="2703524"/>
            <a:ext cx="2190056" cy="7492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0527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E82588F-8911-4AF5-86E6-3194E0B0C9C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D249D792-4CDB-47A4-AB59-D2023DA90859}"/>
              </a:ext>
            </a:extLst>
          </p:cNvPr>
          <p:cNvSpPr>
            <a:spLocks noGrp="1"/>
          </p:cNvSpPr>
          <p:nvPr>
            <p:ph type="title"/>
          </p:nvPr>
        </p:nvSpPr>
        <p:spPr/>
        <p:txBody>
          <a:bodyPr/>
          <a:lstStyle/>
          <a:p>
            <a:r>
              <a:rPr lang="es-MX" b="1" dirty="0">
                <a:latin typeface="ADAM.CG PRO" pitchFamily="50" charset="0"/>
              </a:rPr>
              <a:t>INDUSTRIA</a:t>
            </a:r>
            <a:r>
              <a:rPr lang="es-MX" dirty="0">
                <a:latin typeface="ADAM.CG PRO" pitchFamily="50" charset="0"/>
              </a:rPr>
              <a:t> A LA QUE VA DIRIGIDO</a:t>
            </a:r>
            <a:endParaRPr lang="es-MX" b="1" dirty="0">
              <a:latin typeface="ADAM.CG PRO" pitchFamily="50" charset="0"/>
            </a:endParaRPr>
          </a:p>
        </p:txBody>
      </p:sp>
      <p:sp>
        <p:nvSpPr>
          <p:cNvPr id="3" name="Marcador de contenido 2">
            <a:extLst>
              <a:ext uri="{FF2B5EF4-FFF2-40B4-BE49-F238E27FC236}">
                <a16:creationId xmlns:a16="http://schemas.microsoft.com/office/drawing/2014/main" id="{790A68EA-0A2F-44DE-988E-62E5D839D74E}"/>
              </a:ext>
            </a:extLst>
          </p:cNvPr>
          <p:cNvSpPr>
            <a:spLocks noGrp="1"/>
          </p:cNvSpPr>
          <p:nvPr>
            <p:ph idx="1"/>
          </p:nvPr>
        </p:nvSpPr>
        <p:spPr/>
        <p:txBody>
          <a:bodyPr>
            <a:normAutofit/>
          </a:bodyPr>
          <a:lstStyle/>
          <a:p>
            <a:r>
              <a:rPr lang="es-MX" dirty="0">
                <a:latin typeface="Century Gothic" panose="020B0502020202020204" pitchFamily="34" charset="0"/>
                <a:hlinkClick r:id="rId3">
                  <a:extLst>
                    <a:ext uri="{A12FA001-AC4F-418D-AE19-62706E023703}">
                      <ahyp:hlinkClr xmlns:ahyp="http://schemas.microsoft.com/office/drawing/2018/hyperlinkcolor" val="tx"/>
                    </a:ext>
                  </a:extLst>
                </a:hlinkClick>
              </a:rPr>
              <a:t>Creemos que esta app va dirigida a la industria social, porque es para uso individual de cada uno. Y usualmente este tipo de apps están en páginas que son sociales. Como la revista WEEKMEN.</a:t>
            </a:r>
          </a:p>
          <a:p>
            <a:endParaRPr lang="es-MX" dirty="0">
              <a:solidFill>
                <a:srgbClr val="0563C1"/>
              </a:solidFill>
              <a:hlinkClick r:id="rId3">
                <a:extLst>
                  <a:ext uri="{A12FA001-AC4F-418D-AE19-62706E023703}">
                    <ahyp:hlinkClr xmlns:ahyp="http://schemas.microsoft.com/office/drawing/2018/hyperlinkcolor" val="tx"/>
                  </a:ext>
                </a:extLst>
              </a:hlinkClick>
            </a:endParaRPr>
          </a:p>
          <a:p>
            <a:r>
              <a:rPr lang="es-MX" sz="1600" dirty="0">
                <a:solidFill>
                  <a:srgbClr val="0563C1"/>
                </a:solidFill>
                <a:hlinkClick r:id="rId3">
                  <a:extLst>
                    <a:ext uri="{A12FA001-AC4F-418D-AE19-62706E023703}">
                      <ahyp:hlinkClr xmlns:ahyp="http://schemas.microsoft.com/office/drawing/2018/hyperlinkcolor" val="tx"/>
                    </a:ext>
                  </a:extLst>
                </a:hlinkClick>
              </a:rPr>
              <a:t>http://www.petrecognition.com</a:t>
            </a:r>
            <a:endParaRPr lang="es-MX" sz="1600" dirty="0"/>
          </a:p>
          <a:p>
            <a:r>
              <a:rPr lang="es-MX" sz="1600" dirty="0">
                <a:hlinkClick r:id="rId4"/>
              </a:rPr>
              <a:t>https://www.weekmen.com/5-apps-buscar-encontrar-mascotas-perdidas/</a:t>
            </a:r>
            <a:endParaRPr lang="es-MX" sz="1600" dirty="0"/>
          </a:p>
          <a:p>
            <a:r>
              <a:rPr lang="es-MX" sz="1600" dirty="0"/>
              <a:t>https://www.milenio.com/virales/fauna/megvii-app-localiza-perros-perdidos-reconocimiento-facial</a:t>
            </a:r>
          </a:p>
        </p:txBody>
      </p:sp>
    </p:spTree>
    <p:extLst>
      <p:ext uri="{BB962C8B-B14F-4D97-AF65-F5344CB8AC3E}">
        <p14:creationId xmlns:p14="http://schemas.microsoft.com/office/powerpoint/2010/main" val="54170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4C5F8F2-7800-4601-9FEF-79DD60464C41}"/>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1D872B9-653E-4F18-9F07-3B38D8CF99AB}"/>
              </a:ext>
            </a:extLst>
          </p:cNvPr>
          <p:cNvSpPr>
            <a:spLocks noGrp="1"/>
          </p:cNvSpPr>
          <p:nvPr>
            <p:ph type="title"/>
          </p:nvPr>
        </p:nvSpPr>
        <p:spPr>
          <a:xfrm>
            <a:off x="1484312" y="685801"/>
            <a:ext cx="8858174" cy="494930"/>
          </a:xfrm>
        </p:spPr>
        <p:txBody>
          <a:bodyPr>
            <a:normAutofit fontScale="90000"/>
          </a:bodyPr>
          <a:lstStyle/>
          <a:p>
            <a:r>
              <a:rPr lang="es-MX" dirty="0">
                <a:latin typeface="ADAM.CG PRO" pitchFamily="50" charset="0"/>
              </a:rPr>
              <a:t>Rol y aporte esperado</a:t>
            </a:r>
          </a:p>
        </p:txBody>
      </p:sp>
      <p:sp>
        <p:nvSpPr>
          <p:cNvPr id="5" name="Marcador de contenido 4">
            <a:extLst>
              <a:ext uri="{FF2B5EF4-FFF2-40B4-BE49-F238E27FC236}">
                <a16:creationId xmlns:a16="http://schemas.microsoft.com/office/drawing/2014/main" id="{FE996CF1-6964-440E-B3A2-D1CAE0FBE960}"/>
              </a:ext>
            </a:extLst>
          </p:cNvPr>
          <p:cNvSpPr>
            <a:spLocks noGrp="1"/>
          </p:cNvSpPr>
          <p:nvPr>
            <p:ph idx="1"/>
          </p:nvPr>
        </p:nvSpPr>
        <p:spPr>
          <a:xfrm>
            <a:off x="223680" y="1326470"/>
            <a:ext cx="11539233" cy="5136474"/>
          </a:xfrm>
        </p:spPr>
        <p:txBody>
          <a:bodyPr/>
          <a:lstStyle/>
          <a:p>
            <a:pPr marL="0" indent="0">
              <a:buNone/>
            </a:pPr>
            <a:endParaRPr lang="es-ES" dirty="0"/>
          </a:p>
          <a:p>
            <a:pPr marL="0" indent="0">
              <a:buNone/>
            </a:pPr>
            <a:endParaRPr lang="es-ES" dirty="0"/>
          </a:p>
          <a:p>
            <a:pPr marL="0" indent="0">
              <a:buNone/>
            </a:pPr>
            <a:r>
              <a:rPr lang="es-ES" dirty="0"/>
              <a:t>Analista/Desarrollador</a:t>
            </a:r>
          </a:p>
          <a:p>
            <a:endParaRPr lang="es-ES" dirty="0"/>
          </a:p>
          <a:p>
            <a:pPr marL="0" indent="0">
              <a:buNone/>
            </a:pPr>
            <a:r>
              <a:rPr lang="es-ES" dirty="0"/>
              <a:t>En este proyecto estaré en el equipo de desarrollo y espero como equipo desarrollar el proyecto usando buenas prácticas y a buen tiempo.</a:t>
            </a:r>
          </a:p>
          <a:p>
            <a:pPr marL="0" indent="0">
              <a:buNone/>
            </a:pPr>
            <a:r>
              <a:rPr lang="es-ES" dirty="0"/>
              <a:t>Como analista espero brindar la experiencia obtenida en previos proyectos y asegurar que los requerimientos del proyecto sean correctos y se implementen.</a:t>
            </a:r>
            <a:endParaRPr lang="es-MX" dirty="0"/>
          </a:p>
        </p:txBody>
      </p:sp>
    </p:spTree>
    <p:extLst>
      <p:ext uri="{BB962C8B-B14F-4D97-AF65-F5344CB8AC3E}">
        <p14:creationId xmlns:p14="http://schemas.microsoft.com/office/powerpoint/2010/main" val="3229019854"/>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334</TotalTime>
  <Words>455</Words>
  <Application>Microsoft Office PowerPoint</Application>
  <PresentationFormat>Panorámica</PresentationFormat>
  <Paragraphs>49</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ADAM.CG PRO</vt:lpstr>
      <vt:lpstr>Arial</vt:lpstr>
      <vt:lpstr>Calibri</vt:lpstr>
      <vt:lpstr>Calibri Light</vt:lpstr>
      <vt:lpstr>Century Gothic</vt:lpstr>
      <vt:lpstr>Retrospección</vt:lpstr>
      <vt:lpstr>Proyectos Vl Presentación del proyecto Lic. Matty Alejandra Sánchez Torres</vt:lpstr>
      <vt:lpstr>DESCRIPCIÓN DE LA IDEA</vt:lpstr>
      <vt:lpstr>PROBLEMÁTICA</vt:lpstr>
      <vt:lpstr>Problemática</vt:lpstr>
      <vt:lpstr> Mercado potencial</vt:lpstr>
      <vt:lpstr>Principales competidores</vt:lpstr>
      <vt:lpstr>RUTA TECNOLÓGICA</vt:lpstr>
      <vt:lpstr>INDUSTRIA A LA QUE VA DIRIGIDO</vt:lpstr>
      <vt:lpstr>Rol y aporte esperado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dc:title>
  <dc:creator>Samir Jimenez Vivas</dc:creator>
  <cp:lastModifiedBy>Adrián Gorocica</cp:lastModifiedBy>
  <cp:revision>19</cp:revision>
  <dcterms:created xsi:type="dcterms:W3CDTF">2020-03-23T19:03:40Z</dcterms:created>
  <dcterms:modified xsi:type="dcterms:W3CDTF">2020-09-02T22:00:35Z</dcterms:modified>
</cp:coreProperties>
</file>