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2B5C9DD-B0D4-4744-951D-7BF8E0EC688D}" type="datetimeFigureOut">
              <a:rPr lang="es-ES" smtClean="0"/>
              <a:t>14/01/2019</a:t>
            </a:fld>
            <a:endParaRPr lang="es-ES"/>
          </a:p>
        </p:txBody>
      </p:sp>
      <p:sp>
        <p:nvSpPr>
          <p:cNvPr id="5" name="Footer Placeholder 4"/>
          <p:cNvSpPr>
            <a:spLocks noGrp="1"/>
          </p:cNvSpPr>
          <p:nvPr>
            <p:ph type="ftr" sz="quarter" idx="11"/>
          </p:nvPr>
        </p:nvSpPr>
        <p:spPr>
          <a:xfrm>
            <a:off x="3962399" y="5870575"/>
            <a:ext cx="4893958" cy="377825"/>
          </a:xfrm>
        </p:spPr>
        <p:txBody>
          <a:bodyPr/>
          <a:lstStyle/>
          <a:p>
            <a:endParaRPr lang="es-ES"/>
          </a:p>
        </p:txBody>
      </p:sp>
      <p:sp>
        <p:nvSpPr>
          <p:cNvPr id="6" name="Slide Number Placeholder 5"/>
          <p:cNvSpPr>
            <a:spLocks noGrp="1"/>
          </p:cNvSpPr>
          <p:nvPr>
            <p:ph type="sldNum" sz="quarter" idx="12"/>
          </p:nvPr>
        </p:nvSpPr>
        <p:spPr>
          <a:xfrm>
            <a:off x="10608958" y="5870575"/>
            <a:ext cx="551167" cy="377825"/>
          </a:xfrm>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12434941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2B5C9DD-B0D4-4744-951D-7BF8E0EC688D}" type="datetimeFigureOut">
              <a:rPr lang="es-ES" smtClean="0"/>
              <a:t>14/01/2019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37666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B5C9DD-B0D4-4744-951D-7BF8E0EC688D}" type="datetimeFigureOut">
              <a:rPr lang="es-ES" smtClean="0"/>
              <a:t>14/01/2019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2925148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B5C9DD-B0D4-4744-951D-7BF8E0EC688D}" type="datetimeFigureOut">
              <a:rPr lang="es-ES" smtClean="0"/>
              <a:t>14/01/2019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2795211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B5C9DD-B0D4-4744-951D-7BF8E0EC688D}" type="datetimeFigureOut">
              <a:rPr lang="es-ES" smtClean="0"/>
              <a:t>14/01/2019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4177142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B5C9DD-B0D4-4744-951D-7BF8E0EC688D}" type="datetimeFigureOut">
              <a:rPr lang="es-ES" smtClean="0"/>
              <a:t>14/01/2019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2549362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B5C9DD-B0D4-4744-951D-7BF8E0EC688D}" type="datetimeFigureOut">
              <a:rPr lang="es-ES" smtClean="0"/>
              <a:t>14/01/2019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1674820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B5C9DD-B0D4-4744-951D-7BF8E0EC688D}" type="datetimeFigureOut">
              <a:rPr lang="es-ES" smtClean="0"/>
              <a:t>14/01/2019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5C69E7-F299-4225-87D4-1AD5C3BB9883}" type="slidenum">
              <a:rPr lang="es-ES" smtClean="0"/>
              <a:t>‹Nº›</a:t>
            </a:fld>
            <a:endParaRPr lang="es-ES"/>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148420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B5C9DD-B0D4-4744-951D-7BF8E0EC688D}" type="datetimeFigureOut">
              <a:rPr lang="es-ES" smtClean="0"/>
              <a:t>14/01/2019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128913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2B5C9DD-B0D4-4744-951D-7BF8E0EC688D}" type="datetimeFigureOut">
              <a:rPr lang="es-ES" smtClean="0"/>
              <a:t>14/01/2019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142214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B5C9DD-B0D4-4744-951D-7BF8E0EC688D}" type="datetimeFigureOut">
              <a:rPr lang="es-ES" smtClean="0"/>
              <a:t>14/01/2019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2607864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2B5C9DD-B0D4-4744-951D-7BF8E0EC688D}" type="datetimeFigureOut">
              <a:rPr lang="es-ES" smtClean="0"/>
              <a:t>14/01/2019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243946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2B5C9DD-B0D4-4744-951D-7BF8E0EC688D}" type="datetimeFigureOut">
              <a:rPr lang="es-ES" smtClean="0"/>
              <a:t>14/01/2019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393410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2B5C9DD-B0D4-4744-951D-7BF8E0EC688D}" type="datetimeFigureOut">
              <a:rPr lang="es-ES" smtClean="0"/>
              <a:t>14/01/2019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395511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2B5C9DD-B0D4-4744-951D-7BF8E0EC688D}" type="datetimeFigureOut">
              <a:rPr lang="es-ES" smtClean="0"/>
              <a:t>14/01/2019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339741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2B5C9DD-B0D4-4744-951D-7BF8E0EC688D}" type="datetimeFigureOut">
              <a:rPr lang="es-ES" smtClean="0"/>
              <a:t>14/01/2019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176609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2B5C9DD-B0D4-4744-951D-7BF8E0EC688D}" type="datetimeFigureOut">
              <a:rPr lang="es-ES" smtClean="0"/>
              <a:t>14/01/2019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25C69E7-F299-4225-87D4-1AD5C3BB9883}" type="slidenum">
              <a:rPr lang="es-ES" smtClean="0"/>
              <a:t>‹Nº›</a:t>
            </a:fld>
            <a:endParaRPr lang="es-ES"/>
          </a:p>
        </p:txBody>
      </p:sp>
    </p:spTree>
    <p:extLst>
      <p:ext uri="{BB962C8B-B14F-4D97-AF65-F5344CB8AC3E}">
        <p14:creationId xmlns:p14="http://schemas.microsoft.com/office/powerpoint/2010/main" val="2930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B5C9DD-B0D4-4744-951D-7BF8E0EC688D}" type="datetimeFigureOut">
              <a:rPr lang="es-ES" smtClean="0"/>
              <a:t>14/01/2019</a:t>
            </a:fld>
            <a:endParaRPr lang="es-E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5C69E7-F299-4225-87D4-1AD5C3BB9883}" type="slidenum">
              <a:rPr lang="es-ES" smtClean="0"/>
              <a:t>‹Nº›</a:t>
            </a:fld>
            <a:endParaRPr lang="es-ES"/>
          </a:p>
        </p:txBody>
      </p:sp>
    </p:spTree>
    <p:extLst>
      <p:ext uri="{BB962C8B-B14F-4D97-AF65-F5344CB8AC3E}">
        <p14:creationId xmlns:p14="http://schemas.microsoft.com/office/powerpoint/2010/main" val="24249518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962399" y="2294313"/>
            <a:ext cx="7197726" cy="1085578"/>
          </a:xfrm>
        </p:spPr>
        <p:txBody>
          <a:bodyPr>
            <a:normAutofit/>
          </a:bodyPr>
          <a:lstStyle/>
          <a:p>
            <a:r>
              <a:rPr lang="es-ES" sz="6000" i="1" dirty="0" smtClean="0"/>
              <a:t>Seguridad en php</a:t>
            </a:r>
            <a:endParaRPr lang="es-ES" sz="6000" i="1"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5936" y="3645898"/>
            <a:ext cx="1421476" cy="1421476"/>
          </a:xfrm>
          <a:prstGeom prst="rect">
            <a:avLst/>
          </a:prstGeom>
        </p:spPr>
      </p:pic>
      <p:sp>
        <p:nvSpPr>
          <p:cNvPr id="3" name="CuadroTexto 2"/>
          <p:cNvSpPr txBox="1"/>
          <p:nvPr/>
        </p:nvSpPr>
        <p:spPr>
          <a:xfrm>
            <a:off x="6005117" y="5910349"/>
            <a:ext cx="5544589" cy="369332"/>
          </a:xfrm>
          <a:prstGeom prst="rect">
            <a:avLst/>
          </a:prstGeom>
          <a:noFill/>
        </p:spPr>
        <p:txBody>
          <a:bodyPr wrap="square" rtlCol="0">
            <a:spAutoFit/>
          </a:bodyPr>
          <a:lstStyle/>
          <a:p>
            <a:r>
              <a:rPr lang="es-ES" dirty="0" smtClean="0"/>
              <a:t>Adrián Peña Giménez y Miguel Ángel Núñez  </a:t>
            </a:r>
            <a:endParaRPr lang="es-ES" dirty="0"/>
          </a:p>
        </p:txBody>
      </p:sp>
    </p:spTree>
    <p:extLst>
      <p:ext uri="{BB962C8B-B14F-4D97-AF65-F5344CB8AC3E}">
        <p14:creationId xmlns:p14="http://schemas.microsoft.com/office/powerpoint/2010/main" val="5935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3. </a:t>
            </a:r>
            <a:r>
              <a:rPr lang="es-ES" dirty="0"/>
              <a:t>SQL </a:t>
            </a:r>
            <a:r>
              <a:rPr lang="es-ES" dirty="0" smtClean="0"/>
              <a:t>Injection(1)</a:t>
            </a:r>
            <a:endParaRPr lang="es-ES" dirty="0"/>
          </a:p>
        </p:txBody>
      </p:sp>
      <p:sp>
        <p:nvSpPr>
          <p:cNvPr id="3" name="Marcador de contenido 2"/>
          <p:cNvSpPr>
            <a:spLocks noGrp="1"/>
          </p:cNvSpPr>
          <p:nvPr>
            <p:ph idx="1"/>
          </p:nvPr>
        </p:nvSpPr>
        <p:spPr>
          <a:xfrm>
            <a:off x="685801" y="2065867"/>
            <a:ext cx="10131425" cy="3649133"/>
          </a:xfrm>
        </p:spPr>
        <p:txBody>
          <a:bodyPr/>
          <a:lstStyle/>
          <a:p>
            <a:r>
              <a:rPr lang="es-ES" dirty="0" smtClean="0"/>
              <a:t>Los ataques </a:t>
            </a:r>
            <a:r>
              <a:rPr lang="es-ES" dirty="0"/>
              <a:t>SQL </a:t>
            </a:r>
            <a:r>
              <a:rPr lang="es-ES" dirty="0" smtClean="0"/>
              <a:t>Injection normalmente comienzan con el atacante introduciendo código malicioso en un campo de formulario específico en una aplicación.</a:t>
            </a:r>
          </a:p>
          <a:p>
            <a:r>
              <a:rPr lang="es-ES" dirty="0" smtClean="0"/>
              <a:t>Su funcionamiento en un formulario en el que mediante email se envía la contraseña del usuario, el hacker en puesto de introducir una dirección de correo valida, sería inyectar una sentencia SQL para que extraiga la información, destruya o cambia alguno datos.</a:t>
            </a:r>
            <a:endParaRPr lang="es-ES" dirty="0"/>
          </a:p>
        </p:txBody>
      </p:sp>
    </p:spTree>
    <p:extLst>
      <p:ext uri="{BB962C8B-B14F-4D97-AF65-F5344CB8AC3E}">
        <p14:creationId xmlns:p14="http://schemas.microsoft.com/office/powerpoint/2010/main" val="53271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324196"/>
            <a:ext cx="10131425" cy="1039091"/>
          </a:xfrm>
        </p:spPr>
        <p:txBody>
          <a:bodyPr/>
          <a:lstStyle/>
          <a:p>
            <a:pPr algn="ctr"/>
            <a:r>
              <a:rPr lang="es-ES" dirty="0" smtClean="0"/>
              <a:t>3. SQL Injection(2)</a:t>
            </a:r>
            <a:endParaRPr lang="es-ES" dirty="0"/>
          </a:p>
        </p:txBody>
      </p:sp>
      <p:sp>
        <p:nvSpPr>
          <p:cNvPr id="3" name="Marcador de contenido 2"/>
          <p:cNvSpPr>
            <a:spLocks noGrp="1"/>
          </p:cNvSpPr>
          <p:nvPr>
            <p:ph idx="1"/>
          </p:nvPr>
        </p:nvSpPr>
        <p:spPr>
          <a:xfrm>
            <a:off x="685801" y="1602847"/>
            <a:ext cx="10131425" cy="4776669"/>
          </a:xfrm>
        </p:spPr>
        <p:txBody>
          <a:bodyPr/>
          <a:lstStyle/>
          <a:p>
            <a:r>
              <a:rPr lang="es-ES" dirty="0" smtClean="0"/>
              <a:t>Cuando el atacante sabe que la base de datos es vulnerable, pasa a editar un email de una cuenta de usuario.</a:t>
            </a:r>
          </a:p>
          <a:p>
            <a:endParaRPr lang="es-ES" dirty="0" smtClean="0"/>
          </a:p>
          <a:p>
            <a:endParaRPr lang="es-ES" dirty="0"/>
          </a:p>
          <a:p>
            <a:r>
              <a:rPr lang="es-ES" dirty="0" smtClean="0"/>
              <a:t>Después de la ‘Y’ hay una comilla y un punto y coma, lo que permite al atacante cerrar la sentencia y ejecutar otra.  Aunque primero el atacante tiene que saber el nombre de la tabla y la estructura.</a:t>
            </a:r>
          </a:p>
          <a:p>
            <a:endParaRPr lang="es-ES" dirty="0" smtClean="0"/>
          </a:p>
          <a:p>
            <a:endParaRPr lang="es-ES" dirty="0"/>
          </a:p>
          <a:p>
            <a:endParaRPr lang="es-ES" dirty="0" smtClean="0"/>
          </a:p>
          <a:p>
            <a:endParaRPr lang="es-ES" dirty="0"/>
          </a:p>
          <a:p>
            <a:r>
              <a:rPr lang="es-ES" dirty="0" smtClean="0"/>
              <a:t>Una de las técnicas para conseguir más datos de los que devolvería una sentencia SQL sería empleando 1 = 1, lo cual es true. Esto devolvería toda la tabla de los usuarios.</a:t>
            </a:r>
          </a:p>
          <a:p>
            <a:endParaRPr lang="es-ES" dirty="0" smtClean="0"/>
          </a:p>
          <a:p>
            <a:endParaRPr lang="es-ES" dirty="0"/>
          </a:p>
        </p:txBody>
      </p:sp>
      <p:pic>
        <p:nvPicPr>
          <p:cNvPr id="4" name="Imagen 3"/>
          <p:cNvPicPr>
            <a:picLocks noChangeAspect="1"/>
          </p:cNvPicPr>
          <p:nvPr/>
        </p:nvPicPr>
        <p:blipFill>
          <a:blip r:embed="rId2"/>
          <a:stretch>
            <a:fillRect/>
          </a:stretch>
        </p:blipFill>
        <p:spPr>
          <a:xfrm>
            <a:off x="4132261" y="1879077"/>
            <a:ext cx="3095625" cy="809625"/>
          </a:xfrm>
          <a:prstGeom prst="rect">
            <a:avLst/>
          </a:prstGeom>
          <a:ln>
            <a:noFill/>
          </a:ln>
          <a:effectLst>
            <a:outerShdw blurRad="190500" algn="tl" rotWithShape="0">
              <a:srgbClr val="000000">
                <a:alpha val="70000"/>
              </a:srgbClr>
            </a:outerShdw>
          </a:effectLst>
        </p:spPr>
      </p:pic>
      <p:pic>
        <p:nvPicPr>
          <p:cNvPr id="5" name="Imagen 4"/>
          <p:cNvPicPr>
            <a:picLocks noChangeAspect="1"/>
          </p:cNvPicPr>
          <p:nvPr/>
        </p:nvPicPr>
        <p:blipFill>
          <a:blip r:embed="rId3"/>
          <a:stretch>
            <a:fillRect/>
          </a:stretch>
        </p:blipFill>
        <p:spPr>
          <a:xfrm>
            <a:off x="3927474" y="3567340"/>
            <a:ext cx="3371850" cy="1190625"/>
          </a:xfrm>
          <a:prstGeom prst="rect">
            <a:avLst/>
          </a:prstGeom>
          <a:ln>
            <a:noFill/>
          </a:ln>
          <a:effectLst>
            <a:outerShdw blurRad="190500" algn="tl" rotWithShape="0">
              <a:srgbClr val="000000">
                <a:alpha val="70000"/>
              </a:srgbClr>
            </a:outerShdw>
          </a:effectLst>
        </p:spPr>
      </p:pic>
      <p:pic>
        <p:nvPicPr>
          <p:cNvPr id="7" name="Imagen 6"/>
          <p:cNvPicPr>
            <a:picLocks noChangeAspect="1"/>
          </p:cNvPicPr>
          <p:nvPr/>
        </p:nvPicPr>
        <p:blipFill>
          <a:blip r:embed="rId4"/>
          <a:stretch>
            <a:fillRect/>
          </a:stretch>
        </p:blipFill>
        <p:spPr>
          <a:xfrm>
            <a:off x="4041774" y="5892857"/>
            <a:ext cx="3143250" cy="2095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03185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326967"/>
            <a:ext cx="10131425" cy="953193"/>
          </a:xfrm>
        </p:spPr>
        <p:txBody>
          <a:bodyPr/>
          <a:lstStyle/>
          <a:p>
            <a:pPr algn="ctr"/>
            <a:r>
              <a:rPr lang="es-ES" dirty="0"/>
              <a:t>3. SQL </a:t>
            </a:r>
            <a:r>
              <a:rPr lang="es-ES" dirty="0" smtClean="0"/>
              <a:t>Injection(3)</a:t>
            </a:r>
            <a:endParaRPr lang="es-ES" dirty="0"/>
          </a:p>
        </p:txBody>
      </p:sp>
      <p:sp>
        <p:nvSpPr>
          <p:cNvPr id="3" name="Marcador de contenido 2"/>
          <p:cNvSpPr>
            <a:spLocks noGrp="1"/>
          </p:cNvSpPr>
          <p:nvPr>
            <p:ph idx="1"/>
          </p:nvPr>
        </p:nvSpPr>
        <p:spPr>
          <a:xfrm>
            <a:off x="594361" y="1582708"/>
            <a:ext cx="10131425" cy="4402455"/>
          </a:xfrm>
        </p:spPr>
        <p:txBody>
          <a:bodyPr>
            <a:normAutofit/>
          </a:bodyPr>
          <a:lstStyle/>
          <a:p>
            <a:r>
              <a:rPr lang="es-ES" dirty="0" smtClean="0"/>
              <a:t>Para prevenir los ataques SQL Inyection habría que utilizar prepated statments o parametized queries, de esta forma es imposible recibir un ataque SQL Inyection. </a:t>
            </a:r>
            <a:endParaRPr lang="es-ES" dirty="0"/>
          </a:p>
          <a:p>
            <a:r>
              <a:rPr lang="es-ES" dirty="0" smtClean="0"/>
              <a:t>Con PDO se haría de la siguiente manera:</a:t>
            </a:r>
          </a:p>
          <a:p>
            <a:endParaRPr lang="es-ES" dirty="0" smtClean="0"/>
          </a:p>
          <a:p>
            <a:r>
              <a:rPr lang="es-ES" dirty="0" smtClean="0"/>
              <a:t>Con MySQLi de esta otra:</a:t>
            </a:r>
          </a:p>
          <a:p>
            <a:endParaRPr lang="es-ES" dirty="0"/>
          </a:p>
          <a:p>
            <a:endParaRPr lang="es-ES" dirty="0" smtClean="0"/>
          </a:p>
          <a:p>
            <a:endParaRPr lang="es-ES" dirty="0" smtClean="0"/>
          </a:p>
          <a:p>
            <a:endParaRPr lang="es-ES" dirty="0"/>
          </a:p>
          <a:p>
            <a:r>
              <a:rPr lang="es-ES" dirty="0" smtClean="0"/>
              <a:t>De esta manera el atacante no puede cambiar los datos de la sentencia ya que no puede acceder a los datos que se están introduciendo en ella.</a:t>
            </a:r>
            <a:endParaRPr lang="es-ES" dirty="0"/>
          </a:p>
          <a:p>
            <a:endParaRPr lang="es-ES" dirty="0"/>
          </a:p>
        </p:txBody>
      </p:sp>
      <p:pic>
        <p:nvPicPr>
          <p:cNvPr id="4" name="Imagen 3"/>
          <p:cNvPicPr>
            <a:picLocks noChangeAspect="1"/>
          </p:cNvPicPr>
          <p:nvPr/>
        </p:nvPicPr>
        <p:blipFill>
          <a:blip r:embed="rId2"/>
          <a:stretch>
            <a:fillRect/>
          </a:stretch>
        </p:blipFill>
        <p:spPr>
          <a:xfrm>
            <a:off x="2536824" y="2605434"/>
            <a:ext cx="6429375" cy="438150"/>
          </a:xfrm>
          <a:prstGeom prst="rect">
            <a:avLst/>
          </a:prstGeom>
          <a:ln>
            <a:noFill/>
          </a:ln>
          <a:effectLst>
            <a:outerShdw blurRad="190500" algn="tl" rotWithShape="0">
              <a:srgbClr val="000000">
                <a:alpha val="70000"/>
              </a:srgbClr>
            </a:outerShdw>
          </a:effectLst>
        </p:spPr>
      </p:pic>
      <p:pic>
        <p:nvPicPr>
          <p:cNvPr id="5" name="Imagen 4"/>
          <p:cNvPicPr>
            <a:picLocks noChangeAspect="1"/>
          </p:cNvPicPr>
          <p:nvPr/>
        </p:nvPicPr>
        <p:blipFill>
          <a:blip r:embed="rId3"/>
          <a:stretch>
            <a:fillRect/>
          </a:stretch>
        </p:blipFill>
        <p:spPr>
          <a:xfrm>
            <a:off x="2379661" y="3623137"/>
            <a:ext cx="6743700" cy="1219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3223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252152"/>
            <a:ext cx="10131425" cy="1456267"/>
          </a:xfrm>
        </p:spPr>
        <p:txBody>
          <a:bodyPr/>
          <a:lstStyle/>
          <a:p>
            <a:pPr algn="ctr"/>
            <a:r>
              <a:rPr lang="es-ES" dirty="0" smtClean="0"/>
              <a:t>4. Ataques en sesiones(1)</a:t>
            </a:r>
            <a:endParaRPr lang="es-ES" dirty="0"/>
          </a:p>
        </p:txBody>
      </p:sp>
      <p:sp>
        <p:nvSpPr>
          <p:cNvPr id="3" name="Marcador de contenido 2"/>
          <p:cNvSpPr>
            <a:spLocks noGrp="1"/>
          </p:cNvSpPr>
          <p:nvPr>
            <p:ph idx="1"/>
          </p:nvPr>
        </p:nvSpPr>
        <p:spPr>
          <a:xfrm>
            <a:off x="685801" y="1496291"/>
            <a:ext cx="10131425" cy="4294909"/>
          </a:xfrm>
        </p:spPr>
        <p:txBody>
          <a:bodyPr/>
          <a:lstStyle/>
          <a:p>
            <a:r>
              <a:rPr lang="es-ES" dirty="0" smtClean="0"/>
              <a:t>Mediante el robo de sesiones se pueden comprometer las cuentas de usuario. La mayoría de las veces PHP guardará una cookie en el ordenador la cual almacena el valor del identificador de sesión que esta asociado a algún tipo de dato en el servidor.</a:t>
            </a:r>
          </a:p>
          <a:p>
            <a:r>
              <a:rPr lang="es-ES" dirty="0" smtClean="0"/>
              <a:t>Cuando el atacante roba el ID de sesión y trata de entrar como si fuera el verdadero usuario se le llama sesión hijacking y cuando el usuario establece el ID de sesión para la sesión de un usuario se le llama sesión fixation. </a:t>
            </a:r>
            <a:r>
              <a:rPr lang="es-ES" dirty="0"/>
              <a:t>El problema de la seguridad de sesiones aumenta cuando se utiliza un hosting compartido.</a:t>
            </a:r>
          </a:p>
          <a:p>
            <a:r>
              <a:rPr lang="es-ES" dirty="0" smtClean="0"/>
              <a:t>La administración de sesiones HTTP es una parte fundamental de la seguridad web, algunas de las más importantes son las siguientes : _session.cookielifetime = 0 o _session.usecookies = On.</a:t>
            </a:r>
          </a:p>
        </p:txBody>
      </p:sp>
    </p:spTree>
    <p:extLst>
      <p:ext uri="{BB962C8B-B14F-4D97-AF65-F5344CB8AC3E}">
        <p14:creationId xmlns:p14="http://schemas.microsoft.com/office/powerpoint/2010/main" val="349639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170411"/>
            <a:ext cx="10131425" cy="1456267"/>
          </a:xfrm>
        </p:spPr>
        <p:txBody>
          <a:bodyPr/>
          <a:lstStyle/>
          <a:p>
            <a:pPr algn="ctr"/>
            <a:r>
              <a:rPr lang="es-ES" dirty="0"/>
              <a:t>4. Ataques en </a:t>
            </a:r>
            <a:r>
              <a:rPr lang="es-ES" dirty="0" smtClean="0"/>
              <a:t>sesiones(2)</a:t>
            </a:r>
            <a:endParaRPr lang="es-ES" dirty="0"/>
          </a:p>
        </p:txBody>
      </p:sp>
      <p:sp>
        <p:nvSpPr>
          <p:cNvPr id="3" name="Marcador de contenido 2"/>
          <p:cNvSpPr>
            <a:spLocks noGrp="1"/>
          </p:cNvSpPr>
          <p:nvPr>
            <p:ph idx="1"/>
          </p:nvPr>
        </p:nvSpPr>
        <p:spPr>
          <a:xfrm>
            <a:off x="685801" y="1626678"/>
            <a:ext cx="10131425" cy="4483177"/>
          </a:xfrm>
        </p:spPr>
        <p:txBody>
          <a:bodyPr>
            <a:normAutofit lnSpcReduction="10000"/>
          </a:bodyPr>
          <a:lstStyle/>
          <a:p>
            <a:r>
              <a:rPr lang="es-ES" dirty="0" smtClean="0"/>
              <a:t>Para prevenir los ataques de session fixaction se deben tomar las siguientes medidas, establecer un _session.use_trans_sid = 0 para que PHP no incluya el ID de la sesión y _session.use_only_cookies = 1 para que nunca use URLs</a:t>
            </a:r>
            <a:r>
              <a:rPr lang="es-ES" dirty="0"/>
              <a:t> </a:t>
            </a:r>
            <a:r>
              <a:rPr lang="es-ES" dirty="0" smtClean="0"/>
              <a:t>con IDs de sesión.</a:t>
            </a:r>
          </a:p>
          <a:p>
            <a:r>
              <a:rPr lang="es-ES" dirty="0" smtClean="0"/>
              <a:t>Para prevenir ataques session hijacking se deben tener las siguientes precauciones:</a:t>
            </a:r>
          </a:p>
          <a:p>
            <a:pPr lvl="1"/>
            <a:r>
              <a:rPr lang="es-ES" dirty="0" smtClean="0"/>
              <a:t>Usar un identificador de hash muy potente</a:t>
            </a:r>
          </a:p>
          <a:p>
            <a:pPr lvl="1"/>
            <a:r>
              <a:rPr lang="es-ES" dirty="0" smtClean="0"/>
              <a:t>Enviar un hash muy potente</a:t>
            </a:r>
          </a:p>
          <a:p>
            <a:pPr lvl="1"/>
            <a:r>
              <a:rPr lang="es-ES" dirty="0" smtClean="0"/>
              <a:t>Establecer una entropía adicional</a:t>
            </a:r>
          </a:p>
          <a:p>
            <a:pPr lvl="1"/>
            <a:r>
              <a:rPr lang="es-ES" dirty="0" smtClean="0"/>
              <a:t>Cambiar el nombre por defecto de la sesión PHPSESSID</a:t>
            </a:r>
          </a:p>
          <a:p>
            <a:pPr lvl="1"/>
            <a:r>
              <a:rPr lang="es-ES" dirty="0" smtClean="0"/>
              <a:t>Rotar el nombre de la sesión </a:t>
            </a:r>
          </a:p>
          <a:p>
            <a:pPr lvl="1"/>
            <a:r>
              <a:rPr lang="es-ES" dirty="0" smtClean="0"/>
              <a:t>Rotar el session ID a menudo</a:t>
            </a:r>
          </a:p>
          <a:p>
            <a:pPr lvl="1"/>
            <a:r>
              <a:rPr lang="es-ES" dirty="0" smtClean="0"/>
              <a:t>Incluir el user agent</a:t>
            </a:r>
            <a:r>
              <a:rPr lang="es-ES" dirty="0"/>
              <a:t> </a:t>
            </a:r>
            <a:r>
              <a:rPr lang="es-ES" dirty="0" smtClean="0"/>
              <a:t>desde $_SERVER[‘HTTP_USER_AGENT’] en la sesión.</a:t>
            </a:r>
          </a:p>
          <a:p>
            <a:pPr lvl="1"/>
            <a:r>
              <a:rPr lang="es-ES" dirty="0" smtClean="0"/>
              <a:t>Incluir la IP de usuario de $_SERVER[‘REMOTE_ADDR’] en la sesión.</a:t>
            </a:r>
          </a:p>
          <a:p>
            <a:pPr lvl="1"/>
            <a:r>
              <a:rPr lang="es-ES" dirty="0" smtClean="0"/>
              <a:t>Incluir un token en la sesión y en el navegador que incrementas y comparas frecuentemente.</a:t>
            </a:r>
            <a:endParaRPr lang="es-ES" dirty="0"/>
          </a:p>
        </p:txBody>
      </p:sp>
    </p:spTree>
    <p:extLst>
      <p:ext uri="{BB962C8B-B14F-4D97-AF65-F5344CB8AC3E}">
        <p14:creationId xmlns:p14="http://schemas.microsoft.com/office/powerpoint/2010/main" val="2982756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185651"/>
            <a:ext cx="10131425" cy="1456267"/>
          </a:xfrm>
        </p:spPr>
        <p:txBody>
          <a:bodyPr/>
          <a:lstStyle/>
          <a:p>
            <a:pPr algn="ctr"/>
            <a:r>
              <a:rPr lang="es-ES" dirty="0" smtClean="0"/>
              <a:t>5. Seguridad en la subida de archivos</a:t>
            </a:r>
            <a:endParaRPr lang="es-ES" dirty="0"/>
          </a:p>
        </p:txBody>
      </p:sp>
      <p:sp>
        <p:nvSpPr>
          <p:cNvPr id="3" name="Marcador de contenido 2"/>
          <p:cNvSpPr>
            <a:spLocks noGrp="1"/>
          </p:cNvSpPr>
          <p:nvPr>
            <p:ph idx="1"/>
          </p:nvPr>
        </p:nvSpPr>
        <p:spPr>
          <a:xfrm>
            <a:off x="685801" y="1720735"/>
            <a:ext cx="10131425" cy="4447309"/>
          </a:xfrm>
        </p:spPr>
        <p:txBody>
          <a:bodyPr/>
          <a:lstStyle/>
          <a:p>
            <a:r>
              <a:rPr lang="es-ES" dirty="0" smtClean="0"/>
              <a:t>La seguridad que se necesita para la subida de archivos es la siguiente:</a:t>
            </a:r>
          </a:p>
          <a:p>
            <a:pPr lvl="1"/>
            <a:r>
              <a:rPr lang="es-ES" dirty="0" smtClean="0"/>
              <a:t>Validación MIME Type: Hay que tener en cuenta que no solo hay que verificar el MIME devuelto ya que el atacante también puede cambiar este valor.</a:t>
            </a:r>
          </a:p>
          <a:p>
            <a:pPr lvl="1"/>
            <a:r>
              <a:rPr lang="es-ES" dirty="0" smtClean="0"/>
              <a:t>Bloquear extensiones de archivos peligrosas: Evitas la subida de algunos archivos que no deseas ya sea por ejemplo un .jpg que en realidad es código php para atacar.</a:t>
            </a:r>
          </a:p>
          <a:p>
            <a:pPr lvl="1"/>
            <a:r>
              <a:rPr lang="es-ES" dirty="0" smtClean="0"/>
              <a:t>Extensiones dobles en los archivos: Se busca un punto y a partir de ahí se comprueba que no tenga doble extensión.</a:t>
            </a:r>
          </a:p>
          <a:p>
            <a:pPr lvl="1"/>
            <a:r>
              <a:rPr lang="es-ES" dirty="0" smtClean="0"/>
              <a:t>Comprobar el header de las imágenes: Compruebas el tamaño de las imágenes para validar la imagen mediante getimagesize() si devuelve false es que el header no es correcto. </a:t>
            </a:r>
          </a:p>
          <a:p>
            <a:pPr lvl="1"/>
            <a:r>
              <a:rPr lang="es-ES" dirty="0" smtClean="0"/>
              <a:t>Proteger la carpeta de subidas con .htaccess: Se restringe la ejecución de archivos desde esta carpeta.</a:t>
            </a:r>
          </a:p>
          <a:p>
            <a:pPr lvl="1"/>
            <a:r>
              <a:rPr lang="es-ES" dirty="0" smtClean="0"/>
              <a:t>Validación por el lado del cliente: Este tipo de control permite al usuario hacer validaciones con expresiones regulares en el archivo que se sube para comprobar que la extensión esta permitida en la lista de subidas</a:t>
            </a:r>
          </a:p>
        </p:txBody>
      </p:sp>
    </p:spTree>
    <p:extLst>
      <p:ext uri="{BB962C8B-B14F-4D97-AF65-F5344CB8AC3E}">
        <p14:creationId xmlns:p14="http://schemas.microsoft.com/office/powerpoint/2010/main" val="132586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09600"/>
            <a:ext cx="10131425" cy="1206321"/>
          </a:xfrm>
        </p:spPr>
        <p:txBody>
          <a:bodyPr/>
          <a:lstStyle/>
          <a:p>
            <a:pPr algn="ctr"/>
            <a:r>
              <a:rPr lang="es-ES" dirty="0" smtClean="0"/>
              <a:t>Índice</a:t>
            </a:r>
            <a:endParaRPr lang="es-ES" dirty="0"/>
          </a:p>
        </p:txBody>
      </p:sp>
      <p:sp>
        <p:nvSpPr>
          <p:cNvPr id="3" name="Marcador de contenido 2"/>
          <p:cNvSpPr>
            <a:spLocks noGrp="1"/>
          </p:cNvSpPr>
          <p:nvPr>
            <p:ph idx="1"/>
          </p:nvPr>
        </p:nvSpPr>
        <p:spPr>
          <a:xfrm>
            <a:off x="685801" y="1661375"/>
            <a:ext cx="10131425" cy="4546242"/>
          </a:xfrm>
        </p:spPr>
        <p:txBody>
          <a:bodyPr>
            <a:normAutofit/>
          </a:bodyPr>
          <a:lstStyle/>
          <a:p>
            <a:pPr marL="342900" indent="-342900">
              <a:buFont typeface="+mj-lt"/>
              <a:buAutoNum type="arabicPeriod"/>
            </a:pPr>
            <a:r>
              <a:rPr lang="es-ES" dirty="0" smtClean="0"/>
              <a:t>Filtrado</a:t>
            </a:r>
          </a:p>
          <a:p>
            <a:pPr marL="800100" lvl="1" indent="-342900">
              <a:buFont typeface="+mj-lt"/>
              <a:buAutoNum type="arabicPeriod"/>
            </a:pPr>
            <a:r>
              <a:rPr lang="es-ES" dirty="0" smtClean="0"/>
              <a:t>Ataques XSS</a:t>
            </a:r>
          </a:p>
          <a:p>
            <a:pPr marL="800100" lvl="1" indent="-342900">
              <a:buFont typeface="+mj-lt"/>
              <a:buAutoNum type="arabicPeriod"/>
            </a:pPr>
            <a:r>
              <a:rPr lang="es-ES" dirty="0" smtClean="0"/>
              <a:t>Filtrado de datos</a:t>
            </a:r>
          </a:p>
          <a:p>
            <a:pPr marL="800100" lvl="1" indent="-342900">
              <a:buFont typeface="+mj-lt"/>
              <a:buAutoNum type="arabicPeriod"/>
            </a:pPr>
            <a:r>
              <a:rPr lang="es-ES" dirty="0" smtClean="0"/>
              <a:t>Escape de datos</a:t>
            </a:r>
          </a:p>
          <a:p>
            <a:pPr marL="342900" indent="-342900">
              <a:buFont typeface="+mj-lt"/>
              <a:buAutoNum type="arabicPeriod"/>
            </a:pPr>
            <a:r>
              <a:rPr lang="es-ES" dirty="0" smtClean="0"/>
              <a:t>Encriptado de contraseñas</a:t>
            </a:r>
          </a:p>
          <a:p>
            <a:pPr marL="800100" lvl="1" indent="-342900">
              <a:buFont typeface="+mj-lt"/>
              <a:buAutoNum type="arabicPeriod"/>
            </a:pPr>
            <a:r>
              <a:rPr lang="es-ES" dirty="0" smtClean="0"/>
              <a:t>Seguridad web</a:t>
            </a:r>
          </a:p>
          <a:p>
            <a:pPr marL="800100" lvl="1" indent="-342900">
              <a:buFont typeface="+mj-lt"/>
              <a:buAutoNum type="arabicPeriod"/>
            </a:pPr>
            <a:r>
              <a:rPr lang="es-ES" dirty="0" smtClean="0"/>
              <a:t>Encriptado de contraseñas PHP</a:t>
            </a:r>
          </a:p>
          <a:p>
            <a:pPr marL="342900" indent="-342900">
              <a:buFont typeface="+mj-lt"/>
              <a:buAutoNum type="arabicPeriod"/>
            </a:pPr>
            <a:r>
              <a:rPr lang="es-ES" dirty="0" smtClean="0"/>
              <a:t>SQL Injection</a:t>
            </a:r>
          </a:p>
          <a:p>
            <a:pPr marL="342900" indent="-342900">
              <a:buFont typeface="+mj-lt"/>
              <a:buAutoNum type="arabicPeriod"/>
            </a:pPr>
            <a:r>
              <a:rPr lang="es-ES" dirty="0" smtClean="0"/>
              <a:t>Ataques en las sesiones</a:t>
            </a:r>
          </a:p>
          <a:p>
            <a:pPr marL="342900" indent="-342900">
              <a:buFont typeface="+mj-lt"/>
              <a:buAutoNum type="arabicPeriod"/>
            </a:pPr>
            <a:r>
              <a:rPr lang="es-ES" dirty="0" smtClean="0"/>
              <a:t>Seguridad en la subida de archivos</a:t>
            </a:r>
          </a:p>
          <a:p>
            <a:pPr marL="800100" lvl="1" indent="-342900">
              <a:buFont typeface="+mj-lt"/>
              <a:buAutoNum type="arabicPeriod"/>
            </a:pPr>
            <a:endParaRPr lang="es-ES" dirty="0"/>
          </a:p>
        </p:txBody>
      </p:sp>
    </p:spTree>
    <p:extLst>
      <p:ext uri="{BB962C8B-B14F-4D97-AF65-F5344CB8AC3E}">
        <p14:creationId xmlns:p14="http://schemas.microsoft.com/office/powerpoint/2010/main" val="360242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92210"/>
            <a:ext cx="10131425" cy="1456267"/>
          </a:xfrm>
        </p:spPr>
        <p:txBody>
          <a:bodyPr/>
          <a:lstStyle/>
          <a:p>
            <a:pPr algn="ctr"/>
            <a:r>
              <a:rPr lang="es-ES" dirty="0" smtClean="0"/>
              <a:t>1. Filtrado</a:t>
            </a:r>
            <a:endParaRPr lang="es-ES" dirty="0"/>
          </a:p>
        </p:txBody>
      </p:sp>
      <p:sp>
        <p:nvSpPr>
          <p:cNvPr id="8" name="Marcador de contenido 7"/>
          <p:cNvSpPr>
            <a:spLocks noGrp="1"/>
          </p:cNvSpPr>
          <p:nvPr>
            <p:ph idx="1"/>
          </p:nvPr>
        </p:nvSpPr>
        <p:spPr>
          <a:xfrm>
            <a:off x="685801" y="1388225"/>
            <a:ext cx="10131425" cy="4402975"/>
          </a:xfrm>
        </p:spPr>
        <p:txBody>
          <a:bodyPr/>
          <a:lstStyle/>
          <a:p>
            <a:r>
              <a:rPr lang="es-ES" dirty="0" smtClean="0"/>
              <a:t>La función del filtrado es la siguiente:</a:t>
            </a:r>
          </a:p>
          <a:p>
            <a:pPr lvl="1"/>
            <a:r>
              <a:rPr lang="es-ES" dirty="0" smtClean="0"/>
              <a:t>Con la función trim() quitamos los espacios tanto de la parte delantera como de la trasera.</a:t>
            </a:r>
          </a:p>
          <a:p>
            <a:pPr lvl="1"/>
            <a:r>
              <a:rPr lang="es-ES" dirty="0" smtClean="0"/>
              <a:t>Con la función stripslashes() quitamos las barras de un String con comillas escapadas.</a:t>
            </a:r>
          </a:p>
          <a:p>
            <a:pPr lvl="1"/>
            <a:r>
              <a:rPr lang="es-ES" dirty="0" smtClean="0"/>
              <a:t>Con la función htmlspecialchars() convertimos los caracteres especiales en entidades de HTML.</a:t>
            </a:r>
          </a:p>
          <a:p>
            <a:pPr lvl="1"/>
            <a:r>
              <a:rPr lang="es-ES" dirty="0" smtClean="0"/>
              <a:t>Con la función strip_tags() retiramos las etiquetas HTML y PHP de un String.</a:t>
            </a:r>
          </a:p>
          <a:p>
            <a:pPr lvl="1"/>
            <a:r>
              <a:rPr lang="es-ES" dirty="0" smtClean="0"/>
              <a:t>Para finalizar la función del filtrado devolvemos esa variable después  de pasar por todos las funciones anteriores.</a:t>
            </a:r>
          </a:p>
          <a:p>
            <a:pPr lvl="1"/>
            <a:endParaRPr lang="es-ES" dirty="0" smtClean="0"/>
          </a:p>
          <a:p>
            <a:pPr lvl="1"/>
            <a:endParaRPr lang="es-ES" dirty="0" smtClean="0"/>
          </a:p>
          <a:p>
            <a:endParaRPr lang="es-ES" dirty="0"/>
          </a:p>
        </p:txBody>
      </p:sp>
      <p:pic>
        <p:nvPicPr>
          <p:cNvPr id="3" name="Imagen 2"/>
          <p:cNvPicPr>
            <a:picLocks noChangeAspect="1"/>
          </p:cNvPicPr>
          <p:nvPr/>
        </p:nvPicPr>
        <p:blipFill>
          <a:blip r:embed="rId2"/>
          <a:stretch>
            <a:fillRect/>
          </a:stretch>
        </p:blipFill>
        <p:spPr>
          <a:xfrm>
            <a:off x="4123171" y="4519506"/>
            <a:ext cx="3838575" cy="13811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1108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210589"/>
            <a:ext cx="10131425" cy="1210887"/>
          </a:xfrm>
        </p:spPr>
        <p:txBody>
          <a:bodyPr/>
          <a:lstStyle/>
          <a:p>
            <a:pPr algn="ctr"/>
            <a:r>
              <a:rPr lang="es-ES" dirty="0" smtClean="0"/>
              <a:t>1.1 Ataques xss(1)</a:t>
            </a:r>
            <a:endParaRPr lang="es-ES" dirty="0"/>
          </a:p>
        </p:txBody>
      </p:sp>
      <p:sp>
        <p:nvSpPr>
          <p:cNvPr id="3" name="Marcador de contenido 2"/>
          <p:cNvSpPr>
            <a:spLocks noGrp="1"/>
          </p:cNvSpPr>
          <p:nvPr>
            <p:ph idx="1"/>
          </p:nvPr>
        </p:nvSpPr>
        <p:spPr>
          <a:xfrm>
            <a:off x="685801" y="1255223"/>
            <a:ext cx="10131425" cy="4979322"/>
          </a:xfrm>
        </p:spPr>
        <p:txBody>
          <a:bodyPr/>
          <a:lstStyle/>
          <a:p>
            <a:r>
              <a:rPr lang="es-ES" dirty="0" smtClean="0"/>
              <a:t>Los ataques XSS ocurren cuando el atacante es capaz de inyectar un script, normalmente se usa JavaScript, en la salida de una aplicación web que se ejecute desde el navegador del cliente. Los ataques se producen normalmente por validar incorrectamente datos de usuario y se suelen inyectar mediante un formulario web o un enlace modificado.</a:t>
            </a:r>
          </a:p>
          <a:p>
            <a:r>
              <a:rPr lang="es-ES" dirty="0" smtClean="0"/>
              <a:t>Ejemplo de ataque XSS:</a:t>
            </a:r>
          </a:p>
          <a:p>
            <a:r>
              <a:rPr lang="es-ES" dirty="0" smtClean="0"/>
              <a:t>Creamos un formulario de ejemplo.</a:t>
            </a:r>
          </a:p>
          <a:p>
            <a:endParaRPr lang="es-ES" dirty="0" smtClean="0"/>
          </a:p>
          <a:p>
            <a:endParaRPr lang="es-ES" dirty="0" smtClean="0"/>
          </a:p>
          <a:p>
            <a:r>
              <a:rPr lang="es-ES" dirty="0" smtClean="0"/>
              <a:t>Enviamos el formulario a ‘mandar.php’ y en el solo imprimimos sin ningún tipo de filtrado.</a:t>
            </a:r>
            <a:endParaRPr lang="es-ES" dirty="0"/>
          </a:p>
          <a:p>
            <a:endParaRPr lang="es-ES" dirty="0" smtClean="0"/>
          </a:p>
          <a:p>
            <a:r>
              <a:rPr lang="es-ES" dirty="0" smtClean="0"/>
              <a:t>Entonces el atacante podría enviar un script a través del formulario, por ejemplo un script con el cual poder robar las cookies o las sesiones, esto son algunas de las cosas que se pueden hacer pero no las únicas.</a:t>
            </a:r>
            <a:endParaRPr lang="es-ES" dirty="0"/>
          </a:p>
        </p:txBody>
      </p:sp>
      <p:pic>
        <p:nvPicPr>
          <p:cNvPr id="4" name="Imagen 3"/>
          <p:cNvPicPr>
            <a:picLocks noChangeAspect="1"/>
          </p:cNvPicPr>
          <p:nvPr/>
        </p:nvPicPr>
        <p:blipFill>
          <a:blip r:embed="rId2"/>
          <a:stretch>
            <a:fillRect/>
          </a:stretch>
        </p:blipFill>
        <p:spPr>
          <a:xfrm>
            <a:off x="3294060" y="3482676"/>
            <a:ext cx="4914900" cy="828675"/>
          </a:xfrm>
          <a:prstGeom prst="rect">
            <a:avLst/>
          </a:prstGeom>
          <a:ln>
            <a:noFill/>
          </a:ln>
          <a:effectLst>
            <a:outerShdw blurRad="190500" algn="tl" rotWithShape="0">
              <a:srgbClr val="000000">
                <a:alpha val="70000"/>
              </a:srgbClr>
            </a:outerShdw>
          </a:effectLst>
        </p:spPr>
      </p:pic>
      <p:pic>
        <p:nvPicPr>
          <p:cNvPr id="5" name="Imagen 4"/>
          <p:cNvPicPr>
            <a:picLocks noChangeAspect="1"/>
          </p:cNvPicPr>
          <p:nvPr/>
        </p:nvPicPr>
        <p:blipFill>
          <a:blip r:embed="rId3"/>
          <a:stretch>
            <a:fillRect/>
          </a:stretch>
        </p:blipFill>
        <p:spPr>
          <a:xfrm>
            <a:off x="4708522" y="4789949"/>
            <a:ext cx="2085975" cy="2667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2368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443347"/>
            <a:ext cx="10131425" cy="1169324"/>
          </a:xfrm>
        </p:spPr>
        <p:txBody>
          <a:bodyPr/>
          <a:lstStyle/>
          <a:p>
            <a:pPr algn="ctr"/>
            <a:r>
              <a:rPr lang="es-ES" dirty="0"/>
              <a:t>1.1 Ataques </a:t>
            </a:r>
            <a:r>
              <a:rPr lang="es-ES" dirty="0" smtClean="0"/>
              <a:t>xss(2)</a:t>
            </a:r>
            <a:endParaRPr lang="es-ES" dirty="0"/>
          </a:p>
        </p:txBody>
      </p:sp>
      <p:sp>
        <p:nvSpPr>
          <p:cNvPr id="3" name="Marcador de contenido 2"/>
          <p:cNvSpPr>
            <a:spLocks noGrp="1"/>
          </p:cNvSpPr>
          <p:nvPr>
            <p:ph idx="1"/>
          </p:nvPr>
        </p:nvSpPr>
        <p:spPr>
          <a:xfrm>
            <a:off x="685800" y="1244293"/>
            <a:ext cx="10131425" cy="3718406"/>
          </a:xfrm>
        </p:spPr>
        <p:txBody>
          <a:bodyPr/>
          <a:lstStyle/>
          <a:p>
            <a:r>
              <a:rPr lang="es-ES" dirty="0" smtClean="0"/>
              <a:t>Para prevenir estos ataques hay que tomar tres medidas:</a:t>
            </a:r>
          </a:p>
          <a:p>
            <a:pPr lvl="1"/>
            <a:r>
              <a:rPr lang="es-ES" dirty="0" smtClean="0"/>
              <a:t>Data validation: Asegurarse de que tu aplicación analiza el tipo de datos correctos.</a:t>
            </a:r>
            <a:endParaRPr lang="es-ES" dirty="0"/>
          </a:p>
          <a:p>
            <a:pPr lvl="1"/>
            <a:r>
              <a:rPr lang="es-ES" dirty="0" smtClean="0"/>
              <a:t>Data sanitazation: Manipular los datos para asegurarse de que son seguros, eliminado cualquier parte indeseable y normalizándolos en la forma correcta.</a:t>
            </a:r>
            <a:endParaRPr lang="es-ES" dirty="0"/>
          </a:p>
          <a:p>
            <a:pPr lvl="1"/>
            <a:r>
              <a:rPr lang="es-ES" dirty="0" smtClean="0"/>
              <a:t>Output escaping: Proteger la integridad de los datos que se devuelven.</a:t>
            </a:r>
          </a:p>
          <a:p>
            <a:r>
              <a:rPr lang="es-ES" dirty="0" smtClean="0"/>
              <a:t>Ejemplo de prevención:</a:t>
            </a:r>
          </a:p>
          <a:p>
            <a:endParaRPr lang="es-ES" dirty="0" smtClean="0"/>
          </a:p>
        </p:txBody>
      </p:sp>
      <p:pic>
        <p:nvPicPr>
          <p:cNvPr id="4" name="Imagen 3"/>
          <p:cNvPicPr>
            <a:picLocks noChangeAspect="1"/>
          </p:cNvPicPr>
          <p:nvPr/>
        </p:nvPicPr>
        <p:blipFill>
          <a:blip r:embed="rId2"/>
          <a:stretch>
            <a:fillRect/>
          </a:stretch>
        </p:blipFill>
        <p:spPr>
          <a:xfrm>
            <a:off x="3185593" y="3997209"/>
            <a:ext cx="5305425" cy="23050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4241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76199"/>
            <a:ext cx="10131425" cy="1260763"/>
          </a:xfrm>
        </p:spPr>
        <p:txBody>
          <a:bodyPr/>
          <a:lstStyle/>
          <a:p>
            <a:pPr algn="ctr"/>
            <a:r>
              <a:rPr lang="es-ES" dirty="0" smtClean="0"/>
              <a:t>1.2 Filtrado de datos </a:t>
            </a:r>
            <a:endParaRPr lang="es-ES" dirty="0"/>
          </a:p>
        </p:txBody>
      </p:sp>
      <p:sp>
        <p:nvSpPr>
          <p:cNvPr id="3" name="Marcador de contenido 2"/>
          <p:cNvSpPr>
            <a:spLocks noGrp="1"/>
          </p:cNvSpPr>
          <p:nvPr>
            <p:ph idx="1"/>
          </p:nvPr>
        </p:nvSpPr>
        <p:spPr>
          <a:xfrm>
            <a:off x="685801" y="1030778"/>
            <a:ext cx="10131425" cy="5411585"/>
          </a:xfrm>
        </p:spPr>
        <p:txBody>
          <a:bodyPr>
            <a:normAutofit/>
          </a:bodyPr>
          <a:lstStyle/>
          <a:p>
            <a:r>
              <a:rPr lang="es-ES" dirty="0" smtClean="0"/>
              <a:t>El Filtrado de datos se divide en tres:</a:t>
            </a:r>
          </a:p>
          <a:p>
            <a:pPr lvl="1"/>
            <a:r>
              <a:rPr lang="es-ES" dirty="0" smtClean="0"/>
              <a:t>Validación con expresiones regulares: La validación con expresiones regulares sirve para que no se pueda poner un dato incorrecto en el campo o dejarlo vacío, es decir, en un campo teléfono no se podrán poner letras.</a:t>
            </a:r>
          </a:p>
          <a:p>
            <a:pPr lvl="1"/>
            <a:endParaRPr lang="es-ES" dirty="0" smtClean="0"/>
          </a:p>
          <a:p>
            <a:pPr lvl="1"/>
            <a:endParaRPr lang="es-ES" dirty="0" smtClean="0"/>
          </a:p>
          <a:p>
            <a:pPr marL="457200" lvl="1" indent="0">
              <a:buNone/>
            </a:pPr>
            <a:endParaRPr lang="es-ES" dirty="0"/>
          </a:p>
          <a:p>
            <a:pPr lvl="1"/>
            <a:endParaRPr lang="es-ES" dirty="0" smtClean="0"/>
          </a:p>
          <a:p>
            <a:pPr lvl="1"/>
            <a:r>
              <a:rPr lang="es-ES" dirty="0" smtClean="0"/>
              <a:t>Especificar la codificación de caracteres: Consiste en que se modifiquen los inputs de entrada de manera que se eliminen algunos caracteres indeseados y se normalicen los datos para emplearlos de forma segura.</a:t>
            </a:r>
          </a:p>
          <a:p>
            <a:pPr lvl="1"/>
            <a:endParaRPr lang="es-ES" dirty="0" smtClean="0"/>
          </a:p>
          <a:p>
            <a:pPr lvl="1"/>
            <a:r>
              <a:rPr lang="es-ES" dirty="0" smtClean="0"/>
              <a:t>Extensión de filtrado de PHP: Permite validar o sanitizar lo datos, especialmente cuando viene de fuentes externas. La extensión de divide en filtros de validación para comprobar que los datos cumplen ciertos requisitos y en los filtros de saneamiento para limpiar los datos de forma que se eliminen los caracteres no deseados</a:t>
            </a:r>
            <a:endParaRPr lang="es-ES" dirty="0"/>
          </a:p>
        </p:txBody>
      </p:sp>
      <p:pic>
        <p:nvPicPr>
          <p:cNvPr id="4" name="Imagen 3"/>
          <p:cNvPicPr>
            <a:picLocks noChangeAspect="1"/>
          </p:cNvPicPr>
          <p:nvPr/>
        </p:nvPicPr>
        <p:blipFill>
          <a:blip r:embed="rId2"/>
          <a:stretch>
            <a:fillRect/>
          </a:stretch>
        </p:blipFill>
        <p:spPr>
          <a:xfrm>
            <a:off x="3984625" y="2531569"/>
            <a:ext cx="3533775" cy="1257300"/>
          </a:xfrm>
          <a:prstGeom prst="rect">
            <a:avLst/>
          </a:prstGeom>
          <a:ln>
            <a:noFill/>
          </a:ln>
          <a:effectLst>
            <a:outerShdw blurRad="190500" algn="tl" rotWithShape="0">
              <a:srgbClr val="000000">
                <a:alpha val="70000"/>
              </a:srgbClr>
            </a:outerShdw>
          </a:effectLst>
        </p:spPr>
      </p:pic>
      <p:pic>
        <p:nvPicPr>
          <p:cNvPr id="5" name="Imagen 4"/>
          <p:cNvPicPr>
            <a:picLocks noChangeAspect="1"/>
          </p:cNvPicPr>
          <p:nvPr/>
        </p:nvPicPr>
        <p:blipFill>
          <a:blip r:embed="rId3"/>
          <a:stretch>
            <a:fillRect/>
          </a:stretch>
        </p:blipFill>
        <p:spPr>
          <a:xfrm>
            <a:off x="3060699" y="4586285"/>
            <a:ext cx="5381625" cy="3143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1866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407323"/>
            <a:ext cx="10131425" cy="1217969"/>
          </a:xfrm>
        </p:spPr>
        <p:txBody>
          <a:bodyPr/>
          <a:lstStyle/>
          <a:p>
            <a:pPr algn="ctr"/>
            <a:r>
              <a:rPr lang="es-ES" dirty="0" smtClean="0"/>
              <a:t>1.3 Escape de datos</a:t>
            </a:r>
            <a:endParaRPr lang="es-ES" dirty="0"/>
          </a:p>
        </p:txBody>
      </p:sp>
      <p:sp>
        <p:nvSpPr>
          <p:cNvPr id="3" name="Marcador de contenido 2"/>
          <p:cNvSpPr>
            <a:spLocks noGrp="1"/>
          </p:cNvSpPr>
          <p:nvPr>
            <p:ph idx="1"/>
          </p:nvPr>
        </p:nvSpPr>
        <p:spPr>
          <a:xfrm>
            <a:off x="685799" y="1421476"/>
            <a:ext cx="10131425" cy="4364182"/>
          </a:xfrm>
        </p:spPr>
        <p:txBody>
          <a:bodyPr/>
          <a:lstStyle/>
          <a:p>
            <a:r>
              <a:rPr lang="es-ES" dirty="0" smtClean="0"/>
              <a:t>La mayoría de aplicaciones producen output por lo que siempre hay ciertos datos que se escapan, los escapes más comunes sonde desde un script o desde HTML.</a:t>
            </a:r>
          </a:p>
          <a:p>
            <a:r>
              <a:rPr lang="es-ES" dirty="0" smtClean="0"/>
              <a:t>Escape desde un script vulnerable, las razones por las que este script es vulnerable son porque no esta filtrado, por lo que un hacker puede insertar una URL en este campo y hacer un robo de cookies por ejemplo.</a:t>
            </a:r>
          </a:p>
          <a:p>
            <a:endParaRPr lang="es-ES" dirty="0"/>
          </a:p>
          <a:p>
            <a:r>
              <a:rPr lang="es-ES" dirty="0" smtClean="0"/>
              <a:t>Solución para escape en HTML, lo primero que vamos a realizar será un filtrado de input y lo segundo será quitar los caracteres especiales.</a:t>
            </a:r>
            <a:endParaRPr lang="es-ES" dirty="0"/>
          </a:p>
        </p:txBody>
      </p:sp>
      <p:pic>
        <p:nvPicPr>
          <p:cNvPr id="4" name="Imagen 3"/>
          <p:cNvPicPr>
            <a:picLocks noChangeAspect="1"/>
          </p:cNvPicPr>
          <p:nvPr/>
        </p:nvPicPr>
        <p:blipFill>
          <a:blip r:embed="rId2"/>
          <a:stretch>
            <a:fillRect/>
          </a:stretch>
        </p:blipFill>
        <p:spPr>
          <a:xfrm>
            <a:off x="4484686" y="3797703"/>
            <a:ext cx="2533650" cy="476250"/>
          </a:xfrm>
          <a:prstGeom prst="rect">
            <a:avLst/>
          </a:prstGeom>
          <a:ln>
            <a:noFill/>
          </a:ln>
          <a:effectLst>
            <a:outerShdw blurRad="190500" algn="tl" rotWithShape="0">
              <a:srgbClr val="000000">
                <a:alpha val="70000"/>
              </a:srgbClr>
            </a:outerShdw>
          </a:effectLst>
        </p:spPr>
      </p:pic>
      <p:pic>
        <p:nvPicPr>
          <p:cNvPr id="5" name="Imagen 4"/>
          <p:cNvPicPr>
            <a:picLocks noChangeAspect="1"/>
          </p:cNvPicPr>
          <p:nvPr/>
        </p:nvPicPr>
        <p:blipFill>
          <a:blip r:embed="rId3"/>
          <a:stretch>
            <a:fillRect/>
          </a:stretch>
        </p:blipFill>
        <p:spPr>
          <a:xfrm>
            <a:off x="2636837" y="5348460"/>
            <a:ext cx="6229350" cy="6000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982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169026"/>
            <a:ext cx="10131425" cy="1210888"/>
          </a:xfrm>
        </p:spPr>
        <p:txBody>
          <a:bodyPr/>
          <a:lstStyle/>
          <a:p>
            <a:pPr algn="ctr"/>
            <a:r>
              <a:rPr lang="es-ES" dirty="0" smtClean="0"/>
              <a:t>2.1 Seguridad web en php</a:t>
            </a:r>
            <a:endParaRPr lang="es-ES" dirty="0"/>
          </a:p>
        </p:txBody>
      </p:sp>
      <p:sp>
        <p:nvSpPr>
          <p:cNvPr id="3" name="Marcador de contenido 2"/>
          <p:cNvSpPr>
            <a:spLocks noGrp="1"/>
          </p:cNvSpPr>
          <p:nvPr>
            <p:ph idx="1"/>
          </p:nvPr>
        </p:nvSpPr>
        <p:spPr>
          <a:xfrm>
            <a:off x="685801" y="1379914"/>
            <a:ext cx="10131425" cy="4705001"/>
          </a:xfrm>
        </p:spPr>
        <p:txBody>
          <a:bodyPr>
            <a:normAutofit fontScale="92500" lnSpcReduction="20000"/>
          </a:bodyPr>
          <a:lstStyle/>
          <a:p>
            <a:r>
              <a:rPr lang="es-ES" dirty="0" smtClean="0"/>
              <a:t>Para la seguridad web tenemos que tener en cuenta diferentes tipos de ataques:</a:t>
            </a:r>
          </a:p>
          <a:p>
            <a:pPr lvl="1"/>
            <a:r>
              <a:rPr lang="es-ES" dirty="0" smtClean="0"/>
              <a:t>Ataques XSS Cross-Site Scripting</a:t>
            </a:r>
          </a:p>
          <a:p>
            <a:pPr lvl="2"/>
            <a:r>
              <a:rPr lang="es-ES" dirty="0" smtClean="0"/>
              <a:t>Non-persistent XSS: No almacenan el código malicioso en el servidor sino que lo pasan y presentan directamente a la victima. Es el ataque XSS más popular. Las medidas para protegerse son con data validation, data sanitization y output escaping.</a:t>
            </a:r>
          </a:p>
          <a:p>
            <a:pPr lvl="2"/>
            <a:r>
              <a:rPr lang="es-ES" dirty="0" smtClean="0"/>
              <a:t>Persistent XSS: El código malicioso ya ha superado la barreara del proceso de validación y está almacenado en un almacén de datos.</a:t>
            </a:r>
          </a:p>
          <a:p>
            <a:pPr lvl="2"/>
            <a:r>
              <a:rPr lang="es-ES" dirty="0" smtClean="0"/>
              <a:t>Data validation: Es el proceso de asegurarse de que tu aplicación analiza todo tipo de datos correctamente.</a:t>
            </a:r>
          </a:p>
          <a:p>
            <a:pPr lvl="2"/>
            <a:r>
              <a:rPr lang="es-ES" dirty="0" smtClean="0"/>
              <a:t>Data sanitization: Se centra en manipular los datos para asegurarse de que son seguros.</a:t>
            </a:r>
          </a:p>
          <a:p>
            <a:pPr lvl="2"/>
            <a:r>
              <a:rPr lang="es-ES" dirty="0" smtClean="0"/>
              <a:t>Output escaping: Para proteger la integridad de los datos que se devuelven.</a:t>
            </a:r>
          </a:p>
          <a:p>
            <a:pPr lvl="1"/>
            <a:r>
              <a:rPr lang="es-ES" dirty="0" smtClean="0"/>
              <a:t>Ataques CSRF: se producen cuando el atacante provoca que el usuario ejecute una acción de forma no intencionada en una aplicación en la que había inicio de sesión. Para protegerse de esto se suelen incluir dentro de los formularios identificadores dentro de cada campo.</a:t>
            </a:r>
          </a:p>
          <a:p>
            <a:pPr lvl="1"/>
            <a:r>
              <a:rPr lang="es-ES" dirty="0" smtClean="0"/>
              <a:t>Seguridad en sesiones: El robo de sesiones provoca que se comprometan las cuentas de los usuarios, por lo que si esos usuarios tienen permisos especiales las consecuencias pueden ser aun más graves. Para prevenir esto lo que se suele hacer es que el archivo de inicio de sesión no incluya el ID de la sesión.</a:t>
            </a:r>
          </a:p>
          <a:p>
            <a:pPr lvl="1"/>
            <a:r>
              <a:rPr lang="es-ES" dirty="0" smtClean="0"/>
              <a:t>Encriptación de contraseñas: La encriptación de las contraseñas es algo muy importante por lo que siempre tienen que tener algún algoritmo de encriptación como por ejemplo hashing el cual protege las contraseñas a posibles robos mediante encriptado.</a:t>
            </a:r>
          </a:p>
          <a:p>
            <a:pPr lvl="2"/>
            <a:endParaRPr lang="es-ES" dirty="0"/>
          </a:p>
        </p:txBody>
      </p:sp>
    </p:spTree>
    <p:extLst>
      <p:ext uri="{BB962C8B-B14F-4D97-AF65-F5344CB8AC3E}">
        <p14:creationId xmlns:p14="http://schemas.microsoft.com/office/powerpoint/2010/main" val="88799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476597"/>
            <a:ext cx="10131425" cy="1169324"/>
          </a:xfrm>
        </p:spPr>
        <p:txBody>
          <a:bodyPr/>
          <a:lstStyle/>
          <a:p>
            <a:pPr algn="ctr"/>
            <a:r>
              <a:rPr lang="es-ES" dirty="0" smtClean="0"/>
              <a:t>2.2 Encriptado de contraseñas</a:t>
            </a:r>
            <a:endParaRPr lang="es-ES" dirty="0"/>
          </a:p>
        </p:txBody>
      </p:sp>
      <p:sp>
        <p:nvSpPr>
          <p:cNvPr id="3" name="Marcador de contenido 2"/>
          <p:cNvSpPr>
            <a:spLocks noGrp="1"/>
          </p:cNvSpPr>
          <p:nvPr>
            <p:ph idx="1"/>
          </p:nvPr>
        </p:nvSpPr>
        <p:spPr>
          <a:xfrm>
            <a:off x="685801" y="1371773"/>
            <a:ext cx="10131425" cy="3965171"/>
          </a:xfrm>
        </p:spPr>
        <p:txBody>
          <a:bodyPr/>
          <a:lstStyle/>
          <a:p>
            <a:r>
              <a:rPr lang="es-ES" dirty="0" smtClean="0"/>
              <a:t>Para guardar contraseñas debemos encriptarlas mediante algún algoritmo de encriptación como por ejemplo el algoritmo hashing para hacer imposible que se pueda acceder a la base de datos para conseguir la contraseña. </a:t>
            </a:r>
          </a:p>
          <a:p>
            <a:r>
              <a:rPr lang="es-ES" dirty="0" smtClean="0"/>
              <a:t>Existen funciones básicas como por ejemplo: md5, sha1 o hash.</a:t>
            </a:r>
          </a:p>
          <a:p>
            <a:r>
              <a:rPr lang="es-ES" dirty="0" smtClean="0"/>
              <a:t>El siguiente ejemplo nos permite encriptar la contraseña mediante la librería Hash de PHP el cual crea una contraseña muy compleja incluyendo salts aleatorios. A la función hay que pasarle el algoritmo que deseas usar aunque la mejor opción es el por defecto(“PASSWORD_DEFAULT”).</a:t>
            </a:r>
            <a:endParaRPr lang="es-ES" dirty="0"/>
          </a:p>
        </p:txBody>
      </p:sp>
      <p:pic>
        <p:nvPicPr>
          <p:cNvPr id="5" name="Imagen 4"/>
          <p:cNvPicPr>
            <a:picLocks noChangeAspect="1"/>
          </p:cNvPicPr>
          <p:nvPr/>
        </p:nvPicPr>
        <p:blipFill>
          <a:blip r:embed="rId2"/>
          <a:stretch>
            <a:fillRect/>
          </a:stretch>
        </p:blipFill>
        <p:spPr>
          <a:xfrm>
            <a:off x="2222500" y="4904854"/>
            <a:ext cx="7058025" cy="3238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01143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338</TotalTime>
  <Words>1694</Words>
  <Application>Microsoft Office PowerPoint</Application>
  <PresentationFormat>Panorámica</PresentationFormat>
  <Paragraphs>113</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Celestial</vt:lpstr>
      <vt:lpstr>Seguridad en php</vt:lpstr>
      <vt:lpstr>Índice</vt:lpstr>
      <vt:lpstr>1. Filtrado</vt:lpstr>
      <vt:lpstr>1.1 Ataques xss(1)</vt:lpstr>
      <vt:lpstr>1.1 Ataques xss(2)</vt:lpstr>
      <vt:lpstr>1.2 Filtrado de datos </vt:lpstr>
      <vt:lpstr>1.3 Escape de datos</vt:lpstr>
      <vt:lpstr>2.1 Seguridad web en php</vt:lpstr>
      <vt:lpstr>2.2 Encriptado de contraseñas</vt:lpstr>
      <vt:lpstr>3. SQL Injection(1)</vt:lpstr>
      <vt:lpstr>3. SQL Injection(2)</vt:lpstr>
      <vt:lpstr>3. SQL Injection(3)</vt:lpstr>
      <vt:lpstr>4. Ataques en sesiones(1)</vt:lpstr>
      <vt:lpstr>4. Ataques en sesiones(2)</vt:lpstr>
      <vt:lpstr>5. Seguridad en la subida de archivos</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en php</dc:title>
  <dc:creator>Full name</dc:creator>
  <cp:lastModifiedBy>Adrián Peña Giménez</cp:lastModifiedBy>
  <cp:revision>28</cp:revision>
  <dcterms:created xsi:type="dcterms:W3CDTF">2019-01-09T16:10:42Z</dcterms:created>
  <dcterms:modified xsi:type="dcterms:W3CDTF">2019-01-14T12:53:00Z</dcterms:modified>
</cp:coreProperties>
</file>