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1" r:id="rId3"/>
    <p:sldId id="262" r:id="rId4"/>
    <p:sldId id="263" r:id="rId5"/>
    <p:sldId id="265" r:id="rId6"/>
    <p:sldId id="268" r:id="rId7"/>
    <p:sldId id="269" r:id="rId8"/>
    <p:sldId id="266" r:id="rId9"/>
    <p:sldId id="260" r:id="rId10"/>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93" d="100"/>
          <a:sy n="93" d="100"/>
        </p:scale>
        <p:origin x="-420"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3429000"/>
          </a:xfrm>
          <a:prstGeom prst="rect">
            <a:avLst/>
          </a:prstGeom>
        </p:spPr>
      </p:pic>
      <p:sp>
        <p:nvSpPr>
          <p:cNvPr id="4" name="Date Placeholder 3"/>
          <p:cNvSpPr>
            <a:spLocks noGrp="1"/>
          </p:cNvSpPr>
          <p:nvPr>
            <p:ph type="dt" sz="half" idx="10"/>
          </p:nvPr>
        </p:nvSpPr>
        <p:spPr/>
        <p:txBody>
          <a:bodyPr/>
          <a:lstStyle/>
          <a:p>
            <a:fld id="{9B5B0D84-C477-4703-BCBD-0F9A8822694D}" type="datetimeFigureOut">
              <a:rPr lang="es-ES" smtClean="0"/>
              <a:t>14/07/2023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931E18-1BC4-4432-87F1-ECC893ADCF7C}" type="slidenum">
              <a:rPr lang="es-ES" smtClean="0"/>
              <a:t>‹Nº›</a:t>
            </a:fld>
            <a:endParaRPr lang="es-ES"/>
          </a:p>
        </p:txBody>
      </p:sp>
      <p:sp>
        <p:nvSpPr>
          <p:cNvPr id="3" name="Subtitle 2"/>
          <p:cNvSpPr>
            <a:spLocks noGrp="1"/>
          </p:cNvSpPr>
          <p:nvPr>
            <p:ph type="subTitle" idx="1"/>
          </p:nvPr>
        </p:nvSpPr>
        <p:spPr>
          <a:xfrm>
            <a:off x="1219200" y="2914650"/>
            <a:ext cx="6400800" cy="131445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1505916"/>
            <a:ext cx="7772400" cy="1102519"/>
          </a:xfrm>
        </p:spPr>
        <p:txBody>
          <a:bodyPr/>
          <a:lstStyle>
            <a:lvl1pPr algn="ctr">
              <a:defRPr sz="320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B5B0D84-C477-4703-BCBD-0F9A8822694D}" type="datetimeFigureOut">
              <a:rPr lang="es-ES" smtClean="0"/>
              <a:t>14/07/2023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B5B0D84-C477-4703-BCBD-0F9A8822694D}" type="datetimeFigureOut">
              <a:rPr lang="es-ES" smtClean="0"/>
              <a:t>14/07/2023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fld id="{9B5B0D84-C477-4703-BCBD-0F9A8822694D}" type="datetimeFigureOut">
              <a:rPr lang="es-ES" smtClean="0"/>
              <a:t>14/07/2023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931E18-1BC4-4432-87F1-ECC893ADCF7C}" type="slidenum">
              <a:rPr lang="es-ES" smtClean="0"/>
              <a:t>‹Nº›</a:t>
            </a:fld>
            <a:endParaRPr lang="es-ES"/>
          </a:p>
        </p:txBody>
      </p:sp>
      <p:sp>
        <p:nvSpPr>
          <p:cNvPr id="8" name="Content Placeholder 7"/>
          <p:cNvSpPr>
            <a:spLocks noGrp="1"/>
          </p:cNvSpPr>
          <p:nvPr>
            <p:ph sz="quarter" idx="13"/>
          </p:nvPr>
        </p:nvSpPr>
        <p:spPr>
          <a:xfrm>
            <a:off x="609600" y="1200150"/>
            <a:ext cx="7924800" cy="30861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1" y="3721894"/>
            <a:ext cx="7885113" cy="1021556"/>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1" y="2596754"/>
            <a:ext cx="7885113" cy="1125140"/>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5B0D84-C477-4703-BCBD-0F9A8822694D}" type="datetimeFigureOut">
              <a:rPr lang="es-ES" smtClean="0"/>
              <a:t>14/07/2023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200150"/>
            <a:ext cx="3733800" cy="30861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200150"/>
            <a:ext cx="3733800" cy="30861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05979"/>
            <a:ext cx="7924800" cy="85725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fld id="{9B5B0D84-C477-4703-BCBD-0F9A8822694D}" type="datetimeFigureOut">
              <a:rPr lang="es-ES" smtClean="0"/>
              <a:t>14/07/2023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05979"/>
            <a:ext cx="7924800" cy="85725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9B5B0D84-C477-4703-BCBD-0F9A8822694D}" type="datetimeFigureOut">
              <a:rPr lang="es-ES" smtClean="0"/>
              <a:t>14/07/2023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B5B0D84-C477-4703-BCBD-0F9A8822694D}" type="datetimeFigureOut">
              <a:rPr lang="es-ES" smtClean="0"/>
              <a:t>14/07/2023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B0D84-C477-4703-BCBD-0F9A8822694D}" type="datetimeFigureOut">
              <a:rPr lang="es-ES" smtClean="0"/>
              <a:t>14/07/2023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085850"/>
            <a:ext cx="4648200" cy="3200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085850"/>
            <a:ext cx="2971800" cy="82296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1910919"/>
            <a:ext cx="2971800" cy="23753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B5B0D84-C477-4703-BCBD-0F9A8822694D}" type="datetimeFigureOut">
              <a:rPr lang="es-ES" smtClean="0"/>
              <a:t>14/07/2023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5143500"/>
          </a:xfrm>
          <a:prstGeom prst="rect">
            <a:avLst/>
          </a:prstGeom>
        </p:spPr>
      </p:pic>
      <p:sp>
        <p:nvSpPr>
          <p:cNvPr id="2" name="Title 1"/>
          <p:cNvSpPr>
            <a:spLocks noGrp="1"/>
          </p:cNvSpPr>
          <p:nvPr>
            <p:ph type="title"/>
          </p:nvPr>
        </p:nvSpPr>
        <p:spPr>
          <a:xfrm>
            <a:off x="609600" y="1085850"/>
            <a:ext cx="2971800" cy="82296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085850"/>
            <a:ext cx="3419856" cy="260604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1910918"/>
            <a:ext cx="2971800" cy="18038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B5B0D84-C477-4703-BCBD-0F9A8822694D}" type="datetimeFigureOut">
              <a:rPr lang="es-ES" smtClean="0"/>
              <a:t>14/07/2023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931E18-1BC4-4432-87F1-ECC893ADCF7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5143500"/>
          </a:xfrm>
          <a:prstGeom prst="rect">
            <a:avLst/>
          </a:prstGeom>
        </p:spPr>
      </p:pic>
      <p:sp>
        <p:nvSpPr>
          <p:cNvPr id="2" name="Title Placeholder 1"/>
          <p:cNvSpPr>
            <a:spLocks noGrp="1"/>
          </p:cNvSpPr>
          <p:nvPr>
            <p:ph type="title"/>
          </p:nvPr>
        </p:nvSpPr>
        <p:spPr>
          <a:xfrm>
            <a:off x="609600" y="205979"/>
            <a:ext cx="7924800" cy="85725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200151"/>
            <a:ext cx="79248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4767263"/>
            <a:ext cx="1524000" cy="273844"/>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B5B0D84-C477-4703-BCBD-0F9A8822694D}" type="datetimeFigureOut">
              <a:rPr lang="es-ES" smtClean="0"/>
              <a:t>14/07/2023</a:t>
            </a:fld>
            <a:endParaRPr lang="es-ES"/>
          </a:p>
        </p:txBody>
      </p:sp>
      <p:sp>
        <p:nvSpPr>
          <p:cNvPr id="5" name="Footer Placeholder 4"/>
          <p:cNvSpPr>
            <a:spLocks noGrp="1"/>
          </p:cNvSpPr>
          <p:nvPr>
            <p:ph type="ftr" sz="quarter" idx="3"/>
          </p:nvPr>
        </p:nvSpPr>
        <p:spPr>
          <a:xfrm>
            <a:off x="609600" y="4767263"/>
            <a:ext cx="2895600" cy="273844"/>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ES"/>
          </a:p>
        </p:txBody>
      </p:sp>
      <p:sp>
        <p:nvSpPr>
          <p:cNvPr id="6" name="Slide Number Placeholder 5"/>
          <p:cNvSpPr>
            <a:spLocks noGrp="1"/>
          </p:cNvSpPr>
          <p:nvPr>
            <p:ph type="sldNum" sz="quarter" idx="4"/>
          </p:nvPr>
        </p:nvSpPr>
        <p:spPr>
          <a:xfrm>
            <a:off x="7543800" y="4767263"/>
            <a:ext cx="990600" cy="273844"/>
          </a:xfrm>
          <a:prstGeom prst="rect">
            <a:avLst/>
          </a:prstGeom>
        </p:spPr>
        <p:txBody>
          <a:bodyPr vert="horz" lIns="91440" tIns="45720" rIns="91440" bIns="45720" rtlCol="0" anchor="ctr"/>
          <a:lstStyle>
            <a:lvl1pPr algn="r">
              <a:defRPr sz="1100" baseline="0">
                <a:solidFill>
                  <a:schemeClr val="tx1"/>
                </a:solidFill>
              </a:defRPr>
            </a:lvl1pPr>
          </a:lstStyle>
          <a:p>
            <a:fld id="{5B931E18-1BC4-4432-87F1-ECC893ADCF7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1200" b="1" dirty="0" smtClean="0">
                <a:latin typeface="Arial" pitchFamily="34" charset="0"/>
                <a:cs typeface="Arial" pitchFamily="34" charset="0"/>
              </a:rPr>
              <a:t>Republica Bolivariana de Venezuela.</a:t>
            </a:r>
            <a:br>
              <a:rPr lang="es-ES" sz="1200" b="1" dirty="0" smtClean="0">
                <a:latin typeface="Arial" pitchFamily="34" charset="0"/>
                <a:cs typeface="Arial" pitchFamily="34" charset="0"/>
              </a:rPr>
            </a:br>
            <a:r>
              <a:rPr lang="es-ES" sz="1200" b="1" dirty="0" smtClean="0">
                <a:latin typeface="Arial" pitchFamily="34" charset="0"/>
                <a:cs typeface="Arial" pitchFamily="34" charset="0"/>
              </a:rPr>
              <a:t>Ministerio del poder popular para la educación.</a:t>
            </a:r>
            <a:br>
              <a:rPr lang="es-ES" sz="1200" b="1" dirty="0" smtClean="0">
                <a:latin typeface="Arial" pitchFamily="34" charset="0"/>
                <a:cs typeface="Arial" pitchFamily="34" charset="0"/>
              </a:rPr>
            </a:br>
            <a:r>
              <a:rPr lang="es-ES" sz="1200" b="1" dirty="0" smtClean="0">
                <a:latin typeface="Arial" pitchFamily="34" charset="0"/>
                <a:cs typeface="Arial" pitchFamily="34" charset="0"/>
              </a:rPr>
              <a:t>Universidad Politécnica Territorial del Norte de Monagas.</a:t>
            </a:r>
            <a:br>
              <a:rPr lang="es-ES" sz="1200" b="1" dirty="0" smtClean="0">
                <a:latin typeface="Arial" pitchFamily="34" charset="0"/>
                <a:cs typeface="Arial" pitchFamily="34" charset="0"/>
              </a:rPr>
            </a:br>
            <a:r>
              <a:rPr lang="es-ES" sz="1200" b="1" dirty="0" smtClean="0">
                <a:latin typeface="Arial" pitchFamily="34" charset="0"/>
                <a:cs typeface="Arial" pitchFamily="34" charset="0"/>
              </a:rPr>
              <a:t>Ludovico Silva sede punta de mata.</a:t>
            </a:r>
            <a:endParaRPr lang="es-ES" sz="1200" b="1" dirty="0">
              <a:latin typeface="Arial" pitchFamily="34" charset="0"/>
              <a:cs typeface="Arial" pitchFamily="34" charset="0"/>
            </a:endParaRPr>
          </a:p>
        </p:txBody>
      </p:sp>
      <p:sp>
        <p:nvSpPr>
          <p:cNvPr id="4" name="3 CuadroTexto"/>
          <p:cNvSpPr txBox="1"/>
          <p:nvPr/>
        </p:nvSpPr>
        <p:spPr>
          <a:xfrm>
            <a:off x="2051720" y="2096399"/>
            <a:ext cx="4824536" cy="707886"/>
          </a:xfrm>
          <a:prstGeom prst="rect">
            <a:avLst/>
          </a:prstGeom>
          <a:noFill/>
        </p:spPr>
        <p:txBody>
          <a:bodyPr wrap="square" rtlCol="0">
            <a:spAutoFit/>
          </a:bodyPr>
          <a:lstStyle/>
          <a:p>
            <a:pPr algn="ctr"/>
            <a:r>
              <a:rPr lang="es-ES" sz="4000" b="1" dirty="0" smtClean="0">
                <a:latin typeface="+mj-lt"/>
              </a:rPr>
              <a:t>Funciones</a:t>
            </a:r>
            <a:endParaRPr lang="es-ES" sz="4000" b="1" dirty="0">
              <a:latin typeface="+mj-lt"/>
            </a:endParaRPr>
          </a:p>
        </p:txBody>
      </p:sp>
      <p:sp>
        <p:nvSpPr>
          <p:cNvPr id="6" name="5 CuadroTexto"/>
          <p:cNvSpPr txBox="1"/>
          <p:nvPr/>
        </p:nvSpPr>
        <p:spPr>
          <a:xfrm>
            <a:off x="395536" y="3641998"/>
            <a:ext cx="1676806" cy="523220"/>
          </a:xfrm>
          <a:prstGeom prst="rect">
            <a:avLst/>
          </a:prstGeom>
          <a:noFill/>
        </p:spPr>
        <p:txBody>
          <a:bodyPr wrap="none" rtlCol="0">
            <a:spAutoFit/>
          </a:bodyPr>
          <a:lstStyle/>
          <a:p>
            <a:r>
              <a:rPr lang="es-ES" sz="1400" dirty="0" smtClean="0">
                <a:latin typeface="Arial" pitchFamily="34" charset="0"/>
                <a:cs typeface="Arial" pitchFamily="34" charset="0"/>
              </a:rPr>
              <a:t>Profesora:</a:t>
            </a:r>
          </a:p>
          <a:p>
            <a:r>
              <a:rPr lang="es-ES" sz="1400" dirty="0" smtClean="0">
                <a:latin typeface="Arial" pitchFamily="34" charset="0"/>
                <a:cs typeface="Arial" pitchFamily="34" charset="0"/>
              </a:rPr>
              <a:t>Ing. </a:t>
            </a:r>
            <a:r>
              <a:rPr lang="es-ES" sz="1400" dirty="0" err="1" smtClean="0">
                <a:latin typeface="Arial" pitchFamily="34" charset="0"/>
                <a:cs typeface="Arial" pitchFamily="34" charset="0"/>
              </a:rPr>
              <a:t>Marycela</a:t>
            </a:r>
            <a:r>
              <a:rPr lang="es-ES" sz="1400" dirty="0" smtClean="0">
                <a:latin typeface="Arial" pitchFamily="34" charset="0"/>
                <a:cs typeface="Arial" pitchFamily="34" charset="0"/>
              </a:rPr>
              <a:t> Vera</a:t>
            </a:r>
            <a:endParaRPr lang="es-ES" sz="1400" dirty="0">
              <a:latin typeface="Arial" pitchFamily="34" charset="0"/>
              <a:cs typeface="Arial" pitchFamily="34" charset="0"/>
            </a:endParaRPr>
          </a:p>
        </p:txBody>
      </p:sp>
      <p:sp>
        <p:nvSpPr>
          <p:cNvPr id="7" name="6 CuadroTexto"/>
          <p:cNvSpPr txBox="1"/>
          <p:nvPr/>
        </p:nvSpPr>
        <p:spPr>
          <a:xfrm>
            <a:off x="7265041" y="3641998"/>
            <a:ext cx="1308371" cy="738664"/>
          </a:xfrm>
          <a:prstGeom prst="rect">
            <a:avLst/>
          </a:prstGeom>
          <a:noFill/>
        </p:spPr>
        <p:txBody>
          <a:bodyPr wrap="none" rtlCol="0">
            <a:spAutoFit/>
          </a:bodyPr>
          <a:lstStyle/>
          <a:p>
            <a:r>
              <a:rPr lang="es-ES" sz="1400" dirty="0" smtClean="0">
                <a:latin typeface="Arial" pitchFamily="34" charset="0"/>
                <a:cs typeface="Arial" pitchFamily="34" charset="0"/>
              </a:rPr>
              <a:t>Bachiller:</a:t>
            </a:r>
          </a:p>
          <a:p>
            <a:r>
              <a:rPr lang="es-ES" sz="1400" dirty="0" smtClean="0">
                <a:latin typeface="Arial" pitchFamily="34" charset="0"/>
                <a:cs typeface="Arial" pitchFamily="34" charset="0"/>
              </a:rPr>
              <a:t>Adrián Flores</a:t>
            </a:r>
          </a:p>
          <a:p>
            <a:r>
              <a:rPr lang="es-ES" sz="1400" dirty="0" smtClean="0">
                <a:latin typeface="Arial" pitchFamily="34" charset="0"/>
                <a:cs typeface="Arial" pitchFamily="34" charset="0"/>
              </a:rPr>
              <a:t>CI:31.315.613</a:t>
            </a:r>
            <a:endParaRPr lang="es-ES" sz="1400" dirty="0">
              <a:latin typeface="Arial" pitchFamily="34" charset="0"/>
              <a:cs typeface="Arial" pitchFamily="34" charset="0"/>
            </a:endParaRPr>
          </a:p>
        </p:txBody>
      </p:sp>
      <p:sp>
        <p:nvSpPr>
          <p:cNvPr id="9" name="8 CuadroTexto"/>
          <p:cNvSpPr txBox="1"/>
          <p:nvPr/>
        </p:nvSpPr>
        <p:spPr>
          <a:xfrm>
            <a:off x="3943332" y="4532035"/>
            <a:ext cx="1041311" cy="307777"/>
          </a:xfrm>
          <a:prstGeom prst="rect">
            <a:avLst/>
          </a:prstGeom>
          <a:noFill/>
        </p:spPr>
        <p:txBody>
          <a:bodyPr wrap="none" rtlCol="0">
            <a:spAutoFit/>
          </a:bodyPr>
          <a:lstStyle/>
          <a:p>
            <a:r>
              <a:rPr lang="es-ES" sz="1400" dirty="0" smtClean="0"/>
              <a:t>Sección 1 T2</a:t>
            </a:r>
            <a:endParaRPr lang="es-ES" sz="1400"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67494"/>
            <a:ext cx="1234209" cy="1154411"/>
          </a:xfrm>
          <a:prstGeom prst="rect">
            <a:avLst/>
          </a:prstGeom>
        </p:spPr>
      </p:pic>
    </p:spTree>
    <p:extLst>
      <p:ext uri="{BB962C8B-B14F-4D97-AF65-F5344CB8AC3E}">
        <p14:creationId xmlns:p14="http://schemas.microsoft.com/office/powerpoint/2010/main" val="197928438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ES" sz="2800" b="1" dirty="0" smtClean="0"/>
              <a:t>¿Qué son Funciones?</a:t>
            </a:r>
            <a:endParaRPr lang="es-ES" sz="2800" b="1" dirty="0"/>
          </a:p>
        </p:txBody>
      </p:sp>
      <p:pic>
        <p:nvPicPr>
          <p:cNvPr id="9" name="8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059582"/>
            <a:ext cx="2625080" cy="2625080"/>
          </a:xfrm>
          <a:prstGeom prst="rect">
            <a:avLst/>
          </a:prstGeom>
          <a:effectLst>
            <a:softEdge rad="31750"/>
          </a:effectLst>
        </p:spPr>
      </p:pic>
      <p:sp>
        <p:nvSpPr>
          <p:cNvPr id="10" name="9 CuadroTexto"/>
          <p:cNvSpPr txBox="1"/>
          <p:nvPr/>
        </p:nvSpPr>
        <p:spPr>
          <a:xfrm>
            <a:off x="323528" y="1595384"/>
            <a:ext cx="4680520" cy="1015663"/>
          </a:xfrm>
          <a:prstGeom prst="rect">
            <a:avLst/>
          </a:prstGeom>
          <a:noFill/>
        </p:spPr>
        <p:txBody>
          <a:bodyPr wrap="square" rtlCol="0">
            <a:spAutoFit/>
          </a:bodyPr>
          <a:lstStyle/>
          <a:p>
            <a:pPr algn="just"/>
            <a:r>
              <a:rPr lang="es-ES" sz="1200" dirty="0">
                <a:latin typeface="Arial" pitchFamily="34" charset="0"/>
                <a:cs typeface="Arial" pitchFamily="34" charset="0"/>
              </a:rPr>
              <a:t>Una </a:t>
            </a:r>
            <a:r>
              <a:rPr lang="es-ES" sz="1200" dirty="0" smtClean="0">
                <a:latin typeface="Arial" pitchFamily="34" charset="0"/>
                <a:cs typeface="Arial" pitchFamily="34" charset="0"/>
              </a:rPr>
              <a:t>función, </a:t>
            </a:r>
            <a:r>
              <a:rPr lang="es-ES" sz="1200" dirty="0">
                <a:latin typeface="Arial" pitchFamily="34" charset="0"/>
                <a:cs typeface="Arial" pitchFamily="34" charset="0"/>
              </a:rPr>
              <a:t>es un conjunto de instrucciones que a lo largo del programa van a ser ejecutadas multitud de veces. Es por ello, que este conjunto de instrucciones se agrupan en una función. Las funciones pueden ser llamadas y ejecutadas desde cualquier punto del programa</a:t>
            </a:r>
            <a:r>
              <a:rPr lang="es-ES" sz="1200" dirty="0" smtClean="0">
                <a:latin typeface="Arial" pitchFamily="34" charset="0"/>
                <a:cs typeface="Arial" pitchFamily="34" charset="0"/>
              </a:rPr>
              <a:t>.</a:t>
            </a:r>
          </a:p>
        </p:txBody>
      </p:sp>
      <p:sp>
        <p:nvSpPr>
          <p:cNvPr id="11" name="10 CuadroTexto"/>
          <p:cNvSpPr txBox="1"/>
          <p:nvPr/>
        </p:nvSpPr>
        <p:spPr>
          <a:xfrm>
            <a:off x="315128" y="2787774"/>
            <a:ext cx="4688920" cy="646331"/>
          </a:xfrm>
          <a:prstGeom prst="rect">
            <a:avLst/>
          </a:prstGeom>
          <a:noFill/>
        </p:spPr>
        <p:txBody>
          <a:bodyPr wrap="square" rtlCol="0">
            <a:spAutoFit/>
          </a:bodyPr>
          <a:lstStyle/>
          <a:p>
            <a:pPr algn="just"/>
            <a:r>
              <a:rPr lang="es-ES" sz="1200" dirty="0" smtClean="0">
                <a:latin typeface="Arial" pitchFamily="34" charset="0"/>
                <a:cs typeface="Arial" pitchFamily="34" charset="0"/>
              </a:rPr>
              <a:t>Las funciones de PHP, son acciones que se realizan de manera independiente. Son acciones que hacen que el código sea más legible y sencillo de depurar.</a:t>
            </a:r>
            <a:endParaRPr lang="es-ES" sz="1200" dirty="0">
              <a:latin typeface="Arial" pitchFamily="34" charset="0"/>
              <a:cs typeface="Arial" pitchFamily="34" charset="0"/>
            </a:endParaRPr>
          </a:p>
        </p:txBody>
      </p:sp>
    </p:spTree>
    <p:extLst>
      <p:ext uri="{BB962C8B-B14F-4D97-AF65-F5344CB8AC3E}">
        <p14:creationId xmlns:p14="http://schemas.microsoft.com/office/powerpoint/2010/main" val="18652004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2900" dirty="0" smtClean="0"/>
              <a:t>¿Para Qué sirven las funciones?</a:t>
            </a:r>
            <a:endParaRPr lang="es-ES" sz="2900" dirty="0"/>
          </a:p>
        </p:txBody>
      </p:sp>
      <p:sp>
        <p:nvSpPr>
          <p:cNvPr id="4" name="3 CuadroTexto"/>
          <p:cNvSpPr txBox="1"/>
          <p:nvPr/>
        </p:nvSpPr>
        <p:spPr>
          <a:xfrm>
            <a:off x="1205429" y="1563638"/>
            <a:ext cx="6480720" cy="646331"/>
          </a:xfrm>
          <a:prstGeom prst="rect">
            <a:avLst/>
          </a:prstGeom>
          <a:noFill/>
        </p:spPr>
        <p:txBody>
          <a:bodyPr wrap="square" rtlCol="0">
            <a:spAutoFit/>
          </a:bodyPr>
          <a:lstStyle/>
          <a:p>
            <a:pPr algn="just"/>
            <a:r>
              <a:rPr lang="es-ES" sz="1200" dirty="0" smtClean="0">
                <a:latin typeface="Arial" pitchFamily="34" charset="0"/>
                <a:cs typeface="Arial" pitchFamily="34" charset="0"/>
              </a:rPr>
              <a:t>Ya se ha hecho mención de la versatilidad de las funciones a la hora de armar un programa en PHP, traduciendo las acciones del desarrollador en un código más legible y sencillo para emular operaciones complejas dentro </a:t>
            </a:r>
            <a:r>
              <a:rPr lang="es-ES" sz="1200" dirty="0" smtClean="0">
                <a:latin typeface="Arial" pitchFamily="34" charset="0"/>
                <a:cs typeface="Arial" pitchFamily="34" charset="0"/>
              </a:rPr>
              <a:t>del mismo.</a:t>
            </a:r>
            <a:endParaRPr lang="es-ES" sz="1200" dirty="0">
              <a:latin typeface="Arial" pitchFamily="34" charset="0"/>
              <a:cs typeface="Arial" pitchFamily="34" charset="0"/>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291830"/>
            <a:ext cx="5220186" cy="1152881"/>
          </a:xfrm>
          <a:prstGeom prst="rect">
            <a:avLst/>
          </a:prstGeom>
          <a:effectLst/>
        </p:spPr>
      </p:pic>
    </p:spTree>
    <p:extLst>
      <p:ext uri="{BB962C8B-B14F-4D97-AF65-F5344CB8AC3E}">
        <p14:creationId xmlns:p14="http://schemas.microsoft.com/office/powerpoint/2010/main" val="775934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just"/>
            <a:r>
              <a:rPr lang="es-ES" sz="2500" dirty="0" smtClean="0"/>
              <a:t>¿Cuál Es La Sintaxis para Declarar una Función?</a:t>
            </a:r>
            <a:endParaRPr lang="es-ES" sz="2500"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43735"/>
            <a:ext cx="5620988" cy="1512168"/>
          </a:xfrm>
          <a:prstGeom prst="rect">
            <a:avLst/>
          </a:prstGeom>
        </p:spPr>
      </p:pic>
      <p:sp>
        <p:nvSpPr>
          <p:cNvPr id="7" name="6 CuadroTexto"/>
          <p:cNvSpPr txBox="1"/>
          <p:nvPr/>
        </p:nvSpPr>
        <p:spPr>
          <a:xfrm>
            <a:off x="395536" y="1275606"/>
            <a:ext cx="8280920" cy="738664"/>
          </a:xfrm>
          <a:prstGeom prst="rect">
            <a:avLst/>
          </a:prstGeom>
          <a:noFill/>
        </p:spPr>
        <p:txBody>
          <a:bodyPr wrap="square" rtlCol="0">
            <a:spAutoFit/>
          </a:bodyPr>
          <a:lstStyle/>
          <a:p>
            <a:pPr algn="just"/>
            <a:r>
              <a:rPr lang="es-ES" sz="1400" dirty="0"/>
              <a:t>En este ejemplo </a:t>
            </a:r>
            <a:r>
              <a:rPr lang="es-ES" sz="1400" dirty="0" smtClean="0"/>
              <a:t>podemos ver cómo se define una </a:t>
            </a:r>
            <a:r>
              <a:rPr lang="es-ES" sz="1400" dirty="0"/>
              <a:t>función cuyo nombre es </a:t>
            </a:r>
            <a:r>
              <a:rPr lang="es-ES" sz="1400" dirty="0" smtClean="0"/>
              <a:t>mostrar Texto</a:t>
            </a:r>
            <a:r>
              <a:rPr lang="es-ES" sz="1400" dirty="0"/>
              <a:t>. Esta función espera un parámetro cuando es invocada (parámetro que se ha denominado $texto). Una vez se ejecuta, la función ejecuta una serie de instrucciones y devuelve el control al punto desde el que fue invocada</a:t>
            </a:r>
            <a:r>
              <a:rPr lang="es-ES" sz="1400" dirty="0" smtClean="0"/>
              <a:t>.</a:t>
            </a:r>
            <a:endParaRPr lang="es-ES" sz="1400" dirty="0"/>
          </a:p>
        </p:txBody>
      </p:sp>
      <p:sp>
        <p:nvSpPr>
          <p:cNvPr id="8" name="7 CuadroTexto"/>
          <p:cNvSpPr txBox="1"/>
          <p:nvPr/>
        </p:nvSpPr>
        <p:spPr>
          <a:xfrm>
            <a:off x="1619672" y="2417861"/>
            <a:ext cx="941283" cy="307777"/>
          </a:xfrm>
          <a:prstGeom prst="rect">
            <a:avLst/>
          </a:prstGeom>
          <a:noFill/>
        </p:spPr>
        <p:txBody>
          <a:bodyPr wrap="none" rtlCol="0">
            <a:spAutoFit/>
          </a:bodyPr>
          <a:lstStyle/>
          <a:p>
            <a:r>
              <a:rPr lang="es-ES" sz="1400" b="1" dirty="0" smtClean="0">
                <a:latin typeface="Arial" pitchFamily="34" charset="0"/>
                <a:cs typeface="Arial" pitchFamily="34" charset="0"/>
              </a:rPr>
              <a:t>Ejemplo:</a:t>
            </a:r>
            <a:endParaRPr lang="es-ES" sz="1400" b="1" dirty="0">
              <a:latin typeface="Arial" pitchFamily="34" charset="0"/>
              <a:cs typeface="Arial" pitchFamily="34" charset="0"/>
            </a:endParaRPr>
          </a:p>
        </p:txBody>
      </p:sp>
    </p:spTree>
    <p:extLst>
      <p:ext uri="{BB962C8B-B14F-4D97-AF65-F5344CB8AC3E}">
        <p14:creationId xmlns:p14="http://schemas.microsoft.com/office/powerpoint/2010/main" val="727426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Observaciones</a:t>
            </a:r>
            <a:endParaRPr lang="es-ES" dirty="0"/>
          </a:p>
        </p:txBody>
      </p:sp>
      <p:sp>
        <p:nvSpPr>
          <p:cNvPr id="4" name="3 CuadroTexto"/>
          <p:cNvSpPr txBox="1"/>
          <p:nvPr/>
        </p:nvSpPr>
        <p:spPr>
          <a:xfrm>
            <a:off x="395536" y="1203598"/>
            <a:ext cx="8208912" cy="1169551"/>
          </a:xfrm>
          <a:prstGeom prst="rect">
            <a:avLst/>
          </a:prstGeom>
          <a:noFill/>
        </p:spPr>
        <p:txBody>
          <a:bodyPr wrap="square" rtlCol="0">
            <a:spAutoFit/>
          </a:bodyPr>
          <a:lstStyle/>
          <a:p>
            <a:pPr algn="just"/>
            <a:r>
              <a:rPr lang="es-ES" sz="1400" dirty="0" smtClean="0">
                <a:latin typeface="Arial" pitchFamily="34" charset="0"/>
                <a:cs typeface="Arial" pitchFamily="34" charset="0"/>
              </a:rPr>
              <a:t>a) En </a:t>
            </a:r>
            <a:r>
              <a:rPr lang="es-ES" sz="1400" dirty="0">
                <a:latin typeface="Arial" pitchFamily="34" charset="0"/>
                <a:cs typeface="Arial" pitchFamily="34" charset="0"/>
              </a:rPr>
              <a:t>algunos lenguajes de programación se distinguen los términos “</a:t>
            </a:r>
            <a:r>
              <a:rPr lang="es-ES" sz="1400" b="1" dirty="0">
                <a:latin typeface="Arial" pitchFamily="34" charset="0"/>
                <a:cs typeface="Arial" pitchFamily="34" charset="0"/>
              </a:rPr>
              <a:t>procedimiento</a:t>
            </a:r>
            <a:r>
              <a:rPr lang="es-ES" sz="1400" dirty="0">
                <a:latin typeface="Arial" pitchFamily="34" charset="0"/>
                <a:cs typeface="Arial" pitchFamily="34" charset="0"/>
              </a:rPr>
              <a:t>” cuando un fragmento de código de este tipo ejecuta una serie de instrucciones sin devolver un valor, frente al término “</a:t>
            </a:r>
            <a:r>
              <a:rPr lang="es-ES" sz="1400" b="1" dirty="0">
                <a:latin typeface="Arial" pitchFamily="34" charset="0"/>
                <a:cs typeface="Arial" pitchFamily="34" charset="0"/>
              </a:rPr>
              <a:t>función</a:t>
            </a:r>
            <a:r>
              <a:rPr lang="es-ES" sz="1400" dirty="0">
                <a:latin typeface="Arial" pitchFamily="34" charset="0"/>
                <a:cs typeface="Arial" pitchFamily="34" charset="0"/>
              </a:rPr>
              <a:t>” que se aplica cuando un fragmento de código de este tipo ejecuta una serie de instrucciones y devuelve un valor. En PHP no se distingue entre una cosa y otra, simplemente se habla de “función” en general</a:t>
            </a:r>
            <a:r>
              <a:rPr lang="es-ES" sz="1400" dirty="0" smtClean="0">
                <a:latin typeface="Arial" pitchFamily="34" charset="0"/>
                <a:cs typeface="Arial" pitchFamily="34" charset="0"/>
              </a:rPr>
              <a:t>.</a:t>
            </a:r>
          </a:p>
        </p:txBody>
      </p:sp>
      <p:sp>
        <p:nvSpPr>
          <p:cNvPr id="6" name="5 CuadroTexto"/>
          <p:cNvSpPr txBox="1"/>
          <p:nvPr/>
        </p:nvSpPr>
        <p:spPr>
          <a:xfrm>
            <a:off x="395536" y="2477527"/>
            <a:ext cx="8208912" cy="1600438"/>
          </a:xfrm>
          <a:prstGeom prst="rect">
            <a:avLst/>
          </a:prstGeom>
          <a:noFill/>
        </p:spPr>
        <p:txBody>
          <a:bodyPr wrap="square" rtlCol="0">
            <a:spAutoFit/>
          </a:bodyPr>
          <a:lstStyle/>
          <a:p>
            <a:pPr algn="just"/>
            <a:r>
              <a:rPr lang="es-ES" sz="1400" dirty="0">
                <a:latin typeface="Arial" pitchFamily="34" charset="0"/>
                <a:cs typeface="Arial" pitchFamily="34" charset="0"/>
              </a:rPr>
              <a:t>b) En algunos lenguajes de programación como Java el tipado o especificación de tipos que se van a recibir por parte de la función (o el tipo de dato que va a devolver la función) es mucho más fuerte. Si te fijas, la función </a:t>
            </a:r>
            <a:r>
              <a:rPr lang="es-ES" sz="1400" dirty="0" smtClean="0">
                <a:latin typeface="Arial" pitchFamily="34" charset="0"/>
                <a:cs typeface="Arial" pitchFamily="34" charset="0"/>
              </a:rPr>
              <a:t>mostrar Texto </a:t>
            </a:r>
            <a:r>
              <a:rPr lang="es-ES" sz="1400" dirty="0">
                <a:latin typeface="Arial" pitchFamily="34" charset="0"/>
                <a:cs typeface="Arial" pitchFamily="34" charset="0"/>
              </a:rPr>
              <a:t>recibe un parámetro denominado $texto, pero en ningún lado se especifica si dicho parámetro es tipo integer, float, double ó string. ¿De qué tipo es? Realmente no lo sabemos: el intérprete PHP se encarga de automáticamente reconocer el tipo que se le pasa a la función. Además, intentará ejecutar el código sea como sea el tipo del parámetro pasado. Si le resultara imposible ejecutar el código, devolvería un error.</a:t>
            </a:r>
            <a:endParaRPr lang="es-ES" sz="1400" dirty="0" smtClean="0">
              <a:latin typeface="Arial" pitchFamily="34" charset="0"/>
              <a:cs typeface="Arial" pitchFamily="34" charset="0"/>
            </a:endParaRPr>
          </a:p>
        </p:txBody>
      </p:sp>
    </p:spTree>
    <p:extLst>
      <p:ext uri="{BB962C8B-B14F-4D97-AF65-F5344CB8AC3E}">
        <p14:creationId xmlns:p14="http://schemas.microsoft.com/office/powerpoint/2010/main" val="228521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Parámetros formales y Actuales</a:t>
            </a:r>
            <a:endParaRPr lang="es-ES" dirty="0"/>
          </a:p>
        </p:txBody>
      </p:sp>
      <p:sp>
        <p:nvSpPr>
          <p:cNvPr id="4" name="3 CuadroTexto"/>
          <p:cNvSpPr txBox="1"/>
          <p:nvPr/>
        </p:nvSpPr>
        <p:spPr>
          <a:xfrm>
            <a:off x="467544" y="1347614"/>
            <a:ext cx="7992888" cy="738664"/>
          </a:xfrm>
          <a:prstGeom prst="rect">
            <a:avLst/>
          </a:prstGeom>
          <a:noFill/>
        </p:spPr>
        <p:txBody>
          <a:bodyPr wrap="square" rtlCol="0">
            <a:spAutoFit/>
          </a:bodyPr>
          <a:lstStyle/>
          <a:p>
            <a:pPr algn="just"/>
            <a:r>
              <a:rPr lang="es-ES" sz="1400" dirty="0" smtClean="0">
                <a:latin typeface="Arial" pitchFamily="34" charset="0"/>
                <a:cs typeface="Arial" pitchFamily="34" charset="0"/>
              </a:rPr>
              <a:t>En PHP, los parámetros son valores que se utilizan en una función para realizar ciertas tareas. Hay dos tipos de parámetros en PHP: los parámetros formales (también conocidos como parámetros de función) y los parámetros actuales (también conocidos como argumentos).</a:t>
            </a:r>
            <a:endParaRPr lang="es-ES" sz="1400" dirty="0">
              <a:latin typeface="Arial" pitchFamily="34" charset="0"/>
              <a:cs typeface="Arial" pitchFamily="34" charset="0"/>
            </a:endParaRPr>
          </a:p>
        </p:txBody>
      </p:sp>
      <p:sp>
        <p:nvSpPr>
          <p:cNvPr id="5" name="4 CuadroTexto"/>
          <p:cNvSpPr txBox="1"/>
          <p:nvPr/>
        </p:nvSpPr>
        <p:spPr>
          <a:xfrm>
            <a:off x="467544" y="2211710"/>
            <a:ext cx="7992888" cy="954107"/>
          </a:xfrm>
          <a:prstGeom prst="rect">
            <a:avLst/>
          </a:prstGeom>
          <a:noFill/>
        </p:spPr>
        <p:txBody>
          <a:bodyPr wrap="square" rtlCol="0">
            <a:spAutoFit/>
          </a:bodyPr>
          <a:lstStyle/>
          <a:p>
            <a:pPr lvl="0"/>
            <a:r>
              <a:rPr lang="es-ES" sz="1400" dirty="0">
                <a:solidFill>
                  <a:srgbClr val="FFFFFF"/>
                </a:solidFill>
                <a:latin typeface="Arial" pitchFamily="34" charset="0"/>
                <a:cs typeface="Arial" pitchFamily="34" charset="0"/>
              </a:rPr>
              <a:t>Parámetros formales: Los parámetros formales son los nombres de las variables que se definen en la declaración de la función. Estas variables se utilizan dentro del cuerpo de la función para realizar operaciones o cálculos. Los parámetros formales actúan como marcadores de posición para los valores que se pasarán cuando se llame a la función</a:t>
            </a:r>
            <a:r>
              <a:rPr lang="es-ES" sz="1400" dirty="0" smtClean="0">
                <a:solidFill>
                  <a:srgbClr val="FFFFFF"/>
                </a:solidFill>
                <a:latin typeface="Arial" pitchFamily="34" charset="0"/>
                <a:cs typeface="Arial" pitchFamily="34" charset="0"/>
              </a:rPr>
              <a:t>.</a:t>
            </a:r>
          </a:p>
        </p:txBody>
      </p:sp>
      <p:sp>
        <p:nvSpPr>
          <p:cNvPr id="6" name="5 CuadroTexto"/>
          <p:cNvSpPr txBox="1"/>
          <p:nvPr/>
        </p:nvSpPr>
        <p:spPr>
          <a:xfrm>
            <a:off x="467544" y="3291830"/>
            <a:ext cx="7992888" cy="1169551"/>
          </a:xfrm>
          <a:prstGeom prst="rect">
            <a:avLst/>
          </a:prstGeom>
          <a:noFill/>
        </p:spPr>
        <p:txBody>
          <a:bodyPr wrap="square" rtlCol="0">
            <a:spAutoFit/>
          </a:bodyPr>
          <a:lstStyle/>
          <a:p>
            <a:pPr lvl="0"/>
            <a:r>
              <a:rPr lang="es-ES" sz="1400" dirty="0">
                <a:solidFill>
                  <a:srgbClr val="FFFFFF"/>
                </a:solidFill>
                <a:latin typeface="Arial" pitchFamily="34" charset="0"/>
                <a:cs typeface="Arial" pitchFamily="34" charset="0"/>
              </a:rPr>
              <a:t>Parámetros actuales: Los parámetros actuales son los valores reales que se pasan a una función cuando se la llama. Estos valores pueden ser variables, constantes o expresiones que se desean utilizar dentro de la función. Los parámetros actuales proporcionan los valores reales que se asignarán a los parámetros formales de la función.</a:t>
            </a:r>
          </a:p>
          <a:p>
            <a:r>
              <a:rPr lang="es-ES" sz="1400" dirty="0" smtClean="0">
                <a:latin typeface="Arial" pitchFamily="34" charset="0"/>
                <a:cs typeface="Arial" pitchFamily="34" charset="0"/>
              </a:rPr>
              <a:t>	</a:t>
            </a:r>
            <a:endParaRPr lang="es-ES" sz="1400" dirty="0">
              <a:latin typeface="Arial" pitchFamily="34" charset="0"/>
              <a:cs typeface="Arial" pitchFamily="34" charset="0"/>
            </a:endParaRPr>
          </a:p>
        </p:txBody>
      </p:sp>
    </p:spTree>
    <p:extLst>
      <p:ext uri="{BB962C8B-B14F-4D97-AF65-F5344CB8AC3E}">
        <p14:creationId xmlns:p14="http://schemas.microsoft.com/office/powerpoint/2010/main" val="1027816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15616" y="2141998"/>
            <a:ext cx="6984776" cy="584775"/>
          </a:xfrm>
          <a:prstGeom prst="rect">
            <a:avLst/>
          </a:prstGeom>
          <a:noFill/>
        </p:spPr>
        <p:txBody>
          <a:bodyPr wrap="square" rtlCol="0">
            <a:spAutoFit/>
          </a:bodyPr>
          <a:lstStyle/>
          <a:p>
            <a:pPr algn="just"/>
            <a:r>
              <a:rPr lang="es-ES" sz="1600" dirty="0">
                <a:latin typeface="Arial" pitchFamily="34" charset="0"/>
                <a:cs typeface="Arial" pitchFamily="34" charset="0"/>
              </a:rPr>
              <a:t>Realiza una función en </a:t>
            </a:r>
            <a:r>
              <a:rPr lang="es-ES" sz="1600" dirty="0" smtClean="0">
                <a:latin typeface="Arial" pitchFamily="34" charset="0"/>
                <a:cs typeface="Arial" pitchFamily="34" charset="0"/>
              </a:rPr>
              <a:t>PHP </a:t>
            </a:r>
            <a:r>
              <a:rPr lang="es-ES" sz="1600" dirty="0">
                <a:latin typeface="Arial" pitchFamily="34" charset="0"/>
                <a:cs typeface="Arial" pitchFamily="34" charset="0"/>
              </a:rPr>
              <a:t>que me diga si un numero ingresado </a:t>
            </a:r>
            <a:r>
              <a:rPr lang="es-ES" sz="1600" dirty="0" smtClean="0">
                <a:latin typeface="Arial" pitchFamily="34" charset="0"/>
                <a:cs typeface="Arial" pitchFamily="34" charset="0"/>
              </a:rPr>
              <a:t>a través </a:t>
            </a:r>
            <a:r>
              <a:rPr lang="es-ES" sz="1600" dirty="0">
                <a:latin typeface="Arial" pitchFamily="34" charset="0"/>
                <a:cs typeface="Arial" pitchFamily="34" charset="0"/>
              </a:rPr>
              <a:t>de un formulario es par o </a:t>
            </a:r>
            <a:r>
              <a:rPr lang="es-ES" sz="1600" dirty="0" smtClean="0">
                <a:latin typeface="Arial" pitchFamily="34" charset="0"/>
                <a:cs typeface="Arial" pitchFamily="34" charset="0"/>
              </a:rPr>
              <a:t>impar.</a:t>
            </a:r>
            <a:endParaRPr lang="es-ES" sz="1600" dirty="0">
              <a:latin typeface="Arial" pitchFamily="34" charset="0"/>
              <a:cs typeface="Arial" pitchFamily="34" charset="0"/>
            </a:endParaRPr>
          </a:p>
        </p:txBody>
      </p:sp>
      <p:sp>
        <p:nvSpPr>
          <p:cNvPr id="5" name="4 CuadroTexto"/>
          <p:cNvSpPr txBox="1"/>
          <p:nvPr/>
        </p:nvSpPr>
        <p:spPr>
          <a:xfrm>
            <a:off x="1115616" y="1005003"/>
            <a:ext cx="3502882" cy="461665"/>
          </a:xfrm>
          <a:prstGeom prst="rect">
            <a:avLst/>
          </a:prstGeom>
          <a:noFill/>
        </p:spPr>
        <p:txBody>
          <a:bodyPr wrap="none" rtlCol="0">
            <a:spAutoFit/>
          </a:bodyPr>
          <a:lstStyle/>
          <a:p>
            <a:pPr algn="just"/>
            <a:r>
              <a:rPr lang="es-ES" sz="2400" b="1" dirty="0" smtClean="0">
                <a:latin typeface="Arial" pitchFamily="34" charset="0"/>
                <a:cs typeface="Arial" pitchFamily="34" charset="0"/>
              </a:rPr>
              <a:t>Ejercicio para la clase:</a:t>
            </a:r>
            <a:endParaRPr lang="es-ES" sz="2400" b="1" dirty="0">
              <a:latin typeface="Arial" pitchFamily="34" charset="0"/>
              <a:cs typeface="Arial" pitchFamily="34" charset="0"/>
            </a:endParaRPr>
          </a:p>
        </p:txBody>
      </p:sp>
    </p:spTree>
    <p:extLst>
      <p:ext uri="{BB962C8B-B14F-4D97-AF65-F5344CB8AC3E}">
        <p14:creationId xmlns:p14="http://schemas.microsoft.com/office/powerpoint/2010/main" val="104013379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555526"/>
            <a:ext cx="2482090" cy="3219822"/>
          </a:xfrm>
          <a:prstGeom prst="rect">
            <a:avLst/>
          </a:prstGeom>
          <a:ln>
            <a:noFill/>
          </a:ln>
          <a:effectLst>
            <a:softEdge rad="112500"/>
          </a:effectLst>
        </p:spPr>
      </p:pic>
      <p:sp>
        <p:nvSpPr>
          <p:cNvPr id="7" name="6 CuadroTexto"/>
          <p:cNvSpPr txBox="1"/>
          <p:nvPr/>
        </p:nvSpPr>
        <p:spPr>
          <a:xfrm>
            <a:off x="467545" y="771550"/>
            <a:ext cx="4968551" cy="830997"/>
          </a:xfrm>
          <a:prstGeom prst="rect">
            <a:avLst/>
          </a:prstGeom>
          <a:noFill/>
        </p:spPr>
        <p:txBody>
          <a:bodyPr wrap="square" rtlCol="0">
            <a:spAutoFit/>
          </a:bodyPr>
          <a:lstStyle/>
          <a:p>
            <a:pPr algn="just"/>
            <a:r>
              <a:rPr lang="es-ES" sz="1600" dirty="0" smtClean="0">
                <a:latin typeface="Lucida Calligraphy" pitchFamily="66" charset="0"/>
              </a:rPr>
              <a:t>«En realidad no me preocupa que quieran robar mis ideas, me preocupa que ellos no las tengan»</a:t>
            </a:r>
            <a:endParaRPr lang="es-ES" sz="1600" dirty="0">
              <a:latin typeface="Lucida Calligraphy" pitchFamily="66" charset="0"/>
            </a:endParaRPr>
          </a:p>
        </p:txBody>
      </p:sp>
      <p:sp>
        <p:nvSpPr>
          <p:cNvPr id="8" name="7 CuadroTexto"/>
          <p:cNvSpPr txBox="1"/>
          <p:nvPr/>
        </p:nvSpPr>
        <p:spPr>
          <a:xfrm>
            <a:off x="3851920" y="2011548"/>
            <a:ext cx="1569660" cy="323165"/>
          </a:xfrm>
          <a:prstGeom prst="rect">
            <a:avLst/>
          </a:prstGeom>
          <a:noFill/>
        </p:spPr>
        <p:txBody>
          <a:bodyPr wrap="none" rtlCol="0">
            <a:spAutoFit/>
          </a:bodyPr>
          <a:lstStyle/>
          <a:p>
            <a:r>
              <a:rPr lang="es-ES" sz="1500" dirty="0" smtClean="0">
                <a:latin typeface="Lucida Calligraphy" pitchFamily="66" charset="0"/>
              </a:rPr>
              <a:t>-Nicola Tesla.</a:t>
            </a:r>
            <a:endParaRPr lang="es-ES" sz="1500" dirty="0">
              <a:latin typeface="Lucida Calligraphy" pitchFamily="66" charset="0"/>
            </a:endParaRPr>
          </a:p>
        </p:txBody>
      </p:sp>
    </p:spTree>
    <p:extLst>
      <p:ext uri="{BB962C8B-B14F-4D97-AF65-F5344CB8AC3E}">
        <p14:creationId xmlns:p14="http://schemas.microsoft.com/office/powerpoint/2010/main" val="21425772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790761"/>
            <a:ext cx="4663915" cy="3643099"/>
          </a:xfrm>
          <a:prstGeom prst="rect">
            <a:avLst/>
          </a:prstGeom>
        </p:spPr>
      </p:pic>
      <p:sp>
        <p:nvSpPr>
          <p:cNvPr id="5" name="4 CuadroTexto"/>
          <p:cNvSpPr txBox="1"/>
          <p:nvPr/>
        </p:nvSpPr>
        <p:spPr>
          <a:xfrm>
            <a:off x="3231472" y="1131590"/>
            <a:ext cx="2592441" cy="369332"/>
          </a:xfrm>
          <a:prstGeom prst="rect">
            <a:avLst/>
          </a:prstGeom>
          <a:noFill/>
        </p:spPr>
        <p:txBody>
          <a:bodyPr wrap="none" rtlCol="0">
            <a:spAutoFit/>
          </a:bodyPr>
          <a:lstStyle/>
          <a:p>
            <a:r>
              <a:rPr lang="es-ES" dirty="0" smtClean="0">
                <a:effectLst>
                  <a:outerShdw blurRad="38100" dist="38100" dir="2700000" algn="tl">
                    <a:srgbClr val="000000">
                      <a:alpha val="43137"/>
                    </a:srgbClr>
                  </a:outerShdw>
                </a:effectLst>
                <a:latin typeface="Impact" pitchFamily="34" charset="0"/>
              </a:rPr>
              <a:t>GRACIAS POR SU ATENCION</a:t>
            </a:r>
            <a:endParaRPr lang="es-ES" dirty="0">
              <a:effectLst>
                <a:outerShdw blurRad="38100" dist="38100" dir="2700000" algn="tl">
                  <a:srgbClr val="000000">
                    <a:alpha val="43137"/>
                  </a:srgbClr>
                </a:outerShdw>
              </a:effectLst>
              <a:latin typeface="Impact" pitchFamily="34" charset="0"/>
            </a:endParaRPr>
          </a:p>
        </p:txBody>
      </p:sp>
      <p:sp>
        <p:nvSpPr>
          <p:cNvPr id="2" name="1 CuadroTexto"/>
          <p:cNvSpPr txBox="1"/>
          <p:nvPr/>
        </p:nvSpPr>
        <p:spPr>
          <a:xfrm>
            <a:off x="3987632" y="2612310"/>
            <a:ext cx="1080120" cy="261610"/>
          </a:xfrm>
          <a:prstGeom prst="rect">
            <a:avLst/>
          </a:prstGeom>
          <a:noFill/>
        </p:spPr>
        <p:txBody>
          <a:bodyPr wrap="square" rtlCol="0">
            <a:spAutoFit/>
          </a:bodyPr>
          <a:lstStyle/>
          <a:p>
            <a:r>
              <a:rPr lang="es-ES" sz="1100" dirty="0" smtClean="0">
                <a:effectLst>
                  <a:outerShdw blurRad="38100" dist="38100" dir="2700000" algn="tl">
                    <a:srgbClr val="000000">
                      <a:alpha val="43137"/>
                    </a:srgbClr>
                  </a:outerShdw>
                </a:effectLst>
                <a:latin typeface="Impact" pitchFamily="34" charset="0"/>
              </a:rPr>
              <a:t>Pc gamer.png</a:t>
            </a:r>
            <a:endParaRPr lang="es-ES" sz="1100" dirty="0">
              <a:effectLst>
                <a:outerShdw blurRad="38100" dist="38100" dir="2700000" algn="tl">
                  <a:srgbClr val="000000">
                    <a:alpha val="43137"/>
                  </a:srgbClr>
                </a:outerShdw>
              </a:effectLst>
              <a:latin typeface="Impact" pitchFamily="34" charset="0"/>
            </a:endParaRPr>
          </a:p>
        </p:txBody>
      </p:sp>
    </p:spTree>
    <p:extLst>
      <p:ext uri="{BB962C8B-B14F-4D97-AF65-F5344CB8AC3E}">
        <p14:creationId xmlns:p14="http://schemas.microsoft.com/office/powerpoint/2010/main" val="3245984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405</TotalTime>
  <Words>659</Words>
  <Application>Microsoft Office PowerPoint</Application>
  <PresentationFormat>Presentación en pantalla (16:9)</PresentationFormat>
  <Paragraphs>30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Horizonte</vt:lpstr>
      <vt:lpstr>Republica Bolivariana de Venezuela. Ministerio del poder popular para la educación. Universidad Politécnica Territorial del Norte de Monagas. Ludovico Silva sede punta de mata.</vt:lpstr>
      <vt:lpstr>¿Qué son Funciones?</vt:lpstr>
      <vt:lpstr>¿Para Qué sirven las funciones?</vt:lpstr>
      <vt:lpstr>¿Cuál Es La Sintaxis para Declarar una Función?</vt:lpstr>
      <vt:lpstr>Observaciones</vt:lpstr>
      <vt:lpstr>Parámetros formales y Actuales</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dc:title>
  <dc:creator>PERSONAL</dc:creator>
  <cp:lastModifiedBy>PERSONAL</cp:lastModifiedBy>
  <cp:revision>29</cp:revision>
  <dcterms:created xsi:type="dcterms:W3CDTF">2023-07-13T21:36:10Z</dcterms:created>
  <dcterms:modified xsi:type="dcterms:W3CDTF">2023-07-14T10:11:59Z</dcterms:modified>
</cp:coreProperties>
</file>