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60AD-18C1-4571-BD5B-9B3511F1BB0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484D-8E63-46A0-B940-CF481DD164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Bolak-Balik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Malik</a:t>
            </a:r>
            <a:r>
              <a:rPr lang="en-US" dirty="0" smtClean="0"/>
              <a:t> A. B.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Reaktansi</a:t>
            </a:r>
            <a:r>
              <a:rPr lang="en-US" dirty="0" smtClean="0"/>
              <a:t> </a:t>
            </a:r>
            <a:r>
              <a:rPr lang="en-US" dirty="0" err="1" smtClean="0"/>
              <a:t>Induktif</a:t>
            </a:r>
            <a:r>
              <a:rPr lang="en-US" dirty="0" smtClean="0"/>
              <a:t>; X</a:t>
            </a:r>
            <a:r>
              <a:rPr lang="en-US" baseline="-25000" dirty="0" smtClean="0"/>
              <a:t>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Induktor dalam Rangkaian AC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752600"/>
            <a:ext cx="27014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614" y="3000375"/>
            <a:ext cx="2004786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8665" y="4038600"/>
            <a:ext cx="287593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5360" y="5562600"/>
            <a:ext cx="771144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Kapasitor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AC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3186027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685800"/>
            <a:ext cx="2057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1600201"/>
            <a:ext cx="1600200" cy="56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599" y="2133601"/>
            <a:ext cx="2743201" cy="61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1" y="2743201"/>
            <a:ext cx="2667000" cy="43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3200401"/>
            <a:ext cx="37258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3886200"/>
            <a:ext cx="22002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1143001"/>
            <a:ext cx="3505200" cy="4647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43200" y="4220980"/>
            <a:ext cx="2590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0" y="4495800"/>
            <a:ext cx="3733800" cy="8029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" y="4191000"/>
            <a:ext cx="2924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5791200" y="55626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dirty="0" err="1"/>
              <a:t>sinusoidally</a:t>
            </a:r>
            <a:r>
              <a:rPr lang="en-US" dirty="0"/>
              <a:t> applied voltage, </a:t>
            </a:r>
            <a:r>
              <a:rPr lang="en-US" b="1" dirty="0"/>
              <a:t>the current always leads the voltage across </a:t>
            </a:r>
            <a:r>
              <a:rPr lang="en-US" b="1" dirty="0" smtClean="0"/>
              <a:t>a capacitor </a:t>
            </a:r>
            <a:r>
              <a:rPr lang="en-US" b="1" dirty="0"/>
              <a:t>by 90°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Reaktansi</a:t>
            </a:r>
            <a:r>
              <a:rPr lang="en-US" dirty="0" smtClean="0"/>
              <a:t> </a:t>
            </a:r>
            <a:r>
              <a:rPr lang="en-US" dirty="0" err="1" smtClean="0"/>
              <a:t>Kapasitif</a:t>
            </a:r>
            <a:r>
              <a:rPr lang="en-US" dirty="0" smtClean="0"/>
              <a:t>;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Kapasitor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dalam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Rangkaian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85556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895600"/>
            <a:ext cx="1868029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3618" y="3962400"/>
            <a:ext cx="228138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5334000"/>
            <a:ext cx="63904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RCL Seri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AC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685800"/>
            <a:ext cx="3505200" cy="251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784" y="3429000"/>
            <a:ext cx="315701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838200"/>
            <a:ext cx="504814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048000"/>
            <a:ext cx="5464098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3733800"/>
            <a:ext cx="298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Diagram </a:t>
            </a:r>
            <a:r>
              <a:rPr lang="en-US" sz="3200" dirty="0" err="1" smtClean="0"/>
              <a:t>Fasor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RCL Seri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Rangkaian</a:t>
            </a:r>
            <a:r>
              <a:rPr lang="en-US" sz="3200" dirty="0" smtClean="0"/>
              <a:t> AC</a:t>
            </a:r>
            <a:endParaRPr 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3505200" cy="251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685800"/>
            <a:ext cx="504814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925580"/>
            <a:ext cx="5464098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200400"/>
            <a:ext cx="298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810000"/>
            <a:ext cx="78771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Diagram </a:t>
            </a:r>
            <a:r>
              <a:rPr lang="en-US" sz="3200" dirty="0" err="1" smtClean="0"/>
              <a:t>Fasor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RCL </a:t>
            </a:r>
            <a:r>
              <a:rPr lang="en-US" sz="3200" dirty="0"/>
              <a:t>S</a:t>
            </a:r>
            <a:r>
              <a:rPr lang="en-US" sz="3200" dirty="0" smtClean="0"/>
              <a:t>eri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Rangkaian</a:t>
            </a:r>
            <a:r>
              <a:rPr lang="en-US" sz="3200" dirty="0" smtClean="0"/>
              <a:t> AC</a:t>
            </a:r>
            <a:endParaRPr lang="en-US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8771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038600"/>
            <a:ext cx="54673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Diagram </a:t>
            </a:r>
            <a:r>
              <a:rPr lang="en-US" sz="3200" dirty="0" err="1" smtClean="0"/>
              <a:t>Fasor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RCL Seri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Rangkaian</a:t>
            </a:r>
            <a:r>
              <a:rPr lang="en-US" sz="3200" dirty="0" smtClean="0"/>
              <a:t> AC</a:t>
            </a:r>
            <a:endParaRPr lang="en-US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54673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81" y="2971800"/>
            <a:ext cx="815561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799" y="4114800"/>
            <a:ext cx="346607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486399"/>
            <a:ext cx="3394376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943600"/>
            <a:ext cx="3261049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1" y="3886200"/>
            <a:ext cx="2438400" cy="5791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4724400" y="4114800"/>
            <a:ext cx="36991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0800" y="1828800"/>
            <a:ext cx="2552075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4495800"/>
            <a:ext cx="3429000" cy="857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0" y="6156158"/>
            <a:ext cx="1981200" cy="62564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5410200"/>
            <a:ext cx="3712779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82800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Resonansi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RCL Seri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series </a:t>
            </a:r>
            <a:r>
              <a:rPr lang="en-US" i="1" dirty="0"/>
              <a:t>RLC circuit is said to be in resonance when the current has its </a:t>
            </a:r>
            <a:r>
              <a:rPr lang="en-US" i="1" dirty="0" smtClean="0"/>
              <a:t>maximum </a:t>
            </a:r>
            <a:r>
              <a:rPr lang="en-US" dirty="0" smtClean="0"/>
              <a:t>value</a:t>
            </a:r>
            <a:r>
              <a:rPr lang="en-US" dirty="0"/>
              <a:t>. In general, the </a:t>
            </a:r>
            <a:r>
              <a:rPr lang="en-US" dirty="0" err="1" smtClean="0"/>
              <a:t>rms</a:t>
            </a:r>
            <a:r>
              <a:rPr lang="en-US" dirty="0" smtClean="0"/>
              <a:t> </a:t>
            </a:r>
            <a:r>
              <a:rPr lang="en-US" dirty="0"/>
              <a:t>current can be </a:t>
            </a:r>
            <a:r>
              <a:rPr lang="en-US" dirty="0" smtClean="0"/>
              <a:t>written: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the impedance depends on the frequency of the source, the current in </a:t>
            </a:r>
            <a:r>
              <a:rPr lang="en-US" dirty="0" smtClean="0"/>
              <a:t>the </a:t>
            </a:r>
            <a:r>
              <a:rPr lang="en-US" i="1" dirty="0" smtClean="0"/>
              <a:t>RLC </a:t>
            </a:r>
            <a:r>
              <a:rPr lang="en-US" i="1" dirty="0"/>
              <a:t>circuit also depends on the frequency. The frequency </a:t>
            </a:r>
            <a:r>
              <a:rPr lang="en-US" i="1" dirty="0" smtClean="0">
                <a:sym typeface="Symbol"/>
              </a:rPr>
              <a:t>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i="1" dirty="0"/>
              <a:t>at which XL -</a:t>
            </a:r>
            <a:r>
              <a:rPr lang="en-US" i="1" dirty="0" smtClean="0"/>
              <a:t> </a:t>
            </a:r>
            <a:r>
              <a:rPr lang="en-US" i="1" dirty="0"/>
              <a:t>XC </a:t>
            </a:r>
            <a:r>
              <a:rPr lang="en-US" i="1" dirty="0" smtClean="0"/>
              <a:t>= </a:t>
            </a:r>
            <a:r>
              <a:rPr lang="en-US" i="1" dirty="0"/>
              <a:t>0 </a:t>
            </a:r>
            <a:r>
              <a:rPr lang="en-US" i="1" dirty="0" smtClean="0"/>
              <a:t>is </a:t>
            </a:r>
            <a:r>
              <a:rPr lang="en-US" dirty="0" smtClean="0"/>
              <a:t>called </a:t>
            </a:r>
            <a:r>
              <a:rPr lang="en-US" dirty="0"/>
              <a:t>the resonance frequency of the circuit. To find </a:t>
            </a:r>
            <a:r>
              <a:rPr lang="en-US" i="1" dirty="0" smtClean="0">
                <a:sym typeface="Symbol"/>
              </a:rPr>
              <a:t>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dirty="0"/>
              <a:t>we use the </a:t>
            </a:r>
            <a:r>
              <a:rPr lang="en-US" dirty="0" smtClean="0"/>
              <a:t>condition </a:t>
            </a:r>
            <a:r>
              <a:rPr lang="en-US" i="1" dirty="0" smtClean="0"/>
              <a:t>XL = </a:t>
            </a:r>
            <a:r>
              <a:rPr lang="en-US" i="1" dirty="0"/>
              <a:t>XC, from which we obtain </a:t>
            </a:r>
            <a:r>
              <a:rPr lang="en-US" i="1" dirty="0" smtClean="0">
                <a:sym typeface="Symbol"/>
              </a:rPr>
              <a:t></a:t>
            </a:r>
            <a:r>
              <a:rPr lang="en-US" i="1" baseline="-25000" dirty="0" smtClean="0"/>
              <a:t>0 </a:t>
            </a:r>
            <a:r>
              <a:rPr lang="en-US" i="1" dirty="0" smtClean="0"/>
              <a:t>L = </a:t>
            </a:r>
            <a:r>
              <a:rPr lang="en-US" i="1" dirty="0"/>
              <a:t>1</a:t>
            </a:r>
            <a:r>
              <a:rPr lang="en-US" i="1" dirty="0" smtClean="0"/>
              <a:t>/</a:t>
            </a:r>
            <a:r>
              <a:rPr lang="en-US" i="1" dirty="0" smtClean="0">
                <a:sym typeface="Symbol"/>
              </a:rPr>
              <a:t> </a:t>
            </a:r>
            <a:r>
              <a:rPr lang="en-US" i="1" baseline="-25000" dirty="0" smtClean="0"/>
              <a:t>0 </a:t>
            </a:r>
            <a:r>
              <a:rPr lang="en-US" i="1" dirty="0" smtClean="0"/>
              <a:t>C</a:t>
            </a:r>
            <a:r>
              <a:rPr lang="en-US" i="1" dirty="0"/>
              <a:t>, </a:t>
            </a:r>
            <a:r>
              <a:rPr lang="en-US" i="1" dirty="0" smtClean="0"/>
              <a:t>or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399"/>
            <a:ext cx="2133600" cy="94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072390"/>
            <a:ext cx="3581400" cy="9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581400" y="25146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334000"/>
            <a:ext cx="193260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R-L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Searah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3886200" cy="23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990600"/>
            <a:ext cx="472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295400"/>
            <a:ext cx="27344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199" y="2133600"/>
            <a:ext cx="402866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971800"/>
            <a:ext cx="288834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5155" y="4800600"/>
            <a:ext cx="249624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6600825"/>
            <a:ext cx="36004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2895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4114800" y="3352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3276600"/>
            <a:ext cx="200841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8200" y="4038600"/>
            <a:ext cx="358203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410200" y="4953000"/>
            <a:ext cx="28956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24325" y="6019800"/>
            <a:ext cx="50196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7400" y="6276975"/>
            <a:ext cx="781050" cy="581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R-L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Searah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71453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066800"/>
            <a:ext cx="4706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371600"/>
            <a:ext cx="24846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1999" y="2590800"/>
            <a:ext cx="34616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762001"/>
            <a:ext cx="574287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953000"/>
            <a:ext cx="289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R-C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Searah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169" y="762000"/>
            <a:ext cx="2633031" cy="218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895600"/>
            <a:ext cx="4114800" cy="31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429000"/>
            <a:ext cx="273995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114800"/>
            <a:ext cx="311701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399" y="4724400"/>
            <a:ext cx="32784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181600"/>
            <a:ext cx="2590800" cy="72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5715000"/>
            <a:ext cx="2441643" cy="93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914400"/>
            <a:ext cx="4276087" cy="79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600" y="1752600"/>
            <a:ext cx="45944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0" y="2209800"/>
            <a:ext cx="271018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0" y="2895600"/>
            <a:ext cx="345214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5800" y="4572000"/>
            <a:ext cx="4589721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1" name="Straight Connector 30"/>
          <p:cNvCxnSpPr/>
          <p:nvPr/>
        </p:nvCxnSpPr>
        <p:spPr>
          <a:xfrm>
            <a:off x="4267200" y="9144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29200" y="5257800"/>
            <a:ext cx="35314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5943600" y="5897380"/>
            <a:ext cx="2209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Discharging </a:t>
            </a:r>
            <a:r>
              <a:rPr lang="en-US" sz="3600" dirty="0" err="1" smtClean="0"/>
              <a:t>Capasitor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Arus</a:t>
            </a:r>
            <a:r>
              <a:rPr lang="en-US" sz="3600" dirty="0" smtClean="0"/>
              <a:t> </a:t>
            </a:r>
            <a:r>
              <a:rPr lang="en-US" sz="3600" dirty="0" err="1" smtClean="0"/>
              <a:t>Searah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1"/>
            <a:ext cx="3276600" cy="220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799837"/>
            <a:ext cx="1981200" cy="7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524000"/>
            <a:ext cx="5410200" cy="170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200400"/>
            <a:ext cx="249858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H="1">
            <a:off x="3200400" y="2895600"/>
            <a:ext cx="28956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715000"/>
            <a:ext cx="5267158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Arus</a:t>
            </a:r>
            <a:r>
              <a:rPr lang="en-US" sz="3600" dirty="0" smtClean="0"/>
              <a:t> </a:t>
            </a:r>
            <a:r>
              <a:rPr lang="en-US" sz="3600" dirty="0" err="1" smtClean="0"/>
              <a:t>Bolak-Balik</a:t>
            </a:r>
            <a:r>
              <a:rPr lang="en-US" sz="3600" dirty="0" smtClean="0"/>
              <a:t> (Alternating current / AC)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An AC circuit consists of circuit elements and a power source that provides an </a:t>
            </a:r>
            <a:r>
              <a:rPr lang="en-US" dirty="0" smtClean="0"/>
              <a:t>alternating voltage </a:t>
            </a:r>
            <a:r>
              <a:rPr lang="en-US" dirty="0" smtClean="0">
                <a:sym typeface="Symbol"/>
              </a:rPr>
              <a:t></a:t>
            </a:r>
            <a:r>
              <a:rPr lang="en-US" i="1" dirty="0" smtClean="0"/>
              <a:t>v</a:t>
            </a:r>
            <a:r>
              <a:rPr lang="en-US" i="1" dirty="0"/>
              <a:t>. This time-varying voltage is described </a:t>
            </a:r>
            <a:r>
              <a:rPr lang="en-US" i="1" dirty="0" smtClean="0"/>
              <a:t>by:</a:t>
            </a:r>
          </a:p>
          <a:p>
            <a:endParaRPr lang="en-US" i="1" dirty="0"/>
          </a:p>
          <a:p>
            <a:r>
              <a:rPr lang="en-US" dirty="0" smtClean="0">
                <a:sym typeface="Symbol"/>
              </a:rPr>
              <a:t></a:t>
            </a:r>
            <a:r>
              <a:rPr lang="en-US" i="1" dirty="0" err="1" smtClean="0"/>
              <a:t>Vmax</a:t>
            </a:r>
            <a:r>
              <a:rPr lang="en-US" i="1" dirty="0" smtClean="0"/>
              <a:t> </a:t>
            </a:r>
            <a:r>
              <a:rPr lang="en-US" i="1" dirty="0"/>
              <a:t>is the maximum output voltage of the AC source, or the </a:t>
            </a:r>
            <a:r>
              <a:rPr lang="en-US" i="1" dirty="0" smtClean="0"/>
              <a:t>voltage </a:t>
            </a:r>
            <a:r>
              <a:rPr lang="en-US" dirty="0" smtClean="0"/>
              <a:t>amplitude.</a:t>
            </a:r>
          </a:p>
          <a:p>
            <a:r>
              <a:rPr lang="en-US" dirty="0"/>
              <a:t>the angular frequency of the AC voltage </a:t>
            </a:r>
            <a:r>
              <a:rPr lang="en-US" dirty="0" smtClean="0"/>
              <a:t>is: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895600"/>
            <a:ext cx="376881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9" y="5562600"/>
            <a:ext cx="28793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Resistor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AC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319458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685800"/>
            <a:ext cx="4038600" cy="6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7923" y="1524000"/>
            <a:ext cx="516987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599" y="1828800"/>
            <a:ext cx="5060515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2895599"/>
            <a:ext cx="2971800" cy="39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2819400"/>
            <a:ext cx="203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3612714"/>
            <a:ext cx="5105401" cy="34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981450"/>
            <a:ext cx="6543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4038600"/>
            <a:ext cx="2444578" cy="4614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3409950"/>
            <a:ext cx="61436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Induktor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AC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1" y="820784"/>
            <a:ext cx="2743199" cy="245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762000"/>
            <a:ext cx="1676400" cy="42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1143000"/>
            <a:ext cx="200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38711" y="2377190"/>
            <a:ext cx="282408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48689" y="3200400"/>
            <a:ext cx="484909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97180" y="1752600"/>
            <a:ext cx="3276600" cy="7055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4267200"/>
            <a:ext cx="3059373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3886200"/>
            <a:ext cx="2505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943600" y="52578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sinusoidal applied voltage, </a:t>
            </a:r>
            <a:r>
              <a:rPr lang="en-US" b="1" dirty="0"/>
              <a:t>the current in an inductor always lags behind </a:t>
            </a:r>
            <a:r>
              <a:rPr lang="en-US" b="1" dirty="0" smtClean="0"/>
              <a:t>the voltage </a:t>
            </a:r>
            <a:r>
              <a:rPr lang="en-US" b="1" dirty="0"/>
              <a:t>across the inductor by 90°</a:t>
            </a:r>
            <a:r>
              <a:rPr lang="en-US" dirty="0"/>
              <a:t> (one-quarter cycle in time).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302</Words>
  <Application>Microsoft Office PowerPoint</Application>
  <PresentationFormat>On-screen Show (4:3)</PresentationFormat>
  <Paragraphs>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Arus Bolak-Balik</vt:lpstr>
      <vt:lpstr>Rangkaian R-L dalam Arus Searah</vt:lpstr>
      <vt:lpstr>Rangkaian R-L dalam Arus Searah</vt:lpstr>
      <vt:lpstr>Contoh 1</vt:lpstr>
      <vt:lpstr>Rangkaian R-C dalam Arus Searah</vt:lpstr>
      <vt:lpstr>Discharging Capasitor dalam Arus Searah</vt:lpstr>
      <vt:lpstr>Arus Bolak-Balik (Alternating current / AC)</vt:lpstr>
      <vt:lpstr>Resistor dalam Rangkaian AC</vt:lpstr>
      <vt:lpstr>Induktor dalam Rangkaian AC</vt:lpstr>
      <vt:lpstr>(Reaktansi Induktif; XL)</vt:lpstr>
      <vt:lpstr>Kapasitor dalam Rangkaian AC</vt:lpstr>
      <vt:lpstr>(Reaktansi Kapasitif; Xc)</vt:lpstr>
      <vt:lpstr>RCL Seri dalam Rangkaian AC</vt:lpstr>
      <vt:lpstr>Diagram Fasor dari RCL Seri dalam Rangkaian AC</vt:lpstr>
      <vt:lpstr>Diagram Fasor dari RCL Seri dalam Rangkaian AC</vt:lpstr>
      <vt:lpstr>Diagram Fasor dari RCL Seri dalam Rangkaian AC</vt:lpstr>
      <vt:lpstr>Slide 17</vt:lpstr>
      <vt:lpstr>Resonansi dalam Rangkaian RCL Seri</vt:lpstr>
    </vt:vector>
  </TitlesOfParts>
  <Company>Institut Teknologi Sepuluh Nopember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Bolak-Balik</dc:title>
  <dc:creator>Malik Anjelh Baqiya</dc:creator>
  <cp:lastModifiedBy>Malik Anjelh Baqiya</cp:lastModifiedBy>
  <cp:revision>30</cp:revision>
  <dcterms:created xsi:type="dcterms:W3CDTF">2017-05-03T08:19:14Z</dcterms:created>
  <dcterms:modified xsi:type="dcterms:W3CDTF">2017-05-03T09:46:05Z</dcterms:modified>
</cp:coreProperties>
</file>