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Bold" charset="1" panose="00000800000000000000"/>
      <p:regular r:id="rId18"/>
    </p:embeddedFont>
    <p:embeddedFont>
      <p:font typeface="Poppins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24.png" Type="http://schemas.openxmlformats.org/officeDocument/2006/relationships/image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99081" y="68909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173200" y="-156876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383795" y="0"/>
            <a:ext cx="10230889" cy="10287000"/>
          </a:xfrm>
          <a:custGeom>
            <a:avLst/>
            <a:gdLst/>
            <a:ahLst/>
            <a:cxnLst/>
            <a:rect r="r" b="b" t="t" l="l"/>
            <a:pathLst>
              <a:path h="10287000" w="10230889">
                <a:moveTo>
                  <a:pt x="0" y="0"/>
                </a:moveTo>
                <a:lnTo>
                  <a:pt x="10230889" y="0"/>
                </a:lnTo>
                <a:lnTo>
                  <a:pt x="1023088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97506" y="1028700"/>
            <a:ext cx="6190494" cy="8498682"/>
          </a:xfrm>
          <a:custGeom>
            <a:avLst/>
            <a:gdLst/>
            <a:ahLst/>
            <a:cxnLst/>
            <a:rect r="r" b="b" t="t" l="l"/>
            <a:pathLst>
              <a:path h="8498682" w="6190494">
                <a:moveTo>
                  <a:pt x="0" y="0"/>
                </a:moveTo>
                <a:lnTo>
                  <a:pt x="6190494" y="0"/>
                </a:lnTo>
                <a:lnTo>
                  <a:pt x="6190494" y="8498682"/>
                </a:lnTo>
                <a:lnTo>
                  <a:pt x="0" y="84986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35" t="0" r="-19446" b="-69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9175" y="1612637"/>
            <a:ext cx="8826980" cy="28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5"/>
              </a:lnSpc>
            </a:pPr>
            <a:r>
              <a:rPr lang="en-US" sz="6399" spc="8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ANÁLISIS Y PREDICCIÓN DEL MERCADO INMOBILIARIO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1019175" y="4466272"/>
            <a:ext cx="6413760" cy="143828"/>
          </a:xfrm>
          <a:custGeom>
            <a:avLst/>
            <a:gdLst/>
            <a:ahLst/>
            <a:cxnLst/>
            <a:rect r="r" b="b" t="t" l="l"/>
            <a:pathLst>
              <a:path h="143828" w="6413760">
                <a:moveTo>
                  <a:pt x="6413760" y="0"/>
                </a:moveTo>
                <a:lnTo>
                  <a:pt x="0" y="0"/>
                </a:lnTo>
                <a:lnTo>
                  <a:pt x="0" y="143828"/>
                </a:lnTo>
                <a:lnTo>
                  <a:pt x="6413760" y="143828"/>
                </a:lnTo>
                <a:lnTo>
                  <a:pt x="641376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898571" r="-3722" b="-201285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25999" y="1650961"/>
            <a:ext cx="6546115" cy="7607339"/>
          </a:xfrm>
          <a:custGeom>
            <a:avLst/>
            <a:gdLst/>
            <a:ahLst/>
            <a:cxnLst/>
            <a:rect r="r" b="b" t="t" l="l"/>
            <a:pathLst>
              <a:path h="7607339" w="6546115">
                <a:moveTo>
                  <a:pt x="0" y="0"/>
                </a:moveTo>
                <a:lnTo>
                  <a:pt x="6546116" y="0"/>
                </a:lnTo>
                <a:lnTo>
                  <a:pt x="6546116" y="7607339"/>
                </a:lnTo>
                <a:lnTo>
                  <a:pt x="0" y="76073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86199" y="8209869"/>
            <a:ext cx="6202222" cy="1071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5"/>
              </a:lnSpc>
            </a:pPr>
            <a:r>
              <a:rPr lang="en-US" sz="2092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PROYECTO MIN 24/25</a:t>
            </a:r>
          </a:p>
          <a:p>
            <a:pPr algn="l">
              <a:lnSpc>
                <a:spcPts val="2845"/>
              </a:lnSpc>
            </a:pPr>
          </a:p>
          <a:p>
            <a:pPr algn="l">
              <a:lnSpc>
                <a:spcPts val="2845"/>
              </a:lnSpc>
            </a:pPr>
            <a:r>
              <a:rPr lang="en-US" b="true" sz="2092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ADRIAN DUMITRU CHITIC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1064" y="2186011"/>
            <a:ext cx="9545967" cy="5358908"/>
          </a:xfrm>
          <a:custGeom>
            <a:avLst/>
            <a:gdLst/>
            <a:ahLst/>
            <a:cxnLst/>
            <a:rect r="r" b="b" t="t" l="l"/>
            <a:pathLst>
              <a:path h="5358908" w="9545967">
                <a:moveTo>
                  <a:pt x="0" y="0"/>
                </a:moveTo>
                <a:lnTo>
                  <a:pt x="9545967" y="0"/>
                </a:lnTo>
                <a:lnTo>
                  <a:pt x="9545967" y="5358908"/>
                </a:lnTo>
                <a:lnTo>
                  <a:pt x="0" y="53589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9947031" y="1494598"/>
          <a:ext cx="7103068" cy="6585957"/>
        </p:xfrm>
        <a:graphic>
          <a:graphicData uri="http://schemas.openxmlformats.org/drawingml/2006/table">
            <a:tbl>
              <a:tblPr/>
              <a:tblGrid>
                <a:gridCol w="2367689"/>
                <a:gridCol w="2367689"/>
                <a:gridCol w="2367689"/>
              </a:tblGrid>
              <a:tr h="15827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Regresión lineal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RMSE(log): 0.1710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RMSE(real):  31,800.42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895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96"/>
                        </a:lnSpc>
                        <a:defRPr/>
                      </a:pPr>
                      <a:r>
                        <a:rPr lang="en-US" sz="164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    RMSE(log):01568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RMSE(real):</a:t>
                      </a: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 28,889.90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64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Random Forest v2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RMSE(log): 0.1540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RMSE(real):</a:t>
                      </a: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 27,654.16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37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XGBoost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RMSE(log):0.1512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RMSE(real):</a:t>
                      </a: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 26,295.15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74047" y="71826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Comparativa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9947031" y="8080555"/>
          <a:ext cx="2393089" cy="1865293"/>
        </p:xfrm>
        <a:graphic>
          <a:graphicData uri="http://schemas.openxmlformats.org/drawingml/2006/table">
            <a:tbl>
              <a:tblPr/>
              <a:tblGrid>
                <a:gridCol w="2393089"/>
              </a:tblGrid>
              <a:tr h="18652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XGBoost optimizado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12302020" y="8080555"/>
          <a:ext cx="2393089" cy="1865293"/>
        </p:xfrm>
        <a:graphic>
          <a:graphicData uri="http://schemas.openxmlformats.org/drawingml/2006/table">
            <a:tbl>
              <a:tblPr/>
              <a:tblGrid>
                <a:gridCol w="2393089"/>
              </a:tblGrid>
              <a:tr h="1865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96"/>
                        </a:lnSpc>
                        <a:defRPr/>
                      </a:pPr>
                      <a:r>
                        <a:rPr lang="en-US" sz="164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</a:t>
                      </a:r>
                      <a:r>
                        <a:rPr lang="en-US" sz="1640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RMSE(log):0.1446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4657010" y="8080555"/>
          <a:ext cx="2393089" cy="1865293"/>
        </p:xfrm>
        <a:graphic>
          <a:graphicData uri="http://schemas.openxmlformats.org/drawingml/2006/table">
            <a:tbl>
              <a:tblPr/>
              <a:tblGrid>
                <a:gridCol w="2393089"/>
              </a:tblGrid>
              <a:tr h="18652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95"/>
                        </a:lnSpc>
                        <a:defRPr/>
                      </a:pP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RMSE(real):</a:t>
                      </a:r>
                      <a:r>
                        <a:rPr lang="en-US" sz="1639" b="true">
                          <a:solidFill>
                            <a:srgbClr val="000000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  25,065.09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11793932" y="2764232"/>
            <a:ext cx="6494068" cy="6494068"/>
          </a:xfrm>
          <a:custGeom>
            <a:avLst/>
            <a:gdLst/>
            <a:ahLst/>
            <a:cxnLst/>
            <a:rect r="r" b="b" t="t" l="l"/>
            <a:pathLst>
              <a:path h="6494068" w="6494068">
                <a:moveTo>
                  <a:pt x="6494068" y="0"/>
                </a:moveTo>
                <a:lnTo>
                  <a:pt x="0" y="0"/>
                </a:lnTo>
                <a:lnTo>
                  <a:pt x="0" y="6494068"/>
                </a:lnTo>
                <a:lnTo>
                  <a:pt x="6494068" y="6494068"/>
                </a:lnTo>
                <a:lnTo>
                  <a:pt x="64940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46075" y="3034925"/>
            <a:ext cx="6595850" cy="5233428"/>
          </a:xfrm>
          <a:custGeom>
            <a:avLst/>
            <a:gdLst/>
            <a:ahLst/>
            <a:cxnLst/>
            <a:rect r="r" b="b" t="t" l="l"/>
            <a:pathLst>
              <a:path h="5233428" w="6595850">
                <a:moveTo>
                  <a:pt x="0" y="0"/>
                </a:moveTo>
                <a:lnTo>
                  <a:pt x="6595850" y="0"/>
                </a:lnTo>
                <a:lnTo>
                  <a:pt x="6595850" y="5233429"/>
                </a:lnTo>
                <a:lnTo>
                  <a:pt x="0" y="52334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74047" y="1181100"/>
            <a:ext cx="7939905" cy="1424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Predicción sobre datos de test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74047" y="118110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Conclusiones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1686" y="2993352"/>
            <a:ext cx="18096314" cy="6271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5"/>
              </a:lnSpc>
            </a:pPr>
            <a:r>
              <a:rPr lang="en-US" b="true" sz="3946" spc="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El modelo XGBoost optimizado ha resultado ser el más acertado teniendo un RMSE real de un 13% respecto al valor medio.</a:t>
            </a:r>
          </a:p>
          <a:p>
            <a:pPr algn="ctr">
              <a:lnSpc>
                <a:spcPts val="5525"/>
              </a:lnSpc>
            </a:pPr>
            <a:r>
              <a:rPr lang="en-US" b="true" sz="3946" spc="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El análisis de la correlación y la selección de parámetros óptimos han mejorado el rendimiento de los modelos.</a:t>
            </a:r>
          </a:p>
          <a:p>
            <a:pPr algn="ctr">
              <a:lnSpc>
                <a:spcPts val="5525"/>
              </a:lnSpc>
              <a:spcBef>
                <a:spcPct val="0"/>
              </a:spcBef>
            </a:pPr>
            <a:r>
              <a:rPr lang="en-US" b="true" sz="3946" spc="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Aunque el modelo ya ofrece buenos resultados, con más datos o incorporando información externa (como scraping de portales inmobiliarios) se podría afinar todavía más la precisión.</a:t>
            </a:r>
          </a:p>
          <a:p>
            <a:pPr algn="ctr">
              <a:lnSpc>
                <a:spcPts val="5525"/>
              </a:lnSpc>
              <a:spcBef>
                <a:spcPct val="0"/>
              </a:spcBef>
            </a:pPr>
          </a:p>
          <a:p>
            <a:pPr algn="ctr">
              <a:lnSpc>
                <a:spcPts val="5525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86242" y="-278262"/>
            <a:ext cx="10784377" cy="10843524"/>
          </a:xfrm>
          <a:custGeom>
            <a:avLst/>
            <a:gdLst/>
            <a:ahLst/>
            <a:cxnLst/>
            <a:rect r="r" b="b" t="t" l="l"/>
            <a:pathLst>
              <a:path h="10843524" w="10784377">
                <a:moveTo>
                  <a:pt x="0" y="0"/>
                </a:moveTo>
                <a:lnTo>
                  <a:pt x="10784377" y="0"/>
                </a:lnTo>
                <a:lnTo>
                  <a:pt x="10784377" y="10843524"/>
                </a:lnTo>
                <a:lnTo>
                  <a:pt x="0" y="108435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7148102" y="-278262"/>
            <a:ext cx="10784377" cy="10843524"/>
          </a:xfrm>
          <a:custGeom>
            <a:avLst/>
            <a:gdLst/>
            <a:ahLst/>
            <a:cxnLst/>
            <a:rect r="r" b="b" t="t" l="l"/>
            <a:pathLst>
              <a:path h="10843524" w="10784377">
                <a:moveTo>
                  <a:pt x="10784378" y="0"/>
                </a:moveTo>
                <a:lnTo>
                  <a:pt x="0" y="0"/>
                </a:lnTo>
                <a:lnTo>
                  <a:pt x="0" y="10843524"/>
                </a:lnTo>
                <a:lnTo>
                  <a:pt x="10784378" y="10843524"/>
                </a:lnTo>
                <a:lnTo>
                  <a:pt x="1078437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16661" y="2652352"/>
            <a:ext cx="669727" cy="1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6661" y="4615124"/>
            <a:ext cx="669727" cy="1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6661" y="6587421"/>
            <a:ext cx="669727" cy="1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85790" y="2648639"/>
            <a:ext cx="669727" cy="1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85790" y="4611411"/>
            <a:ext cx="669727" cy="1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59539" y="2648639"/>
            <a:ext cx="669727" cy="1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59539" y="4611411"/>
            <a:ext cx="669727" cy="1619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37925" y="3301013"/>
            <a:ext cx="3109616" cy="45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utilizado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46619" y="5096581"/>
            <a:ext cx="3109616" cy="89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Comparativa de resultados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46619" y="7068878"/>
            <a:ext cx="3109616" cy="45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15747" y="3130095"/>
            <a:ext cx="3109616" cy="134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Limpieza y tratamiento de datos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15747" y="5092867"/>
            <a:ext cx="3109616" cy="89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Predicción sobre datos nuevos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89497" y="3130095"/>
            <a:ext cx="3109616" cy="899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Modelos aplicados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89497" y="5092867"/>
            <a:ext cx="3109616" cy="45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25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Mejoras futuras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74047" y="118110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ÍNDICE</a:t>
            </a:r>
          </a:p>
        </p:txBody>
      </p:sp>
      <p:sp>
        <p:nvSpPr>
          <p:cNvPr name="Freeform 22" id="22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81786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5400000">
            <a:off x="11389444" y="2720396"/>
            <a:ext cx="6494068" cy="6494068"/>
          </a:xfrm>
          <a:custGeom>
            <a:avLst/>
            <a:gdLst/>
            <a:ahLst/>
            <a:cxnLst/>
            <a:rect r="r" b="b" t="t" l="l"/>
            <a:pathLst>
              <a:path h="6494068" w="6494068">
                <a:moveTo>
                  <a:pt x="6494069" y="0"/>
                </a:moveTo>
                <a:lnTo>
                  <a:pt x="0" y="0"/>
                </a:lnTo>
                <a:lnTo>
                  <a:pt x="0" y="6494069"/>
                </a:lnTo>
                <a:lnTo>
                  <a:pt x="6494069" y="6494069"/>
                </a:lnTo>
                <a:lnTo>
                  <a:pt x="649406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14518" y="1283093"/>
            <a:ext cx="5643921" cy="9368675"/>
          </a:xfrm>
          <a:custGeom>
            <a:avLst/>
            <a:gdLst/>
            <a:ahLst/>
            <a:cxnLst/>
            <a:rect r="r" b="b" t="t" l="l"/>
            <a:pathLst>
              <a:path h="9368675" w="5643921">
                <a:moveTo>
                  <a:pt x="0" y="0"/>
                </a:moveTo>
                <a:lnTo>
                  <a:pt x="5643921" y="0"/>
                </a:lnTo>
                <a:lnTo>
                  <a:pt x="5643921" y="9368675"/>
                </a:lnTo>
                <a:lnTo>
                  <a:pt x="0" y="93686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909" t="-43913" r="-2735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2595842"/>
            <a:ext cx="3713967" cy="1434437"/>
          </a:xfrm>
          <a:custGeom>
            <a:avLst/>
            <a:gdLst/>
            <a:ahLst/>
            <a:cxnLst/>
            <a:rect r="r" b="b" t="t" l="l"/>
            <a:pathLst>
              <a:path h="1434437" w="3713967">
                <a:moveTo>
                  <a:pt x="0" y="0"/>
                </a:moveTo>
                <a:lnTo>
                  <a:pt x="3713967" y="0"/>
                </a:lnTo>
                <a:lnTo>
                  <a:pt x="3713967" y="1434436"/>
                </a:lnTo>
                <a:lnTo>
                  <a:pt x="0" y="143443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5460" y="7193468"/>
            <a:ext cx="11633888" cy="1790967"/>
          </a:xfrm>
          <a:custGeom>
            <a:avLst/>
            <a:gdLst/>
            <a:ahLst/>
            <a:cxnLst/>
            <a:rect r="r" b="b" t="t" l="l"/>
            <a:pathLst>
              <a:path h="1790967" w="11633888">
                <a:moveTo>
                  <a:pt x="0" y="0"/>
                </a:moveTo>
                <a:lnTo>
                  <a:pt x="11633888" y="0"/>
                </a:lnTo>
                <a:lnTo>
                  <a:pt x="11633888" y="1790967"/>
                </a:lnTo>
                <a:lnTo>
                  <a:pt x="0" y="179096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74047" y="118110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utilizado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42391" y="2763286"/>
            <a:ext cx="4625219" cy="966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36"/>
              </a:lnSpc>
              <a:spcBef>
                <a:spcPct val="0"/>
              </a:spcBef>
            </a:pPr>
            <a:r>
              <a:rPr lang="en-US" b="true" sz="54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House Pric</a:t>
            </a:r>
            <a:r>
              <a:rPr lang="en-US" b="true" sz="54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4485389"/>
            <a:ext cx="11153390" cy="2279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7"/>
              </a:lnSpc>
              <a:spcBef>
                <a:spcPct val="0"/>
              </a:spcBef>
            </a:pPr>
            <a:r>
              <a:rPr lang="en-US" b="true" sz="653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con ~1500 viviendas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74047" y="1181100"/>
            <a:ext cx="7939905" cy="1424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Datos más importantes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76988" y="3584686"/>
            <a:ext cx="9856813" cy="279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8"/>
              </a:lnSpc>
            </a:pPr>
            <a:r>
              <a:rPr lang="en-US" sz="323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OverallQual: Calidad general de la vivienda</a:t>
            </a:r>
          </a:p>
          <a:p>
            <a:pPr algn="ctr">
              <a:lnSpc>
                <a:spcPts val="4398"/>
              </a:lnSpc>
            </a:pPr>
            <a:r>
              <a:rPr lang="en-US" sz="323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GrLivArea: superficie habitable</a:t>
            </a:r>
          </a:p>
          <a:p>
            <a:pPr algn="ctr">
              <a:lnSpc>
                <a:spcPts val="4398"/>
              </a:lnSpc>
            </a:pPr>
            <a:r>
              <a:rPr lang="en-US" sz="323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GarageCars: Nº de plazas de garaje</a:t>
            </a:r>
          </a:p>
          <a:p>
            <a:pPr algn="ctr">
              <a:lnSpc>
                <a:spcPts val="4398"/>
              </a:lnSpc>
            </a:pPr>
            <a:r>
              <a:rPr lang="en-US" sz="323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YearBuilt: año de construcción</a:t>
            </a:r>
          </a:p>
          <a:p>
            <a:pPr algn="ctr">
              <a:lnSpc>
                <a:spcPts val="4398"/>
              </a:lnSpc>
              <a:spcBef>
                <a:spcPct val="0"/>
              </a:spcBef>
            </a:pPr>
            <a:r>
              <a:rPr lang="en-US" b="true" sz="323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Neighborhood: localizacion de la vivienda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25699" y="7462226"/>
            <a:ext cx="8836602" cy="857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b="true" sz="489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Variable Objetivo: SalePrice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5860" y="5296960"/>
            <a:ext cx="7658140" cy="4659847"/>
          </a:xfrm>
          <a:custGeom>
            <a:avLst/>
            <a:gdLst/>
            <a:ahLst/>
            <a:cxnLst/>
            <a:rect r="r" b="b" t="t" l="l"/>
            <a:pathLst>
              <a:path h="4659847" w="7658140">
                <a:moveTo>
                  <a:pt x="0" y="0"/>
                </a:moveTo>
                <a:lnTo>
                  <a:pt x="7658140" y="0"/>
                </a:lnTo>
                <a:lnTo>
                  <a:pt x="7658140" y="4659847"/>
                </a:lnTo>
                <a:lnTo>
                  <a:pt x="0" y="46598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14037" y="5194970"/>
            <a:ext cx="7822112" cy="4761838"/>
          </a:xfrm>
          <a:custGeom>
            <a:avLst/>
            <a:gdLst/>
            <a:ahLst/>
            <a:cxnLst/>
            <a:rect r="r" b="b" t="t" l="l"/>
            <a:pathLst>
              <a:path h="4761838" w="7822112">
                <a:moveTo>
                  <a:pt x="0" y="0"/>
                </a:moveTo>
                <a:lnTo>
                  <a:pt x="7822112" y="0"/>
                </a:lnTo>
                <a:lnTo>
                  <a:pt x="7822112" y="4761837"/>
                </a:lnTo>
                <a:lnTo>
                  <a:pt x="0" y="47618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74047" y="1181100"/>
            <a:ext cx="7939905" cy="2071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Limpieza y tratamiento de datos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5752" y="3138538"/>
            <a:ext cx="16513548" cy="215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71"/>
              </a:lnSpc>
            </a:pPr>
            <a:r>
              <a:rPr lang="en-US" b="true" sz="4051" spc="5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Valores nulos: Rellenar con “None” las ausencias</a:t>
            </a:r>
          </a:p>
          <a:p>
            <a:pPr algn="ctr">
              <a:lnSpc>
                <a:spcPts val="5671"/>
              </a:lnSpc>
            </a:pPr>
            <a:r>
              <a:rPr lang="en-US" b="true" sz="4051" spc="5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One-Hot Encoding en Neighborhood, KitchenQual...</a:t>
            </a:r>
          </a:p>
          <a:p>
            <a:pPr algn="ctr">
              <a:lnSpc>
                <a:spcPts val="5671"/>
              </a:lnSpc>
              <a:spcBef>
                <a:spcPct val="0"/>
              </a:spcBef>
            </a:pPr>
            <a:r>
              <a:rPr lang="en-US" b="true" sz="4051" spc="5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Aplicar transformación logarítmica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68477" y="2054005"/>
            <a:ext cx="8351046" cy="7204295"/>
          </a:xfrm>
          <a:custGeom>
            <a:avLst/>
            <a:gdLst/>
            <a:ahLst/>
            <a:cxnLst/>
            <a:rect r="r" b="b" t="t" l="l"/>
            <a:pathLst>
              <a:path h="7204295" w="8351046">
                <a:moveTo>
                  <a:pt x="0" y="0"/>
                </a:moveTo>
                <a:lnTo>
                  <a:pt x="8351046" y="0"/>
                </a:lnTo>
                <a:lnTo>
                  <a:pt x="8351046" y="7204295"/>
                </a:lnTo>
                <a:lnTo>
                  <a:pt x="0" y="72042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74047" y="118110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Correlaciones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74047" y="118110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Modelos aplicados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8922" y="2577438"/>
            <a:ext cx="17909078" cy="3716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5"/>
              </a:lnSpc>
              <a:spcBef>
                <a:spcPct val="0"/>
              </a:spcBef>
            </a:pPr>
            <a:r>
              <a:rPr lang="en-US" b="true" sz="5232" spc="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Regresión lineal → Random forest con pocas variables → Random forest con una selección de variables más amplia → XGBoost → XGBoost con optimización de hiperparámetros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71418" y="2112523"/>
            <a:ext cx="9545165" cy="5298644"/>
          </a:xfrm>
          <a:custGeom>
            <a:avLst/>
            <a:gdLst/>
            <a:ahLst/>
            <a:cxnLst/>
            <a:rect r="r" b="b" t="t" l="l"/>
            <a:pathLst>
              <a:path h="5298644" w="9545165">
                <a:moveTo>
                  <a:pt x="0" y="0"/>
                </a:moveTo>
                <a:lnTo>
                  <a:pt x="9545164" y="0"/>
                </a:lnTo>
                <a:lnTo>
                  <a:pt x="9545164" y="5298644"/>
                </a:lnTo>
                <a:lnTo>
                  <a:pt x="0" y="529864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4047" y="118110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Modelos aplicados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480" y="7899492"/>
            <a:ext cx="13633039" cy="169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 spc="4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Destacamos las variables más importantes dentro del modelo Random Forest, ya que la segunda versión cuenta con más variables para ajustar mas el RMSE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t="0" r="-20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597589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0" y="0"/>
                </a:moveTo>
                <a:lnTo>
                  <a:pt x="1927504" y="0"/>
                </a:lnTo>
                <a:lnTo>
                  <a:pt x="1927504" y="1938075"/>
                </a:lnTo>
                <a:lnTo>
                  <a:pt x="0" y="193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4794612" y="525561"/>
            <a:ext cx="1927503" cy="1938075"/>
          </a:xfrm>
          <a:custGeom>
            <a:avLst/>
            <a:gdLst/>
            <a:ahLst/>
            <a:cxnLst/>
            <a:rect r="r" b="b" t="t" l="l"/>
            <a:pathLst>
              <a:path h="1938075" w="1927503">
                <a:moveTo>
                  <a:pt x="1927504" y="0"/>
                </a:moveTo>
                <a:lnTo>
                  <a:pt x="0" y="0"/>
                </a:lnTo>
                <a:lnTo>
                  <a:pt x="0" y="1938075"/>
                </a:lnTo>
                <a:lnTo>
                  <a:pt x="1927504" y="1938075"/>
                </a:lnTo>
                <a:lnTo>
                  <a:pt x="192750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78771">
            <a:off x="-3810000" y="5999561"/>
            <a:ext cx="7620000" cy="7477125"/>
          </a:xfrm>
          <a:custGeom>
            <a:avLst/>
            <a:gdLst/>
            <a:ahLst/>
            <a:cxnLst/>
            <a:rect r="r" b="b" t="t" l="l"/>
            <a:pathLst>
              <a:path h="7477125" w="7620000">
                <a:moveTo>
                  <a:pt x="7620000" y="0"/>
                </a:moveTo>
                <a:lnTo>
                  <a:pt x="0" y="0"/>
                </a:lnTo>
                <a:lnTo>
                  <a:pt x="0" y="7477125"/>
                </a:lnTo>
                <a:lnTo>
                  <a:pt x="7620000" y="7477125"/>
                </a:lnTo>
                <a:lnTo>
                  <a:pt x="7620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6305866" y="261359"/>
            <a:ext cx="415362" cy="1491505"/>
          </a:xfrm>
          <a:custGeom>
            <a:avLst/>
            <a:gdLst/>
            <a:ahLst/>
            <a:cxnLst/>
            <a:rect r="r" b="b" t="t" l="l"/>
            <a:pathLst>
              <a:path h="1491505" w="415362">
                <a:moveTo>
                  <a:pt x="0" y="0"/>
                </a:moveTo>
                <a:lnTo>
                  <a:pt x="415363" y="0"/>
                </a:lnTo>
                <a:lnTo>
                  <a:pt x="415363" y="1491505"/>
                </a:lnTo>
                <a:lnTo>
                  <a:pt x="0" y="14915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8178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74047" y="1181100"/>
            <a:ext cx="7939905" cy="776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b="true" sz="6146" spc="7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Modelos aplicados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34284" y="5057775"/>
            <a:ext cx="10219432" cy="455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5"/>
              </a:lnSpc>
              <a:spcBef>
                <a:spcPct val="0"/>
              </a:spcBef>
            </a:pPr>
            <a:r>
              <a:rPr lang="en-US" b="true" sz="2847" spc="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n_estimators: número de árboles</a:t>
            </a:r>
          </a:p>
          <a:p>
            <a:pPr algn="ctr">
              <a:lnSpc>
                <a:spcPts val="3985"/>
              </a:lnSpc>
              <a:spcBef>
                <a:spcPct val="0"/>
              </a:spcBef>
            </a:pPr>
          </a:p>
          <a:p>
            <a:pPr algn="ctr">
              <a:lnSpc>
                <a:spcPts val="3985"/>
              </a:lnSpc>
              <a:spcBef>
                <a:spcPct val="0"/>
              </a:spcBef>
            </a:pPr>
            <a:r>
              <a:rPr lang="en-US" b="true" sz="2847" spc="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max_depth: profundidad máxima del árbol</a:t>
            </a:r>
          </a:p>
          <a:p>
            <a:pPr algn="ctr">
              <a:lnSpc>
                <a:spcPts val="3985"/>
              </a:lnSpc>
              <a:spcBef>
                <a:spcPct val="0"/>
              </a:spcBef>
            </a:pPr>
          </a:p>
          <a:p>
            <a:pPr algn="ctr">
              <a:lnSpc>
                <a:spcPts val="3985"/>
              </a:lnSpc>
              <a:spcBef>
                <a:spcPct val="0"/>
              </a:spcBef>
            </a:pPr>
            <a:r>
              <a:rPr lang="en-US" b="true" sz="2847" spc="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learning_rate: cuánto aprende cada árbol nuevo</a:t>
            </a:r>
          </a:p>
          <a:p>
            <a:pPr algn="ctr">
              <a:lnSpc>
                <a:spcPts val="3985"/>
              </a:lnSpc>
              <a:spcBef>
                <a:spcPct val="0"/>
              </a:spcBef>
            </a:pPr>
          </a:p>
          <a:p>
            <a:pPr algn="ctr">
              <a:lnSpc>
                <a:spcPts val="3985"/>
              </a:lnSpc>
              <a:spcBef>
                <a:spcPct val="0"/>
              </a:spcBef>
            </a:pPr>
            <a:r>
              <a:rPr lang="en-US" b="true" sz="2847" spc="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subsample: proporción de muestras usadas por árbol</a:t>
            </a:r>
          </a:p>
          <a:p>
            <a:pPr algn="ctr">
              <a:lnSpc>
                <a:spcPts val="3985"/>
              </a:lnSpc>
              <a:spcBef>
                <a:spcPct val="0"/>
              </a:spcBef>
            </a:pPr>
          </a:p>
          <a:p>
            <a:pPr algn="ctr">
              <a:lnSpc>
                <a:spcPts val="3985"/>
              </a:lnSpc>
              <a:spcBef>
                <a:spcPct val="0"/>
              </a:spcBef>
            </a:pPr>
            <a:r>
              <a:rPr lang="en-US" b="true" sz="2847" spc="3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colsample_bytree: proporción de columnas por árbol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81454" y="2320761"/>
            <a:ext cx="13525093" cy="1857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5"/>
              </a:lnSpc>
              <a:spcBef>
                <a:spcPct val="0"/>
              </a:spcBef>
            </a:pPr>
            <a:r>
              <a:rPr lang="en-US" b="true" sz="5246" spc="6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XGBoost con optimización de parámetros (RandomizedSearchCV)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DAGmm59kVMg</dc:identifier>
  <dcterms:modified xsi:type="dcterms:W3CDTF">2011-08-01T06:04:30Z</dcterms:modified>
  <cp:revision>1</cp:revision>
  <dc:title>Grey Modern Professional Real Estate Presentation</dc:title>
</cp:coreProperties>
</file>