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Tex Gyre Termes Bold" charset="1" panose="00000800000000000000"/>
      <p:regular r:id="rId25"/>
    </p:embeddedFont>
    <p:embeddedFont>
      <p:font typeface="Tex Gyre Termes" charset="1" panose="00000500000000000000"/>
      <p:regular r:id="rId26"/>
    </p:embeddedFont>
    <p:embeddedFont>
      <p:font typeface="Tex Gyre Termes Italics"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inf.ufrgs.br/~engel/data/media/file/inf01048/redes%20semanticas.pdf" TargetMode="External" Type="http://schemas.openxmlformats.org/officeDocument/2006/relationships/hyperlink"/><Relationship Id="rId3" Target="https://www.inf.ufrgs.br/~engel/data/media/file/inf01048/redes%20semanticas.pdf" TargetMode="External" Type="http://schemas.openxmlformats.org/officeDocument/2006/relationships/hyperlink"/><Relationship Id="rId4" Target="https://www.researchgate.net/profile/Claudio-Jacoski/publication/260480567_UTILIZACAO_DE_ARQUIVOS_IFC_NA_TRANSFERENCIA_DE_DADOS_ENTRE_PROJETOS_DIGITAIS/links/0a85e53166f7a1cea0000000/UTILIZACAO-DE-ARQUIVOS-IFC-NA-TRANSFERENCIA-DE-DADOS-ENTRE-PROJETOS-DIGITAIS.pdf"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grpSp>
        <p:nvGrpSpPr>
          <p:cNvPr name="Group 2" id="2"/>
          <p:cNvGrpSpPr/>
          <p:nvPr/>
        </p:nvGrpSpPr>
        <p:grpSpPr>
          <a:xfrm rot="0">
            <a:off x="1173218" y="8828861"/>
            <a:ext cx="15941564" cy="690709"/>
            <a:chOff x="0" y="0"/>
            <a:chExt cx="21255419" cy="920946"/>
          </a:xfrm>
        </p:grpSpPr>
        <p:sp>
          <p:nvSpPr>
            <p:cNvPr name="AutoShape 3" id="3"/>
            <p:cNvSpPr/>
            <p:nvPr/>
          </p:nvSpPr>
          <p:spPr>
            <a:xfrm rot="0">
              <a:off x="0" y="0"/>
              <a:ext cx="21255419" cy="40662"/>
            </a:xfrm>
            <a:prstGeom prst="rect">
              <a:avLst/>
            </a:prstGeom>
            <a:solidFill>
              <a:srgbClr val="CDA63C"/>
            </a:solidFill>
          </p:spPr>
        </p:sp>
        <p:sp>
          <p:nvSpPr>
            <p:cNvPr name="TextBox 4" id="4"/>
            <p:cNvSpPr txBox="true"/>
            <p:nvPr/>
          </p:nvSpPr>
          <p:spPr>
            <a:xfrm rot="0">
              <a:off x="0" y="321609"/>
              <a:ext cx="12830678" cy="599337"/>
            </a:xfrm>
            <a:prstGeom prst="rect">
              <a:avLst/>
            </a:prstGeom>
          </p:spPr>
          <p:txBody>
            <a:bodyPr anchor="t" rtlCol="false" tIns="0" lIns="0" bIns="0" rIns="0">
              <a:spAutoFit/>
            </a:bodyPr>
            <a:lstStyle/>
            <a:p>
              <a:pPr algn="l">
                <a:lnSpc>
                  <a:spcPts val="3437"/>
                </a:lnSpc>
                <a:spcBef>
                  <a:spcPct val="0"/>
                </a:spcBef>
              </a:pPr>
            </a:p>
          </p:txBody>
        </p:sp>
        <p:sp>
          <p:nvSpPr>
            <p:cNvPr name="TextBox 5" id="5"/>
            <p:cNvSpPr txBox="true"/>
            <p:nvPr/>
          </p:nvSpPr>
          <p:spPr>
            <a:xfrm rot="0">
              <a:off x="15570131" y="289739"/>
              <a:ext cx="5685287" cy="533498"/>
            </a:xfrm>
            <a:prstGeom prst="rect">
              <a:avLst/>
            </a:prstGeom>
          </p:spPr>
          <p:txBody>
            <a:bodyPr anchor="t" rtlCol="false" tIns="0" lIns="0" bIns="0" rIns="0">
              <a:spAutoFit/>
            </a:bodyPr>
            <a:lstStyle/>
            <a:p>
              <a:pPr algn="r">
                <a:lnSpc>
                  <a:spcPts val="3025"/>
                </a:lnSpc>
                <a:spcBef>
                  <a:spcPct val="0"/>
                </a:spcBef>
              </a:pPr>
            </a:p>
          </p:txBody>
        </p:sp>
      </p:grpSp>
      <p:grpSp>
        <p:nvGrpSpPr>
          <p:cNvPr name="Group 6" id="6"/>
          <p:cNvGrpSpPr/>
          <p:nvPr/>
        </p:nvGrpSpPr>
        <p:grpSpPr>
          <a:xfrm rot="5400000">
            <a:off x="16672463" y="50344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Freeform 13" id="13"/>
          <p:cNvSpPr/>
          <p:nvPr/>
        </p:nvSpPr>
        <p:spPr>
          <a:xfrm flipH="false" flipV="false" rot="0">
            <a:off x="1936630" y="566700"/>
            <a:ext cx="1526695" cy="1526695"/>
          </a:xfrm>
          <a:custGeom>
            <a:avLst/>
            <a:gdLst/>
            <a:ahLst/>
            <a:cxnLst/>
            <a:rect r="r" b="b" t="t" l="l"/>
            <a:pathLst>
              <a:path h="1526695" w="1526695">
                <a:moveTo>
                  <a:pt x="0" y="0"/>
                </a:moveTo>
                <a:lnTo>
                  <a:pt x="1526695" y="0"/>
                </a:lnTo>
                <a:lnTo>
                  <a:pt x="1526695" y="1526694"/>
                </a:lnTo>
                <a:lnTo>
                  <a:pt x="0" y="1526694"/>
                </a:lnTo>
                <a:lnTo>
                  <a:pt x="0" y="0"/>
                </a:lnTo>
                <a:close/>
              </a:path>
            </a:pathLst>
          </a:custGeom>
          <a:blipFill>
            <a:blip r:embed="rId2"/>
            <a:stretch>
              <a:fillRect l="0" t="0" r="0" b="0"/>
            </a:stretch>
          </a:blipFill>
        </p:spPr>
      </p:sp>
      <p:sp>
        <p:nvSpPr>
          <p:cNvPr name="TextBox 14" id="14"/>
          <p:cNvSpPr txBox="true"/>
          <p:nvPr/>
        </p:nvSpPr>
        <p:spPr>
          <a:xfrm rot="0">
            <a:off x="1164203" y="199987"/>
            <a:ext cx="15959594" cy="7052310"/>
          </a:xfrm>
          <a:prstGeom prst="rect">
            <a:avLst/>
          </a:prstGeom>
        </p:spPr>
        <p:txBody>
          <a:bodyPr anchor="t" rtlCol="false" tIns="0" lIns="0" bIns="0" rIns="0">
            <a:spAutoFit/>
          </a:bodyPr>
          <a:lstStyle/>
          <a:p>
            <a:pPr algn="ctr">
              <a:lnSpc>
                <a:spcPts val="5100"/>
              </a:lnSpc>
            </a:pPr>
            <a:r>
              <a:rPr lang="en-US" sz="3400" b="true">
                <a:solidFill>
                  <a:srgbClr val="1A1B18"/>
                </a:solidFill>
                <a:latin typeface="Tex Gyre Termes Bold"/>
                <a:ea typeface="Tex Gyre Termes Bold"/>
                <a:cs typeface="Tex Gyre Termes Bold"/>
                <a:sym typeface="Tex Gyre Termes Bold"/>
              </a:rPr>
              <a:t>Universidade Federal do Maranhão</a:t>
            </a:r>
          </a:p>
          <a:p>
            <a:pPr algn="ctr">
              <a:lnSpc>
                <a:spcPts val="5100"/>
              </a:lnSpc>
            </a:pPr>
            <a:r>
              <a:rPr lang="en-US" sz="3400" b="true">
                <a:solidFill>
                  <a:srgbClr val="1A1B18"/>
                </a:solidFill>
                <a:latin typeface="Tex Gyre Termes Bold"/>
                <a:ea typeface="Tex Gyre Termes Bold"/>
                <a:cs typeface="Tex Gyre Termes Bold"/>
                <a:sym typeface="Tex Gyre Termes Bold"/>
              </a:rPr>
              <a:t>Centro de Ciências Exatas e Tecnologia (CCET)</a:t>
            </a:r>
          </a:p>
          <a:p>
            <a:pPr algn="ctr">
              <a:lnSpc>
                <a:spcPts val="5100"/>
              </a:lnSpc>
            </a:pPr>
            <a:r>
              <a:rPr lang="en-US" sz="3400" b="true">
                <a:solidFill>
                  <a:srgbClr val="1A1B18"/>
                </a:solidFill>
                <a:latin typeface="Tex Gyre Termes Bold"/>
                <a:ea typeface="Tex Gyre Termes Bold"/>
                <a:cs typeface="Tex Gyre Termes Bold"/>
                <a:sym typeface="Tex Gyre Termes Bold"/>
              </a:rPr>
              <a:t>Coordenação do Curso de Engenharia da Computação</a:t>
            </a:r>
          </a:p>
          <a:p>
            <a:pPr algn="ctr">
              <a:lnSpc>
                <a:spcPts val="5100"/>
              </a:lnSpc>
            </a:pPr>
          </a:p>
          <a:p>
            <a:pPr algn="ctr">
              <a:lnSpc>
                <a:spcPts val="5100"/>
              </a:lnSpc>
            </a:pPr>
            <a:r>
              <a:rPr lang="en-US" sz="3400" b="true">
                <a:solidFill>
                  <a:srgbClr val="1A1B18"/>
                </a:solidFill>
                <a:latin typeface="Tex Gyre Termes Bold"/>
                <a:ea typeface="Tex Gyre Termes Bold"/>
                <a:cs typeface="Tex Gyre Termes Bold"/>
                <a:sym typeface="Tex Gyre Termes Bold"/>
              </a:rPr>
              <a:t>Alunos:</a:t>
            </a:r>
          </a:p>
          <a:p>
            <a:pPr algn="ctr">
              <a:lnSpc>
                <a:spcPts val="4950"/>
              </a:lnSpc>
            </a:pPr>
            <a:r>
              <a:rPr lang="en-US" sz="3300" b="true">
                <a:solidFill>
                  <a:srgbClr val="1A1B18"/>
                </a:solidFill>
                <a:latin typeface="Tex Gyre Termes Bold"/>
                <a:ea typeface="Tex Gyre Termes Bold"/>
                <a:cs typeface="Tex Gyre Termes Bold"/>
                <a:sym typeface="Tex Gyre Termes Bold"/>
              </a:rPr>
              <a:t>Adrielle Campelo Cunha </a:t>
            </a:r>
          </a:p>
          <a:p>
            <a:pPr algn="ctr">
              <a:lnSpc>
                <a:spcPts val="4950"/>
              </a:lnSpc>
            </a:pPr>
            <a:r>
              <a:rPr lang="en-US" sz="3300" b="true">
                <a:solidFill>
                  <a:srgbClr val="1A1B18"/>
                </a:solidFill>
                <a:latin typeface="Tex Gyre Termes Bold"/>
                <a:ea typeface="Tex Gyre Termes Bold"/>
                <a:cs typeface="Tex Gyre Termes Bold"/>
                <a:sym typeface="Tex Gyre Termes Bold"/>
              </a:rPr>
              <a:t> Cauã Veloso Olveira</a:t>
            </a:r>
          </a:p>
          <a:p>
            <a:pPr algn="ctr">
              <a:lnSpc>
                <a:spcPts val="4950"/>
              </a:lnSpc>
            </a:pPr>
            <a:r>
              <a:rPr lang="en-US" sz="3300" b="true">
                <a:solidFill>
                  <a:srgbClr val="1A1B18"/>
                </a:solidFill>
                <a:latin typeface="Tex Gyre Termes Bold"/>
                <a:ea typeface="Tex Gyre Termes Bold"/>
                <a:cs typeface="Tex Gyre Termes Bold"/>
                <a:sym typeface="Tex Gyre Termes Bold"/>
              </a:rPr>
              <a:t>Maria Vitória Cantanhede Silva</a:t>
            </a:r>
          </a:p>
          <a:p>
            <a:pPr algn="ctr">
              <a:lnSpc>
                <a:spcPts val="4950"/>
              </a:lnSpc>
            </a:pPr>
            <a:r>
              <a:rPr lang="en-US" sz="3300" b="true">
                <a:solidFill>
                  <a:srgbClr val="1A1B18"/>
                </a:solidFill>
                <a:latin typeface="Tex Gyre Termes Bold"/>
                <a:ea typeface="Tex Gyre Termes Bold"/>
                <a:cs typeface="Tex Gyre Termes Bold"/>
                <a:sym typeface="Tex Gyre Termes Bold"/>
              </a:rPr>
              <a:t>Rafael Araújo Diniz</a:t>
            </a:r>
          </a:p>
          <a:p>
            <a:pPr algn="ctr">
              <a:lnSpc>
                <a:spcPts val="5100"/>
              </a:lnSpc>
            </a:pPr>
          </a:p>
          <a:p>
            <a:pPr algn="just">
              <a:lnSpc>
                <a:spcPts val="5100"/>
              </a:lnSpc>
            </a:pPr>
          </a:p>
        </p:txBody>
      </p:sp>
      <p:sp>
        <p:nvSpPr>
          <p:cNvPr name="TextBox 15" id="15"/>
          <p:cNvSpPr txBox="true"/>
          <p:nvPr/>
        </p:nvSpPr>
        <p:spPr>
          <a:xfrm rot="0">
            <a:off x="4332771" y="7602134"/>
            <a:ext cx="9622458" cy="914400"/>
          </a:xfrm>
          <a:prstGeom prst="rect">
            <a:avLst/>
          </a:prstGeom>
        </p:spPr>
        <p:txBody>
          <a:bodyPr anchor="t" rtlCol="false" tIns="0" lIns="0" bIns="0" rIns="0">
            <a:spAutoFit/>
          </a:bodyPr>
          <a:lstStyle/>
          <a:p>
            <a:pPr algn="ctr">
              <a:lnSpc>
                <a:spcPts val="3749"/>
              </a:lnSpc>
            </a:pPr>
            <a:r>
              <a:rPr lang="en-US" sz="2499" b="true">
                <a:solidFill>
                  <a:srgbClr val="1A1B18"/>
                </a:solidFill>
                <a:latin typeface="Tex Gyre Termes Bold"/>
                <a:ea typeface="Tex Gyre Termes Bold"/>
                <a:cs typeface="Tex Gyre Termes Bold"/>
                <a:sym typeface="Tex Gyre Termes Bold"/>
              </a:rPr>
              <a:t>São Luís</a:t>
            </a:r>
          </a:p>
          <a:p>
            <a:pPr algn="ctr">
              <a:lnSpc>
                <a:spcPts val="3749"/>
              </a:lnSpc>
            </a:pPr>
            <a:r>
              <a:rPr lang="en-US" sz="2499" b="true">
                <a:solidFill>
                  <a:srgbClr val="1A1B18"/>
                </a:solidFill>
                <a:latin typeface="Tex Gyre Termes Bold"/>
                <a:ea typeface="Tex Gyre Termes Bold"/>
                <a:cs typeface="Tex Gyre Termes Bold"/>
                <a:sym typeface="Tex Gyre Termes Bold"/>
              </a:rPr>
              <a:t>2025</a:t>
            </a:r>
          </a:p>
        </p:txBody>
      </p:sp>
      <p:sp>
        <p:nvSpPr>
          <p:cNvPr name="TextBox 16" id="16"/>
          <p:cNvSpPr txBox="true"/>
          <p:nvPr/>
        </p:nvSpPr>
        <p:spPr>
          <a:xfrm rot="0">
            <a:off x="2196869" y="6437873"/>
            <a:ext cx="14330026" cy="610235"/>
          </a:xfrm>
          <a:prstGeom prst="rect">
            <a:avLst/>
          </a:prstGeom>
        </p:spPr>
        <p:txBody>
          <a:bodyPr anchor="t" rtlCol="false" tIns="0" lIns="0" bIns="0" rIns="0">
            <a:spAutoFit/>
          </a:bodyPr>
          <a:lstStyle/>
          <a:p>
            <a:pPr algn="ctr">
              <a:lnSpc>
                <a:spcPts val="4810"/>
              </a:lnSpc>
              <a:spcBef>
                <a:spcPct val="0"/>
              </a:spcBef>
            </a:pPr>
            <a:r>
              <a:rPr lang="en-US" b="true" sz="3700" spc="-55">
                <a:solidFill>
                  <a:srgbClr val="1A1B18"/>
                </a:solidFill>
                <a:latin typeface="Tex Gyre Termes Bold"/>
                <a:ea typeface="Tex Gyre Termes Bold"/>
                <a:cs typeface="Tex Gyre Termes Bold"/>
                <a:sym typeface="Tex Gyre Termes Bold"/>
              </a:rPr>
              <a:t>INTELIGÊNCIA ARTIFICIAL (2025 .1 - 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1028700" y="2143608"/>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6" id="6"/>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Conceitos Relacionados </a:t>
            </a:r>
          </a:p>
        </p:txBody>
      </p:sp>
      <p:sp>
        <p:nvSpPr>
          <p:cNvPr name="TextBox 7" id="7"/>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10</a:t>
            </a:r>
          </a:p>
        </p:txBody>
      </p:sp>
      <p:sp>
        <p:nvSpPr>
          <p:cNvPr name="TextBox 8" id="8"/>
          <p:cNvSpPr txBox="true"/>
          <p:nvPr/>
        </p:nvSpPr>
        <p:spPr>
          <a:xfrm rot="0">
            <a:off x="1028700" y="3159125"/>
            <a:ext cx="16230600" cy="644525"/>
          </a:xfrm>
          <a:prstGeom prst="rect">
            <a:avLst/>
          </a:prstGeom>
        </p:spPr>
        <p:txBody>
          <a:bodyPr anchor="t" rtlCol="false" tIns="0" lIns="0" bIns="0" rIns="0">
            <a:spAutoFit/>
          </a:bodyPr>
          <a:lstStyle/>
          <a:p>
            <a:pPr algn="just" marL="863599" indent="-431800" lvl="1">
              <a:lnSpc>
                <a:spcPts val="5199"/>
              </a:lnSpc>
              <a:buFont typeface="Arial"/>
              <a:buChar char="•"/>
            </a:pPr>
            <a:r>
              <a:rPr lang="en-US" sz="3999" spc="-59">
                <a:solidFill>
                  <a:srgbClr val="1A1B18"/>
                </a:solidFill>
                <a:latin typeface="Tex Gyre Termes"/>
                <a:ea typeface="Tex Gyre Termes"/>
                <a:cs typeface="Tex Gyre Termes"/>
                <a:sym typeface="Tex Gyre Termes"/>
              </a:rPr>
              <a:t>IFC (Industry Foundation Classes).</a:t>
            </a:r>
          </a:p>
        </p:txBody>
      </p:sp>
      <p:sp>
        <p:nvSpPr>
          <p:cNvPr name="TextBox 9" id="9"/>
          <p:cNvSpPr txBox="true"/>
          <p:nvPr/>
        </p:nvSpPr>
        <p:spPr>
          <a:xfrm rot="0">
            <a:off x="1899373" y="4098925"/>
            <a:ext cx="13103225" cy="2897505"/>
          </a:xfrm>
          <a:prstGeom prst="rect">
            <a:avLst/>
          </a:prstGeom>
        </p:spPr>
        <p:txBody>
          <a:bodyPr anchor="t" rtlCol="false" tIns="0" lIns="0" bIns="0" rIns="0">
            <a:spAutoFit/>
          </a:bodyPr>
          <a:lstStyle/>
          <a:p>
            <a:pPr algn="just">
              <a:lnSpc>
                <a:spcPts val="4620"/>
              </a:lnSpc>
            </a:pPr>
            <a:r>
              <a:rPr lang="en-US" sz="3300">
                <a:solidFill>
                  <a:srgbClr val="1A1B18"/>
                </a:solidFill>
                <a:latin typeface="Tex Gyre Termes"/>
                <a:ea typeface="Tex Gyre Termes"/>
                <a:cs typeface="Tex Gyre Termes"/>
                <a:sym typeface="Tex Gyre Termes"/>
              </a:rPr>
              <a:t>O IFC constitui-se em um modelo central, com imediata interferência em quatro áreas iniciais: Arquitetura, serviços da construção, gerenciamento de obras, e ferramentas gerenciais. Os arquivos de formato IFC podem ser transferidos tanto por via física, e-mail, através de redes, ou também por interface de software</a:t>
            </a:r>
            <a:r>
              <a:rPr lang="en-US" sz="3300" i="true">
                <a:solidFill>
                  <a:srgbClr val="1A1B18"/>
                </a:solidFill>
                <a:latin typeface="Tex Gyre Termes Italics"/>
                <a:ea typeface="Tex Gyre Termes Italics"/>
                <a:cs typeface="Tex Gyre Termes Italics"/>
                <a:sym typeface="Tex Gyre Termes Italics"/>
              </a:rPr>
              <a:t> </a:t>
            </a:r>
            <a:r>
              <a:rPr lang="en-US" sz="3300">
                <a:solidFill>
                  <a:srgbClr val="1A1B18"/>
                </a:solidFill>
                <a:latin typeface="Tex Gyre Termes"/>
                <a:ea typeface="Tex Gyre Termes"/>
                <a:cs typeface="Tex Gyre Termes"/>
                <a:sym typeface="Tex Gyre Termes"/>
              </a:rPr>
              <a:t>(JACOSKI, 2003, p. 04).</a:t>
            </a:r>
          </a:p>
        </p:txBody>
      </p:sp>
      <p:grpSp>
        <p:nvGrpSpPr>
          <p:cNvPr name="Group 10" id="10"/>
          <p:cNvGrpSpPr/>
          <p:nvPr/>
        </p:nvGrpSpPr>
        <p:grpSpPr>
          <a:xfrm rot="5400000">
            <a:off x="16672463" y="9149206"/>
            <a:ext cx="955485" cy="218188"/>
            <a:chOff x="0" y="0"/>
            <a:chExt cx="1273980" cy="290918"/>
          </a:xfrm>
        </p:grpSpPr>
        <p:grpSp>
          <p:nvGrpSpPr>
            <p:cNvPr name="Group 11" id="11"/>
            <p:cNvGrpSpPr>
              <a:grpSpLocks noChangeAspect="true"/>
            </p:cNvGrpSpPr>
            <p:nvPr/>
          </p:nvGrpSpPr>
          <p:grpSpPr>
            <a:xfrm rot="0">
              <a:off x="983062" y="0"/>
              <a:ext cx="290918" cy="290918"/>
              <a:chOff x="0" y="0"/>
              <a:chExt cx="1708150" cy="1708150"/>
            </a:xfrm>
          </p:grpSpPr>
          <p:sp>
            <p:nvSpPr>
              <p:cNvPr name="Freeform 12" id="12"/>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3" id="13"/>
            <p:cNvGrpSpPr>
              <a:grpSpLocks noChangeAspect="true"/>
            </p:cNvGrpSpPr>
            <p:nvPr/>
          </p:nvGrpSpPr>
          <p:grpSpPr>
            <a:xfrm rot="0">
              <a:off x="489944" y="0"/>
              <a:ext cx="290918" cy="290918"/>
              <a:chOff x="0" y="0"/>
              <a:chExt cx="1708150" cy="1708150"/>
            </a:xfrm>
          </p:grpSpPr>
          <p:sp>
            <p:nvSpPr>
              <p:cNvPr name="Freeform 14" id="14"/>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5" id="15"/>
            <p:cNvGrpSpPr/>
            <p:nvPr/>
          </p:nvGrpSpPr>
          <p:grpSpPr>
            <a:xfrm rot="0">
              <a:off x="0" y="1587"/>
              <a:ext cx="287744" cy="287744"/>
              <a:chOff x="0" y="0"/>
              <a:chExt cx="6350000" cy="6350000"/>
            </a:xfrm>
          </p:grpSpPr>
          <p:sp>
            <p:nvSpPr>
              <p:cNvPr name="Freeform 16" id="1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1028700" y="2143608"/>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6" id="6"/>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Conceitos Relacionados </a:t>
            </a:r>
          </a:p>
        </p:txBody>
      </p:sp>
      <p:sp>
        <p:nvSpPr>
          <p:cNvPr name="TextBox 7" id="7"/>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11</a:t>
            </a:r>
          </a:p>
        </p:txBody>
      </p:sp>
      <p:sp>
        <p:nvSpPr>
          <p:cNvPr name="TextBox 8" id="8"/>
          <p:cNvSpPr txBox="true"/>
          <p:nvPr/>
        </p:nvSpPr>
        <p:spPr>
          <a:xfrm rot="0">
            <a:off x="1009650" y="3159125"/>
            <a:ext cx="16230600" cy="644525"/>
          </a:xfrm>
          <a:prstGeom prst="rect">
            <a:avLst/>
          </a:prstGeom>
        </p:spPr>
        <p:txBody>
          <a:bodyPr anchor="t" rtlCol="false" tIns="0" lIns="0" bIns="0" rIns="0">
            <a:spAutoFit/>
          </a:bodyPr>
          <a:lstStyle/>
          <a:p>
            <a:pPr algn="just" marL="863599" indent="-431800" lvl="1">
              <a:lnSpc>
                <a:spcPts val="5199"/>
              </a:lnSpc>
              <a:buFont typeface="Arial"/>
              <a:buChar char="•"/>
            </a:pPr>
            <a:r>
              <a:rPr lang="en-US" sz="3999" spc="-59">
                <a:solidFill>
                  <a:srgbClr val="1A1B18"/>
                </a:solidFill>
                <a:latin typeface="Tex Gyre Termes"/>
                <a:ea typeface="Tex Gyre Termes"/>
                <a:cs typeface="Tex Gyre Termes"/>
                <a:sym typeface="Tex Gyre Termes"/>
              </a:rPr>
              <a:t>IFC (Industry Foundation Classes).</a:t>
            </a:r>
          </a:p>
        </p:txBody>
      </p:sp>
      <p:sp>
        <p:nvSpPr>
          <p:cNvPr name="TextBox 9" id="9"/>
          <p:cNvSpPr txBox="true"/>
          <p:nvPr/>
        </p:nvSpPr>
        <p:spPr>
          <a:xfrm rot="0">
            <a:off x="1689052" y="4108450"/>
            <a:ext cx="14920728" cy="3582214"/>
          </a:xfrm>
          <a:prstGeom prst="rect">
            <a:avLst/>
          </a:prstGeom>
        </p:spPr>
        <p:txBody>
          <a:bodyPr anchor="t" rtlCol="false" tIns="0" lIns="0" bIns="0" rIns="0">
            <a:spAutoFit/>
          </a:bodyPr>
          <a:lstStyle/>
          <a:p>
            <a:pPr algn="l">
              <a:lnSpc>
                <a:spcPts val="4774"/>
              </a:lnSpc>
            </a:pPr>
            <a:r>
              <a:rPr lang="en-US" sz="3410">
                <a:solidFill>
                  <a:srgbClr val="1A1B18"/>
                </a:solidFill>
                <a:latin typeface="Tex Gyre Termes"/>
                <a:ea typeface="Tex Gyre Termes"/>
                <a:cs typeface="Tex Gyre Termes"/>
                <a:sym typeface="Tex Gyre Termes"/>
              </a:rPr>
              <a:t>A arquitetura IFC é baseada em:</a:t>
            </a:r>
          </a:p>
          <a:p>
            <a:pPr algn="l">
              <a:lnSpc>
                <a:spcPts val="4774"/>
              </a:lnSpc>
            </a:pPr>
            <a:r>
              <a:rPr lang="en-US" sz="3410">
                <a:solidFill>
                  <a:srgbClr val="1A1B18"/>
                </a:solidFill>
                <a:latin typeface="Tex Gyre Termes"/>
                <a:ea typeface="Tex Gyre Termes"/>
                <a:cs typeface="Tex Gyre Termes"/>
                <a:sym typeface="Tex Gyre Termes"/>
              </a:rPr>
              <a:t>• semântica;</a:t>
            </a:r>
          </a:p>
          <a:p>
            <a:pPr algn="l">
              <a:lnSpc>
                <a:spcPts val="4774"/>
              </a:lnSpc>
            </a:pPr>
            <a:r>
              <a:rPr lang="en-US" sz="3410">
                <a:solidFill>
                  <a:srgbClr val="1A1B18"/>
                </a:solidFill>
                <a:latin typeface="Tex Gyre Termes"/>
                <a:ea typeface="Tex Gyre Termes"/>
                <a:cs typeface="Tex Gyre Termes"/>
                <a:sym typeface="Tex Gyre Termes"/>
              </a:rPr>
              <a:t>• relatórios;</a:t>
            </a:r>
          </a:p>
          <a:p>
            <a:pPr algn="l">
              <a:lnSpc>
                <a:spcPts val="4774"/>
              </a:lnSpc>
            </a:pPr>
            <a:r>
              <a:rPr lang="en-US" sz="3410">
                <a:solidFill>
                  <a:srgbClr val="1A1B18"/>
                </a:solidFill>
                <a:latin typeface="Tex Gyre Termes"/>
                <a:ea typeface="Tex Gyre Termes"/>
                <a:cs typeface="Tex Gyre Termes"/>
                <a:sym typeface="Tex Gyre Termes"/>
              </a:rPr>
              <a:t>• propriedades.</a:t>
            </a:r>
          </a:p>
          <a:p>
            <a:pPr algn="l">
              <a:lnSpc>
                <a:spcPts val="4774"/>
              </a:lnSpc>
            </a:pPr>
          </a:p>
          <a:p>
            <a:pPr algn="ctr">
              <a:lnSpc>
                <a:spcPts val="4774"/>
              </a:lnSpc>
            </a:pPr>
          </a:p>
        </p:txBody>
      </p:sp>
      <p:sp>
        <p:nvSpPr>
          <p:cNvPr name="TextBox 10" id="10"/>
          <p:cNvSpPr txBox="true"/>
          <p:nvPr/>
        </p:nvSpPr>
        <p:spPr>
          <a:xfrm rot="0">
            <a:off x="1689052" y="6776581"/>
            <a:ext cx="14323184" cy="1771015"/>
          </a:xfrm>
          <a:prstGeom prst="rect">
            <a:avLst/>
          </a:prstGeom>
        </p:spPr>
        <p:txBody>
          <a:bodyPr anchor="t" rtlCol="false" tIns="0" lIns="0" bIns="0" rIns="0">
            <a:spAutoFit/>
          </a:bodyPr>
          <a:lstStyle/>
          <a:p>
            <a:pPr algn="just">
              <a:lnSpc>
                <a:spcPts val="4759"/>
              </a:lnSpc>
            </a:pPr>
            <a:r>
              <a:rPr lang="en-US" sz="3399">
                <a:solidFill>
                  <a:srgbClr val="1A1B18"/>
                </a:solidFill>
                <a:latin typeface="Tex Gyre Termes"/>
                <a:ea typeface="Tex Gyre Termes"/>
                <a:cs typeface="Tex Gyre Termes"/>
                <a:sym typeface="Tex Gyre Termes"/>
              </a:rPr>
              <a:t>Os elementos são concebidos para descrever os componentes de um edifício (instalações, quartos, zonas, mobiliário, elementos estruturais), incluindo as propriedades especificas de cada objeto.</a:t>
            </a:r>
          </a:p>
        </p:txBody>
      </p:sp>
      <p:grpSp>
        <p:nvGrpSpPr>
          <p:cNvPr name="Group 11" id="11"/>
          <p:cNvGrpSpPr/>
          <p:nvPr/>
        </p:nvGrpSpPr>
        <p:grpSpPr>
          <a:xfrm rot="5400000">
            <a:off x="16672463" y="9149206"/>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1028700" y="2143608"/>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6" id="6"/>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 Aplicações</a:t>
            </a:r>
          </a:p>
        </p:txBody>
      </p:sp>
      <p:sp>
        <p:nvSpPr>
          <p:cNvPr name="TextBox 7" id="7"/>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12</a:t>
            </a:r>
          </a:p>
        </p:txBody>
      </p:sp>
      <p:sp>
        <p:nvSpPr>
          <p:cNvPr name="TextBox 8" id="8"/>
          <p:cNvSpPr txBox="true"/>
          <p:nvPr/>
        </p:nvSpPr>
        <p:spPr>
          <a:xfrm rot="0">
            <a:off x="1028700" y="2496751"/>
            <a:ext cx="15480500" cy="6488430"/>
          </a:xfrm>
          <a:prstGeom prst="rect">
            <a:avLst/>
          </a:prstGeom>
        </p:spPr>
        <p:txBody>
          <a:bodyPr anchor="t" rtlCol="false" tIns="0" lIns="0" bIns="0" rIns="0">
            <a:spAutoFit/>
          </a:bodyPr>
          <a:lstStyle/>
          <a:p>
            <a:pPr algn="just" marL="777242" indent="-388621" lvl="1">
              <a:lnSpc>
                <a:spcPts val="4680"/>
              </a:lnSpc>
              <a:buFont typeface="Arial"/>
              <a:buChar char="•"/>
            </a:pPr>
            <a:r>
              <a:rPr lang="en-US" sz="3600" spc="-54">
                <a:solidFill>
                  <a:srgbClr val="1A1B18"/>
                </a:solidFill>
                <a:latin typeface="Tex Gyre Termes"/>
                <a:ea typeface="Tex Gyre Termes"/>
                <a:cs typeface="Tex Gyre Termes"/>
                <a:sym typeface="Tex Gyre Termes"/>
              </a:rPr>
              <a:t>Processamento de Linguagem Natural:</a:t>
            </a:r>
          </a:p>
          <a:p>
            <a:pPr algn="just">
              <a:lnSpc>
                <a:spcPts val="4680"/>
              </a:lnSpc>
            </a:pPr>
            <a:r>
              <a:rPr lang="en-US" sz="3600" spc="-54">
                <a:solidFill>
                  <a:srgbClr val="1A1B18"/>
                </a:solidFill>
                <a:latin typeface="Tex Gyre Termes"/>
                <a:ea typeface="Tex Gyre Termes"/>
                <a:cs typeface="Tex Gyre Termes"/>
                <a:sym typeface="Tex Gyre Termes"/>
              </a:rPr>
              <a:t>         - Compreensão da linguagem;</a:t>
            </a:r>
          </a:p>
          <a:p>
            <a:pPr algn="just">
              <a:lnSpc>
                <a:spcPts val="4680"/>
              </a:lnSpc>
            </a:pPr>
            <a:r>
              <a:rPr lang="en-US" sz="3600" spc="-54">
                <a:solidFill>
                  <a:srgbClr val="1A1B18"/>
                </a:solidFill>
                <a:latin typeface="Tex Gyre Termes"/>
                <a:ea typeface="Tex Gyre Termes"/>
                <a:cs typeface="Tex Gyre Termes"/>
                <a:sym typeface="Tex Gyre Termes"/>
              </a:rPr>
              <a:t>         - Exemplos: chatbots, sistemas de tradução de idiomas.</a:t>
            </a:r>
          </a:p>
          <a:p>
            <a:pPr algn="just">
              <a:lnSpc>
                <a:spcPts val="4680"/>
              </a:lnSpc>
            </a:pPr>
          </a:p>
          <a:p>
            <a:pPr algn="just" marL="777242" indent="-388621" lvl="1">
              <a:lnSpc>
                <a:spcPts val="4680"/>
              </a:lnSpc>
              <a:buFont typeface="Arial"/>
              <a:buChar char="•"/>
            </a:pPr>
            <a:r>
              <a:rPr lang="en-US" sz="3600" spc="-54">
                <a:solidFill>
                  <a:srgbClr val="1A1B18"/>
                </a:solidFill>
                <a:latin typeface="Tex Gyre Termes"/>
                <a:ea typeface="Tex Gyre Termes"/>
                <a:cs typeface="Tex Gyre Termes"/>
                <a:sym typeface="Tex Gyre Termes"/>
              </a:rPr>
              <a:t>Sistema de Apoio ao diagnóstico:</a:t>
            </a:r>
          </a:p>
          <a:p>
            <a:pPr algn="just">
              <a:lnSpc>
                <a:spcPts val="4680"/>
              </a:lnSpc>
            </a:pPr>
            <a:r>
              <a:rPr lang="en-US" sz="3600" spc="-54">
                <a:solidFill>
                  <a:srgbClr val="1A1B18"/>
                </a:solidFill>
                <a:latin typeface="Tex Gyre Termes"/>
                <a:ea typeface="Tex Gyre Termes"/>
                <a:cs typeface="Tex Gyre Termes"/>
                <a:sym typeface="Tex Gyre Termes"/>
              </a:rPr>
              <a:t>        - Auxiliam o diagnóstico e o planejamento do tratamento.</a:t>
            </a:r>
          </a:p>
          <a:p>
            <a:pPr algn="just">
              <a:lnSpc>
                <a:spcPts val="4680"/>
              </a:lnSpc>
            </a:pPr>
          </a:p>
          <a:p>
            <a:pPr algn="just" marL="777242" indent="-388621" lvl="1">
              <a:lnSpc>
                <a:spcPts val="4680"/>
              </a:lnSpc>
              <a:buFont typeface="Arial"/>
              <a:buChar char="•"/>
            </a:pPr>
            <a:r>
              <a:rPr lang="en-US" sz="3600" spc="-54">
                <a:solidFill>
                  <a:srgbClr val="1A1B18"/>
                </a:solidFill>
                <a:latin typeface="Tex Gyre Termes"/>
                <a:ea typeface="Tex Gyre Termes"/>
                <a:cs typeface="Tex Gyre Termes"/>
                <a:sym typeface="Tex Gyre Termes"/>
              </a:rPr>
              <a:t>Internet das coisas (IOT):</a:t>
            </a:r>
          </a:p>
          <a:p>
            <a:pPr algn="just">
              <a:lnSpc>
                <a:spcPts val="4680"/>
              </a:lnSpc>
            </a:pPr>
            <a:r>
              <a:rPr lang="en-US" sz="3600" spc="-54">
                <a:solidFill>
                  <a:srgbClr val="1A1B18"/>
                </a:solidFill>
                <a:latin typeface="Tex Gyre Termes"/>
                <a:ea typeface="Tex Gyre Termes"/>
                <a:cs typeface="Tex Gyre Termes"/>
                <a:sym typeface="Tex Gyre Termes"/>
              </a:rPr>
              <a:t>        - R</a:t>
            </a:r>
            <a:r>
              <a:rPr lang="en-US" sz="3600" spc="-54">
                <a:solidFill>
                  <a:srgbClr val="1A1B18"/>
                </a:solidFill>
                <a:latin typeface="Tex Gyre Termes"/>
                <a:ea typeface="Tex Gyre Termes"/>
                <a:cs typeface="Tex Gyre Termes"/>
                <a:sym typeface="Tex Gyre Termes"/>
              </a:rPr>
              <a:t>epresentar redes de dispositivos conectados, sensores, processos e seus dados.</a:t>
            </a:r>
          </a:p>
          <a:p>
            <a:pPr algn="just">
              <a:lnSpc>
                <a:spcPts val="4680"/>
              </a:lnSpc>
            </a:pPr>
            <a:r>
              <a:rPr lang="en-US" sz="3600" spc="-54">
                <a:solidFill>
                  <a:srgbClr val="1A1B18"/>
                </a:solidFill>
                <a:latin typeface="Tex Gyre Termes"/>
                <a:ea typeface="Tex Gyre Termes"/>
                <a:cs typeface="Tex Gyre Termes"/>
                <a:sym typeface="Tex Gyre Termes"/>
              </a:rPr>
              <a:t>       </a:t>
            </a:r>
          </a:p>
          <a:p>
            <a:pPr algn="just">
              <a:lnSpc>
                <a:spcPts val="4680"/>
              </a:lnSpc>
            </a:pPr>
          </a:p>
        </p:txBody>
      </p:sp>
      <p:grpSp>
        <p:nvGrpSpPr>
          <p:cNvPr name="Group 9" id="9"/>
          <p:cNvGrpSpPr/>
          <p:nvPr/>
        </p:nvGrpSpPr>
        <p:grpSpPr>
          <a:xfrm rot="5400000">
            <a:off x="16672463" y="9149206"/>
            <a:ext cx="955485" cy="218188"/>
            <a:chOff x="0" y="0"/>
            <a:chExt cx="1273980" cy="290918"/>
          </a:xfrm>
        </p:grpSpPr>
        <p:grpSp>
          <p:nvGrpSpPr>
            <p:cNvPr name="Group 10" id="10"/>
            <p:cNvGrpSpPr>
              <a:grpSpLocks noChangeAspect="true"/>
            </p:cNvGrpSpPr>
            <p:nvPr/>
          </p:nvGrpSpPr>
          <p:grpSpPr>
            <a:xfrm rot="0">
              <a:off x="983062" y="0"/>
              <a:ext cx="290918" cy="290918"/>
              <a:chOff x="0" y="0"/>
              <a:chExt cx="1708150" cy="1708150"/>
            </a:xfrm>
          </p:grpSpPr>
          <p:sp>
            <p:nvSpPr>
              <p:cNvPr name="Freeform 11" id="11"/>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2" id="12"/>
            <p:cNvGrpSpPr>
              <a:grpSpLocks noChangeAspect="true"/>
            </p:cNvGrpSpPr>
            <p:nvPr/>
          </p:nvGrpSpPr>
          <p:grpSpPr>
            <a:xfrm rot="0">
              <a:off x="489944"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p:nvPr/>
          </p:nvGrpSpPr>
          <p:grpSpPr>
            <a:xfrm rot="0">
              <a:off x="0" y="1587"/>
              <a:ext cx="287744" cy="287744"/>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1028700" y="2143608"/>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Freeform 6" id="6"/>
          <p:cNvSpPr/>
          <p:nvPr/>
        </p:nvSpPr>
        <p:spPr>
          <a:xfrm flipH="false" flipV="false" rot="0">
            <a:off x="12850730" y="2861927"/>
            <a:ext cx="4903204" cy="5104399"/>
          </a:xfrm>
          <a:custGeom>
            <a:avLst/>
            <a:gdLst/>
            <a:ahLst/>
            <a:cxnLst/>
            <a:rect r="r" b="b" t="t" l="l"/>
            <a:pathLst>
              <a:path h="5104399" w="4903204">
                <a:moveTo>
                  <a:pt x="0" y="0"/>
                </a:moveTo>
                <a:lnTo>
                  <a:pt x="4903204" y="0"/>
                </a:lnTo>
                <a:lnTo>
                  <a:pt x="4903204" y="5104399"/>
                </a:lnTo>
                <a:lnTo>
                  <a:pt x="0" y="5104399"/>
                </a:lnTo>
                <a:lnTo>
                  <a:pt x="0" y="0"/>
                </a:lnTo>
                <a:close/>
              </a:path>
            </a:pathLst>
          </a:custGeom>
          <a:blipFill>
            <a:blip r:embed="rId4"/>
            <a:stretch>
              <a:fillRect l="-2051" t="0" r="-2051" b="0"/>
            </a:stretch>
          </a:blipFill>
        </p:spPr>
      </p:sp>
      <p:sp>
        <p:nvSpPr>
          <p:cNvPr name="TextBox 7" id="7"/>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Definição do problema</a:t>
            </a:r>
          </a:p>
        </p:txBody>
      </p:sp>
      <p:sp>
        <p:nvSpPr>
          <p:cNvPr name="TextBox 8" id="8"/>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13</a:t>
            </a:r>
          </a:p>
        </p:txBody>
      </p:sp>
      <p:sp>
        <p:nvSpPr>
          <p:cNvPr name="TextBox 9" id="9"/>
          <p:cNvSpPr txBox="true"/>
          <p:nvPr/>
        </p:nvSpPr>
        <p:spPr>
          <a:xfrm rot="0">
            <a:off x="1253716" y="2527130"/>
            <a:ext cx="10799930" cy="2541440"/>
          </a:xfrm>
          <a:prstGeom prst="rect">
            <a:avLst/>
          </a:prstGeom>
        </p:spPr>
        <p:txBody>
          <a:bodyPr anchor="t" rtlCol="false" tIns="0" lIns="0" bIns="0" rIns="0">
            <a:spAutoFit/>
          </a:bodyPr>
          <a:lstStyle/>
          <a:p>
            <a:pPr algn="just">
              <a:lnSpc>
                <a:spcPts val="5052"/>
              </a:lnSpc>
              <a:spcBef>
                <a:spcPct val="0"/>
              </a:spcBef>
            </a:pPr>
            <a:r>
              <a:rPr lang="en-US" sz="3886" spc="-58">
                <a:solidFill>
                  <a:srgbClr val="1A1B18"/>
                </a:solidFill>
                <a:latin typeface="Tex Gyre Termes"/>
                <a:ea typeface="Tex Gyre Termes"/>
                <a:cs typeface="Tex Gyre Termes"/>
                <a:sym typeface="Tex Gyre Termes"/>
              </a:rPr>
              <a:t>Atualm</a:t>
            </a:r>
            <a:r>
              <a:rPr lang="en-US" sz="3886" spc="-58">
                <a:solidFill>
                  <a:srgbClr val="1A1B18"/>
                </a:solidFill>
                <a:latin typeface="Tex Gyre Termes"/>
                <a:ea typeface="Tex Gyre Termes"/>
                <a:cs typeface="Tex Gyre Termes"/>
                <a:sym typeface="Tex Gyre Termes"/>
              </a:rPr>
              <a:t>ente, a aprovação de projetos de segurança contra incêndio no Estado do Maranhão representa um grande desafio para arquitetos, engenheiros e construtoras.</a:t>
            </a:r>
          </a:p>
        </p:txBody>
      </p:sp>
      <p:sp>
        <p:nvSpPr>
          <p:cNvPr name="TextBox 10" id="10"/>
          <p:cNvSpPr txBox="true"/>
          <p:nvPr/>
        </p:nvSpPr>
        <p:spPr>
          <a:xfrm rot="0">
            <a:off x="921543" y="5443917"/>
            <a:ext cx="11249961" cy="4292125"/>
          </a:xfrm>
          <a:prstGeom prst="rect">
            <a:avLst/>
          </a:prstGeom>
        </p:spPr>
        <p:txBody>
          <a:bodyPr anchor="t" rtlCol="false" tIns="0" lIns="0" bIns="0" rIns="0">
            <a:spAutoFit/>
          </a:bodyPr>
          <a:lstStyle/>
          <a:p>
            <a:pPr algn="just" marL="623971" indent="-311986" lvl="1">
              <a:lnSpc>
                <a:spcPts val="3757"/>
              </a:lnSpc>
              <a:buFont typeface="Arial"/>
              <a:buChar char="•"/>
            </a:pPr>
            <a:r>
              <a:rPr lang="en-US" sz="2890" spc="-43">
                <a:solidFill>
                  <a:srgbClr val="1A1B18"/>
                </a:solidFill>
                <a:latin typeface="Tex Gyre Termes"/>
                <a:ea typeface="Tex Gyre Termes"/>
                <a:cs typeface="Tex Gyre Termes"/>
                <a:sym typeface="Tex Gyre Termes"/>
              </a:rPr>
              <a:t>Ineficiência: Um processo manual, lento e obsoleto, baseado em análise 2D.</a:t>
            </a:r>
          </a:p>
          <a:p>
            <a:pPr algn="just" marL="623971" indent="-311986" lvl="1">
              <a:lnSpc>
                <a:spcPts val="3757"/>
              </a:lnSpc>
              <a:buFont typeface="Arial"/>
              <a:buChar char="•"/>
            </a:pPr>
            <a:r>
              <a:rPr lang="en-US" sz="2890" spc="-43">
                <a:solidFill>
                  <a:srgbClr val="1A1B18"/>
                </a:solidFill>
                <a:latin typeface="Tex Gyre Termes"/>
                <a:ea typeface="Tex Gyre Termes"/>
                <a:cs typeface="Tex Gyre Termes"/>
                <a:sym typeface="Tex Gyre Termes"/>
              </a:rPr>
              <a:t>Vulnerabilidade: Alto risco de erros humanos na interpretação das normas técnicas.</a:t>
            </a:r>
          </a:p>
          <a:p>
            <a:pPr algn="just" marL="623971" indent="-311986" lvl="1">
              <a:lnSpc>
                <a:spcPts val="3757"/>
              </a:lnSpc>
              <a:buFont typeface="Arial"/>
              <a:buChar char="•"/>
            </a:pPr>
            <a:r>
              <a:rPr lang="en-US" sz="2890" spc="-43">
                <a:solidFill>
                  <a:srgbClr val="1A1B18"/>
                </a:solidFill>
                <a:latin typeface="Tex Gyre Termes"/>
                <a:ea typeface="Tex Gyre Termes"/>
                <a:cs typeface="Tex Gyre Termes"/>
                <a:sym typeface="Tex Gyre Termes"/>
              </a:rPr>
              <a:t>Prejuízo: Impacto financeiro direto com atrasos na obra e custos de retrabalho.</a:t>
            </a:r>
          </a:p>
          <a:p>
            <a:pPr algn="just" marL="623971" indent="-311986" lvl="1">
              <a:lnSpc>
                <a:spcPts val="3757"/>
              </a:lnSpc>
              <a:buFont typeface="Arial"/>
              <a:buChar char="•"/>
            </a:pPr>
            <a:r>
              <a:rPr lang="en-US" sz="2890" spc="-43">
                <a:solidFill>
                  <a:srgbClr val="1A1B18"/>
                </a:solidFill>
                <a:latin typeface="Tex Gyre Termes"/>
                <a:ea typeface="Tex Gyre Termes"/>
                <a:cs typeface="Tex Gyre Termes"/>
                <a:sym typeface="Tex Gyre Termes"/>
              </a:rPr>
              <a:t>Insegurança: Falta de confiança técnica e alto risco jurídico para todos os envolvidos.</a:t>
            </a:r>
          </a:p>
          <a:p>
            <a:pPr algn="just">
              <a:lnSpc>
                <a:spcPts val="3757"/>
              </a:lnSpc>
            </a:pPr>
          </a:p>
        </p:txBody>
      </p:sp>
      <p:grpSp>
        <p:nvGrpSpPr>
          <p:cNvPr name="Group 11" id="11"/>
          <p:cNvGrpSpPr/>
          <p:nvPr/>
        </p:nvGrpSpPr>
        <p:grpSpPr>
          <a:xfrm rot="5400000">
            <a:off x="16672463" y="9149206"/>
            <a:ext cx="955485" cy="218188"/>
            <a:chOff x="0" y="0"/>
            <a:chExt cx="1273980" cy="290918"/>
          </a:xfrm>
        </p:grpSpPr>
        <p:grpSp>
          <p:nvGrpSpPr>
            <p:cNvPr name="Group 12" id="12"/>
            <p:cNvGrpSpPr>
              <a:grpSpLocks noChangeAspect="true"/>
            </p:cNvGrpSpPr>
            <p:nvPr/>
          </p:nvGrpSpPr>
          <p:grpSpPr>
            <a:xfrm rot="0">
              <a:off x="983062" y="0"/>
              <a:ext cx="290918" cy="290918"/>
              <a:chOff x="0" y="0"/>
              <a:chExt cx="1708150" cy="1708150"/>
            </a:xfrm>
          </p:grpSpPr>
          <p:sp>
            <p:nvSpPr>
              <p:cNvPr name="Freeform 13" id="13"/>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4" id="14"/>
            <p:cNvGrpSpPr>
              <a:grpSpLocks noChangeAspect="true"/>
            </p:cNvGrpSpPr>
            <p:nvPr/>
          </p:nvGrpSpPr>
          <p:grpSpPr>
            <a:xfrm rot="0">
              <a:off x="489944" y="0"/>
              <a:ext cx="290918" cy="290918"/>
              <a:chOff x="0" y="0"/>
              <a:chExt cx="1708150" cy="1708150"/>
            </a:xfrm>
          </p:grpSpPr>
          <p:sp>
            <p:nvSpPr>
              <p:cNvPr name="Freeform 15" id="1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p:nvPr/>
          </p:nvGrpSpPr>
          <p:grpSpPr>
            <a:xfrm rot="0">
              <a:off x="0" y="1587"/>
              <a:ext cx="287744" cy="287744"/>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1028700" y="2143608"/>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Freeform 6" id="6"/>
          <p:cNvSpPr/>
          <p:nvPr/>
        </p:nvSpPr>
        <p:spPr>
          <a:xfrm flipH="false" flipV="false" rot="0">
            <a:off x="12279730" y="2534851"/>
            <a:ext cx="5227641" cy="5992228"/>
          </a:xfrm>
          <a:custGeom>
            <a:avLst/>
            <a:gdLst/>
            <a:ahLst/>
            <a:cxnLst/>
            <a:rect r="r" b="b" t="t" l="l"/>
            <a:pathLst>
              <a:path h="5992228" w="5227641">
                <a:moveTo>
                  <a:pt x="0" y="0"/>
                </a:moveTo>
                <a:lnTo>
                  <a:pt x="5227642" y="0"/>
                </a:lnTo>
                <a:lnTo>
                  <a:pt x="5227642" y="5992229"/>
                </a:lnTo>
                <a:lnTo>
                  <a:pt x="0" y="5992229"/>
                </a:lnTo>
                <a:lnTo>
                  <a:pt x="0" y="0"/>
                </a:lnTo>
                <a:close/>
              </a:path>
            </a:pathLst>
          </a:custGeom>
          <a:blipFill>
            <a:blip r:embed="rId4"/>
            <a:stretch>
              <a:fillRect l="0" t="0" r="0" b="0"/>
            </a:stretch>
          </a:blipFill>
          <a:ln cap="sq">
            <a:noFill/>
            <a:prstDash val="solid"/>
            <a:miter/>
          </a:ln>
        </p:spPr>
      </p:sp>
      <p:sp>
        <p:nvSpPr>
          <p:cNvPr name="TextBox 7" id="7"/>
          <p:cNvSpPr txBox="true"/>
          <p:nvPr/>
        </p:nvSpPr>
        <p:spPr>
          <a:xfrm rot="0">
            <a:off x="1689052" y="1212730"/>
            <a:ext cx="1455801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 </a:t>
            </a:r>
            <a:r>
              <a:rPr lang="en-US" sz="4500" spc="-67">
                <a:solidFill>
                  <a:srgbClr val="1A1B18"/>
                </a:solidFill>
                <a:latin typeface="Tex Gyre Termes"/>
                <a:ea typeface="Tex Gyre Termes"/>
                <a:cs typeface="Tex Gyre Termes"/>
                <a:sym typeface="Tex Gyre Termes"/>
              </a:rPr>
              <a:t> A</a:t>
            </a:r>
            <a:r>
              <a:rPr lang="en-US" sz="4500" spc="-67">
                <a:solidFill>
                  <a:srgbClr val="1A1B18"/>
                </a:solidFill>
                <a:latin typeface="Tex Gyre Termes"/>
                <a:ea typeface="Tex Gyre Termes"/>
                <a:cs typeface="Tex Gyre Termes"/>
                <a:sym typeface="Tex Gyre Termes"/>
              </a:rPr>
              <a:t> Solução: AIA Maranhão: Análise de Incêndio Automatizada</a:t>
            </a:r>
          </a:p>
        </p:txBody>
      </p:sp>
      <p:sp>
        <p:nvSpPr>
          <p:cNvPr name="TextBox 8" id="8"/>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14</a:t>
            </a:r>
          </a:p>
        </p:txBody>
      </p:sp>
      <p:sp>
        <p:nvSpPr>
          <p:cNvPr name="TextBox 9" id="9"/>
          <p:cNvSpPr txBox="true"/>
          <p:nvPr/>
        </p:nvSpPr>
        <p:spPr>
          <a:xfrm rot="0">
            <a:off x="1028700" y="2506276"/>
            <a:ext cx="10803928" cy="3347720"/>
          </a:xfrm>
          <a:prstGeom prst="rect">
            <a:avLst/>
          </a:prstGeom>
        </p:spPr>
        <p:txBody>
          <a:bodyPr anchor="t" rtlCol="false" tIns="0" lIns="0" bIns="0" rIns="0">
            <a:spAutoFit/>
          </a:bodyPr>
          <a:lstStyle/>
          <a:p>
            <a:pPr algn="just">
              <a:lnSpc>
                <a:spcPts val="4420"/>
              </a:lnSpc>
            </a:pPr>
            <a:r>
              <a:rPr lang="en-US" b="true" sz="3400" spc="-51">
                <a:solidFill>
                  <a:srgbClr val="1A1B18"/>
                </a:solidFill>
                <a:latin typeface="Tex Gyre Termes Bold"/>
                <a:ea typeface="Tex Gyre Termes Bold"/>
                <a:cs typeface="Tex Gyre Termes Bold"/>
                <a:sym typeface="Tex Gyre Termes Bold"/>
              </a:rPr>
              <a:t>Nossa </a:t>
            </a:r>
            <a:r>
              <a:rPr lang="en-US" b="true" sz="3400" spc="-51">
                <a:solidFill>
                  <a:srgbClr val="1A1B18"/>
                </a:solidFill>
                <a:latin typeface="Tex Gyre Termes Bold"/>
                <a:ea typeface="Tex Gyre Termes Bold"/>
                <a:cs typeface="Tex Gyre Termes Bold"/>
                <a:sym typeface="Tex Gyre Termes Bold"/>
              </a:rPr>
              <a:t>plataforma lê seu projeto em IFC, o valida automaticamente</a:t>
            </a:r>
            <a:r>
              <a:rPr lang="en-US" b="true" sz="3400" spc="-51">
                <a:solidFill>
                  <a:srgbClr val="1A1B18"/>
                </a:solidFill>
                <a:latin typeface="Tex Gyre Termes Bold"/>
                <a:ea typeface="Tex Gyre Termes Bold"/>
                <a:cs typeface="Tex Gyre Termes Bold"/>
                <a:sym typeface="Tex Gyre Termes Bold"/>
              </a:rPr>
              <a:t> contra as normas do CBMMA e ent</a:t>
            </a:r>
            <a:r>
              <a:rPr lang="en-US" b="true" sz="3400" spc="-51">
                <a:solidFill>
                  <a:srgbClr val="1A1B18"/>
                </a:solidFill>
                <a:latin typeface="Tex Gyre Termes Bold"/>
                <a:ea typeface="Tex Gyre Termes Bold"/>
                <a:cs typeface="Tex Gyre Termes Bold"/>
                <a:sym typeface="Tex Gyre Termes Bold"/>
              </a:rPr>
              <a:t>rega um</a:t>
            </a:r>
            <a:r>
              <a:rPr lang="en-US" b="true" sz="3400" spc="-51">
                <a:solidFill>
                  <a:srgbClr val="1A1B18"/>
                </a:solidFill>
                <a:latin typeface="Tex Gyre Termes Bold"/>
                <a:ea typeface="Tex Gyre Termes Bold"/>
                <a:cs typeface="Tex Gyre Termes Bold"/>
                <a:sym typeface="Tex Gyre Termes Bold"/>
              </a:rPr>
              <a:t> resultado preciso em minutos, eliminando o erro humano.</a:t>
            </a:r>
          </a:p>
          <a:p>
            <a:pPr algn="just">
              <a:lnSpc>
                <a:spcPts val="4420"/>
              </a:lnSpc>
            </a:pPr>
            <a:r>
              <a:rPr lang="en-US" b="true" sz="3400" spc="-51">
                <a:solidFill>
                  <a:srgbClr val="1A1B18"/>
                </a:solidFill>
                <a:latin typeface="Tex Gyre Termes Bold"/>
                <a:ea typeface="Tex Gyre Termes Bold"/>
                <a:cs typeface="Tex Gyre Termes Bold"/>
                <a:sym typeface="Tex Gyre Termes Bold"/>
              </a:rPr>
              <a:t>       </a:t>
            </a:r>
          </a:p>
          <a:p>
            <a:pPr algn="just">
              <a:lnSpc>
                <a:spcPts val="4420"/>
              </a:lnSpc>
            </a:pPr>
          </a:p>
        </p:txBody>
      </p:sp>
      <p:sp>
        <p:nvSpPr>
          <p:cNvPr name="TextBox 10" id="10"/>
          <p:cNvSpPr txBox="true"/>
          <p:nvPr/>
        </p:nvSpPr>
        <p:spPr>
          <a:xfrm rot="0">
            <a:off x="722918" y="5105400"/>
            <a:ext cx="10737832" cy="3796364"/>
          </a:xfrm>
          <a:prstGeom prst="rect">
            <a:avLst/>
          </a:prstGeom>
        </p:spPr>
        <p:txBody>
          <a:bodyPr anchor="t" rtlCol="false" tIns="0" lIns="0" bIns="0" rIns="0">
            <a:spAutoFit/>
          </a:bodyPr>
          <a:lstStyle/>
          <a:p>
            <a:pPr algn="just" marL="717590" indent="-358795" lvl="1">
              <a:lnSpc>
                <a:spcPts val="4320"/>
              </a:lnSpc>
              <a:buFont typeface="Arial"/>
              <a:buChar char="•"/>
            </a:pPr>
            <a:r>
              <a:rPr lang="en-US" sz="3323" spc="-49">
                <a:solidFill>
                  <a:srgbClr val="1A1B18"/>
                </a:solidFill>
                <a:latin typeface="Tex Gyre Termes"/>
                <a:ea typeface="Tex Gyre Termes"/>
                <a:cs typeface="Tex Gyre Termes"/>
                <a:sym typeface="Tex Gyre Termes"/>
              </a:rPr>
              <a:t>Análi</a:t>
            </a:r>
            <a:r>
              <a:rPr lang="en-US" sz="3323" spc="-49">
                <a:solidFill>
                  <a:srgbClr val="1A1B18"/>
                </a:solidFill>
                <a:latin typeface="Tex Gyre Termes"/>
                <a:ea typeface="Tex Gyre Termes"/>
                <a:cs typeface="Tex Gyre Termes"/>
                <a:sym typeface="Tex Gyre Termes"/>
              </a:rPr>
              <a:t>se Direta do BIM (IFC): O software lê seu projeto de forma inteligente, sem necessidade de adaptações.</a:t>
            </a:r>
          </a:p>
          <a:p>
            <a:pPr algn="just" marL="717590" indent="-358795" lvl="1">
              <a:lnSpc>
                <a:spcPts val="4320"/>
              </a:lnSpc>
              <a:buFont typeface="Arial"/>
              <a:buChar char="•"/>
            </a:pPr>
            <a:r>
              <a:rPr lang="en-US" sz="3323" spc="-49">
                <a:solidFill>
                  <a:srgbClr val="1A1B18"/>
                </a:solidFill>
                <a:latin typeface="Tex Gyre Termes"/>
                <a:ea typeface="Tex Gyre Termes"/>
                <a:cs typeface="Tex Gyre Termes"/>
                <a:sym typeface="Tex Gyre Termes"/>
              </a:rPr>
              <a:t>Inteligência 100% Local: As regras do Cor</a:t>
            </a:r>
            <a:r>
              <a:rPr lang="en-US" sz="3323" spc="-49">
                <a:solidFill>
                  <a:srgbClr val="1A1B18"/>
                </a:solidFill>
                <a:latin typeface="Tex Gyre Termes"/>
                <a:ea typeface="Tex Gyre Termes"/>
                <a:cs typeface="Tex Gyre Termes"/>
                <a:sym typeface="Tex Gyre Termes"/>
              </a:rPr>
              <a:t>po de Bombeiros do Maranhão (CBMMA) já estão embarcadas no sistema.</a:t>
            </a:r>
          </a:p>
          <a:p>
            <a:pPr algn="just" marL="717590" indent="-358795" lvl="1">
              <a:lnSpc>
                <a:spcPts val="4320"/>
              </a:lnSpc>
              <a:buFont typeface="Arial"/>
              <a:buChar char="•"/>
            </a:pPr>
            <a:r>
              <a:rPr lang="en-US" sz="3323" spc="-49">
                <a:solidFill>
                  <a:srgbClr val="1A1B18"/>
                </a:solidFill>
                <a:latin typeface="Tex Gyre Termes"/>
                <a:ea typeface="Tex Gyre Termes"/>
                <a:cs typeface="Tex Gyre Termes"/>
                <a:sym typeface="Tex Gyre Termes"/>
              </a:rPr>
              <a:t>Agilidade e Precisão Absoluta: O resultado da ve</a:t>
            </a:r>
            <a:r>
              <a:rPr lang="en-US" sz="3323" spc="-49">
                <a:solidFill>
                  <a:srgbClr val="1A1B18"/>
                </a:solidFill>
                <a:latin typeface="Tex Gyre Termes"/>
                <a:ea typeface="Tex Gyre Termes"/>
                <a:cs typeface="Tex Gyre Termes"/>
                <a:sym typeface="Tex Gyre Termes"/>
              </a:rPr>
              <a:t>rificação sai</a:t>
            </a:r>
            <a:r>
              <a:rPr lang="en-US" sz="3323" spc="-49">
                <a:solidFill>
                  <a:srgbClr val="1A1B18"/>
                </a:solidFill>
                <a:latin typeface="Tex Gyre Termes"/>
                <a:ea typeface="Tex Gyre Termes"/>
                <a:cs typeface="Tex Gyre Termes"/>
                <a:sym typeface="Tex Gyre Termes"/>
              </a:rPr>
              <a:t> em minutos, acabando com o erro humano e o retrabalho.</a:t>
            </a:r>
          </a:p>
          <a:p>
            <a:pPr algn="just">
              <a:lnSpc>
                <a:spcPts val="4320"/>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16672463" y="9149206"/>
            <a:ext cx="955485" cy="218188"/>
            <a:chOff x="0" y="0"/>
            <a:chExt cx="1273980" cy="290918"/>
          </a:xfrm>
        </p:grpSpPr>
        <p:grpSp>
          <p:nvGrpSpPr>
            <p:cNvPr name="Group 5" id="5"/>
            <p:cNvGrpSpPr>
              <a:grpSpLocks noChangeAspect="true"/>
            </p:cNvGrpSpPr>
            <p:nvPr/>
          </p:nvGrpSpPr>
          <p:grpSpPr>
            <a:xfrm rot="0">
              <a:off x="983062" y="0"/>
              <a:ext cx="290918" cy="290918"/>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a:grpSpLocks noChangeAspect="true"/>
            </p:cNvGrpSpPr>
            <p:nvPr/>
          </p:nvGrpSpPr>
          <p:grpSpPr>
            <a:xfrm rot="0">
              <a:off x="489944"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p:nvPr/>
          </p:nvGrpSpPr>
          <p:grpSpPr>
            <a:xfrm rot="0">
              <a:off x="0" y="1587"/>
              <a:ext cx="287744" cy="28774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1" id="11"/>
          <p:cNvGrpSpPr/>
          <p:nvPr/>
        </p:nvGrpSpPr>
        <p:grpSpPr>
          <a:xfrm rot="0">
            <a:off x="16351370" y="1139765"/>
            <a:ext cx="907930" cy="9079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Freeform 13" id="13"/>
          <p:cNvSpPr/>
          <p:nvPr/>
        </p:nvSpPr>
        <p:spPr>
          <a:xfrm flipH="false" flipV="false" rot="0">
            <a:off x="2805804" y="2972924"/>
            <a:ext cx="12633921" cy="6285376"/>
          </a:xfrm>
          <a:custGeom>
            <a:avLst/>
            <a:gdLst/>
            <a:ahLst/>
            <a:cxnLst/>
            <a:rect r="r" b="b" t="t" l="l"/>
            <a:pathLst>
              <a:path h="6285376" w="12633921">
                <a:moveTo>
                  <a:pt x="0" y="0"/>
                </a:moveTo>
                <a:lnTo>
                  <a:pt x="12633921" y="0"/>
                </a:lnTo>
                <a:lnTo>
                  <a:pt x="12633921" y="6285376"/>
                </a:lnTo>
                <a:lnTo>
                  <a:pt x="0" y="6285376"/>
                </a:lnTo>
                <a:lnTo>
                  <a:pt x="0" y="0"/>
                </a:lnTo>
                <a:close/>
              </a:path>
            </a:pathLst>
          </a:custGeom>
          <a:blipFill>
            <a:blip r:embed="rId4"/>
            <a:stretch>
              <a:fillRect l="0" t="0" r="0" b="0"/>
            </a:stretch>
          </a:blipFill>
        </p:spPr>
      </p:sp>
      <p:sp>
        <p:nvSpPr>
          <p:cNvPr name="TextBox 14" id="14"/>
          <p:cNvSpPr txBox="true"/>
          <p:nvPr/>
        </p:nvSpPr>
        <p:spPr>
          <a:xfrm rot="0">
            <a:off x="2247322" y="1212730"/>
            <a:ext cx="11931803" cy="146685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Diagnóstico Instantâneo do seu Projeto</a:t>
            </a:r>
          </a:p>
          <a:p>
            <a:pPr algn="l">
              <a:lnSpc>
                <a:spcPts val="5850"/>
              </a:lnSpc>
            </a:pPr>
          </a:p>
        </p:txBody>
      </p:sp>
      <p:sp>
        <p:nvSpPr>
          <p:cNvPr name="TextBox 15" id="15"/>
          <p:cNvSpPr txBox="true"/>
          <p:nvPr/>
        </p:nvSpPr>
        <p:spPr>
          <a:xfrm rot="0">
            <a:off x="16639019" y="1373763"/>
            <a:ext cx="332631"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16672463" y="9149206"/>
            <a:ext cx="955485" cy="218188"/>
            <a:chOff x="0" y="0"/>
            <a:chExt cx="1273980" cy="290918"/>
          </a:xfrm>
        </p:grpSpPr>
        <p:grpSp>
          <p:nvGrpSpPr>
            <p:cNvPr name="Group 5" id="5"/>
            <p:cNvGrpSpPr>
              <a:grpSpLocks noChangeAspect="true"/>
            </p:cNvGrpSpPr>
            <p:nvPr/>
          </p:nvGrpSpPr>
          <p:grpSpPr>
            <a:xfrm rot="0">
              <a:off x="983062" y="0"/>
              <a:ext cx="290918" cy="290918"/>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a:grpSpLocks noChangeAspect="true"/>
            </p:cNvGrpSpPr>
            <p:nvPr/>
          </p:nvGrpSpPr>
          <p:grpSpPr>
            <a:xfrm rot="0">
              <a:off x="489944"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p:nvPr/>
          </p:nvGrpSpPr>
          <p:grpSpPr>
            <a:xfrm rot="0">
              <a:off x="0" y="1587"/>
              <a:ext cx="287744" cy="28774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1" id="11"/>
          <p:cNvGrpSpPr/>
          <p:nvPr/>
        </p:nvGrpSpPr>
        <p:grpSpPr>
          <a:xfrm rot="0">
            <a:off x="16351370" y="1139765"/>
            <a:ext cx="907930" cy="9079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Freeform 13" id="13"/>
          <p:cNvSpPr/>
          <p:nvPr/>
        </p:nvSpPr>
        <p:spPr>
          <a:xfrm flipH="false" flipV="false" rot="0">
            <a:off x="11019790" y="3616515"/>
            <a:ext cx="7066775" cy="3595222"/>
          </a:xfrm>
          <a:custGeom>
            <a:avLst/>
            <a:gdLst/>
            <a:ahLst/>
            <a:cxnLst/>
            <a:rect r="r" b="b" t="t" l="l"/>
            <a:pathLst>
              <a:path h="3595222" w="7066775">
                <a:moveTo>
                  <a:pt x="0" y="0"/>
                </a:moveTo>
                <a:lnTo>
                  <a:pt x="7066775" y="0"/>
                </a:lnTo>
                <a:lnTo>
                  <a:pt x="7066775" y="3595222"/>
                </a:lnTo>
                <a:lnTo>
                  <a:pt x="0" y="3595222"/>
                </a:lnTo>
                <a:lnTo>
                  <a:pt x="0" y="0"/>
                </a:lnTo>
                <a:close/>
              </a:path>
            </a:pathLst>
          </a:custGeom>
          <a:blipFill>
            <a:blip r:embed="rId4"/>
            <a:stretch>
              <a:fillRect l="0" t="0" r="0" b="0"/>
            </a:stretch>
          </a:blipFill>
        </p:spPr>
      </p:sp>
      <p:sp>
        <p:nvSpPr>
          <p:cNvPr name="TextBox 14" id="14"/>
          <p:cNvSpPr txBox="true"/>
          <p:nvPr/>
        </p:nvSpPr>
        <p:spPr>
          <a:xfrm rot="0">
            <a:off x="2247322" y="1212730"/>
            <a:ext cx="11931803" cy="146685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O Resultado: Relatório de Conformidade ("Pré-Laudo")</a:t>
            </a:r>
          </a:p>
        </p:txBody>
      </p:sp>
      <p:sp>
        <p:nvSpPr>
          <p:cNvPr name="TextBox 15" id="15"/>
          <p:cNvSpPr txBox="true"/>
          <p:nvPr/>
        </p:nvSpPr>
        <p:spPr>
          <a:xfrm rot="0">
            <a:off x="16638965" y="1352687"/>
            <a:ext cx="33274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16</a:t>
            </a:r>
          </a:p>
        </p:txBody>
      </p:sp>
      <p:sp>
        <p:nvSpPr>
          <p:cNvPr name="TextBox 16" id="16"/>
          <p:cNvSpPr txBox="true"/>
          <p:nvPr/>
        </p:nvSpPr>
        <p:spPr>
          <a:xfrm rot="0">
            <a:off x="919606" y="2920818"/>
            <a:ext cx="10033377" cy="8260127"/>
          </a:xfrm>
          <a:prstGeom prst="rect">
            <a:avLst/>
          </a:prstGeom>
        </p:spPr>
        <p:txBody>
          <a:bodyPr anchor="t" rtlCol="false" tIns="0" lIns="0" bIns="0" rIns="0">
            <a:spAutoFit/>
          </a:bodyPr>
          <a:lstStyle/>
          <a:p>
            <a:pPr algn="l">
              <a:lnSpc>
                <a:spcPts val="4675"/>
              </a:lnSpc>
            </a:pPr>
          </a:p>
          <a:p>
            <a:pPr algn="l" marL="776447" indent="-388223" lvl="1">
              <a:lnSpc>
                <a:spcPts val="4675"/>
              </a:lnSpc>
              <a:buFont typeface="Arial"/>
              <a:buChar char="•"/>
            </a:pPr>
            <a:r>
              <a:rPr lang="en-US" sz="3596" spc="-53">
                <a:solidFill>
                  <a:srgbClr val="000000"/>
                </a:solidFill>
                <a:latin typeface="Tex Gyre Termes"/>
                <a:ea typeface="Tex Gyre Termes"/>
                <a:cs typeface="Tex Gyre Termes"/>
                <a:sym typeface="Tex Gyre Termes"/>
              </a:rPr>
              <a:t>O pr</a:t>
            </a:r>
            <a:r>
              <a:rPr lang="en-US" sz="3596" spc="-53">
                <a:solidFill>
                  <a:srgbClr val="000000"/>
                </a:solidFill>
                <a:latin typeface="Tex Gyre Termes"/>
                <a:ea typeface="Tex Gyre Termes"/>
                <a:cs typeface="Tex Gyre Termes"/>
                <a:sym typeface="Tex Gyre Termes"/>
              </a:rPr>
              <a:t>ograma gera um relatório técnico em PDF, pronto para ser usado.</a:t>
            </a:r>
          </a:p>
          <a:p>
            <a:pPr algn="l" marL="776447" indent="-388223" lvl="1">
              <a:lnSpc>
                <a:spcPts val="4675"/>
              </a:lnSpc>
              <a:buFont typeface="Arial"/>
              <a:buChar char="•"/>
            </a:pPr>
            <a:r>
              <a:rPr lang="en-US" sz="3596" spc="-53">
                <a:solidFill>
                  <a:srgbClr val="000000"/>
                </a:solidFill>
                <a:latin typeface="Tex Gyre Termes"/>
                <a:ea typeface="Tex Gyre Termes"/>
                <a:cs typeface="Tex Gyre Termes"/>
                <a:sym typeface="Tex Gyre Termes"/>
              </a:rPr>
              <a:t>Funciona como um guia preciso para a equipe d</a:t>
            </a:r>
            <a:r>
              <a:rPr lang="en-US" sz="3596" spc="-53">
                <a:solidFill>
                  <a:srgbClr val="000000"/>
                </a:solidFill>
                <a:latin typeface="Tex Gyre Termes"/>
                <a:ea typeface="Tex Gyre Termes"/>
                <a:cs typeface="Tex Gyre Termes"/>
                <a:sym typeface="Tex Gyre Termes"/>
              </a:rPr>
              <a:t>e projeto, detalhando cada não conformidade encontrada.</a:t>
            </a:r>
          </a:p>
          <a:p>
            <a:pPr algn="l" marL="776447" indent="-388223" lvl="1">
              <a:lnSpc>
                <a:spcPts val="4675"/>
              </a:lnSpc>
              <a:buFont typeface="Arial"/>
              <a:buChar char="•"/>
            </a:pPr>
            <a:r>
              <a:rPr lang="en-US" sz="3596" spc="-53">
                <a:solidFill>
                  <a:srgbClr val="000000"/>
                </a:solidFill>
                <a:latin typeface="Tex Gyre Termes"/>
                <a:ea typeface="Tex Gyre Termes"/>
                <a:cs typeface="Tex Gyre Termes"/>
                <a:sym typeface="Tex Gyre Termes"/>
              </a:rPr>
              <a:t>Aumenta drasticamente a chance de aprovação na primeira submissão ao CBMMA.</a:t>
            </a:r>
          </a:p>
          <a:p>
            <a:pPr algn="l" marL="776447" indent="-388223" lvl="1">
              <a:lnSpc>
                <a:spcPts val="4675"/>
              </a:lnSpc>
              <a:buFont typeface="Arial"/>
              <a:buChar char="•"/>
            </a:pPr>
            <a:r>
              <a:rPr lang="en-US" sz="3596" spc="-53">
                <a:solidFill>
                  <a:srgbClr val="000000"/>
                </a:solidFill>
                <a:latin typeface="Tex Gyre Termes"/>
                <a:ea typeface="Tex Gyre Termes"/>
                <a:cs typeface="Tex Gyre Termes"/>
                <a:sym typeface="Tex Gyre Termes"/>
              </a:rPr>
              <a:t>Oferece uma documentação profissional para o cliente final, agregando valor ao serviço prestado.</a:t>
            </a:r>
          </a:p>
          <a:p>
            <a:pPr algn="l">
              <a:lnSpc>
                <a:spcPts val="4675"/>
              </a:lnSpc>
            </a:pPr>
          </a:p>
          <a:p>
            <a:pPr algn="l">
              <a:lnSpc>
                <a:spcPts val="4675"/>
              </a:lnSpc>
            </a:pPr>
          </a:p>
          <a:p>
            <a:pPr algn="l">
              <a:lnSpc>
                <a:spcPts val="4675"/>
              </a:lnSpc>
              <a:spcBef>
                <a:spcPct val="0"/>
              </a:spcBef>
            </a:pPr>
          </a:p>
          <a:p>
            <a:pPr algn="l">
              <a:lnSpc>
                <a:spcPts val="4675"/>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16672463" y="9149206"/>
            <a:ext cx="955485" cy="218188"/>
            <a:chOff x="0" y="0"/>
            <a:chExt cx="1273980" cy="290918"/>
          </a:xfrm>
        </p:grpSpPr>
        <p:grpSp>
          <p:nvGrpSpPr>
            <p:cNvPr name="Group 5" id="5"/>
            <p:cNvGrpSpPr>
              <a:grpSpLocks noChangeAspect="true"/>
            </p:cNvGrpSpPr>
            <p:nvPr/>
          </p:nvGrpSpPr>
          <p:grpSpPr>
            <a:xfrm rot="0">
              <a:off x="983062" y="0"/>
              <a:ext cx="290918" cy="290918"/>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a:grpSpLocks noChangeAspect="true"/>
            </p:cNvGrpSpPr>
            <p:nvPr/>
          </p:nvGrpSpPr>
          <p:grpSpPr>
            <a:xfrm rot="0">
              <a:off x="489944"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p:nvPr/>
          </p:nvGrpSpPr>
          <p:grpSpPr>
            <a:xfrm rot="0">
              <a:off x="0" y="1587"/>
              <a:ext cx="287744" cy="28774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1" id="11"/>
          <p:cNvGrpSpPr/>
          <p:nvPr/>
        </p:nvGrpSpPr>
        <p:grpSpPr>
          <a:xfrm rot="0">
            <a:off x="16351370" y="1139765"/>
            <a:ext cx="907930" cy="9079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aphicFrame>
        <p:nvGraphicFramePr>
          <p:cNvPr name="Table 13" id="13"/>
          <p:cNvGraphicFramePr>
            <a:graphicFrameLocks noGrp="true"/>
          </p:cNvGraphicFramePr>
          <p:nvPr/>
        </p:nvGraphicFramePr>
        <p:xfrm>
          <a:off x="1689052" y="3086100"/>
          <a:ext cx="15116283" cy="6578178"/>
        </p:xfrm>
        <a:graphic>
          <a:graphicData uri="http://schemas.openxmlformats.org/drawingml/2006/table">
            <a:tbl>
              <a:tblPr/>
              <a:tblGrid>
                <a:gridCol w="3823432"/>
                <a:gridCol w="3612580"/>
                <a:gridCol w="3612580"/>
                <a:gridCol w="4067692"/>
              </a:tblGrid>
              <a:tr h="1279386">
                <a:tc>
                  <a:txBody>
                    <a:bodyPr anchor="t" rtlCol="false"/>
                    <a:lstStyle/>
                    <a:p>
                      <a:pPr algn="ctr">
                        <a:lnSpc>
                          <a:spcPts val="2940"/>
                        </a:lnSpc>
                        <a:defRPr/>
                      </a:pPr>
                      <a:r>
                        <a:rPr lang="en-US" b="true" sz="2100" strike="noStrike" u="none">
                          <a:solidFill>
                            <a:srgbClr val="000000"/>
                          </a:solidFill>
                          <a:latin typeface="Tex Gyre Termes Bold"/>
                          <a:ea typeface="Tex Gyre Termes Bold"/>
                          <a:cs typeface="Tex Gyre Termes Bold"/>
                          <a:sym typeface="Tex Gyre Termes Bold"/>
                        </a:rPr>
                        <a:t>Norma Técnica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Tex Gyre Termes Bold"/>
                          <a:ea typeface="Tex Gyre Termes Bold"/>
                          <a:cs typeface="Tex Gyre Termes Bold"/>
                          <a:sym typeface="Tex Gyre Termes Bold"/>
                        </a:rPr>
                        <a:t>Descrição do Erro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Tex Gyre Termes Bold"/>
                          <a:ea typeface="Tex Gyre Termes Bold"/>
                          <a:cs typeface="Tex Gyre Termes Bold"/>
                          <a:sym typeface="Tex Gyre Termes Bold"/>
                        </a:rPr>
                        <a:t>Tipo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b="true">
                          <a:solidFill>
                            <a:srgbClr val="000000"/>
                          </a:solidFill>
                          <a:latin typeface="Tex Gyre Termes Bold"/>
                          <a:ea typeface="Tex Gyre Termes Bold"/>
                          <a:cs typeface="Tex Gyre Termes Bold"/>
                          <a:sym typeface="Tex Gyre Termes Bold"/>
                        </a:rPr>
                        <a:t>Elemento(s) Afetado(s)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9386">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NT-11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Distância de rota de fuga excedida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strike="noStrike" u="none">
                          <a:solidFill>
                            <a:srgbClr val="000000"/>
                          </a:solidFill>
                          <a:latin typeface="Tex Gyre Termes"/>
                          <a:ea typeface="Tex Gyre Termes"/>
                          <a:cs typeface="Tex Gyre Termes"/>
                          <a:sym typeface="Tex Gyre Termes"/>
                        </a:rPr>
                        <a:t>❌ Crítico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strike="noStrike" u="none">
                          <a:solidFill>
                            <a:srgbClr val="000000"/>
                          </a:solidFill>
                          <a:latin typeface="Tex Gyre Termes"/>
                          <a:ea typeface="Tex Gyre Termes"/>
                          <a:cs typeface="Tex Gyre Termes"/>
                          <a:sym typeface="Tex Gyre Termes"/>
                        </a:rPr>
                        <a:t>Sala de Reuniões 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79386">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NT-21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strike="noStrike" u="none">
                          <a:solidFill>
                            <a:srgbClr val="000000"/>
                          </a:solidFill>
                          <a:latin typeface="Tex Gyre Termes"/>
                          <a:ea typeface="Tex Gyre Termes"/>
                          <a:cs typeface="Tex Gyre Termes"/>
                          <a:sym typeface="Tex Gyre Termes"/>
                        </a:rPr>
                        <a:t>Altura de instalação do extintor fora do padrão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 Aviso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EXTINTOR-07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740020">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NT-20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Verificar se todas as saídas e mudanças de direção em rotas de fuga possuem um Iplaca de sinalização correspondente.</a:t>
                      </a:r>
                      <a:endParaRPr lang="en-US" sz="1100"/>
                    </a:p>
                    <a:p>
                      <a:pPr algn="ctr">
                        <a:lnSpc>
                          <a:spcPts val="2940"/>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 Crítico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940"/>
                        </a:lnSpc>
                        <a:defRPr/>
                      </a:pPr>
                      <a:r>
                        <a:rPr lang="en-US" sz="2100">
                          <a:solidFill>
                            <a:srgbClr val="000000"/>
                          </a:solidFill>
                          <a:latin typeface="Tex Gyre Termes"/>
                          <a:ea typeface="Tex Gyre Termes"/>
                          <a:cs typeface="Tex Gyre Termes"/>
                          <a:sym typeface="Tex Gyre Termes"/>
                        </a:rPr>
                        <a:t>HIDRANTE-03 (Térreo)</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4" id="14"/>
          <p:cNvSpPr txBox="true"/>
          <p:nvPr/>
        </p:nvSpPr>
        <p:spPr>
          <a:xfrm rot="0">
            <a:off x="2247322" y="1212730"/>
            <a:ext cx="12270404"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Exemplo de Detalhamento do Relatório</a:t>
            </a:r>
          </a:p>
        </p:txBody>
      </p:sp>
      <p:sp>
        <p:nvSpPr>
          <p:cNvPr name="TextBox 15" id="15"/>
          <p:cNvSpPr txBox="true"/>
          <p:nvPr/>
        </p:nvSpPr>
        <p:spPr>
          <a:xfrm rot="0">
            <a:off x="16638965" y="1373763"/>
            <a:ext cx="33274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17</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5400000">
            <a:off x="16672463" y="9149206"/>
            <a:ext cx="955485" cy="218188"/>
            <a:chOff x="0" y="0"/>
            <a:chExt cx="1273980" cy="290918"/>
          </a:xfrm>
        </p:grpSpPr>
        <p:grpSp>
          <p:nvGrpSpPr>
            <p:cNvPr name="Group 5" id="5"/>
            <p:cNvGrpSpPr>
              <a:grpSpLocks noChangeAspect="true"/>
            </p:cNvGrpSpPr>
            <p:nvPr/>
          </p:nvGrpSpPr>
          <p:grpSpPr>
            <a:xfrm rot="0">
              <a:off x="983062" y="0"/>
              <a:ext cx="290918" cy="290918"/>
              <a:chOff x="0" y="0"/>
              <a:chExt cx="1708150" cy="1708150"/>
            </a:xfrm>
          </p:grpSpPr>
          <p:sp>
            <p:nvSpPr>
              <p:cNvPr name="Freeform 6" id="6"/>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7" id="7"/>
            <p:cNvGrpSpPr>
              <a:grpSpLocks noChangeAspect="true"/>
            </p:cNvGrpSpPr>
            <p:nvPr/>
          </p:nvGrpSpPr>
          <p:grpSpPr>
            <a:xfrm rot="0">
              <a:off x="489944"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p:nvPr/>
          </p:nvGrpSpPr>
          <p:grpSpPr>
            <a:xfrm rot="0">
              <a:off x="0" y="1587"/>
              <a:ext cx="287744" cy="287744"/>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1" id="11"/>
          <p:cNvGrpSpPr/>
          <p:nvPr/>
        </p:nvGrpSpPr>
        <p:grpSpPr>
          <a:xfrm rot="0">
            <a:off x="16351370" y="1139765"/>
            <a:ext cx="907930" cy="907930"/>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13" id="13"/>
          <p:cNvSpPr txBox="true"/>
          <p:nvPr/>
        </p:nvSpPr>
        <p:spPr>
          <a:xfrm rot="0">
            <a:off x="2247322" y="1212730"/>
            <a:ext cx="12270404"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Melhorias e Trabalhos Futuros</a:t>
            </a:r>
          </a:p>
        </p:txBody>
      </p:sp>
      <p:sp>
        <p:nvSpPr>
          <p:cNvPr name="TextBox 14" id="14"/>
          <p:cNvSpPr txBox="true"/>
          <p:nvPr/>
        </p:nvSpPr>
        <p:spPr>
          <a:xfrm rot="0">
            <a:off x="16638965" y="1363225"/>
            <a:ext cx="33274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18</a:t>
            </a:r>
          </a:p>
        </p:txBody>
      </p:sp>
      <p:sp>
        <p:nvSpPr>
          <p:cNvPr name="TextBox 15" id="15"/>
          <p:cNvSpPr txBox="true"/>
          <p:nvPr/>
        </p:nvSpPr>
        <p:spPr>
          <a:xfrm rot="0">
            <a:off x="919606" y="3409092"/>
            <a:ext cx="16339694" cy="5971540"/>
          </a:xfrm>
          <a:prstGeom prst="rect">
            <a:avLst/>
          </a:prstGeom>
        </p:spPr>
        <p:txBody>
          <a:bodyPr anchor="t" rtlCol="false" tIns="0" lIns="0" bIns="0" rIns="0">
            <a:spAutoFit/>
          </a:bodyPr>
          <a:lstStyle/>
          <a:p>
            <a:pPr algn="just" marL="734059" indent="-367030" lvl="1">
              <a:lnSpc>
                <a:spcPts val="4759"/>
              </a:lnSpc>
              <a:buFont typeface="Arial"/>
              <a:buChar char="•"/>
            </a:pPr>
            <a:r>
              <a:rPr lang="en-US" sz="3399">
                <a:solidFill>
                  <a:srgbClr val="1A1B18"/>
                </a:solidFill>
                <a:latin typeface="Tex Gyre Termes"/>
                <a:ea typeface="Tex Gyre Termes"/>
                <a:cs typeface="Tex Gyre Termes"/>
                <a:sym typeface="Tex Gyre Termes"/>
              </a:rPr>
              <a:t>Expansão das Regras:</a:t>
            </a:r>
          </a:p>
          <a:p>
            <a:pPr algn="just">
              <a:lnSpc>
                <a:spcPts val="4759"/>
              </a:lnSpc>
            </a:pPr>
            <a:r>
              <a:rPr lang="en-US" sz="3399">
                <a:solidFill>
                  <a:srgbClr val="1A1B18"/>
                </a:solidFill>
                <a:latin typeface="Tex Gyre Termes"/>
                <a:ea typeface="Tex Gyre Termes"/>
                <a:cs typeface="Tex Gyre Termes"/>
                <a:sym typeface="Tex Gyre Termes"/>
              </a:rPr>
              <a:t>         -</a:t>
            </a:r>
            <a:r>
              <a:rPr lang="en-US" sz="3399">
                <a:solidFill>
                  <a:srgbClr val="1A1B18"/>
                </a:solidFill>
                <a:latin typeface="Tex Gyre Termes"/>
                <a:ea typeface="Tex Gyre Termes"/>
                <a:cs typeface="Tex Gyre Termes"/>
                <a:sym typeface="Tex Gyre Termes"/>
              </a:rPr>
              <a:t>Inclusão das NTs: NT-21 (Extintores), NT-20 (Sinalização), NT-19 (Detectores), entre outras.</a:t>
            </a:r>
          </a:p>
          <a:p>
            <a:pPr algn="just" marL="734059" indent="-367030" lvl="1">
              <a:lnSpc>
                <a:spcPts val="4759"/>
              </a:lnSpc>
              <a:buFont typeface="Arial"/>
              <a:buChar char="•"/>
            </a:pPr>
            <a:r>
              <a:rPr lang="en-US" sz="3399">
                <a:solidFill>
                  <a:srgbClr val="1A1B18"/>
                </a:solidFill>
                <a:latin typeface="Tex Gyre Termes"/>
                <a:ea typeface="Tex Gyre Termes"/>
                <a:cs typeface="Tex Gyre Termes"/>
                <a:sym typeface="Tex Gyre Termes"/>
              </a:rPr>
              <a:t>Aprimoramento da Interface</a:t>
            </a:r>
          </a:p>
          <a:p>
            <a:pPr algn="just">
              <a:lnSpc>
                <a:spcPts val="4759"/>
              </a:lnSpc>
            </a:pPr>
            <a:r>
              <a:rPr lang="en-US" sz="3399">
                <a:solidFill>
                  <a:srgbClr val="1A1B18"/>
                </a:solidFill>
                <a:latin typeface="Tex Gyre Termes"/>
                <a:ea typeface="Tex Gyre Termes"/>
                <a:cs typeface="Tex Gyre Termes"/>
                <a:sym typeface="Tex Gyre Termes"/>
              </a:rPr>
              <a:t>       - </a:t>
            </a:r>
            <a:r>
              <a:rPr lang="en-US" sz="3399">
                <a:solidFill>
                  <a:srgbClr val="1A1B18"/>
                </a:solidFill>
                <a:latin typeface="Tex Gyre Termes"/>
                <a:ea typeface="Tex Gyre Termes"/>
                <a:cs typeface="Tex Gyre Termes"/>
                <a:sym typeface="Tex Gyre Termes"/>
              </a:rPr>
              <a:t>Visualização 3D interativa com destaque automático de elementos não conformes.</a:t>
            </a:r>
          </a:p>
          <a:p>
            <a:pPr algn="just">
              <a:lnSpc>
                <a:spcPts val="4759"/>
              </a:lnSpc>
            </a:pPr>
            <a:r>
              <a:rPr lang="en-US" sz="3399">
                <a:solidFill>
                  <a:srgbClr val="1A1B18"/>
                </a:solidFill>
                <a:latin typeface="Tex Gyre Termes"/>
                <a:ea typeface="Tex Gyre Termes"/>
                <a:cs typeface="Tex Gyre Termes"/>
                <a:sym typeface="Tex Gyre Termes"/>
              </a:rPr>
              <a:t>       -Melhor usabilidade e organização dos dados na tela.</a:t>
            </a:r>
          </a:p>
          <a:p>
            <a:pPr algn="just" marL="734059" indent="-367030" lvl="1">
              <a:lnSpc>
                <a:spcPts val="4759"/>
              </a:lnSpc>
              <a:buFont typeface="Arial"/>
              <a:buChar char="•"/>
            </a:pPr>
            <a:r>
              <a:rPr lang="en-US" sz="3399">
                <a:solidFill>
                  <a:srgbClr val="1A1B18"/>
                </a:solidFill>
                <a:latin typeface="Tex Gyre Termes"/>
                <a:ea typeface="Tex Gyre Termes"/>
                <a:cs typeface="Tex Gyre Termes"/>
                <a:sym typeface="Tex Gyre Termes"/>
              </a:rPr>
              <a:t>Funcionalidades Avançadas</a:t>
            </a:r>
          </a:p>
          <a:p>
            <a:pPr algn="just">
              <a:lnSpc>
                <a:spcPts val="4759"/>
              </a:lnSpc>
            </a:pPr>
            <a:r>
              <a:rPr lang="en-US" sz="3399">
                <a:solidFill>
                  <a:srgbClr val="1A1B18"/>
                </a:solidFill>
                <a:latin typeface="Tex Gyre Termes"/>
                <a:ea typeface="Tex Gyre Termes"/>
                <a:cs typeface="Tex Gyre Termes"/>
                <a:sym typeface="Tex Gyre Termes"/>
              </a:rPr>
              <a:t>       - </a:t>
            </a:r>
            <a:r>
              <a:rPr lang="en-US" sz="3399">
                <a:solidFill>
                  <a:srgbClr val="1A1B18"/>
                </a:solidFill>
                <a:latin typeface="Tex Gyre Termes"/>
                <a:ea typeface="Tex Gyre Termes"/>
                <a:cs typeface="Tex Gyre Termes"/>
                <a:sym typeface="Tex Gyre Termes"/>
              </a:rPr>
              <a:t>Geração de capturas automáticas de não conformidades.</a:t>
            </a:r>
          </a:p>
          <a:p>
            <a:pPr algn="just">
              <a:lnSpc>
                <a:spcPts val="4759"/>
              </a:lnSpc>
            </a:pPr>
            <a:r>
              <a:rPr lang="en-US" sz="3399">
                <a:solidFill>
                  <a:srgbClr val="1A1B18"/>
                </a:solidFill>
                <a:latin typeface="Tex Gyre Termes"/>
                <a:ea typeface="Tex Gyre Termes"/>
                <a:cs typeface="Tex Gyre Termes"/>
                <a:sym typeface="Tex Gyre Termes"/>
              </a:rPr>
              <a:t>        - Dashboard com métricas de conformidade em tempo real.</a:t>
            </a:r>
          </a:p>
          <a:p>
            <a:pPr algn="just">
              <a:lnSpc>
                <a:spcPts val="4759"/>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1665438"/>
            <a:ext cx="16230600" cy="29294"/>
          </a:xfrm>
          <a:prstGeom prst="rect">
            <a:avLst/>
          </a:prstGeom>
          <a:solidFill>
            <a:srgbClr val="CDA63C"/>
          </a:solidFill>
        </p:spPr>
      </p:sp>
      <p:grpSp>
        <p:nvGrpSpPr>
          <p:cNvPr name="Group 3" id="3"/>
          <p:cNvGrpSpPr/>
          <p:nvPr/>
        </p:nvGrpSpPr>
        <p:grpSpPr>
          <a:xfrm rot="5400000">
            <a:off x="16672463" y="9149206"/>
            <a:ext cx="955485" cy="218188"/>
            <a:chOff x="0" y="0"/>
            <a:chExt cx="1273980" cy="290918"/>
          </a:xfrm>
        </p:grpSpPr>
        <p:grpSp>
          <p:nvGrpSpPr>
            <p:cNvPr name="Group 4" id="4"/>
            <p:cNvGrpSpPr>
              <a:grpSpLocks noChangeAspect="true"/>
            </p:cNvGrpSpPr>
            <p:nvPr/>
          </p:nvGrpSpPr>
          <p:grpSpPr>
            <a:xfrm rot="0">
              <a:off x="983062" y="0"/>
              <a:ext cx="290918" cy="290918"/>
              <a:chOff x="0" y="0"/>
              <a:chExt cx="1708150" cy="1708150"/>
            </a:xfrm>
          </p:grpSpPr>
          <p:sp>
            <p:nvSpPr>
              <p:cNvPr name="Freeform 5" id="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6" id="6"/>
            <p:cNvGrpSpPr>
              <a:grpSpLocks noChangeAspect="true"/>
            </p:cNvGrpSpPr>
            <p:nvPr/>
          </p:nvGrpSpPr>
          <p:grpSpPr>
            <a:xfrm rot="0">
              <a:off x="489944" y="0"/>
              <a:ext cx="290918" cy="290918"/>
              <a:chOff x="0" y="0"/>
              <a:chExt cx="1708150" cy="1708150"/>
            </a:xfrm>
          </p:grpSpPr>
          <p:sp>
            <p:nvSpPr>
              <p:cNvPr name="Freeform 7" id="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8" id="8"/>
            <p:cNvGrpSpPr/>
            <p:nvPr/>
          </p:nvGrpSpPr>
          <p:grpSpPr>
            <a:xfrm rot="0">
              <a:off x="0" y="1587"/>
              <a:ext cx="287744" cy="287744"/>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grpSp>
        <p:nvGrpSpPr>
          <p:cNvPr name="Group 10" id="10"/>
          <p:cNvGrpSpPr/>
          <p:nvPr/>
        </p:nvGrpSpPr>
        <p:grpSpPr>
          <a:xfrm rot="0">
            <a:off x="16351370" y="453965"/>
            <a:ext cx="907930" cy="90793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TextBox 12" id="12"/>
          <p:cNvSpPr txBox="true"/>
          <p:nvPr/>
        </p:nvSpPr>
        <p:spPr>
          <a:xfrm rot="0">
            <a:off x="2133820" y="415865"/>
            <a:ext cx="12883112" cy="723900"/>
          </a:xfrm>
          <a:prstGeom prst="rect">
            <a:avLst/>
          </a:prstGeom>
        </p:spPr>
        <p:txBody>
          <a:bodyPr anchor="t" rtlCol="false" tIns="0" lIns="0" bIns="0" rIns="0">
            <a:spAutoFit/>
          </a:bodyPr>
          <a:lstStyle/>
          <a:p>
            <a:pPr algn="ctr">
              <a:lnSpc>
                <a:spcPts val="5850"/>
              </a:lnSpc>
            </a:pPr>
            <a:r>
              <a:rPr lang="en-US" sz="4500" spc="-67">
                <a:solidFill>
                  <a:srgbClr val="1A1B18"/>
                </a:solidFill>
                <a:latin typeface="Tex Gyre Termes"/>
                <a:ea typeface="Tex Gyre Termes"/>
                <a:cs typeface="Tex Gyre Termes"/>
                <a:sym typeface="Tex Gyre Termes"/>
              </a:rPr>
              <a:t>Referências Bibliográficas</a:t>
            </a:r>
          </a:p>
        </p:txBody>
      </p:sp>
      <p:sp>
        <p:nvSpPr>
          <p:cNvPr name="TextBox 13" id="13"/>
          <p:cNvSpPr txBox="true"/>
          <p:nvPr/>
        </p:nvSpPr>
        <p:spPr>
          <a:xfrm rot="0">
            <a:off x="16638965" y="709128"/>
            <a:ext cx="33274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19</a:t>
            </a:r>
          </a:p>
        </p:txBody>
      </p:sp>
      <p:sp>
        <p:nvSpPr>
          <p:cNvPr name="TextBox 14" id="14"/>
          <p:cNvSpPr txBox="true"/>
          <p:nvPr/>
        </p:nvSpPr>
        <p:spPr>
          <a:xfrm rot="0">
            <a:off x="974153" y="2379999"/>
            <a:ext cx="16121506" cy="1353184"/>
          </a:xfrm>
          <a:prstGeom prst="rect">
            <a:avLst/>
          </a:prstGeom>
        </p:spPr>
        <p:txBody>
          <a:bodyPr anchor="t" rtlCol="false" tIns="0" lIns="0" bIns="0" rIns="0">
            <a:spAutoFit/>
          </a:bodyPr>
          <a:lstStyle/>
          <a:p>
            <a:pPr algn="just">
              <a:lnSpc>
                <a:spcPts val="3640"/>
              </a:lnSpc>
            </a:pPr>
            <a:r>
              <a:rPr lang="en-US" sz="2600">
                <a:solidFill>
                  <a:srgbClr val="1A1B18"/>
                </a:solidFill>
                <a:latin typeface="Tex Gyre Termes"/>
                <a:ea typeface="Tex Gyre Termes"/>
                <a:cs typeface="Tex Gyre Termes"/>
                <a:sym typeface="Tex Gyre Termes"/>
                <a:hlinkClick r:id="rId2" tooltip="https://www.inf.ufrgs.br/~engel/data/media/file/inf01048/redes%20semanticas.pdf"/>
              </a:rPr>
              <a:t>Engel, Paulo Martins. </a:t>
            </a:r>
            <a:r>
              <a:rPr lang="en-US" sz="2600" b="true">
                <a:solidFill>
                  <a:srgbClr val="1A1B18"/>
                </a:solidFill>
                <a:latin typeface="Tex Gyre Termes Bold"/>
                <a:ea typeface="Tex Gyre Termes Bold"/>
                <a:cs typeface="Tex Gyre Termes Bold"/>
                <a:sym typeface="Tex Gyre Termes Bold"/>
              </a:rPr>
              <a:t>Inteligência Artificial, Representação de conhecimento Redes Semânticas, Frames,</a:t>
            </a:r>
            <a:r>
              <a:rPr lang="en-US" sz="2600">
                <a:solidFill>
                  <a:srgbClr val="1A1B18"/>
                </a:solidFill>
                <a:latin typeface="Tex Gyre Termes"/>
                <a:ea typeface="Tex Gyre Termes"/>
                <a:cs typeface="Tex Gyre Termes"/>
                <a:sym typeface="Tex Gyre Termes"/>
              </a:rPr>
              <a:t> p.1-20, Universidade Federal do Rio Grande do Sul - UFRGS, 2018. Disponível em: </a:t>
            </a:r>
            <a:r>
              <a:rPr lang="en-US" sz="2600" u="sng">
                <a:solidFill>
                  <a:srgbClr val="1A1B18"/>
                </a:solidFill>
                <a:latin typeface="Tex Gyre Termes"/>
                <a:ea typeface="Tex Gyre Termes"/>
                <a:cs typeface="Tex Gyre Termes"/>
                <a:sym typeface="Tex Gyre Termes"/>
                <a:hlinkClick r:id="rId3" tooltip="https://www.inf.ufrgs.br/~engel/data/media/file/inf01048/redes%20semanticas.pdf"/>
              </a:rPr>
              <a:t>https://www.inf.ufrgs.br/~engel/data/media/file/inf01048/redes%20semanticas.pdf</a:t>
            </a:r>
            <a:r>
              <a:rPr lang="en-US" sz="2600">
                <a:solidFill>
                  <a:srgbClr val="1A1B18"/>
                </a:solidFill>
                <a:latin typeface="Tex Gyre Termes"/>
                <a:ea typeface="Tex Gyre Termes"/>
                <a:cs typeface="Tex Gyre Termes"/>
                <a:sym typeface="Tex Gyre Termes"/>
              </a:rPr>
              <a:t>. Acessado em: </a:t>
            </a:r>
            <a:r>
              <a:rPr lang="en-US" sz="2600">
                <a:solidFill>
                  <a:srgbClr val="1A1B18"/>
                </a:solidFill>
                <a:latin typeface="Tex Gyre Termes"/>
                <a:ea typeface="Tex Gyre Termes"/>
                <a:cs typeface="Tex Gyre Termes"/>
                <a:sym typeface="Tex Gyre Termes"/>
              </a:rPr>
              <a:t>08 de junho de 2025. </a:t>
            </a:r>
          </a:p>
        </p:txBody>
      </p:sp>
      <p:sp>
        <p:nvSpPr>
          <p:cNvPr name="TextBox 15" id="15"/>
          <p:cNvSpPr txBox="true"/>
          <p:nvPr/>
        </p:nvSpPr>
        <p:spPr>
          <a:xfrm rot="0">
            <a:off x="919606" y="4209432"/>
            <a:ext cx="16121506" cy="1353185"/>
          </a:xfrm>
          <a:prstGeom prst="rect">
            <a:avLst/>
          </a:prstGeom>
        </p:spPr>
        <p:txBody>
          <a:bodyPr anchor="t" rtlCol="false" tIns="0" lIns="0" bIns="0" rIns="0">
            <a:spAutoFit/>
          </a:bodyPr>
          <a:lstStyle/>
          <a:p>
            <a:pPr algn="l">
              <a:lnSpc>
                <a:spcPts val="3640"/>
              </a:lnSpc>
            </a:pPr>
            <a:r>
              <a:rPr lang="en-US" sz="2600">
                <a:solidFill>
                  <a:srgbClr val="1A1B18"/>
                </a:solidFill>
                <a:latin typeface="Tex Gyre Termes"/>
                <a:ea typeface="Tex Gyre Termes"/>
                <a:cs typeface="Tex Gyre Termes"/>
                <a:sym typeface="Tex Gyre Termes"/>
              </a:rPr>
              <a:t>NOARDO, Francesca; KRIJNEN, Thomas; ARROYO OHORI, Ken; BILJECKI, Filip; ELLUL, Claire; HARRIE, Lars; SALHEB, Nebras; VAN LIEMPT, Jordi; STOTER, Jantien; e</a:t>
            </a:r>
            <a:r>
              <a:rPr lang="en-US" sz="2600" u="none">
                <a:solidFill>
                  <a:srgbClr val="1A1B18"/>
                </a:solidFill>
                <a:latin typeface="Tex Gyre Termes"/>
                <a:ea typeface="Tex Gyre Termes"/>
                <a:cs typeface="Tex Gyre Termes"/>
                <a:sym typeface="Tex Gyre Termes"/>
              </a:rPr>
              <a:t>t </a:t>
            </a:r>
            <a:r>
              <a:rPr lang="en-US" sz="2600">
                <a:solidFill>
                  <a:srgbClr val="1A1B18"/>
                </a:solidFill>
                <a:latin typeface="Tex Gyre Termes"/>
                <a:ea typeface="Tex Gyre Termes"/>
                <a:cs typeface="Tex Gyre Termes"/>
                <a:sym typeface="Tex Gyre Termes"/>
              </a:rPr>
              <a:t>al.</a:t>
            </a:r>
            <a:r>
              <a:rPr lang="en-US" sz="2600" u="none">
                <a:solidFill>
                  <a:srgbClr val="1A1B18"/>
                </a:solidFill>
                <a:latin typeface="Tex Gyre Termes"/>
                <a:ea typeface="Tex Gyre Termes"/>
                <a:cs typeface="Tex Gyre Termes"/>
                <a:sym typeface="Tex Gyre Termes"/>
              </a:rPr>
              <a:t> </a:t>
            </a:r>
            <a:r>
              <a:rPr lang="en-US" sz="2600">
                <a:solidFill>
                  <a:srgbClr val="1A1B18"/>
                </a:solidFill>
                <a:latin typeface="Tex Gyre Termes"/>
                <a:ea typeface="Tex Gyre Termes"/>
                <a:cs typeface="Tex Gyre Termes"/>
                <a:sym typeface="Tex Gyre Termes"/>
              </a:rPr>
              <a:t>R</a:t>
            </a:r>
            <a:r>
              <a:rPr lang="en-US" sz="2600" u="none">
                <a:solidFill>
                  <a:srgbClr val="1A1B18"/>
                </a:solidFill>
                <a:latin typeface="Tex Gyre Termes"/>
                <a:ea typeface="Tex Gyre Termes"/>
                <a:cs typeface="Tex Gyre Termes"/>
                <a:sym typeface="Tex Gyre Termes"/>
              </a:rPr>
              <a:t>efer</a:t>
            </a:r>
            <a:r>
              <a:rPr lang="en-US" sz="2600">
                <a:solidFill>
                  <a:srgbClr val="1A1B18"/>
                </a:solidFill>
                <a:latin typeface="Tex Gyre Termes"/>
                <a:ea typeface="Tex Gyre Termes"/>
                <a:cs typeface="Tex Gyre Termes"/>
                <a:sym typeface="Tex Gyre Termes"/>
              </a:rPr>
              <a:t>e</a:t>
            </a:r>
            <a:r>
              <a:rPr lang="en-US" sz="2600" u="none">
                <a:solidFill>
                  <a:srgbClr val="1A1B18"/>
                </a:solidFill>
                <a:latin typeface="Tex Gyre Termes"/>
                <a:ea typeface="Tex Gyre Termes"/>
                <a:cs typeface="Tex Gyre Termes"/>
                <a:sym typeface="Tex Gyre Termes"/>
              </a:rPr>
              <a:t>nce s</a:t>
            </a:r>
            <a:r>
              <a:rPr lang="en-US" sz="2600">
                <a:solidFill>
                  <a:srgbClr val="1A1B18"/>
                </a:solidFill>
                <a:latin typeface="Tex Gyre Termes"/>
                <a:ea typeface="Tex Gyre Termes"/>
                <a:cs typeface="Tex Gyre Termes"/>
                <a:sym typeface="Tex Gyre Termes"/>
              </a:rPr>
              <a:t>t</a:t>
            </a:r>
            <a:r>
              <a:rPr lang="en-US" sz="2600" u="none">
                <a:solidFill>
                  <a:srgbClr val="1A1B18"/>
                </a:solidFill>
                <a:latin typeface="Tex Gyre Termes"/>
                <a:ea typeface="Tex Gyre Termes"/>
                <a:cs typeface="Tex Gyre Termes"/>
                <a:sym typeface="Tex Gyre Termes"/>
              </a:rPr>
              <a:t>u</a:t>
            </a:r>
            <a:r>
              <a:rPr lang="en-US" sz="2600">
                <a:solidFill>
                  <a:srgbClr val="1A1B18"/>
                </a:solidFill>
                <a:latin typeface="Tex Gyre Termes"/>
                <a:ea typeface="Tex Gyre Termes"/>
                <a:cs typeface="Tex Gyre Termes"/>
                <a:sym typeface="Tex Gyre Termes"/>
              </a:rPr>
              <a:t>dy </a:t>
            </a:r>
            <a:r>
              <a:rPr lang="en-US" sz="2600" u="none">
                <a:solidFill>
                  <a:srgbClr val="1A1B18"/>
                </a:solidFill>
                <a:latin typeface="Tex Gyre Termes"/>
                <a:ea typeface="Tex Gyre Termes"/>
                <a:cs typeface="Tex Gyre Termes"/>
                <a:sym typeface="Tex Gyre Termes"/>
              </a:rPr>
              <a:t>o</a:t>
            </a:r>
            <a:r>
              <a:rPr lang="en-US" sz="2600">
                <a:solidFill>
                  <a:srgbClr val="1A1B18"/>
                </a:solidFill>
                <a:latin typeface="Tex Gyre Termes"/>
                <a:ea typeface="Tex Gyre Termes"/>
                <a:cs typeface="Tex Gyre Termes"/>
                <a:sym typeface="Tex Gyre Termes"/>
              </a:rPr>
              <a:t>f</a:t>
            </a:r>
            <a:r>
              <a:rPr lang="en-US" sz="2600" u="none">
                <a:solidFill>
                  <a:srgbClr val="1A1B18"/>
                </a:solidFill>
                <a:latin typeface="Tex Gyre Termes"/>
                <a:ea typeface="Tex Gyre Termes"/>
                <a:cs typeface="Tex Gyre Termes"/>
                <a:sym typeface="Tex Gyre Termes"/>
              </a:rPr>
              <a:t> </a:t>
            </a:r>
            <a:r>
              <a:rPr lang="en-US" sz="2600">
                <a:solidFill>
                  <a:srgbClr val="1A1B18"/>
                </a:solidFill>
                <a:latin typeface="Tex Gyre Termes"/>
                <a:ea typeface="Tex Gyre Termes"/>
                <a:cs typeface="Tex Gyre Termes"/>
                <a:sym typeface="Tex Gyre Termes"/>
              </a:rPr>
              <a:t>IFC</a:t>
            </a:r>
            <a:r>
              <a:rPr lang="en-US" sz="2600" u="none">
                <a:solidFill>
                  <a:srgbClr val="1A1B18"/>
                </a:solidFill>
                <a:latin typeface="Tex Gyre Termes"/>
                <a:ea typeface="Tex Gyre Termes"/>
                <a:cs typeface="Tex Gyre Termes"/>
                <a:sym typeface="Tex Gyre Termes"/>
              </a:rPr>
              <a:t> software </a:t>
            </a:r>
            <a:r>
              <a:rPr lang="en-US" sz="2600">
                <a:solidFill>
                  <a:srgbClr val="1A1B18"/>
                </a:solidFill>
                <a:latin typeface="Tex Gyre Termes"/>
                <a:ea typeface="Tex Gyre Termes"/>
                <a:cs typeface="Tex Gyre Termes"/>
                <a:sym typeface="Tex Gyre Termes"/>
              </a:rPr>
              <a:t>support</a:t>
            </a:r>
            <a:r>
              <a:rPr lang="en-US" sz="2600" u="none">
                <a:solidFill>
                  <a:srgbClr val="1A1B18"/>
                </a:solidFill>
                <a:latin typeface="Tex Gyre Termes"/>
                <a:ea typeface="Tex Gyre Termes"/>
                <a:cs typeface="Tex Gyre Termes"/>
                <a:sym typeface="Tex Gyre Termes"/>
              </a:rPr>
              <a:t>: </a:t>
            </a:r>
            <a:r>
              <a:rPr lang="en-US" sz="2600">
                <a:solidFill>
                  <a:srgbClr val="1A1B18"/>
                </a:solidFill>
                <a:latin typeface="Tex Gyre Termes"/>
                <a:ea typeface="Tex Gyre Termes"/>
                <a:cs typeface="Tex Gyre Termes"/>
                <a:sym typeface="Tex Gyre Termes"/>
              </a:rPr>
              <a:t>the Ge</a:t>
            </a:r>
            <a:r>
              <a:rPr lang="en-US" sz="2600" u="none">
                <a:solidFill>
                  <a:srgbClr val="1A1B18"/>
                </a:solidFill>
                <a:latin typeface="Tex Gyre Termes"/>
                <a:ea typeface="Tex Gyre Termes"/>
                <a:cs typeface="Tex Gyre Termes"/>
                <a:sym typeface="Tex Gyre Termes"/>
              </a:rPr>
              <a:t>o</a:t>
            </a:r>
            <a:r>
              <a:rPr lang="en-US" sz="2600">
                <a:solidFill>
                  <a:srgbClr val="1A1B18"/>
                </a:solidFill>
                <a:latin typeface="Tex Gyre Termes"/>
                <a:ea typeface="Tex Gyre Termes"/>
                <a:cs typeface="Tex Gyre Termes"/>
                <a:sym typeface="Tex Gyre Termes"/>
              </a:rPr>
              <a:t>BIM</a:t>
            </a:r>
            <a:r>
              <a:rPr lang="en-US" sz="2600" u="none">
                <a:solidFill>
                  <a:srgbClr val="1A1B18"/>
                </a:solidFill>
                <a:latin typeface="Tex Gyre Termes"/>
                <a:ea typeface="Tex Gyre Termes"/>
                <a:cs typeface="Tex Gyre Termes"/>
                <a:sym typeface="Tex Gyre Termes"/>
              </a:rPr>
              <a:t> benchmark 2019 </a:t>
            </a:r>
            <a:r>
              <a:rPr lang="en-US" sz="2600">
                <a:solidFill>
                  <a:srgbClr val="1A1B18"/>
                </a:solidFill>
                <a:latin typeface="Tex Gyre Termes"/>
                <a:ea typeface="Tex Gyre Termes"/>
                <a:cs typeface="Tex Gyre Termes"/>
                <a:sym typeface="Tex Gyre Termes"/>
              </a:rPr>
              <a:t>—</a:t>
            </a:r>
            <a:r>
              <a:rPr lang="en-US" sz="2600" u="none">
                <a:solidFill>
                  <a:srgbClr val="1A1B18"/>
                </a:solidFill>
                <a:latin typeface="Tex Gyre Termes"/>
                <a:ea typeface="Tex Gyre Termes"/>
                <a:cs typeface="Tex Gyre Termes"/>
                <a:sym typeface="Tex Gyre Termes"/>
              </a:rPr>
              <a:t> Part I</a:t>
            </a:r>
            <a:r>
              <a:rPr lang="en-US" sz="2600">
                <a:solidFill>
                  <a:srgbClr val="1A1B18"/>
                </a:solidFill>
                <a:latin typeface="Tex Gyre Termes"/>
                <a:ea typeface="Tex Gyre Termes"/>
                <a:cs typeface="Tex Gyre Termes"/>
                <a:sym typeface="Tex Gyre Termes"/>
              </a:rPr>
              <a:t>. Transactions in GIS, Hoboken, v. 25, n. 2, p. 805–841, 2021. DOI: 10.1111/tgis.12709.</a:t>
            </a:r>
          </a:p>
        </p:txBody>
      </p:sp>
      <p:sp>
        <p:nvSpPr>
          <p:cNvPr name="TextBox 16" id="16"/>
          <p:cNvSpPr txBox="true"/>
          <p:nvPr/>
        </p:nvSpPr>
        <p:spPr>
          <a:xfrm rot="0">
            <a:off x="919606" y="6038867"/>
            <a:ext cx="16121506" cy="2724785"/>
          </a:xfrm>
          <a:prstGeom prst="rect">
            <a:avLst/>
          </a:prstGeom>
        </p:spPr>
        <p:txBody>
          <a:bodyPr anchor="t" rtlCol="false" tIns="0" lIns="0" bIns="0" rIns="0">
            <a:spAutoFit/>
          </a:bodyPr>
          <a:lstStyle/>
          <a:p>
            <a:pPr algn="l">
              <a:lnSpc>
                <a:spcPts val="3640"/>
              </a:lnSpc>
            </a:pPr>
            <a:r>
              <a:rPr lang="en-US" sz="2600">
                <a:solidFill>
                  <a:srgbClr val="1A1B18"/>
                </a:solidFill>
                <a:latin typeface="Tex Gyre Termes"/>
                <a:ea typeface="Tex Gyre Termes"/>
                <a:cs typeface="Tex Gyre Termes"/>
                <a:sym typeface="Tex Gyre Termes"/>
              </a:rPr>
              <a:t>JACOSKI, Cláudio A. Utilização de arquivos IFC na transferência de dados entre projetos digitais. Documento disponível em: </a:t>
            </a:r>
            <a:r>
              <a:rPr lang="en-US" sz="2600" u="sng">
                <a:solidFill>
                  <a:srgbClr val="1A1B18"/>
                </a:solidFill>
                <a:latin typeface="Tex Gyre Termes"/>
                <a:ea typeface="Tex Gyre Termes"/>
                <a:cs typeface="Tex Gyre Termes"/>
                <a:sym typeface="Tex Gyre Termes"/>
                <a:hlinkClick r:id="rId4" tooltip="https://www.researchgate.net/profile/Claudio-Jacoski/publication/260480567_UTILIZACAO_DE_ARQUIVOS_IFC_NA_TRANSFERENCIA_DE_DADOS_ENTRE_PROJETOS_DIGITAIS/links/0a85e53166f7a1cea0000000/UTILIZACAO-DE-ARQUIVOS-IFC-NA-TRANSFERENCIA-DE-DADOS-ENTRE-PROJETOS-DIGITAIS.pdf"/>
              </a:rPr>
              <a:t>ANDRADE, Maikon Augusto de. [Título não informado no link]. 2013. Monografia (Graduação em Engenharia Civil) – Universidade Estadual Paulista (UNESP), Presidente Prudente, 2013. Disponível em: NOARDO, Francesca; KRIJNEN, Thomas; ARROYO OHORI, Ken; BILJECKI, Filip; ELLUL, Claire; HARRIE, Lars; SALHEB, Nebras; VAN LIEMPT, Jordi; STOTER, Jantien; et al. Reference study of IFC software support: the GeoBIM benchmark 2019 — Part I. Transactions in GIS, Hoboken, v. 25, n. 2, p. 805–841, 2021. DOI: 10.1111/tgis.12709.</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grpSp>
        <p:nvGrpSpPr>
          <p:cNvPr name="Group 2" id="2"/>
          <p:cNvGrpSpPr/>
          <p:nvPr/>
        </p:nvGrpSpPr>
        <p:grpSpPr>
          <a:xfrm rot="0">
            <a:off x="16351370" y="1028700"/>
            <a:ext cx="907930" cy="907930"/>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sp>
        <p:nvSpPr>
          <p:cNvPr name="AutoShape 4" id="4"/>
          <p:cNvSpPr/>
          <p:nvPr/>
        </p:nvSpPr>
        <p:spPr>
          <a:xfrm rot="0">
            <a:off x="919606" y="2805800"/>
            <a:ext cx="16230600" cy="29294"/>
          </a:xfrm>
          <a:prstGeom prst="rect">
            <a:avLst/>
          </a:prstGeom>
          <a:solidFill>
            <a:srgbClr val="CDA63C"/>
          </a:solidFill>
        </p:spPr>
      </p:sp>
      <p:sp>
        <p:nvSpPr>
          <p:cNvPr name="Freeform 5" id="5"/>
          <p:cNvSpPr/>
          <p:nvPr/>
        </p:nvSpPr>
        <p:spPr>
          <a:xfrm flipH="false" flipV="false" rot="0">
            <a:off x="818379" y="4117301"/>
            <a:ext cx="420642" cy="382784"/>
          </a:xfrm>
          <a:custGeom>
            <a:avLst/>
            <a:gdLst/>
            <a:ahLst/>
            <a:cxnLst/>
            <a:rect r="r" b="b" t="t" l="l"/>
            <a:pathLst>
              <a:path h="382784" w="420642">
                <a:moveTo>
                  <a:pt x="0" y="0"/>
                </a:moveTo>
                <a:lnTo>
                  <a:pt x="420642" y="0"/>
                </a:lnTo>
                <a:lnTo>
                  <a:pt x="420642" y="382785"/>
                </a:lnTo>
                <a:lnTo>
                  <a:pt x="0" y="382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411736" y="6395888"/>
            <a:ext cx="8319359" cy="608965"/>
          </a:xfrm>
          <a:prstGeom prst="rect">
            <a:avLst/>
          </a:prstGeom>
        </p:spPr>
        <p:txBody>
          <a:bodyPr anchor="t" rtlCol="false" tIns="0" lIns="0" bIns="0" rIns="0">
            <a:spAutoFit/>
          </a:bodyPr>
          <a:lstStyle/>
          <a:p>
            <a:pPr algn="l">
              <a:lnSpc>
                <a:spcPts val="4940"/>
              </a:lnSpc>
            </a:pPr>
            <a:r>
              <a:rPr lang="en-US" sz="3800" spc="-57">
                <a:solidFill>
                  <a:srgbClr val="1A1B18"/>
                </a:solidFill>
                <a:latin typeface="Tex Gyre Termes"/>
                <a:ea typeface="Tex Gyre Termes"/>
                <a:cs typeface="Tex Gyre Termes"/>
                <a:sym typeface="Tex Gyre Termes"/>
              </a:rPr>
              <a:t>Conceitos Relacionados e Aplicações.</a:t>
            </a:r>
          </a:p>
        </p:txBody>
      </p:sp>
      <p:sp>
        <p:nvSpPr>
          <p:cNvPr name="Freeform 7" id="7"/>
          <p:cNvSpPr/>
          <p:nvPr/>
        </p:nvSpPr>
        <p:spPr>
          <a:xfrm flipH="false" flipV="false" rot="0">
            <a:off x="709285" y="6528028"/>
            <a:ext cx="420642" cy="382784"/>
          </a:xfrm>
          <a:custGeom>
            <a:avLst/>
            <a:gdLst/>
            <a:ahLst/>
            <a:cxnLst/>
            <a:rect r="r" b="b" t="t" l="l"/>
            <a:pathLst>
              <a:path h="382784" w="420642">
                <a:moveTo>
                  <a:pt x="0" y="0"/>
                </a:moveTo>
                <a:lnTo>
                  <a:pt x="420642" y="0"/>
                </a:lnTo>
                <a:lnTo>
                  <a:pt x="420642" y="382785"/>
                </a:lnTo>
                <a:lnTo>
                  <a:pt x="0" y="382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1411736" y="3985161"/>
            <a:ext cx="10044160" cy="608965"/>
          </a:xfrm>
          <a:prstGeom prst="rect">
            <a:avLst/>
          </a:prstGeom>
        </p:spPr>
        <p:txBody>
          <a:bodyPr anchor="t" rtlCol="false" tIns="0" lIns="0" bIns="0" rIns="0">
            <a:spAutoFit/>
          </a:bodyPr>
          <a:lstStyle/>
          <a:p>
            <a:pPr algn="l">
              <a:lnSpc>
                <a:spcPts val="4940"/>
              </a:lnSpc>
            </a:pPr>
            <a:r>
              <a:rPr lang="en-US" sz="3800" spc="-57">
                <a:solidFill>
                  <a:srgbClr val="1A1B18"/>
                </a:solidFill>
                <a:latin typeface="Tex Gyre Termes"/>
                <a:ea typeface="Tex Gyre Termes"/>
                <a:cs typeface="Tex Gyre Termes"/>
                <a:sym typeface="Tex Gyre Termes"/>
              </a:rPr>
              <a:t>Fundamento das Redes Semânticas.</a:t>
            </a:r>
          </a:p>
        </p:txBody>
      </p:sp>
      <p:sp>
        <p:nvSpPr>
          <p:cNvPr name="Freeform 9" id="9"/>
          <p:cNvSpPr/>
          <p:nvPr/>
        </p:nvSpPr>
        <p:spPr>
          <a:xfrm flipH="false" flipV="false" rot="0">
            <a:off x="9144000" y="4203454"/>
            <a:ext cx="420642" cy="382784"/>
          </a:xfrm>
          <a:custGeom>
            <a:avLst/>
            <a:gdLst/>
            <a:ahLst/>
            <a:cxnLst/>
            <a:rect r="r" b="b" t="t" l="l"/>
            <a:pathLst>
              <a:path h="382784" w="420642">
                <a:moveTo>
                  <a:pt x="0" y="0"/>
                </a:moveTo>
                <a:lnTo>
                  <a:pt x="420642" y="0"/>
                </a:lnTo>
                <a:lnTo>
                  <a:pt x="420642" y="382785"/>
                </a:lnTo>
                <a:lnTo>
                  <a:pt x="0" y="382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9876190" y="4023261"/>
            <a:ext cx="8234703" cy="2635989"/>
            <a:chOff x="0" y="0"/>
            <a:chExt cx="10979605" cy="3514653"/>
          </a:xfrm>
        </p:grpSpPr>
        <p:sp>
          <p:nvSpPr>
            <p:cNvPr name="TextBox 11" id="11"/>
            <p:cNvSpPr txBox="true"/>
            <p:nvPr/>
          </p:nvSpPr>
          <p:spPr>
            <a:xfrm rot="0">
              <a:off x="0" y="-38100"/>
              <a:ext cx="10979605" cy="1722967"/>
            </a:xfrm>
            <a:prstGeom prst="rect">
              <a:avLst/>
            </a:prstGeom>
          </p:spPr>
          <p:txBody>
            <a:bodyPr anchor="t" rtlCol="false" tIns="0" lIns="0" bIns="0" rIns="0">
              <a:spAutoFit/>
            </a:bodyPr>
            <a:lstStyle/>
            <a:p>
              <a:pPr algn="l">
                <a:lnSpc>
                  <a:spcPts val="5199"/>
                </a:lnSpc>
              </a:pPr>
              <a:r>
                <a:rPr lang="en-US" sz="3999" spc="-59">
                  <a:solidFill>
                    <a:srgbClr val="1A1B18"/>
                  </a:solidFill>
                  <a:latin typeface="Tex Gyre Termes"/>
                  <a:ea typeface="Tex Gyre Termes"/>
                  <a:cs typeface="Tex Gyre Termes"/>
                  <a:sym typeface="Tex Gyre Termes"/>
                </a:rPr>
                <a:t>Definição do Problema e Solução Proposta.</a:t>
              </a:r>
            </a:p>
          </p:txBody>
        </p:sp>
        <p:sp>
          <p:nvSpPr>
            <p:cNvPr name="TextBox 12" id="12"/>
            <p:cNvSpPr txBox="true"/>
            <p:nvPr/>
          </p:nvSpPr>
          <p:spPr>
            <a:xfrm rot="0">
              <a:off x="0" y="1975619"/>
              <a:ext cx="10979605" cy="1104900"/>
            </a:xfrm>
            <a:prstGeom prst="rect">
              <a:avLst/>
            </a:prstGeom>
          </p:spPr>
          <p:txBody>
            <a:bodyPr anchor="t" rtlCol="false" tIns="0" lIns="0" bIns="0" rIns="0">
              <a:spAutoFit/>
            </a:bodyPr>
            <a:lstStyle/>
            <a:p>
              <a:pPr algn="l">
                <a:lnSpc>
                  <a:spcPts val="6299"/>
                </a:lnSpc>
              </a:pPr>
            </a:p>
          </p:txBody>
        </p:sp>
      </p:grpSp>
      <p:grpSp>
        <p:nvGrpSpPr>
          <p:cNvPr name="Group 13" id="13"/>
          <p:cNvGrpSpPr/>
          <p:nvPr/>
        </p:nvGrpSpPr>
        <p:grpSpPr>
          <a:xfrm rot="5400000">
            <a:off x="16436687" y="8615548"/>
            <a:ext cx="955485" cy="218188"/>
            <a:chOff x="0" y="0"/>
            <a:chExt cx="1273980" cy="290918"/>
          </a:xfrm>
        </p:grpSpPr>
        <p:grpSp>
          <p:nvGrpSpPr>
            <p:cNvPr name="Group 14" id="14"/>
            <p:cNvGrpSpPr>
              <a:grpSpLocks noChangeAspect="true"/>
            </p:cNvGrpSpPr>
            <p:nvPr/>
          </p:nvGrpSpPr>
          <p:grpSpPr>
            <a:xfrm rot="0">
              <a:off x="983062" y="0"/>
              <a:ext cx="290918" cy="290918"/>
              <a:chOff x="0" y="0"/>
              <a:chExt cx="1708150" cy="1708150"/>
            </a:xfrm>
          </p:grpSpPr>
          <p:sp>
            <p:nvSpPr>
              <p:cNvPr name="Freeform 15" id="15"/>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6" id="16"/>
            <p:cNvGrpSpPr>
              <a:grpSpLocks noChangeAspect="true"/>
            </p:cNvGrpSpPr>
            <p:nvPr/>
          </p:nvGrpSpPr>
          <p:grpSpPr>
            <a:xfrm rot="0">
              <a:off x="489944" y="0"/>
              <a:ext cx="290918" cy="290918"/>
              <a:chOff x="0" y="0"/>
              <a:chExt cx="1708150" cy="1708150"/>
            </a:xfrm>
          </p:grpSpPr>
          <p:sp>
            <p:nvSpPr>
              <p:cNvPr name="Freeform 17" id="17"/>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8" id="18"/>
            <p:cNvGrpSpPr/>
            <p:nvPr/>
          </p:nvGrpSpPr>
          <p:grpSpPr>
            <a:xfrm rot="0">
              <a:off x="0" y="1587"/>
              <a:ext cx="287744" cy="287744"/>
              <a:chOff x="0" y="0"/>
              <a:chExt cx="6350000" cy="6350000"/>
            </a:xfrm>
          </p:grpSpPr>
          <p:sp>
            <p:nvSpPr>
              <p:cNvPr name="Freeform 19" id="1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20" id="20"/>
          <p:cNvSpPr txBox="true"/>
          <p:nvPr/>
        </p:nvSpPr>
        <p:spPr>
          <a:xfrm rot="0">
            <a:off x="919606" y="1812805"/>
            <a:ext cx="9919089" cy="809625"/>
          </a:xfrm>
          <a:prstGeom prst="rect">
            <a:avLst/>
          </a:prstGeom>
        </p:spPr>
        <p:txBody>
          <a:bodyPr anchor="t" rtlCol="false" tIns="0" lIns="0" bIns="0" rIns="0">
            <a:spAutoFit/>
          </a:bodyPr>
          <a:lstStyle/>
          <a:p>
            <a:pPr algn="ctr">
              <a:lnSpc>
                <a:spcPts val="6750"/>
              </a:lnSpc>
            </a:pPr>
            <a:r>
              <a:rPr lang="en-US" b="true" sz="4500">
                <a:solidFill>
                  <a:srgbClr val="1A1B18"/>
                </a:solidFill>
                <a:latin typeface="Tex Gyre Termes Bold"/>
                <a:ea typeface="Tex Gyre Termes Bold"/>
                <a:cs typeface="Tex Gyre Termes Bold"/>
                <a:sym typeface="Tex Gyre Termes Bold"/>
              </a:rPr>
              <a:t>REDES SEMÂNTICAS - ROTEIRO</a:t>
            </a:r>
          </a:p>
        </p:txBody>
      </p:sp>
      <p:sp>
        <p:nvSpPr>
          <p:cNvPr name="TextBox 21" id="21"/>
          <p:cNvSpPr txBox="true"/>
          <p:nvPr/>
        </p:nvSpPr>
        <p:spPr>
          <a:xfrm rot="0">
            <a:off x="8083225" y="8056400"/>
            <a:ext cx="14073248" cy="876300"/>
          </a:xfrm>
          <a:prstGeom prst="rect">
            <a:avLst/>
          </a:prstGeom>
        </p:spPr>
        <p:txBody>
          <a:bodyPr anchor="t" rtlCol="false" tIns="0" lIns="0" bIns="0" rIns="0">
            <a:spAutoFit/>
          </a:bodyPr>
          <a:lstStyle/>
          <a:p>
            <a:pPr algn="l">
              <a:lnSpc>
                <a:spcPts val="6299"/>
              </a:lnSpc>
            </a:pPr>
          </a:p>
        </p:txBody>
      </p:sp>
      <p:sp>
        <p:nvSpPr>
          <p:cNvPr name="TextBox 22" id="22"/>
          <p:cNvSpPr txBox="true"/>
          <p:nvPr/>
        </p:nvSpPr>
        <p:spPr>
          <a:xfrm rot="0">
            <a:off x="16748079" y="1252160"/>
            <a:ext cx="16637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2</a:t>
            </a:r>
          </a:p>
        </p:txBody>
      </p:sp>
      <p:sp>
        <p:nvSpPr>
          <p:cNvPr name="Freeform 23" id="23"/>
          <p:cNvSpPr/>
          <p:nvPr/>
        </p:nvSpPr>
        <p:spPr>
          <a:xfrm flipH="false" flipV="false" rot="0">
            <a:off x="9310453" y="6528028"/>
            <a:ext cx="420642" cy="382784"/>
          </a:xfrm>
          <a:custGeom>
            <a:avLst/>
            <a:gdLst/>
            <a:ahLst/>
            <a:cxnLst/>
            <a:rect r="r" b="b" t="t" l="l"/>
            <a:pathLst>
              <a:path h="382784" w="420642">
                <a:moveTo>
                  <a:pt x="0" y="0"/>
                </a:moveTo>
                <a:lnTo>
                  <a:pt x="420642" y="0"/>
                </a:lnTo>
                <a:lnTo>
                  <a:pt x="420642" y="382785"/>
                </a:lnTo>
                <a:lnTo>
                  <a:pt x="0" y="3827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4" id="24"/>
          <p:cNvSpPr txBox="true"/>
          <p:nvPr/>
        </p:nvSpPr>
        <p:spPr>
          <a:xfrm rot="0">
            <a:off x="10016845" y="6395888"/>
            <a:ext cx="7461021" cy="1228090"/>
          </a:xfrm>
          <a:prstGeom prst="rect">
            <a:avLst/>
          </a:prstGeom>
        </p:spPr>
        <p:txBody>
          <a:bodyPr anchor="t" rtlCol="false" tIns="0" lIns="0" bIns="0" rIns="0">
            <a:spAutoFit/>
          </a:bodyPr>
          <a:lstStyle/>
          <a:p>
            <a:pPr algn="l">
              <a:lnSpc>
                <a:spcPts val="4940"/>
              </a:lnSpc>
            </a:pPr>
            <a:r>
              <a:rPr lang="en-US" sz="3800" spc="-57">
                <a:solidFill>
                  <a:srgbClr val="1A1B18"/>
                </a:solidFill>
                <a:latin typeface="Tex Gyre Termes"/>
                <a:ea typeface="Tex Gyre Termes"/>
                <a:cs typeface="Tex Gyre Termes"/>
                <a:sym typeface="Tex Gyre Termes"/>
              </a:rPr>
              <a:t> Resultados , Melhorias e Trabalhos futuros.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Fundamento das Redes Semânticas</a:t>
            </a:r>
          </a:p>
        </p:txBody>
      </p:sp>
      <p:sp>
        <p:nvSpPr>
          <p:cNvPr name="TextBox 14" id="14"/>
          <p:cNvSpPr txBox="true"/>
          <p:nvPr/>
        </p:nvSpPr>
        <p:spPr>
          <a:xfrm rot="0">
            <a:off x="16722157" y="1373763"/>
            <a:ext cx="166357" cy="432501"/>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3</a:t>
            </a:r>
          </a:p>
        </p:txBody>
      </p:sp>
      <p:sp>
        <p:nvSpPr>
          <p:cNvPr name="TextBox 15" id="15"/>
          <p:cNvSpPr txBox="true"/>
          <p:nvPr/>
        </p:nvSpPr>
        <p:spPr>
          <a:xfrm rot="0">
            <a:off x="919606" y="3229851"/>
            <a:ext cx="16121506" cy="2270125"/>
          </a:xfrm>
          <a:prstGeom prst="rect">
            <a:avLst/>
          </a:prstGeom>
        </p:spPr>
        <p:txBody>
          <a:bodyPr anchor="t" rtlCol="false" tIns="0" lIns="0" bIns="0" rIns="0">
            <a:spAutoFit/>
          </a:bodyPr>
          <a:lstStyle/>
          <a:p>
            <a:pPr algn="just" marL="755652" indent="-377826" lvl="1">
              <a:lnSpc>
                <a:spcPts val="4550"/>
              </a:lnSpc>
              <a:buFont typeface="Arial"/>
              <a:buChar char="•"/>
            </a:pPr>
            <a:r>
              <a:rPr lang="en-US" sz="3500" spc="-52">
                <a:solidFill>
                  <a:srgbClr val="1A1B18"/>
                </a:solidFill>
                <a:latin typeface="Tex Gyre Termes"/>
                <a:ea typeface="Tex Gyre Termes"/>
                <a:cs typeface="Tex Gyre Termes"/>
                <a:sym typeface="Tex Gyre Termes"/>
              </a:rPr>
              <a:t>Para Engel (p. 2, 2018),  u</a:t>
            </a:r>
            <a:r>
              <a:rPr lang="en-US" sz="3500" spc="-52">
                <a:solidFill>
                  <a:srgbClr val="1A1B18"/>
                </a:solidFill>
                <a:latin typeface="Tex Gyre Termes"/>
                <a:ea typeface="Tex Gyre Termes"/>
                <a:cs typeface="Tex Gyre Termes"/>
                <a:sym typeface="Tex Gyre Termes"/>
              </a:rPr>
              <a:t>ma rede semântica é uma forma gráfica de representação de conhecimento, onde os objetos, conceitos ou situações no domínio são representados por um conjunto de nós conectados entre si através de um conjunto de arcos, que representam as relações entre os nós.</a:t>
            </a:r>
          </a:p>
        </p:txBody>
      </p:sp>
      <p:sp>
        <p:nvSpPr>
          <p:cNvPr name="TextBox 16" id="16"/>
          <p:cNvSpPr txBox="true"/>
          <p:nvPr/>
        </p:nvSpPr>
        <p:spPr>
          <a:xfrm rot="0">
            <a:off x="919606" y="5890501"/>
            <a:ext cx="16230600" cy="1127125"/>
          </a:xfrm>
          <a:prstGeom prst="rect">
            <a:avLst/>
          </a:prstGeom>
        </p:spPr>
        <p:txBody>
          <a:bodyPr anchor="t" rtlCol="false" tIns="0" lIns="0" bIns="0" rIns="0">
            <a:spAutoFit/>
          </a:bodyPr>
          <a:lstStyle/>
          <a:p>
            <a:pPr algn="just" marL="755652" indent="-377826" lvl="1">
              <a:lnSpc>
                <a:spcPts val="4550"/>
              </a:lnSpc>
              <a:buFont typeface="Arial"/>
              <a:buChar char="•"/>
            </a:pPr>
            <a:r>
              <a:rPr lang="en-US" sz="3500" spc="-52">
                <a:solidFill>
                  <a:srgbClr val="1A1B18"/>
                </a:solidFill>
                <a:latin typeface="Tex Gyre Termes"/>
                <a:ea typeface="Tex Gyre Termes"/>
                <a:cs typeface="Tex Gyre Termes"/>
                <a:sym typeface="Tex Gyre Termes"/>
              </a:rPr>
              <a:t>O conceito foi criado para uso em computadores por Richard H. Richens em 1956 como uma língua internacional auxiliar para a tradução por máquina de linguagens naturais.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Fundamento das Redes Semânticas</a:t>
            </a:r>
          </a:p>
        </p:txBody>
      </p:sp>
      <p:sp>
        <p:nvSpPr>
          <p:cNvPr name="TextBox 14" id="14"/>
          <p:cNvSpPr txBox="true"/>
          <p:nvPr/>
        </p:nvSpPr>
        <p:spPr>
          <a:xfrm rot="0">
            <a:off x="16738905" y="1373763"/>
            <a:ext cx="16637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4</a:t>
            </a:r>
          </a:p>
        </p:txBody>
      </p:sp>
      <p:sp>
        <p:nvSpPr>
          <p:cNvPr name="TextBox 15" id="15"/>
          <p:cNvSpPr txBox="true"/>
          <p:nvPr/>
        </p:nvSpPr>
        <p:spPr>
          <a:xfrm rot="0">
            <a:off x="919606" y="3286125"/>
            <a:ext cx="15985669" cy="1698625"/>
          </a:xfrm>
          <a:prstGeom prst="rect">
            <a:avLst/>
          </a:prstGeom>
        </p:spPr>
        <p:txBody>
          <a:bodyPr anchor="t" rtlCol="false" tIns="0" lIns="0" bIns="0" rIns="0">
            <a:spAutoFit/>
          </a:bodyPr>
          <a:lstStyle/>
          <a:p>
            <a:pPr algn="just" marL="755655" indent="-377828" lvl="1">
              <a:lnSpc>
                <a:spcPts val="4550"/>
              </a:lnSpc>
              <a:buFont typeface="Arial"/>
              <a:buChar char="•"/>
            </a:pPr>
            <a:r>
              <a:rPr lang="en-US" sz="3500" spc="-52">
                <a:solidFill>
                  <a:srgbClr val="1A1B18"/>
                </a:solidFill>
                <a:latin typeface="Tex Gyre Termes"/>
                <a:ea typeface="Tex Gyre Termes"/>
                <a:cs typeface="Tex Gyre Termes"/>
                <a:sym typeface="Tex Gyre Termes"/>
              </a:rPr>
              <a:t>Os conceitos em uma rede semântica podem incluir experiências pessoais, informações acadêmicas e até mesmo noções culturais, o que nos permite evocar informações de maneira mais eficiente; </a:t>
            </a:r>
          </a:p>
        </p:txBody>
      </p:sp>
      <p:sp>
        <p:nvSpPr>
          <p:cNvPr name="TextBox 16" id="16"/>
          <p:cNvSpPr txBox="true"/>
          <p:nvPr/>
        </p:nvSpPr>
        <p:spPr>
          <a:xfrm rot="0">
            <a:off x="919606" y="5114925"/>
            <a:ext cx="15885729" cy="4506912"/>
          </a:xfrm>
          <a:prstGeom prst="rect">
            <a:avLst/>
          </a:prstGeom>
        </p:spPr>
        <p:txBody>
          <a:bodyPr anchor="t" rtlCol="false" tIns="0" lIns="0" bIns="0" rIns="0">
            <a:spAutoFit/>
          </a:bodyPr>
          <a:lstStyle/>
          <a:p>
            <a:pPr algn="just" marL="755655" indent="-377828" lvl="1">
              <a:lnSpc>
                <a:spcPts val="4550"/>
              </a:lnSpc>
              <a:buFont typeface="Arial"/>
              <a:buChar char="•"/>
            </a:pPr>
            <a:r>
              <a:rPr lang="en-US" sz="3500" spc="-52">
                <a:solidFill>
                  <a:srgbClr val="1A1B18"/>
                </a:solidFill>
                <a:latin typeface="Tex Gyre Termes"/>
                <a:ea typeface="Tex Gyre Termes"/>
                <a:cs typeface="Tex Gyre Termes"/>
                <a:sym typeface="Tex Gyre Termes"/>
              </a:rPr>
              <a:t>Principais características:</a:t>
            </a:r>
          </a:p>
          <a:p>
            <a:pPr algn="just">
              <a:lnSpc>
                <a:spcPts val="2860"/>
              </a:lnSpc>
              <a:spcBef>
                <a:spcPct val="0"/>
              </a:spcBef>
            </a:pPr>
          </a:p>
          <a:p>
            <a:pPr algn="just" marL="755655" indent="-377828" lvl="1">
              <a:lnSpc>
                <a:spcPts val="5775"/>
              </a:lnSpc>
              <a:buAutoNum type="arabicPeriod" startAt="1"/>
            </a:pPr>
            <a:r>
              <a:rPr lang="en-US" sz="3500" spc="-52">
                <a:solidFill>
                  <a:srgbClr val="1A1B18"/>
                </a:solidFill>
                <a:latin typeface="Tex Gyre Termes"/>
                <a:ea typeface="Tex Gyre Termes"/>
                <a:cs typeface="Tex Gyre Termes"/>
                <a:sym typeface="Tex Gyre Termes"/>
              </a:rPr>
              <a:t>Conceitos: Cada nó da rede representa um conceito individual - nós rotulados por relações correspondem a categorias ou propriedades;</a:t>
            </a:r>
          </a:p>
          <a:p>
            <a:pPr algn="just" marL="755655" indent="-377828" lvl="1">
              <a:lnSpc>
                <a:spcPts val="5775"/>
              </a:lnSpc>
              <a:buAutoNum type="arabicPeriod" startAt="1"/>
            </a:pPr>
            <a:r>
              <a:rPr lang="en-US" sz="3500" spc="-52">
                <a:solidFill>
                  <a:srgbClr val="1A1B18"/>
                </a:solidFill>
                <a:latin typeface="Tex Gyre Termes"/>
                <a:ea typeface="Tex Gyre Termes"/>
                <a:cs typeface="Tex Gyre Termes"/>
                <a:sym typeface="Tex Gyre Termes"/>
              </a:rPr>
              <a:t>Relações: As conexões entre os nós representam a relação entre os conceitos;</a:t>
            </a:r>
          </a:p>
          <a:p>
            <a:pPr algn="just" marL="755655" indent="-377828" lvl="1">
              <a:lnSpc>
                <a:spcPts val="5775"/>
              </a:lnSpc>
              <a:buAutoNum type="arabicPeriod" startAt="1"/>
            </a:pPr>
            <a:r>
              <a:rPr lang="en-US" sz="3500" spc="-52">
                <a:solidFill>
                  <a:srgbClr val="1A1B18"/>
                </a:solidFill>
                <a:latin typeface="Tex Gyre Termes"/>
                <a:ea typeface="Tex Gyre Termes"/>
                <a:cs typeface="Tex Gyre Termes"/>
                <a:sym typeface="Tex Gyre Termes"/>
              </a:rPr>
              <a:t>Hierarquização: Os conceitos podem ser organizados de maneira hierárquica, facilitando a recuperação de informação.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Freeform 13" id="13"/>
          <p:cNvSpPr/>
          <p:nvPr/>
        </p:nvSpPr>
        <p:spPr>
          <a:xfrm flipH="false" flipV="false" rot="0">
            <a:off x="4489324" y="4075469"/>
            <a:ext cx="9309352" cy="5236510"/>
          </a:xfrm>
          <a:custGeom>
            <a:avLst/>
            <a:gdLst/>
            <a:ahLst/>
            <a:cxnLst/>
            <a:rect r="r" b="b" t="t" l="l"/>
            <a:pathLst>
              <a:path h="5236510" w="9309352">
                <a:moveTo>
                  <a:pt x="0" y="0"/>
                </a:moveTo>
                <a:lnTo>
                  <a:pt x="9309352" y="0"/>
                </a:lnTo>
                <a:lnTo>
                  <a:pt x="9309352" y="5236510"/>
                </a:lnTo>
                <a:lnTo>
                  <a:pt x="0" y="5236510"/>
                </a:lnTo>
                <a:lnTo>
                  <a:pt x="0" y="0"/>
                </a:lnTo>
                <a:close/>
              </a:path>
            </a:pathLst>
          </a:custGeom>
          <a:blipFill>
            <a:blip r:embed="rId4"/>
            <a:stretch>
              <a:fillRect l="0" t="0" r="0" b="0"/>
            </a:stretch>
          </a:blipFill>
        </p:spPr>
      </p:sp>
      <p:sp>
        <p:nvSpPr>
          <p:cNvPr name="TextBox 14" id="14"/>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Fundamento das Redes Semânticas</a:t>
            </a:r>
          </a:p>
        </p:txBody>
      </p:sp>
      <p:sp>
        <p:nvSpPr>
          <p:cNvPr name="TextBox 15" id="15"/>
          <p:cNvSpPr txBox="true"/>
          <p:nvPr/>
        </p:nvSpPr>
        <p:spPr>
          <a:xfrm rot="0">
            <a:off x="16722150" y="1373763"/>
            <a:ext cx="16637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5</a:t>
            </a:r>
          </a:p>
        </p:txBody>
      </p:sp>
      <p:sp>
        <p:nvSpPr>
          <p:cNvPr name="TextBox 16" id="16"/>
          <p:cNvSpPr txBox="true"/>
          <p:nvPr/>
        </p:nvSpPr>
        <p:spPr>
          <a:xfrm rot="0">
            <a:off x="5612085" y="3037879"/>
            <a:ext cx="7063829" cy="608965"/>
          </a:xfrm>
          <a:prstGeom prst="rect">
            <a:avLst/>
          </a:prstGeom>
        </p:spPr>
        <p:txBody>
          <a:bodyPr anchor="t" rtlCol="false" tIns="0" lIns="0" bIns="0" rIns="0">
            <a:spAutoFit/>
          </a:bodyPr>
          <a:lstStyle/>
          <a:p>
            <a:pPr algn="ctr">
              <a:lnSpc>
                <a:spcPts val="4940"/>
              </a:lnSpc>
              <a:spcBef>
                <a:spcPct val="0"/>
              </a:spcBef>
            </a:pPr>
            <a:r>
              <a:rPr lang="en-US" sz="3800" spc="-57">
                <a:solidFill>
                  <a:srgbClr val="1A1B18"/>
                </a:solidFill>
                <a:latin typeface="Tex Gyre Termes"/>
                <a:ea typeface="Tex Gyre Termes"/>
                <a:cs typeface="Tex Gyre Termes"/>
                <a:sym typeface="Tex Gyre Termes"/>
              </a:rPr>
              <a:t>Rede semântica em língua portuguesa</a:t>
            </a:r>
          </a:p>
        </p:txBody>
      </p:sp>
      <p:sp>
        <p:nvSpPr>
          <p:cNvPr name="TextBox 17" id="17"/>
          <p:cNvSpPr txBox="true"/>
          <p:nvPr/>
        </p:nvSpPr>
        <p:spPr>
          <a:xfrm rot="0">
            <a:off x="7924529" y="9707468"/>
            <a:ext cx="2220754" cy="362584"/>
          </a:xfrm>
          <a:prstGeom prst="rect">
            <a:avLst/>
          </a:prstGeom>
        </p:spPr>
        <p:txBody>
          <a:bodyPr anchor="t" rtlCol="false" tIns="0" lIns="0" bIns="0" rIns="0">
            <a:spAutoFit/>
          </a:bodyPr>
          <a:lstStyle/>
          <a:p>
            <a:pPr algn="ctr">
              <a:lnSpc>
                <a:spcPts val="2860"/>
              </a:lnSpc>
              <a:spcBef>
                <a:spcPct val="0"/>
              </a:spcBef>
            </a:pPr>
            <a:r>
              <a:rPr lang="en-US" sz="2200" spc="-33">
                <a:solidFill>
                  <a:srgbClr val="1A1B18"/>
                </a:solidFill>
                <a:latin typeface="Tex Gyre Termes"/>
                <a:ea typeface="Tex Gyre Termes"/>
                <a:cs typeface="Tex Gyre Termes"/>
                <a:sym typeface="Tex Gyre Termes"/>
              </a:rPr>
              <a:t>Fonte: Google, 2025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Fundamento das Redes Semânticas</a:t>
            </a:r>
          </a:p>
        </p:txBody>
      </p:sp>
      <p:sp>
        <p:nvSpPr>
          <p:cNvPr name="TextBox 14" id="14"/>
          <p:cNvSpPr txBox="true"/>
          <p:nvPr/>
        </p:nvSpPr>
        <p:spPr>
          <a:xfrm rot="0">
            <a:off x="16722150" y="1363225"/>
            <a:ext cx="16637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6</a:t>
            </a:r>
          </a:p>
        </p:txBody>
      </p:sp>
      <p:sp>
        <p:nvSpPr>
          <p:cNvPr name="TextBox 15" id="15"/>
          <p:cNvSpPr txBox="true"/>
          <p:nvPr/>
        </p:nvSpPr>
        <p:spPr>
          <a:xfrm rot="0">
            <a:off x="919606" y="3444875"/>
            <a:ext cx="16121506" cy="2270125"/>
          </a:xfrm>
          <a:prstGeom prst="rect">
            <a:avLst/>
          </a:prstGeom>
        </p:spPr>
        <p:txBody>
          <a:bodyPr anchor="t" rtlCol="false" tIns="0" lIns="0" bIns="0" rIns="0">
            <a:spAutoFit/>
          </a:bodyPr>
          <a:lstStyle/>
          <a:p>
            <a:pPr algn="just" marL="755655" indent="-377828" lvl="1">
              <a:lnSpc>
                <a:spcPts val="4550"/>
              </a:lnSpc>
              <a:buFont typeface="Arial"/>
              <a:buChar char="•"/>
            </a:pPr>
            <a:r>
              <a:rPr lang="en-US" sz="3500" spc="-52">
                <a:solidFill>
                  <a:srgbClr val="1A1B18"/>
                </a:solidFill>
                <a:latin typeface="Tex Gyre Termes"/>
                <a:ea typeface="Tex Gyre Termes"/>
                <a:cs typeface="Tex Gyre Termes"/>
                <a:sym typeface="Tex Gyre Termes"/>
              </a:rPr>
              <a:t>Uma vez que a estrutura é definida, as redes semânticas são integradas com vários algoritmos de IA. Essa integração é crucial para a aprendizagem de máquina, pois permite que os sistemas de IA processem e interpretem a rede, levando a decisões informadas.</a:t>
            </a:r>
          </a:p>
        </p:txBody>
      </p:sp>
      <p:sp>
        <p:nvSpPr>
          <p:cNvPr name="TextBox 16" id="16"/>
          <p:cNvSpPr txBox="true"/>
          <p:nvPr/>
        </p:nvSpPr>
        <p:spPr>
          <a:xfrm rot="0">
            <a:off x="1028700" y="5753100"/>
            <a:ext cx="16012412" cy="1698625"/>
          </a:xfrm>
          <a:prstGeom prst="rect">
            <a:avLst/>
          </a:prstGeom>
        </p:spPr>
        <p:txBody>
          <a:bodyPr anchor="t" rtlCol="false" tIns="0" lIns="0" bIns="0" rIns="0">
            <a:spAutoFit/>
          </a:bodyPr>
          <a:lstStyle/>
          <a:p>
            <a:pPr algn="just" marL="755655" indent="-377828" lvl="1">
              <a:lnSpc>
                <a:spcPts val="4550"/>
              </a:lnSpc>
              <a:buFont typeface="Arial"/>
              <a:buChar char="•"/>
            </a:pPr>
            <a:r>
              <a:rPr lang="en-US" sz="3500" spc="-52">
                <a:solidFill>
                  <a:srgbClr val="1A1B18"/>
                </a:solidFill>
                <a:latin typeface="Tex Gyre Termes"/>
                <a:ea typeface="Tex Gyre Termes"/>
                <a:cs typeface="Tex Gyre Termes"/>
                <a:sym typeface="Tex Gyre Termes"/>
              </a:rPr>
              <a:t>As redes semânticas evoluem continuamente, se adaptando a novas informações e cenários em constante mudança. Essa flexibilidade garante que os sistemas de IA permaneçam atualizados e relevantes em ambientes dinâmicos.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Conceitos Relacionados </a:t>
            </a:r>
          </a:p>
        </p:txBody>
      </p:sp>
      <p:sp>
        <p:nvSpPr>
          <p:cNvPr name="TextBox 14" id="14"/>
          <p:cNvSpPr txBox="true"/>
          <p:nvPr/>
        </p:nvSpPr>
        <p:spPr>
          <a:xfrm rot="0">
            <a:off x="16722140" y="1373763"/>
            <a:ext cx="16639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7</a:t>
            </a:r>
          </a:p>
        </p:txBody>
      </p:sp>
      <p:sp>
        <p:nvSpPr>
          <p:cNvPr name="TextBox 15" id="15"/>
          <p:cNvSpPr txBox="true"/>
          <p:nvPr/>
        </p:nvSpPr>
        <p:spPr>
          <a:xfrm rot="0">
            <a:off x="1028700" y="3159125"/>
            <a:ext cx="16230600" cy="1301750"/>
          </a:xfrm>
          <a:prstGeom prst="rect">
            <a:avLst/>
          </a:prstGeom>
        </p:spPr>
        <p:txBody>
          <a:bodyPr anchor="t" rtlCol="false" tIns="0" lIns="0" bIns="0" rIns="0">
            <a:spAutoFit/>
          </a:bodyPr>
          <a:lstStyle/>
          <a:p>
            <a:pPr algn="just" marL="863599" indent="-431800" lvl="1">
              <a:lnSpc>
                <a:spcPts val="5199"/>
              </a:lnSpc>
              <a:buFont typeface="Arial"/>
              <a:buChar char="•"/>
            </a:pPr>
            <a:r>
              <a:rPr lang="en-US" sz="3999" spc="-59">
                <a:solidFill>
                  <a:srgbClr val="1A1B18"/>
                </a:solidFill>
                <a:latin typeface="Tex Gyre Termes"/>
                <a:ea typeface="Tex Gyre Termes"/>
                <a:cs typeface="Tex Gyre Termes"/>
                <a:sym typeface="Tex Gyre Termes"/>
              </a:rPr>
              <a:t>RDF (Resource Description Framework).</a:t>
            </a:r>
          </a:p>
          <a:p>
            <a:pPr algn="just">
              <a:lnSpc>
                <a:spcPts val="5199"/>
              </a:lnSpc>
            </a:pPr>
          </a:p>
        </p:txBody>
      </p:sp>
      <p:sp>
        <p:nvSpPr>
          <p:cNvPr name="TextBox 16" id="16"/>
          <p:cNvSpPr txBox="true"/>
          <p:nvPr/>
        </p:nvSpPr>
        <p:spPr>
          <a:xfrm rot="0">
            <a:off x="1899373" y="4141755"/>
            <a:ext cx="13103225" cy="3478530"/>
          </a:xfrm>
          <a:prstGeom prst="rect">
            <a:avLst/>
          </a:prstGeom>
        </p:spPr>
        <p:txBody>
          <a:bodyPr anchor="t" rtlCol="false" tIns="0" lIns="0" bIns="0" rIns="0">
            <a:spAutoFit/>
          </a:bodyPr>
          <a:lstStyle/>
          <a:p>
            <a:pPr algn="just">
              <a:lnSpc>
                <a:spcPts val="4620"/>
              </a:lnSpc>
            </a:pPr>
            <a:r>
              <a:rPr lang="en-US" sz="3300">
                <a:solidFill>
                  <a:srgbClr val="1A1B18"/>
                </a:solidFill>
                <a:latin typeface="Tex Gyre Termes"/>
                <a:ea typeface="Tex Gyre Termes"/>
                <a:cs typeface="Tex Gyre Termes"/>
                <a:sym typeface="Tex Gyre Termes"/>
              </a:rPr>
              <a:t>O modelo e a especificação da sintaxe RDF foram propostos em fevereiro de 1999 pelo W3C, com o intuito de possibilitar uma maior interoperabilidade no ambiente Web, oferecendo um padrão aberto para a descrição de recursos. Deste modo, o padrão RDF possibilita uma ampla gama de aplicações, permitindo que sejam feitas declarações a respeito de praticamente qualquer tipo de objeto</a:t>
            </a:r>
            <a:r>
              <a:rPr lang="en-US" sz="3300" i="true">
                <a:solidFill>
                  <a:srgbClr val="1A1B18"/>
                </a:solidFill>
                <a:latin typeface="Tex Gyre Termes Italics"/>
                <a:ea typeface="Tex Gyre Termes Italics"/>
                <a:cs typeface="Tex Gyre Termes Italics"/>
                <a:sym typeface="Tex Gyre Termes Italics"/>
              </a:rPr>
              <a:t> </a:t>
            </a:r>
            <a:r>
              <a:rPr lang="en-US" sz="3300">
                <a:solidFill>
                  <a:srgbClr val="1A1B18"/>
                </a:solidFill>
                <a:latin typeface="Tex Gyre Termes"/>
                <a:ea typeface="Tex Gyre Termes"/>
                <a:cs typeface="Tex Gyre Termes"/>
                <a:sym typeface="Tex Gyre Termes"/>
              </a:rPr>
              <a:t>(RAMALHO, 2006, p. 70).</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Conceitos Relacionados </a:t>
            </a:r>
          </a:p>
        </p:txBody>
      </p:sp>
      <p:sp>
        <p:nvSpPr>
          <p:cNvPr name="TextBox 14" id="14"/>
          <p:cNvSpPr txBox="true"/>
          <p:nvPr/>
        </p:nvSpPr>
        <p:spPr>
          <a:xfrm rot="0">
            <a:off x="16722140" y="1373763"/>
            <a:ext cx="16639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8</a:t>
            </a:r>
          </a:p>
        </p:txBody>
      </p:sp>
      <p:graphicFrame>
        <p:nvGraphicFramePr>
          <p:cNvPr name="Table 15" id="15"/>
          <p:cNvGraphicFramePr>
            <a:graphicFrameLocks noGrp="true"/>
          </p:cNvGraphicFramePr>
          <p:nvPr/>
        </p:nvGraphicFramePr>
        <p:xfrm>
          <a:off x="7858312" y="4217078"/>
          <a:ext cx="8004806" cy="5362575"/>
        </p:xfrm>
        <a:graphic>
          <a:graphicData uri="http://schemas.openxmlformats.org/drawingml/2006/table">
            <a:tbl>
              <a:tblPr/>
              <a:tblGrid>
                <a:gridCol w="3027489"/>
                <a:gridCol w="2395589"/>
                <a:gridCol w="2581728"/>
              </a:tblGrid>
              <a:tr h="1247110">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Recurso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Propriedade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Valor da propriedade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r>
              <a:tr h="1247110">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Livro “Um Curso de Cálculo“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Autor </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Hamilton Luiz Guidorizzi</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47110">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Livro “Um Curso de Cálculo“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Editora</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LTC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621244">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Livro “Um Curso de Cálculo“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Data de Publicação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endParaRPr lang="en-US" sz="1100"/>
                    </a:p>
                    <a:p>
                      <a:pPr algn="ctr">
                        <a:lnSpc>
                          <a:spcPts val="2939"/>
                        </a:lnSpc>
                      </a:pPr>
                      <a:r>
                        <a:rPr lang="en-US" sz="2099">
                          <a:solidFill>
                            <a:srgbClr val="000000"/>
                          </a:solidFill>
                          <a:latin typeface="Tex Gyre Termes"/>
                          <a:ea typeface="Tex Gyre Termes"/>
                          <a:cs typeface="Tex Gyre Termes"/>
                          <a:sym typeface="Tex Gyre Termes"/>
                        </a:rPr>
                        <a:t>20 julho 2018</a:t>
                      </a:r>
                    </a:p>
                    <a:p>
                      <a:pPr algn="ctr">
                        <a:lnSpc>
                          <a:spcPts val="2939"/>
                        </a:lnSpc>
                      </a:pPr>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
        <p:nvSpPr>
          <p:cNvPr name="TextBox 16" id="16"/>
          <p:cNvSpPr txBox="true"/>
          <p:nvPr/>
        </p:nvSpPr>
        <p:spPr>
          <a:xfrm rot="0">
            <a:off x="657900" y="3026568"/>
            <a:ext cx="16230600" cy="1301750"/>
          </a:xfrm>
          <a:prstGeom prst="rect">
            <a:avLst/>
          </a:prstGeom>
        </p:spPr>
        <p:txBody>
          <a:bodyPr anchor="t" rtlCol="false" tIns="0" lIns="0" bIns="0" rIns="0">
            <a:spAutoFit/>
          </a:bodyPr>
          <a:lstStyle/>
          <a:p>
            <a:pPr algn="just" marL="863599" indent="-431800" lvl="1">
              <a:lnSpc>
                <a:spcPts val="5199"/>
              </a:lnSpc>
              <a:buFont typeface="Arial"/>
              <a:buChar char="•"/>
            </a:pPr>
            <a:r>
              <a:rPr lang="en-US" sz="3999" spc="-59">
                <a:solidFill>
                  <a:srgbClr val="1A1B18"/>
                </a:solidFill>
                <a:latin typeface="Tex Gyre Termes"/>
                <a:ea typeface="Tex Gyre Termes"/>
                <a:cs typeface="Tex Gyre Termes"/>
                <a:sym typeface="Tex Gyre Termes"/>
              </a:rPr>
              <a:t>RDF (Resource Description Framework).</a:t>
            </a:r>
          </a:p>
          <a:p>
            <a:pPr algn="just">
              <a:lnSpc>
                <a:spcPts val="5199"/>
              </a:lnSpc>
            </a:pPr>
          </a:p>
        </p:txBody>
      </p:sp>
      <p:sp>
        <p:nvSpPr>
          <p:cNvPr name="TextBox 17" id="17"/>
          <p:cNvSpPr txBox="true"/>
          <p:nvPr/>
        </p:nvSpPr>
        <p:spPr>
          <a:xfrm rot="0">
            <a:off x="1478731" y="4095750"/>
            <a:ext cx="5486281" cy="1047750"/>
          </a:xfrm>
          <a:prstGeom prst="rect">
            <a:avLst/>
          </a:prstGeom>
        </p:spPr>
        <p:txBody>
          <a:bodyPr anchor="t" rtlCol="false" tIns="0" lIns="0" bIns="0" rIns="0">
            <a:spAutoFit/>
          </a:bodyPr>
          <a:lstStyle/>
          <a:p>
            <a:pPr algn="l">
              <a:lnSpc>
                <a:spcPts val="4200"/>
              </a:lnSpc>
            </a:pPr>
            <a:r>
              <a:rPr lang="en-US" sz="3000">
                <a:solidFill>
                  <a:srgbClr val="1A1B18"/>
                </a:solidFill>
                <a:latin typeface="Tex Gyre Termes"/>
                <a:ea typeface="Tex Gyre Termes"/>
                <a:cs typeface="Tex Gyre Termes"/>
                <a:sym typeface="Tex Gyre Termes"/>
              </a:rPr>
              <a:t>Cada descrição é formada por unidades menores : As declarações.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FB"/>
        </a:solidFill>
      </p:bgPr>
    </p:bg>
    <p:spTree>
      <p:nvGrpSpPr>
        <p:cNvPr id="1" name=""/>
        <p:cNvGrpSpPr/>
        <p:nvPr/>
      </p:nvGrpSpPr>
      <p:grpSpPr>
        <a:xfrm>
          <a:off x="0" y="0"/>
          <a:ext cx="0" cy="0"/>
          <a:chOff x="0" y="0"/>
          <a:chExt cx="0" cy="0"/>
        </a:xfrm>
      </p:grpSpPr>
      <p:sp>
        <p:nvSpPr>
          <p:cNvPr name="AutoShape 2" id="2"/>
          <p:cNvSpPr/>
          <p:nvPr/>
        </p:nvSpPr>
        <p:spPr>
          <a:xfrm rot="0">
            <a:off x="919606" y="2805800"/>
            <a:ext cx="16230600" cy="29294"/>
          </a:xfrm>
          <a:prstGeom prst="rect">
            <a:avLst/>
          </a:prstGeom>
          <a:solidFill>
            <a:srgbClr val="CDA63C"/>
          </a:solidFill>
        </p:spPr>
      </p:sp>
      <p:sp>
        <p:nvSpPr>
          <p:cNvPr name="Freeform 3" id="3"/>
          <p:cNvSpPr/>
          <p:nvPr/>
        </p:nvSpPr>
        <p:spPr>
          <a:xfrm flipH="false" flipV="false" rot="0">
            <a:off x="1478731" y="1402338"/>
            <a:ext cx="420642" cy="382784"/>
          </a:xfrm>
          <a:custGeom>
            <a:avLst/>
            <a:gdLst/>
            <a:ahLst/>
            <a:cxnLst/>
            <a:rect r="r" b="b" t="t" l="l"/>
            <a:pathLst>
              <a:path h="382784" w="420642">
                <a:moveTo>
                  <a:pt x="0" y="0"/>
                </a:moveTo>
                <a:lnTo>
                  <a:pt x="420642" y="0"/>
                </a:lnTo>
                <a:lnTo>
                  <a:pt x="420642" y="382784"/>
                </a:lnTo>
                <a:lnTo>
                  <a:pt x="0" y="3827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6351370" y="1139765"/>
            <a:ext cx="907930" cy="907930"/>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nvGrpSpPr>
          <p:cNvPr name="Group 6" id="6"/>
          <p:cNvGrpSpPr/>
          <p:nvPr/>
        </p:nvGrpSpPr>
        <p:grpSpPr>
          <a:xfrm rot="5400000">
            <a:off x="16672463" y="9149206"/>
            <a:ext cx="955485" cy="218188"/>
            <a:chOff x="0" y="0"/>
            <a:chExt cx="1273980" cy="290918"/>
          </a:xfrm>
        </p:grpSpPr>
        <p:grpSp>
          <p:nvGrpSpPr>
            <p:cNvPr name="Group 7" id="7"/>
            <p:cNvGrpSpPr>
              <a:grpSpLocks noChangeAspect="true"/>
            </p:cNvGrpSpPr>
            <p:nvPr/>
          </p:nvGrpSpPr>
          <p:grpSpPr>
            <a:xfrm rot="0">
              <a:off x="983062" y="0"/>
              <a:ext cx="290918" cy="290918"/>
              <a:chOff x="0" y="0"/>
              <a:chExt cx="1708150" cy="1708150"/>
            </a:xfrm>
          </p:grpSpPr>
          <p:sp>
            <p:nvSpPr>
              <p:cNvPr name="Freeform 8" id="8"/>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9" id="9"/>
            <p:cNvGrpSpPr>
              <a:grpSpLocks noChangeAspect="true"/>
            </p:cNvGrpSpPr>
            <p:nvPr/>
          </p:nvGrpSpPr>
          <p:grpSpPr>
            <a:xfrm rot="0">
              <a:off x="489944" y="0"/>
              <a:ext cx="290918" cy="290918"/>
              <a:chOff x="0" y="0"/>
              <a:chExt cx="1708150" cy="1708150"/>
            </a:xfrm>
          </p:grpSpPr>
          <p:sp>
            <p:nvSpPr>
              <p:cNvPr name="Freeform 10" id="10"/>
              <p:cNvSpPr/>
              <p:nvPr/>
            </p:nvSpPr>
            <p:spPr>
              <a:xfrm flipH="false" flipV="false" rot="0">
                <a:off x="0" y="0"/>
                <a:ext cx="1708150" cy="1708150"/>
              </a:xfrm>
              <a:custGeom>
                <a:avLst/>
                <a:gdLst/>
                <a:ahLst/>
                <a:cxnLst/>
                <a:rect r="r" b="b" t="t" l="l"/>
                <a:pathLst>
                  <a:path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1A1B18"/>
              </a:solidFill>
            </p:spPr>
          </p:sp>
        </p:grpSp>
        <p:grpSp>
          <p:nvGrpSpPr>
            <p:cNvPr name="Group 11" id="11"/>
            <p:cNvGrpSpPr/>
            <p:nvPr/>
          </p:nvGrpSpPr>
          <p:grpSpPr>
            <a:xfrm rot="0">
              <a:off x="0" y="1587"/>
              <a:ext cx="287744" cy="287744"/>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CDA63C"/>
              </a:solidFill>
            </p:spPr>
          </p:sp>
        </p:grpSp>
      </p:grpSp>
      <p:sp>
        <p:nvSpPr>
          <p:cNvPr name="TextBox 13" id="13"/>
          <p:cNvSpPr txBox="true"/>
          <p:nvPr/>
        </p:nvSpPr>
        <p:spPr>
          <a:xfrm rot="0">
            <a:off x="2247322" y="1212730"/>
            <a:ext cx="11931803" cy="723900"/>
          </a:xfrm>
          <a:prstGeom prst="rect">
            <a:avLst/>
          </a:prstGeom>
        </p:spPr>
        <p:txBody>
          <a:bodyPr anchor="t" rtlCol="false" tIns="0" lIns="0" bIns="0" rIns="0">
            <a:spAutoFit/>
          </a:bodyPr>
          <a:lstStyle/>
          <a:p>
            <a:pPr algn="l">
              <a:lnSpc>
                <a:spcPts val="5850"/>
              </a:lnSpc>
            </a:pPr>
            <a:r>
              <a:rPr lang="en-US" sz="4500" spc="-67">
                <a:solidFill>
                  <a:srgbClr val="1A1B18"/>
                </a:solidFill>
                <a:latin typeface="Tex Gyre Termes"/>
                <a:ea typeface="Tex Gyre Termes"/>
                <a:cs typeface="Tex Gyre Termes"/>
                <a:sym typeface="Tex Gyre Termes"/>
              </a:rPr>
              <a:t>Conceitos Relacionados </a:t>
            </a:r>
          </a:p>
        </p:txBody>
      </p:sp>
      <p:sp>
        <p:nvSpPr>
          <p:cNvPr name="TextBox 14" id="14"/>
          <p:cNvSpPr txBox="true"/>
          <p:nvPr/>
        </p:nvSpPr>
        <p:spPr>
          <a:xfrm rot="0">
            <a:off x="16722140" y="1373763"/>
            <a:ext cx="166390" cy="432435"/>
          </a:xfrm>
          <a:prstGeom prst="rect">
            <a:avLst/>
          </a:prstGeom>
        </p:spPr>
        <p:txBody>
          <a:bodyPr anchor="t" rtlCol="false" tIns="0" lIns="0" bIns="0" rIns="0">
            <a:spAutoFit/>
          </a:bodyPr>
          <a:lstStyle/>
          <a:p>
            <a:pPr algn="ctr">
              <a:lnSpc>
                <a:spcPts val="3510"/>
              </a:lnSpc>
              <a:spcBef>
                <a:spcPct val="0"/>
              </a:spcBef>
            </a:pPr>
            <a:r>
              <a:rPr lang="en-US" sz="2700" spc="-40">
                <a:solidFill>
                  <a:srgbClr val="1A1B18"/>
                </a:solidFill>
                <a:latin typeface="Tex Gyre Termes"/>
                <a:ea typeface="Tex Gyre Termes"/>
                <a:cs typeface="Tex Gyre Termes"/>
                <a:sym typeface="Tex Gyre Termes"/>
              </a:rPr>
              <a:t>9</a:t>
            </a:r>
          </a:p>
        </p:txBody>
      </p:sp>
      <p:sp>
        <p:nvSpPr>
          <p:cNvPr name="TextBox 15" id="15"/>
          <p:cNvSpPr txBox="true"/>
          <p:nvPr/>
        </p:nvSpPr>
        <p:spPr>
          <a:xfrm rot="0">
            <a:off x="1028700" y="3159125"/>
            <a:ext cx="16230600" cy="1301750"/>
          </a:xfrm>
          <a:prstGeom prst="rect">
            <a:avLst/>
          </a:prstGeom>
        </p:spPr>
        <p:txBody>
          <a:bodyPr anchor="t" rtlCol="false" tIns="0" lIns="0" bIns="0" rIns="0">
            <a:spAutoFit/>
          </a:bodyPr>
          <a:lstStyle/>
          <a:p>
            <a:pPr algn="just" marL="863599" indent="-431800" lvl="1">
              <a:lnSpc>
                <a:spcPts val="5199"/>
              </a:lnSpc>
              <a:buFont typeface="Arial"/>
              <a:buChar char="•"/>
            </a:pPr>
            <a:r>
              <a:rPr lang="en-US" sz="3999" spc="-59">
                <a:solidFill>
                  <a:srgbClr val="1A1B18"/>
                </a:solidFill>
                <a:latin typeface="Tex Gyre Termes"/>
                <a:ea typeface="Tex Gyre Termes"/>
                <a:cs typeface="Tex Gyre Termes"/>
                <a:sym typeface="Tex Gyre Termes"/>
              </a:rPr>
              <a:t>RDF (Resource Description Framework).</a:t>
            </a:r>
          </a:p>
          <a:p>
            <a:pPr algn="just">
              <a:lnSpc>
                <a:spcPts val="5199"/>
              </a:lnSpc>
            </a:pPr>
          </a:p>
        </p:txBody>
      </p:sp>
      <p:sp>
        <p:nvSpPr>
          <p:cNvPr name="TextBox 16" id="16"/>
          <p:cNvSpPr txBox="true"/>
          <p:nvPr/>
        </p:nvSpPr>
        <p:spPr>
          <a:xfrm rot="0">
            <a:off x="1689052" y="4145598"/>
            <a:ext cx="13103225" cy="563880"/>
          </a:xfrm>
          <a:prstGeom prst="rect">
            <a:avLst/>
          </a:prstGeom>
        </p:spPr>
        <p:txBody>
          <a:bodyPr anchor="t" rtlCol="false" tIns="0" lIns="0" bIns="0" rIns="0">
            <a:spAutoFit/>
          </a:bodyPr>
          <a:lstStyle/>
          <a:p>
            <a:pPr algn="just">
              <a:lnSpc>
                <a:spcPts val="4620"/>
              </a:lnSpc>
            </a:pPr>
            <a:r>
              <a:rPr lang="en-US" sz="3300">
                <a:solidFill>
                  <a:srgbClr val="1A1B18"/>
                </a:solidFill>
                <a:latin typeface="Tex Gyre Termes"/>
                <a:ea typeface="Tex Gyre Termes"/>
                <a:cs typeface="Tex Gyre Termes"/>
                <a:sym typeface="Tex Gyre Termes"/>
              </a:rPr>
              <a:t>Toda declaração se resume a tripla: Recurso, Propriedade e Valor.</a:t>
            </a:r>
          </a:p>
        </p:txBody>
      </p:sp>
      <p:sp>
        <p:nvSpPr>
          <p:cNvPr name="TextBox 17" id="17"/>
          <p:cNvSpPr txBox="true"/>
          <p:nvPr/>
        </p:nvSpPr>
        <p:spPr>
          <a:xfrm rot="0">
            <a:off x="1689052" y="5076825"/>
            <a:ext cx="15020926" cy="563880"/>
          </a:xfrm>
          <a:prstGeom prst="rect">
            <a:avLst/>
          </a:prstGeom>
        </p:spPr>
        <p:txBody>
          <a:bodyPr anchor="t" rtlCol="false" tIns="0" lIns="0" bIns="0" rIns="0">
            <a:spAutoFit/>
          </a:bodyPr>
          <a:lstStyle/>
          <a:p>
            <a:pPr algn="l">
              <a:lnSpc>
                <a:spcPts val="4620"/>
              </a:lnSpc>
            </a:pPr>
            <a:r>
              <a:rPr lang="en-US" sz="3300">
                <a:solidFill>
                  <a:srgbClr val="1A1B18"/>
                </a:solidFill>
                <a:latin typeface="Tex Gyre Termes"/>
                <a:ea typeface="Tex Gyre Termes"/>
                <a:cs typeface="Tex Gyre Termes"/>
                <a:sym typeface="Tex Gyre Termes"/>
              </a:rPr>
              <a:t>Exemplo: O </a:t>
            </a:r>
            <a:r>
              <a:rPr lang="en-US" sz="3300" b="true">
                <a:solidFill>
                  <a:srgbClr val="1A1B18"/>
                </a:solidFill>
                <a:latin typeface="Tex Gyre Termes Bold"/>
                <a:ea typeface="Tex Gyre Termes Bold"/>
                <a:cs typeface="Tex Gyre Termes Bold"/>
                <a:sym typeface="Tex Gyre Termes Bold"/>
              </a:rPr>
              <a:t>livro “Um curso de Cálculo”</a:t>
            </a:r>
            <a:r>
              <a:rPr lang="en-US" sz="3300">
                <a:solidFill>
                  <a:srgbClr val="1A1B18"/>
                </a:solidFill>
                <a:latin typeface="Tex Gyre Termes"/>
                <a:ea typeface="Tex Gyre Termes"/>
                <a:cs typeface="Tex Gyre Termes"/>
                <a:sym typeface="Tex Gyre Termes"/>
              </a:rPr>
              <a:t> tem como </a:t>
            </a:r>
            <a:r>
              <a:rPr lang="en-US" sz="3300" b="true">
                <a:solidFill>
                  <a:srgbClr val="1A1B18"/>
                </a:solidFill>
                <a:latin typeface="Tex Gyre Termes Bold"/>
                <a:ea typeface="Tex Gyre Termes Bold"/>
                <a:cs typeface="Tex Gyre Termes Bold"/>
                <a:sym typeface="Tex Gyre Termes Bold"/>
              </a:rPr>
              <a:t>autor</a:t>
            </a:r>
            <a:r>
              <a:rPr lang="en-US" sz="3300">
                <a:solidFill>
                  <a:srgbClr val="1A1B18"/>
                </a:solidFill>
                <a:latin typeface="Tex Gyre Termes"/>
                <a:ea typeface="Tex Gyre Termes"/>
                <a:cs typeface="Tex Gyre Termes"/>
                <a:sym typeface="Tex Gyre Termes"/>
              </a:rPr>
              <a:t> </a:t>
            </a:r>
            <a:r>
              <a:rPr lang="en-US" sz="3300" b="true">
                <a:solidFill>
                  <a:srgbClr val="1A1B18"/>
                </a:solidFill>
                <a:latin typeface="Tex Gyre Termes Bold"/>
                <a:ea typeface="Tex Gyre Termes Bold"/>
                <a:cs typeface="Tex Gyre Termes Bold"/>
                <a:sym typeface="Tex Gyre Termes Bold"/>
              </a:rPr>
              <a:t>Hamilton Luiz Guidorizzi.</a:t>
            </a:r>
          </a:p>
        </p:txBody>
      </p:sp>
      <p:graphicFrame>
        <p:nvGraphicFramePr>
          <p:cNvPr name="Table 18" id="18"/>
          <p:cNvGraphicFramePr>
            <a:graphicFrameLocks noGrp="true"/>
          </p:cNvGraphicFramePr>
          <p:nvPr/>
        </p:nvGraphicFramePr>
        <p:xfrm>
          <a:off x="4827295" y="6078855"/>
          <a:ext cx="7331247" cy="3381375"/>
        </p:xfrm>
        <a:graphic>
          <a:graphicData uri="http://schemas.openxmlformats.org/drawingml/2006/table">
            <a:tbl>
              <a:tblPr/>
              <a:tblGrid>
                <a:gridCol w="1800731"/>
                <a:gridCol w="3166026"/>
                <a:gridCol w="2364490"/>
              </a:tblGrid>
              <a:tr h="1252361">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Sujeito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Recurso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BFB"/>
                    </a:solidFill>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Livro “Um Curso de Cálculo“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FFFBFB"/>
                    </a:solidFill>
                  </a:tcPr>
                </a:tc>
              </a:tr>
              <a:tr h="876653">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Predicado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Propriedade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Autor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252361">
                <a:tc>
                  <a:txBody>
                    <a:bodyPr anchor="t" rtlCol="false"/>
                    <a:lstStyle/>
                    <a:p>
                      <a:pPr algn="ctr">
                        <a:lnSpc>
                          <a:spcPts val="2939"/>
                        </a:lnSpc>
                        <a:defRPr/>
                      </a:pPr>
                      <a:r>
                        <a:rPr lang="en-US" sz="2099" b="true">
                          <a:solidFill>
                            <a:srgbClr val="000000"/>
                          </a:solidFill>
                          <a:latin typeface="Tex Gyre Termes Bold"/>
                          <a:ea typeface="Tex Gyre Termes Bold"/>
                          <a:cs typeface="Tex Gyre Termes Bold"/>
                          <a:sym typeface="Tex Gyre Termes Bold"/>
                        </a:rPr>
                        <a:t>Objeto</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DA63C"/>
                    </a:solidFill>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Valor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ctr">
                        <a:lnSpc>
                          <a:spcPts val="2939"/>
                        </a:lnSpc>
                        <a:defRPr/>
                      </a:pPr>
                      <a:r>
                        <a:rPr lang="en-US" sz="2099">
                          <a:solidFill>
                            <a:srgbClr val="000000"/>
                          </a:solidFill>
                          <a:latin typeface="Tex Gyre Termes"/>
                          <a:ea typeface="Tex Gyre Termes"/>
                          <a:cs typeface="Tex Gyre Termes"/>
                          <a:sym typeface="Tex Gyre Termes"/>
                        </a:rPr>
                        <a:t>Hamilton Luiz Guidorizzi</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DAGp6tqEhHM</dc:identifier>
  <dcterms:modified xsi:type="dcterms:W3CDTF">2011-08-01T06:04:30Z</dcterms:modified>
  <cp:revision>1</cp:revision>
  <dc:title>Redes Semânticas</dc:title>
</cp:coreProperties>
</file>