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9" r:id="rId1"/>
  </p:sldMasterIdLst>
  <p:sldIdLst>
    <p:sldId id="256" r:id="rId2"/>
    <p:sldId id="266" r:id="rId3"/>
    <p:sldId id="257" r:id="rId4"/>
    <p:sldId id="267" r:id="rId5"/>
    <p:sldId id="271" r:id="rId6"/>
    <p:sldId id="260" r:id="rId7"/>
    <p:sldId id="259" r:id="rId8"/>
    <p:sldId id="275" r:id="rId9"/>
    <p:sldId id="276" r:id="rId10"/>
    <p:sldId id="277" r:id="rId11"/>
    <p:sldId id="261" r:id="rId12"/>
    <p:sldId id="268" r:id="rId13"/>
    <p:sldId id="269" r:id="rId14"/>
    <p:sldId id="272" r:id="rId15"/>
    <p:sldId id="26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2"/>
    <p:restoredTop sz="95329"/>
  </p:normalViewPr>
  <p:slideViewPr>
    <p:cSldViewPr snapToGrid="0" snapToObjects="1">
      <p:cViewPr>
        <p:scale>
          <a:sx n="98" d="100"/>
          <a:sy n="98" d="100"/>
        </p:scale>
        <p:origin x="86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2629" y="1371600"/>
            <a:ext cx="5935540" cy="2696866"/>
          </a:xfrm>
        </p:spPr>
        <p:txBody>
          <a:bodyPr anchor="t"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2629" y="4584879"/>
            <a:ext cx="593554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4/16/23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476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4/16/23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103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8077" y="1401097"/>
            <a:ext cx="2155722" cy="477586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401097"/>
            <a:ext cx="8232058" cy="477586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4/16/23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302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4/16/23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002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9" y="1709738"/>
            <a:ext cx="9214884" cy="31599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4/16/23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520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849526"/>
            <a:ext cx="5105400" cy="32104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849526"/>
            <a:ext cx="5105400" cy="32104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4/16/23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619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371599"/>
            <a:ext cx="10442760" cy="9397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2311353"/>
            <a:ext cx="5084947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2628" y="3006725"/>
            <a:ext cx="5084947" cy="31829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311353"/>
            <a:ext cx="5183188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06725"/>
            <a:ext cx="5183188" cy="31829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4/16/23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902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4/16/23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795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4/16/23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352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4/16/23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828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4/16/23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786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1"/>
            <a:ext cx="10363200" cy="11875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399" y="2559171"/>
            <a:ext cx="10363200" cy="33826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1262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F07CD3FD-BE54-4400-942B-C6C15AA73DFD}" type="datetimeFigureOut">
              <a:rPr lang="en-US" smtClean="0"/>
              <a:t>4/16/23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209B62C-3402-4623-9A7C-AA048B56F8C3}"/>
              </a:ext>
            </a:extLst>
          </p:cNvPr>
          <p:cNvCxnSpPr>
            <a:cxnSpLocks/>
          </p:cNvCxnSpPr>
          <p:nvPr/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5521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8" r:id="rId6"/>
    <p:sldLayoutId id="2147483693" r:id="rId7"/>
    <p:sldLayoutId id="2147483694" r:id="rId8"/>
    <p:sldLayoutId id="2147483695" r:id="rId9"/>
    <p:sldLayoutId id="2147483697" r:id="rId10"/>
    <p:sldLayoutId id="2147483696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FD1D2CD-954D-4C4D-B505-05EAD159B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710BC0-3E09-1B4A-BAD3-D811777C26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2628" y="1371600"/>
            <a:ext cx="4670661" cy="3030842"/>
          </a:xfrm>
        </p:spPr>
        <p:txBody>
          <a:bodyPr>
            <a:normAutofit/>
          </a:bodyPr>
          <a:lstStyle/>
          <a:p>
            <a:r>
              <a:rPr lang="en-US" dirty="0" err="1"/>
              <a:t>TimeSeries</a:t>
            </a:r>
            <a:r>
              <a:rPr lang="en-US" dirty="0"/>
              <a:t>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AAD078-CA16-D54B-93E4-C442950CF1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2629" y="4584879"/>
            <a:ext cx="4670660" cy="1287887"/>
          </a:xfrm>
        </p:spPr>
        <p:txBody>
          <a:bodyPr>
            <a:normAutofit/>
          </a:bodyPr>
          <a:lstStyle/>
          <a:p>
            <a:r>
              <a:rPr lang="en-US" dirty="0" err="1"/>
              <a:t>Adriceda</a:t>
            </a:r>
            <a:r>
              <a:rPr lang="en-US" dirty="0"/>
              <a:t> </a:t>
            </a:r>
            <a:r>
              <a:rPr lang="en-US" dirty="0" err="1"/>
              <a:t>irsia</a:t>
            </a:r>
            <a:endParaRPr lang="en-US" dirty="0"/>
          </a:p>
          <a:p>
            <a:r>
              <a:rPr lang="en-US" dirty="0" err="1"/>
              <a:t>Hck</a:t>
            </a:r>
            <a:r>
              <a:rPr lang="en-US" dirty="0"/>
              <a:t> - 004</a:t>
            </a:r>
          </a:p>
        </p:txBody>
      </p:sp>
      <p:pic>
        <p:nvPicPr>
          <p:cNvPr id="4" name="Picture 3" descr="Swirl black and white line">
            <a:extLst>
              <a:ext uri="{FF2B5EF4-FFF2-40B4-BE49-F238E27FC236}">
                <a16:creationId xmlns:a16="http://schemas.microsoft.com/office/drawing/2014/main" id="{C24470FC-1BD5-8A13-A3BC-BF15AEDB5E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862" r="14883" b="-1"/>
          <a:stretch/>
        </p:blipFill>
        <p:spPr>
          <a:xfrm>
            <a:off x="6515100" y="10"/>
            <a:ext cx="5676900" cy="685799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32AEA7-A24A-45A9-BF8F-D0AFF34DF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40742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F481D1F-BCD4-0848-A00F-16BD056CCEBB}"/>
              </a:ext>
            </a:extLst>
          </p:cNvPr>
          <p:cNvSpPr txBox="1">
            <a:spLocks/>
          </p:cNvSpPr>
          <p:nvPr/>
        </p:nvSpPr>
        <p:spPr>
          <a:xfrm>
            <a:off x="266614" y="114596"/>
            <a:ext cx="9603275" cy="626369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3200" kern="1200" cap="all" spc="53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Data processing</a:t>
            </a:r>
          </a:p>
        </p:txBody>
      </p:sp>
      <p:pic>
        <p:nvPicPr>
          <p:cNvPr id="3" name="Picture 2" descr="Timeline&#10;&#10;Description automatically generated">
            <a:extLst>
              <a:ext uri="{FF2B5EF4-FFF2-40B4-BE49-F238E27FC236}">
                <a16:creationId xmlns:a16="http://schemas.microsoft.com/office/drawing/2014/main" id="{D1B373A0-0901-E340-A94D-DAC1E8B92F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" y="740964"/>
            <a:ext cx="11988800" cy="5805885"/>
          </a:xfrm>
          <a:prstGeom prst="rect">
            <a:avLst/>
          </a:prstGeom>
        </p:spPr>
      </p:pic>
      <p:sp>
        <p:nvSpPr>
          <p:cNvPr id="8" name="Down Arrow 7">
            <a:extLst>
              <a:ext uri="{FF2B5EF4-FFF2-40B4-BE49-F238E27FC236}">
                <a16:creationId xmlns:a16="http://schemas.microsoft.com/office/drawing/2014/main" id="{FE896C1B-D80B-3D4E-AF37-A5C68633D9EE}"/>
              </a:ext>
            </a:extLst>
          </p:cNvPr>
          <p:cNvSpPr/>
          <p:nvPr/>
        </p:nvSpPr>
        <p:spPr>
          <a:xfrm>
            <a:off x="1596981" y="1410153"/>
            <a:ext cx="112574" cy="405767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>
            <a:extLst>
              <a:ext uri="{FF2B5EF4-FFF2-40B4-BE49-F238E27FC236}">
                <a16:creationId xmlns:a16="http://schemas.microsoft.com/office/drawing/2014/main" id="{8E7B3623-E0B5-3A46-929D-A5E2B5F5EF1F}"/>
              </a:ext>
            </a:extLst>
          </p:cNvPr>
          <p:cNvSpPr/>
          <p:nvPr/>
        </p:nvSpPr>
        <p:spPr>
          <a:xfrm>
            <a:off x="11266869" y="4086811"/>
            <a:ext cx="112574" cy="405767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>
            <a:extLst>
              <a:ext uri="{FF2B5EF4-FFF2-40B4-BE49-F238E27FC236}">
                <a16:creationId xmlns:a16="http://schemas.microsoft.com/office/drawing/2014/main" id="{2E4B6B4E-4DB5-BD47-B8B4-E824DDD865AF}"/>
              </a:ext>
            </a:extLst>
          </p:cNvPr>
          <p:cNvSpPr/>
          <p:nvPr/>
        </p:nvSpPr>
        <p:spPr>
          <a:xfrm rot="10800000">
            <a:off x="10962069" y="5938199"/>
            <a:ext cx="112574" cy="405767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>
            <a:extLst>
              <a:ext uri="{FF2B5EF4-FFF2-40B4-BE49-F238E27FC236}">
                <a16:creationId xmlns:a16="http://schemas.microsoft.com/office/drawing/2014/main" id="{5D17103D-06AF-D242-81E3-80D44E476BA9}"/>
              </a:ext>
            </a:extLst>
          </p:cNvPr>
          <p:cNvSpPr/>
          <p:nvPr/>
        </p:nvSpPr>
        <p:spPr>
          <a:xfrm rot="10800000">
            <a:off x="8423520" y="5532432"/>
            <a:ext cx="112574" cy="405767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12">
            <a:extLst>
              <a:ext uri="{FF2B5EF4-FFF2-40B4-BE49-F238E27FC236}">
                <a16:creationId xmlns:a16="http://schemas.microsoft.com/office/drawing/2014/main" id="{B57397AE-01C8-1E4C-853C-D67E73EC8163}"/>
              </a:ext>
            </a:extLst>
          </p:cNvPr>
          <p:cNvSpPr/>
          <p:nvPr/>
        </p:nvSpPr>
        <p:spPr>
          <a:xfrm rot="10800000">
            <a:off x="7160775" y="5532432"/>
            <a:ext cx="112574" cy="405767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>
            <a:extLst>
              <a:ext uri="{FF2B5EF4-FFF2-40B4-BE49-F238E27FC236}">
                <a16:creationId xmlns:a16="http://schemas.microsoft.com/office/drawing/2014/main" id="{11AF3B95-12D3-DF4C-8721-F832ABF005B8}"/>
              </a:ext>
            </a:extLst>
          </p:cNvPr>
          <p:cNvSpPr/>
          <p:nvPr/>
        </p:nvSpPr>
        <p:spPr>
          <a:xfrm rot="10800000">
            <a:off x="7792147" y="5527031"/>
            <a:ext cx="112574" cy="405767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6540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" descr="A group of trees in a foggy area&#10;&#10;Description automatically generated with low confidence">
            <a:extLst>
              <a:ext uri="{FF2B5EF4-FFF2-40B4-BE49-F238E27FC236}">
                <a16:creationId xmlns:a16="http://schemas.microsoft.com/office/drawing/2014/main" id="{22FB1C42-6807-3774-65FA-6C0B627E114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lasticWrap/>
                    </a14:imgEffect>
                  </a14:imgLayer>
                </a14:imgProps>
              </a:ext>
            </a:extLst>
          </a:blip>
          <a:srcRect t="10123" b="5608"/>
          <a:stretch/>
        </p:blipFill>
        <p:spPr>
          <a:xfrm>
            <a:off x="20" y="10"/>
            <a:ext cx="12191962" cy="685799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BA06C68-BED5-334A-915F-8292D9B7D437}"/>
              </a:ext>
            </a:extLst>
          </p:cNvPr>
          <p:cNvSpPr/>
          <p:nvPr/>
        </p:nvSpPr>
        <p:spPr>
          <a:xfrm>
            <a:off x="3596640" y="2672345"/>
            <a:ext cx="4998720" cy="1238989"/>
          </a:xfrm>
          <a:prstGeom prst="rect">
            <a:avLst/>
          </a:prstGeom>
          <a:solidFill>
            <a:schemeClr val="accent1">
              <a:alpha val="54261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658247E-FF2A-234B-A795-72ADB3E0D2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87044" y="2977144"/>
            <a:ext cx="4817911" cy="629389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/>
              <a:t>MODEL</a:t>
            </a:r>
          </a:p>
        </p:txBody>
      </p:sp>
    </p:spTree>
    <p:extLst>
      <p:ext uri="{BB962C8B-B14F-4D97-AF65-F5344CB8AC3E}">
        <p14:creationId xmlns:p14="http://schemas.microsoft.com/office/powerpoint/2010/main" val="26727885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wirl black and white line">
            <a:extLst>
              <a:ext uri="{FF2B5EF4-FFF2-40B4-BE49-F238E27FC236}">
                <a16:creationId xmlns:a16="http://schemas.microsoft.com/office/drawing/2014/main" id="{C24470FC-1BD5-8A13-A3BC-BF15AEDB5E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7500" t="9340" b="6391"/>
          <a:stretch/>
        </p:blipFill>
        <p:spPr>
          <a:xfrm>
            <a:off x="9448799" y="10"/>
            <a:ext cx="2743200" cy="6857990"/>
          </a:xfrm>
          <a:prstGeom prst="rect">
            <a:avLst/>
          </a:prstGeom>
          <a:noFill/>
        </p:spPr>
      </p:pic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E36EB3A5-E8FB-48A5-BB59-1E449A9F73B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2628" y="6356350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D2BBDD54-8A6C-4055-BC53-68EBCCE62DAA}" type="datetime1">
              <a:rPr lang="en-US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spcAft>
                  <a:spcPts val="600"/>
                </a:spcAft>
              </a:pPr>
              <a:t>4/16/23</a:t>
            </a:fld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4B21C378-352D-4BF8-BD65-16270960E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67622" y="6356350"/>
            <a:ext cx="4040373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Sample Footer Text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8B954E5-2A8D-44FA-ABD2-4DE4CE1EE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7995" y="6356350"/>
            <a:ext cx="723014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2B6A0707-BFCA-4BDD-8B25-E2A14A0F80A6}" type="slidenum">
              <a:rPr lang="en-US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spcAft>
                  <a:spcPts val="600"/>
                </a:spcAft>
              </a:pPr>
              <a:t>12</a:t>
            </a:fld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1D7743-1104-144C-9695-1CB89948F764}"/>
              </a:ext>
            </a:extLst>
          </p:cNvPr>
          <p:cNvSpPr txBox="1">
            <a:spLocks/>
          </p:cNvSpPr>
          <p:nvPr/>
        </p:nvSpPr>
        <p:spPr>
          <a:xfrm>
            <a:off x="266614" y="114596"/>
            <a:ext cx="9603275" cy="626369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3200" kern="1200" cap="all" spc="53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MODEL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0B3C23-19EB-D440-921E-04980019ECD3}"/>
              </a:ext>
            </a:extLst>
          </p:cNvPr>
          <p:cNvSpPr/>
          <p:nvPr/>
        </p:nvSpPr>
        <p:spPr>
          <a:xfrm>
            <a:off x="2345013" y="2666407"/>
            <a:ext cx="6202680" cy="66294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SIMPLE EXPONENTIAL SMOOTHING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E03DB43-ACFB-174A-B620-A6AAB560039B}"/>
              </a:ext>
            </a:extLst>
          </p:cNvPr>
          <p:cNvSpPr/>
          <p:nvPr/>
        </p:nvSpPr>
        <p:spPr>
          <a:xfrm>
            <a:off x="2333494" y="3523263"/>
            <a:ext cx="6202680" cy="66294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HOLT LINEAR TREND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EB04838-49B4-4946-8131-BA8540075B65}"/>
              </a:ext>
            </a:extLst>
          </p:cNvPr>
          <p:cNvSpPr/>
          <p:nvPr/>
        </p:nvSpPr>
        <p:spPr>
          <a:xfrm>
            <a:off x="2345013" y="4384474"/>
            <a:ext cx="6202680" cy="66294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HOLT-WINTERS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D2B8686-9FD5-C245-87F1-33484B55C26A}"/>
              </a:ext>
            </a:extLst>
          </p:cNvPr>
          <p:cNvSpPr/>
          <p:nvPr/>
        </p:nvSpPr>
        <p:spPr>
          <a:xfrm>
            <a:off x="2333494" y="5247562"/>
            <a:ext cx="6202680" cy="66294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AUTOREGRESSIVE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0E47ED4-6BC3-414D-B999-AC932DF7977F}"/>
              </a:ext>
            </a:extLst>
          </p:cNvPr>
          <p:cNvSpPr/>
          <p:nvPr/>
        </p:nvSpPr>
        <p:spPr>
          <a:xfrm>
            <a:off x="2333494" y="6080463"/>
            <a:ext cx="6202680" cy="66294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ARIMA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9CB78A3-2B5F-FF49-9517-378E3FC6AD3F}"/>
              </a:ext>
            </a:extLst>
          </p:cNvPr>
          <p:cNvSpPr/>
          <p:nvPr/>
        </p:nvSpPr>
        <p:spPr>
          <a:xfrm>
            <a:off x="2345013" y="1798964"/>
            <a:ext cx="6202680" cy="66294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SIMPLE AVERAGE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4ADAFAE-4A67-8040-AD3A-549CA60B38FA}"/>
              </a:ext>
            </a:extLst>
          </p:cNvPr>
          <p:cNvSpPr/>
          <p:nvPr/>
        </p:nvSpPr>
        <p:spPr>
          <a:xfrm>
            <a:off x="2345013" y="943788"/>
            <a:ext cx="6202680" cy="66294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NAÏVE APPROACH</a:t>
            </a:r>
          </a:p>
        </p:txBody>
      </p:sp>
    </p:spTree>
    <p:extLst>
      <p:ext uri="{BB962C8B-B14F-4D97-AF65-F5344CB8AC3E}">
        <p14:creationId xmlns:p14="http://schemas.microsoft.com/office/powerpoint/2010/main" val="25257688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wirl black and white line">
            <a:extLst>
              <a:ext uri="{FF2B5EF4-FFF2-40B4-BE49-F238E27FC236}">
                <a16:creationId xmlns:a16="http://schemas.microsoft.com/office/drawing/2014/main" id="{C24470FC-1BD5-8A13-A3BC-BF15AEDB5E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7500" t="9340" b="6391"/>
          <a:stretch/>
        </p:blipFill>
        <p:spPr>
          <a:xfrm>
            <a:off x="9448799" y="10"/>
            <a:ext cx="2743200" cy="6857990"/>
          </a:xfrm>
          <a:prstGeom prst="rect">
            <a:avLst/>
          </a:prstGeom>
          <a:noFill/>
        </p:spPr>
      </p:pic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E36EB3A5-E8FB-48A5-BB59-1E449A9F73B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2628" y="6356350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D2BBDD54-8A6C-4055-BC53-68EBCCE62DAA}" type="datetime1">
              <a:rPr lang="en-US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spcAft>
                  <a:spcPts val="600"/>
                </a:spcAft>
              </a:pPr>
              <a:t>4/16/23</a:t>
            </a:fld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4B21C378-352D-4BF8-BD65-16270960E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67622" y="6356350"/>
            <a:ext cx="4040373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Sample Footer Text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8B954E5-2A8D-44FA-ABD2-4DE4CE1EE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7995" y="6356350"/>
            <a:ext cx="723014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2B6A0707-BFCA-4BDD-8B25-E2A14A0F80A6}" type="slidenum">
              <a:rPr lang="en-US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spcAft>
                  <a:spcPts val="600"/>
                </a:spcAft>
              </a:pPr>
              <a:t>13</a:t>
            </a:fld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799D3AE-862D-D041-87E4-C7568A7E131C}"/>
              </a:ext>
            </a:extLst>
          </p:cNvPr>
          <p:cNvSpPr txBox="1">
            <a:spLocks/>
          </p:cNvSpPr>
          <p:nvPr/>
        </p:nvSpPr>
        <p:spPr>
          <a:xfrm>
            <a:off x="266614" y="114596"/>
            <a:ext cx="9603275" cy="626369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3200" kern="1200" cap="all" spc="53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MODEL</a:t>
            </a:r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0BE60FB4-7584-804A-AABC-7EE9D7636F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350" y="1858963"/>
            <a:ext cx="10655300" cy="33782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03CFC7D-3D42-964F-BDC5-03050826291A}"/>
              </a:ext>
            </a:extLst>
          </p:cNvPr>
          <p:cNvSpPr txBox="1"/>
          <p:nvPr/>
        </p:nvSpPr>
        <p:spPr>
          <a:xfrm>
            <a:off x="3540033" y="2283149"/>
            <a:ext cx="377051" cy="295401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i="1" dirty="0"/>
              <a:t>1.</a:t>
            </a:r>
          </a:p>
          <a:p>
            <a:pPr>
              <a:lnSpc>
                <a:spcPct val="150000"/>
              </a:lnSpc>
            </a:pPr>
            <a:r>
              <a:rPr lang="en-US" b="1" i="1" dirty="0"/>
              <a:t>5.</a:t>
            </a:r>
          </a:p>
          <a:p>
            <a:pPr>
              <a:lnSpc>
                <a:spcPct val="150000"/>
              </a:lnSpc>
            </a:pPr>
            <a:r>
              <a:rPr lang="en-US" b="1" i="1" dirty="0"/>
              <a:t>7.</a:t>
            </a:r>
          </a:p>
          <a:p>
            <a:pPr>
              <a:lnSpc>
                <a:spcPct val="150000"/>
              </a:lnSpc>
            </a:pPr>
            <a:r>
              <a:rPr lang="en-US" b="1" i="1" dirty="0"/>
              <a:t>6.</a:t>
            </a:r>
          </a:p>
          <a:p>
            <a:pPr>
              <a:lnSpc>
                <a:spcPct val="150000"/>
              </a:lnSpc>
            </a:pPr>
            <a:r>
              <a:rPr lang="en-US" b="1" i="1" dirty="0"/>
              <a:t>2.</a:t>
            </a:r>
          </a:p>
          <a:p>
            <a:pPr>
              <a:lnSpc>
                <a:spcPct val="150000"/>
              </a:lnSpc>
            </a:pPr>
            <a:r>
              <a:rPr lang="en-US" b="1" i="1" dirty="0"/>
              <a:t>3.</a:t>
            </a:r>
          </a:p>
          <a:p>
            <a:pPr>
              <a:lnSpc>
                <a:spcPct val="150000"/>
              </a:lnSpc>
            </a:pPr>
            <a:r>
              <a:rPr lang="en-US" b="1" i="1" dirty="0"/>
              <a:t>4.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86DD4AF-B264-8846-A937-4C11560A09C5}"/>
              </a:ext>
            </a:extLst>
          </p:cNvPr>
          <p:cNvSpPr txBox="1"/>
          <p:nvPr/>
        </p:nvSpPr>
        <p:spPr>
          <a:xfrm>
            <a:off x="9601199" y="2283149"/>
            <a:ext cx="370113" cy="295401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i="1" dirty="0"/>
              <a:t>1.</a:t>
            </a:r>
          </a:p>
          <a:p>
            <a:pPr>
              <a:lnSpc>
                <a:spcPct val="150000"/>
              </a:lnSpc>
            </a:pPr>
            <a:r>
              <a:rPr lang="en-US" b="1" i="1" dirty="0"/>
              <a:t>4.</a:t>
            </a:r>
          </a:p>
          <a:p>
            <a:pPr>
              <a:lnSpc>
                <a:spcPct val="150000"/>
              </a:lnSpc>
            </a:pPr>
            <a:r>
              <a:rPr lang="en-US" b="1" i="1" dirty="0"/>
              <a:t>6.</a:t>
            </a:r>
          </a:p>
          <a:p>
            <a:pPr>
              <a:lnSpc>
                <a:spcPct val="150000"/>
              </a:lnSpc>
            </a:pPr>
            <a:r>
              <a:rPr lang="en-US" b="1" i="1" dirty="0"/>
              <a:t>7.</a:t>
            </a:r>
          </a:p>
          <a:p>
            <a:pPr>
              <a:lnSpc>
                <a:spcPct val="150000"/>
              </a:lnSpc>
            </a:pPr>
            <a:r>
              <a:rPr lang="en-US" b="1" i="1" dirty="0"/>
              <a:t>2.</a:t>
            </a:r>
          </a:p>
          <a:p>
            <a:pPr>
              <a:lnSpc>
                <a:spcPct val="150000"/>
              </a:lnSpc>
            </a:pPr>
            <a:r>
              <a:rPr lang="en-US" b="1" i="1" dirty="0"/>
              <a:t>3.</a:t>
            </a:r>
          </a:p>
          <a:p>
            <a:pPr>
              <a:lnSpc>
                <a:spcPct val="150000"/>
              </a:lnSpc>
            </a:pPr>
            <a:r>
              <a:rPr lang="en-US" b="1" i="1" dirty="0"/>
              <a:t>5.</a:t>
            </a:r>
          </a:p>
        </p:txBody>
      </p:sp>
    </p:spTree>
    <p:extLst>
      <p:ext uri="{BB962C8B-B14F-4D97-AF65-F5344CB8AC3E}">
        <p14:creationId xmlns:p14="http://schemas.microsoft.com/office/powerpoint/2010/main" val="5484674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wirl black and white line">
            <a:extLst>
              <a:ext uri="{FF2B5EF4-FFF2-40B4-BE49-F238E27FC236}">
                <a16:creationId xmlns:a16="http://schemas.microsoft.com/office/drawing/2014/main" id="{C24470FC-1BD5-8A13-A3BC-BF15AEDB5E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7500" t="9340" b="6391"/>
          <a:stretch/>
        </p:blipFill>
        <p:spPr>
          <a:xfrm>
            <a:off x="9448799" y="10"/>
            <a:ext cx="2743200" cy="6857990"/>
          </a:xfrm>
          <a:prstGeom prst="rect">
            <a:avLst/>
          </a:prstGeom>
          <a:noFill/>
        </p:spPr>
      </p:pic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E36EB3A5-E8FB-48A5-BB59-1E449A9F73B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2628" y="6356350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D2BBDD54-8A6C-4055-BC53-68EBCCE62DAA}" type="datetime1">
              <a:rPr lang="en-US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spcAft>
                  <a:spcPts val="600"/>
                </a:spcAft>
              </a:pPr>
              <a:t>4/16/23</a:t>
            </a:fld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4B21C378-352D-4BF8-BD65-16270960E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67622" y="6356350"/>
            <a:ext cx="4040373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Sample Footer Text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8B954E5-2A8D-44FA-ABD2-4DE4CE1EE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7995" y="6356350"/>
            <a:ext cx="723014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2B6A0707-BFCA-4BDD-8B25-E2A14A0F80A6}" type="slidenum">
              <a:rPr lang="en-US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spcAft>
                  <a:spcPts val="600"/>
                </a:spcAft>
              </a:pPr>
              <a:t>14</a:t>
            </a:fld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799D3AE-862D-D041-87E4-C7568A7E131C}"/>
              </a:ext>
            </a:extLst>
          </p:cNvPr>
          <p:cNvSpPr txBox="1">
            <a:spLocks/>
          </p:cNvSpPr>
          <p:nvPr/>
        </p:nvSpPr>
        <p:spPr>
          <a:xfrm>
            <a:off x="266614" y="114596"/>
            <a:ext cx="9603275" cy="626369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3200" kern="1200" cap="all" spc="53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MODEL</a:t>
            </a:r>
          </a:p>
        </p:txBody>
      </p:sp>
      <p:pic>
        <p:nvPicPr>
          <p:cNvPr id="10" name="Picture 9" descr="Chart, line chart&#10;&#10;Description automatically generated">
            <a:extLst>
              <a:ext uri="{FF2B5EF4-FFF2-40B4-BE49-F238E27FC236}">
                <a16:creationId xmlns:a16="http://schemas.microsoft.com/office/drawing/2014/main" id="{8A7A3FAA-4A46-E94E-9623-BA4BACF309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204653"/>
            <a:ext cx="12192000" cy="5151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5138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opview of mint green workspace with laptop, coffee, notebook, pen, glasses, and mouse">
            <a:extLst>
              <a:ext uri="{FF2B5EF4-FFF2-40B4-BE49-F238E27FC236}">
                <a16:creationId xmlns:a16="http://schemas.microsoft.com/office/drawing/2014/main" id="{2C48CA8B-F588-197F-E6A0-66066DCD938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0000"/>
          </a:blip>
          <a:srcRect r="-1" b="15708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43" name="Title 1">
            <a:extLst>
              <a:ext uri="{FF2B5EF4-FFF2-40B4-BE49-F238E27FC236}">
                <a16:creationId xmlns:a16="http://schemas.microsoft.com/office/drawing/2014/main" id="{84EE9509-B38A-1045-B0F7-351B4617096B}"/>
              </a:ext>
            </a:extLst>
          </p:cNvPr>
          <p:cNvSpPr txBox="1">
            <a:spLocks/>
          </p:cNvSpPr>
          <p:nvPr/>
        </p:nvSpPr>
        <p:spPr>
          <a:xfrm>
            <a:off x="1544858" y="2160374"/>
            <a:ext cx="9099255" cy="2537251"/>
          </a:xfrm>
          <a:prstGeom prst="rect">
            <a:avLst/>
          </a:prstGeom>
          <a:solidFill>
            <a:schemeClr val="bg1">
              <a:alpha val="0"/>
            </a:schemeClr>
          </a:solidFill>
          <a:ln w="117475">
            <a:noFill/>
          </a:ln>
        </p:spPr>
        <p:txBody>
          <a:bodyPr vert="horz" lIns="91440" tIns="45720" rIns="91440" bIns="0" rtlCol="0" anchor="ctr">
            <a:normAutofit/>
          </a:bodyPr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3200" kern="1200" cap="all" spc="53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7200" dirty="0">
                <a:solidFill>
                  <a:srgbClr val="0070C0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613013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487EE7E1-A63D-AD40-85B4-9663BB109F00}"/>
              </a:ext>
            </a:extLst>
          </p:cNvPr>
          <p:cNvSpPr txBox="1">
            <a:spLocks/>
          </p:cNvSpPr>
          <p:nvPr/>
        </p:nvSpPr>
        <p:spPr>
          <a:xfrm>
            <a:off x="150253" y="1352399"/>
            <a:ext cx="2172089" cy="62636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Problem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8E1DF1AB-9441-484A-BC53-34285CF25D23}"/>
              </a:ext>
            </a:extLst>
          </p:cNvPr>
          <p:cNvSpPr txBox="1">
            <a:spLocks/>
          </p:cNvSpPr>
          <p:nvPr/>
        </p:nvSpPr>
        <p:spPr>
          <a:xfrm>
            <a:off x="150252" y="1873506"/>
            <a:ext cx="4460385" cy="1682494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b="0" i="1" dirty="0" err="1">
                <a:solidFill>
                  <a:srgbClr val="000000"/>
                </a:solidFill>
                <a:effectLst/>
              </a:rPr>
              <a:t>ParagonCorp</a:t>
            </a:r>
            <a:r>
              <a:rPr lang="en-AU" b="0" i="1" dirty="0">
                <a:solidFill>
                  <a:srgbClr val="000000"/>
                </a:solidFill>
                <a:effectLst/>
              </a:rPr>
              <a:t> wants to optimize its financial management through predicting upcoming product quantity 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CA799D8C-5EF9-4C4C-BB48-8D6198C2AA84}"/>
              </a:ext>
            </a:extLst>
          </p:cNvPr>
          <p:cNvSpPr txBox="1">
            <a:spLocks/>
          </p:cNvSpPr>
          <p:nvPr/>
        </p:nvSpPr>
        <p:spPr>
          <a:xfrm>
            <a:off x="7061201" y="1873504"/>
            <a:ext cx="4980546" cy="1682495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i="1" dirty="0"/>
              <a:t>Perform </a:t>
            </a:r>
            <a:r>
              <a:rPr lang="en-US" i="1" dirty="0" err="1"/>
              <a:t>TimeSeries</a:t>
            </a:r>
            <a:r>
              <a:rPr lang="en-US" i="1" dirty="0"/>
              <a:t> model to predict the quantity of products in the next time period.  </a:t>
            </a:r>
          </a:p>
          <a:p>
            <a:pPr marL="0" indent="0">
              <a:buNone/>
            </a:pPr>
            <a:endParaRPr lang="en-AU" i="1" dirty="0">
              <a:solidFill>
                <a:schemeClr val="tx2"/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AFD9CA10-3317-C64E-B241-38237CC31C0C}"/>
              </a:ext>
            </a:extLst>
          </p:cNvPr>
          <p:cNvSpPr txBox="1">
            <a:spLocks/>
          </p:cNvSpPr>
          <p:nvPr/>
        </p:nvSpPr>
        <p:spPr>
          <a:xfrm>
            <a:off x="9652000" y="1352399"/>
            <a:ext cx="2389747" cy="62636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objective</a:t>
            </a:r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7C581A04-B99C-4047-B792-0E0FC5C001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2106" y="3311805"/>
            <a:ext cx="7207787" cy="3376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966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73E2EF55-A28D-DF4A-94CF-59B5290F51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2155" y="2003649"/>
            <a:ext cx="5029200" cy="3340100"/>
          </a:xfrm>
          <a:prstGeom prst="rect">
            <a:avLst/>
          </a:prstGeom>
        </p:spPr>
      </p:pic>
      <p:sp>
        <p:nvSpPr>
          <p:cNvPr id="6" name="Down Arrow 5">
            <a:extLst>
              <a:ext uri="{FF2B5EF4-FFF2-40B4-BE49-F238E27FC236}">
                <a16:creationId xmlns:a16="http://schemas.microsoft.com/office/drawing/2014/main" id="{49E81B1B-3EBB-FC43-8AAE-C7E5FC780061}"/>
              </a:ext>
            </a:extLst>
          </p:cNvPr>
          <p:cNvSpPr/>
          <p:nvPr/>
        </p:nvSpPr>
        <p:spPr>
          <a:xfrm rot="16200000">
            <a:off x="2735642" y="3509410"/>
            <a:ext cx="210284" cy="1074818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wn Arrow 6">
            <a:extLst>
              <a:ext uri="{FF2B5EF4-FFF2-40B4-BE49-F238E27FC236}">
                <a16:creationId xmlns:a16="http://schemas.microsoft.com/office/drawing/2014/main" id="{4211C61C-463C-D645-8FBF-8A3E48A6968C}"/>
              </a:ext>
            </a:extLst>
          </p:cNvPr>
          <p:cNvSpPr/>
          <p:nvPr/>
        </p:nvSpPr>
        <p:spPr>
          <a:xfrm rot="16200000">
            <a:off x="2735642" y="4157875"/>
            <a:ext cx="210284" cy="1074818"/>
          </a:xfrm>
          <a:prstGeom prst="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654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CFE5ADF6-C8F4-3C4D-AF2E-0797E0BC19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" y="0"/>
            <a:ext cx="112471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96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8002EA9A-7F53-4A4C-BE39-A809DFB175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5610" y="378150"/>
            <a:ext cx="3700780" cy="6101699"/>
          </a:xfrm>
          <a:prstGeom prst="rect">
            <a:avLst/>
          </a:prstGeom>
        </p:spPr>
      </p:pic>
      <p:sp>
        <p:nvSpPr>
          <p:cNvPr id="6" name="U-turn Arrow 5">
            <a:extLst>
              <a:ext uri="{FF2B5EF4-FFF2-40B4-BE49-F238E27FC236}">
                <a16:creationId xmlns:a16="http://schemas.microsoft.com/office/drawing/2014/main" id="{713F8C8A-16F9-C54F-93C5-7E5B81F51B43}"/>
              </a:ext>
            </a:extLst>
          </p:cNvPr>
          <p:cNvSpPr/>
          <p:nvPr/>
        </p:nvSpPr>
        <p:spPr>
          <a:xfrm rot="5400000">
            <a:off x="7564147" y="1106720"/>
            <a:ext cx="764486" cy="374874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U-turn Arrow 7">
            <a:extLst>
              <a:ext uri="{FF2B5EF4-FFF2-40B4-BE49-F238E27FC236}">
                <a16:creationId xmlns:a16="http://schemas.microsoft.com/office/drawing/2014/main" id="{4A36FB70-CBCF-864B-92E3-508830BB4B89}"/>
              </a:ext>
            </a:extLst>
          </p:cNvPr>
          <p:cNvSpPr/>
          <p:nvPr/>
        </p:nvSpPr>
        <p:spPr>
          <a:xfrm rot="5400000">
            <a:off x="7684997" y="1671588"/>
            <a:ext cx="579637" cy="374874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U-turn Arrow 8">
            <a:extLst>
              <a:ext uri="{FF2B5EF4-FFF2-40B4-BE49-F238E27FC236}">
                <a16:creationId xmlns:a16="http://schemas.microsoft.com/office/drawing/2014/main" id="{94E6A9CC-1460-2444-A319-0071A7BD428F}"/>
              </a:ext>
            </a:extLst>
          </p:cNvPr>
          <p:cNvSpPr/>
          <p:nvPr/>
        </p:nvSpPr>
        <p:spPr>
          <a:xfrm rot="5400000">
            <a:off x="7684997" y="2146255"/>
            <a:ext cx="579637" cy="374874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U-turn Arrow 9">
            <a:extLst>
              <a:ext uri="{FF2B5EF4-FFF2-40B4-BE49-F238E27FC236}">
                <a16:creationId xmlns:a16="http://schemas.microsoft.com/office/drawing/2014/main" id="{F6C2798B-1F5C-C841-AA30-8FDB63D1B0CF}"/>
              </a:ext>
            </a:extLst>
          </p:cNvPr>
          <p:cNvSpPr/>
          <p:nvPr/>
        </p:nvSpPr>
        <p:spPr>
          <a:xfrm rot="5400000">
            <a:off x="7656571" y="2618699"/>
            <a:ext cx="579637" cy="374874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A99260-AAE0-F447-90CA-0F5D96DF25FF}"/>
              </a:ext>
            </a:extLst>
          </p:cNvPr>
          <p:cNvSpPr txBox="1"/>
          <p:nvPr/>
        </p:nvSpPr>
        <p:spPr>
          <a:xfrm>
            <a:off x="8162253" y="6125034"/>
            <a:ext cx="1859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Week Intervals</a:t>
            </a:r>
          </a:p>
        </p:txBody>
      </p:sp>
    </p:spTree>
    <p:extLst>
      <p:ext uri="{BB962C8B-B14F-4D97-AF65-F5344CB8AC3E}">
        <p14:creationId xmlns:p14="http://schemas.microsoft.com/office/powerpoint/2010/main" val="3062158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" descr="A group of trees in a foggy area&#10;&#10;Description automatically generated with low confidence">
            <a:extLst>
              <a:ext uri="{FF2B5EF4-FFF2-40B4-BE49-F238E27FC236}">
                <a16:creationId xmlns:a16="http://schemas.microsoft.com/office/drawing/2014/main" id="{22FB1C42-6807-3774-65FA-6C0B627E114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lasticWrap/>
                    </a14:imgEffect>
                  </a14:imgLayer>
                </a14:imgProps>
              </a:ext>
            </a:extLst>
          </a:blip>
          <a:srcRect t="10123" b="5608"/>
          <a:stretch/>
        </p:blipFill>
        <p:spPr>
          <a:xfrm>
            <a:off x="20" y="10"/>
            <a:ext cx="12191962" cy="685799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7211485-B5AF-0E4E-A5B3-823579BBC96B}"/>
              </a:ext>
            </a:extLst>
          </p:cNvPr>
          <p:cNvSpPr/>
          <p:nvPr/>
        </p:nvSpPr>
        <p:spPr>
          <a:xfrm>
            <a:off x="3596640" y="2672345"/>
            <a:ext cx="4998720" cy="1238989"/>
          </a:xfrm>
          <a:prstGeom prst="rect">
            <a:avLst/>
          </a:prstGeom>
          <a:solidFill>
            <a:schemeClr val="accent1">
              <a:alpha val="54261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EC8F7E-95FA-4440-AF43-EBC39047BF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87044" y="2977144"/>
            <a:ext cx="4817911" cy="629389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/>
              <a:t>DATA PROCESSING</a:t>
            </a:r>
          </a:p>
        </p:txBody>
      </p:sp>
    </p:spTree>
    <p:extLst>
      <p:ext uri="{BB962C8B-B14F-4D97-AF65-F5344CB8AC3E}">
        <p14:creationId xmlns:p14="http://schemas.microsoft.com/office/powerpoint/2010/main" val="4128640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wirl black and white line">
            <a:extLst>
              <a:ext uri="{FF2B5EF4-FFF2-40B4-BE49-F238E27FC236}">
                <a16:creationId xmlns:a16="http://schemas.microsoft.com/office/drawing/2014/main" id="{C24470FC-1BD5-8A13-A3BC-BF15AEDB5E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7500" t="9340" b="6391"/>
          <a:stretch/>
        </p:blipFill>
        <p:spPr>
          <a:xfrm>
            <a:off x="9448799" y="10"/>
            <a:ext cx="2743200" cy="6857990"/>
          </a:xfrm>
          <a:prstGeom prst="rect">
            <a:avLst/>
          </a:prstGeom>
          <a:noFill/>
        </p:spPr>
      </p:pic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E36EB3A5-E8FB-48A5-BB59-1E449A9F73B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2628" y="6356350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D2BBDD54-8A6C-4055-BC53-68EBCCE62DAA}" type="datetime1">
              <a:rPr lang="en-US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spcAft>
                  <a:spcPts val="600"/>
                </a:spcAft>
              </a:pPr>
              <a:t>4/16/23</a:t>
            </a:fld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4B21C378-352D-4BF8-BD65-16270960E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67622" y="6356350"/>
            <a:ext cx="4040373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Sample Footer Text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8B954E5-2A8D-44FA-ABD2-4DE4CE1EE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7995" y="6356350"/>
            <a:ext cx="723014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2B6A0707-BFCA-4BDD-8B25-E2A14A0F80A6}" type="slidenum">
              <a:rPr lang="en-US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spcAft>
                  <a:spcPts val="600"/>
                </a:spcAft>
              </a:pPr>
              <a:t>7</a:t>
            </a:fld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69DEAEA1-3953-CB48-AF97-6EE26329966E}"/>
              </a:ext>
            </a:extLst>
          </p:cNvPr>
          <p:cNvSpPr txBox="1">
            <a:spLocks/>
          </p:cNvSpPr>
          <p:nvPr/>
        </p:nvSpPr>
        <p:spPr>
          <a:xfrm>
            <a:off x="266614" y="114596"/>
            <a:ext cx="9603275" cy="626369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3200" kern="1200" cap="all" spc="53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Data processing</a:t>
            </a:r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E00ED06E-DA43-9D46-A2A7-E8D38486C181}"/>
              </a:ext>
            </a:extLst>
          </p:cNvPr>
          <p:cNvSpPr txBox="1">
            <a:spLocks/>
          </p:cNvSpPr>
          <p:nvPr/>
        </p:nvSpPr>
        <p:spPr>
          <a:xfrm>
            <a:off x="10728107" y="6199188"/>
            <a:ext cx="6191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b="1" kern="1200" cap="all" spc="3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fld id="{1437450A-6C25-4B4D-B27D-E1E9B2CE4682}" type="slidenum">
              <a:rPr lang="en-US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spcAft>
                  <a:spcPts val="600"/>
                </a:spcAft>
              </a:pPr>
              <a:t>7</a:t>
            </a:fld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73228F6-A830-5045-8802-2186AA84BBE8}"/>
              </a:ext>
            </a:extLst>
          </p:cNvPr>
          <p:cNvSpPr/>
          <p:nvPr/>
        </p:nvSpPr>
        <p:spPr>
          <a:xfrm>
            <a:off x="929391" y="1084039"/>
            <a:ext cx="10214000" cy="101065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DATA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9774243-5E6E-2541-9683-DBF26A764F5B}"/>
              </a:ext>
            </a:extLst>
          </p:cNvPr>
          <p:cNvSpPr/>
          <p:nvPr/>
        </p:nvSpPr>
        <p:spPr>
          <a:xfrm>
            <a:off x="176464" y="2283884"/>
            <a:ext cx="5453628" cy="5968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TRAIN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495F551-C50E-C545-8FAF-C7CB58DAEA85}"/>
              </a:ext>
            </a:extLst>
          </p:cNvPr>
          <p:cNvSpPr/>
          <p:nvPr/>
        </p:nvSpPr>
        <p:spPr>
          <a:xfrm>
            <a:off x="2284784" y="3072661"/>
            <a:ext cx="7622431" cy="101065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MODEL</a:t>
            </a:r>
          </a:p>
        </p:txBody>
      </p:sp>
      <p:sp>
        <p:nvSpPr>
          <p:cNvPr id="30" name="Right Arrow 29">
            <a:extLst>
              <a:ext uri="{FF2B5EF4-FFF2-40B4-BE49-F238E27FC236}">
                <a16:creationId xmlns:a16="http://schemas.microsoft.com/office/drawing/2014/main" id="{4A1891EC-968C-124C-BDA6-D28CE9396072}"/>
              </a:ext>
            </a:extLst>
          </p:cNvPr>
          <p:cNvSpPr/>
          <p:nvPr/>
        </p:nvSpPr>
        <p:spPr>
          <a:xfrm rot="5400000">
            <a:off x="2572238" y="1853298"/>
            <a:ext cx="711458" cy="453753"/>
          </a:xfrm>
          <a:prstGeom prst="rightArrow">
            <a:avLst>
              <a:gd name="adj1" fmla="val 50001"/>
              <a:gd name="adj2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Arrow 31">
            <a:extLst>
              <a:ext uri="{FF2B5EF4-FFF2-40B4-BE49-F238E27FC236}">
                <a16:creationId xmlns:a16="http://schemas.microsoft.com/office/drawing/2014/main" id="{7D47E727-2898-9E4A-91D7-79415D132B63}"/>
              </a:ext>
            </a:extLst>
          </p:cNvPr>
          <p:cNvSpPr/>
          <p:nvPr/>
        </p:nvSpPr>
        <p:spPr>
          <a:xfrm rot="5400000">
            <a:off x="2553774" y="2904061"/>
            <a:ext cx="711461" cy="453753"/>
          </a:xfrm>
          <a:prstGeom prst="rightArrow">
            <a:avLst>
              <a:gd name="adj1" fmla="val 50001"/>
              <a:gd name="adj2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CC9E395-0E6F-544F-8F8F-C3D669E7C08B}"/>
              </a:ext>
            </a:extLst>
          </p:cNvPr>
          <p:cNvSpPr/>
          <p:nvPr/>
        </p:nvSpPr>
        <p:spPr>
          <a:xfrm>
            <a:off x="6561909" y="2283882"/>
            <a:ext cx="5476667" cy="5968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TEST</a:t>
            </a:r>
          </a:p>
        </p:txBody>
      </p:sp>
      <p:sp>
        <p:nvSpPr>
          <p:cNvPr id="44" name="Right Arrow 43">
            <a:extLst>
              <a:ext uri="{FF2B5EF4-FFF2-40B4-BE49-F238E27FC236}">
                <a16:creationId xmlns:a16="http://schemas.microsoft.com/office/drawing/2014/main" id="{13C08F20-5513-FF4C-BF1D-FE0B8B2193F5}"/>
              </a:ext>
            </a:extLst>
          </p:cNvPr>
          <p:cNvSpPr/>
          <p:nvPr/>
        </p:nvSpPr>
        <p:spPr>
          <a:xfrm rot="5400000">
            <a:off x="8930499" y="1853298"/>
            <a:ext cx="711458" cy="453753"/>
          </a:xfrm>
          <a:prstGeom prst="rightArrow">
            <a:avLst>
              <a:gd name="adj1" fmla="val 50001"/>
              <a:gd name="adj2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ight Arrow 44">
            <a:extLst>
              <a:ext uri="{FF2B5EF4-FFF2-40B4-BE49-F238E27FC236}">
                <a16:creationId xmlns:a16="http://schemas.microsoft.com/office/drawing/2014/main" id="{D601B696-5A9E-EC46-A045-DFF820858E2A}"/>
              </a:ext>
            </a:extLst>
          </p:cNvPr>
          <p:cNvSpPr/>
          <p:nvPr/>
        </p:nvSpPr>
        <p:spPr>
          <a:xfrm rot="5400000">
            <a:off x="8912034" y="2904059"/>
            <a:ext cx="711461" cy="453753"/>
          </a:xfrm>
          <a:prstGeom prst="rightArrow">
            <a:avLst>
              <a:gd name="adj1" fmla="val 50001"/>
              <a:gd name="adj2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020A3611-1BA3-2049-9C92-9953B94636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5474" y="4744787"/>
            <a:ext cx="2705100" cy="165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9240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F481D1F-BCD4-0848-A00F-16BD056CCEBB}"/>
              </a:ext>
            </a:extLst>
          </p:cNvPr>
          <p:cNvSpPr txBox="1">
            <a:spLocks/>
          </p:cNvSpPr>
          <p:nvPr/>
        </p:nvSpPr>
        <p:spPr>
          <a:xfrm>
            <a:off x="266614" y="114596"/>
            <a:ext cx="9603275" cy="626369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3200" kern="1200" cap="all" spc="53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Data processing</a:t>
            </a:r>
          </a:p>
        </p:txBody>
      </p:sp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BE2E6996-194F-5A4F-AEA3-85AE06D10C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187" y="740965"/>
            <a:ext cx="10715625" cy="600243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B0DD790-C173-A54C-ABB2-A5D3B55F1FEA}"/>
              </a:ext>
            </a:extLst>
          </p:cNvPr>
          <p:cNvSpPr txBox="1"/>
          <p:nvPr/>
        </p:nvSpPr>
        <p:spPr>
          <a:xfrm>
            <a:off x="266614" y="1458532"/>
            <a:ext cx="461665" cy="3940935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b="1" dirty="0"/>
              <a:t>Seasonal Decomposition: Additive</a:t>
            </a:r>
          </a:p>
        </p:txBody>
      </p:sp>
    </p:spTree>
    <p:extLst>
      <p:ext uri="{BB962C8B-B14F-4D97-AF65-F5344CB8AC3E}">
        <p14:creationId xmlns:p14="http://schemas.microsoft.com/office/powerpoint/2010/main" val="23424830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F481D1F-BCD4-0848-A00F-16BD056CCEBB}"/>
              </a:ext>
            </a:extLst>
          </p:cNvPr>
          <p:cNvSpPr txBox="1">
            <a:spLocks/>
          </p:cNvSpPr>
          <p:nvPr/>
        </p:nvSpPr>
        <p:spPr>
          <a:xfrm>
            <a:off x="266614" y="114596"/>
            <a:ext cx="9603275" cy="626369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3200" kern="1200" cap="all" spc="53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Data processing</a:t>
            </a:r>
          </a:p>
        </p:txBody>
      </p:sp>
      <p:pic>
        <p:nvPicPr>
          <p:cNvPr id="3" name="Picture 2" descr="Graphical user interface&#10;&#10;Description automatically generated">
            <a:extLst>
              <a:ext uri="{FF2B5EF4-FFF2-40B4-BE49-F238E27FC236}">
                <a16:creationId xmlns:a16="http://schemas.microsoft.com/office/drawing/2014/main" id="{2AFEBB8A-E185-3048-85A1-70EC46E57A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187" y="740965"/>
            <a:ext cx="10715625" cy="611703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E30361C-290A-1249-A2F1-F5ED1B8BCD3C}"/>
              </a:ext>
            </a:extLst>
          </p:cNvPr>
          <p:cNvSpPr txBox="1"/>
          <p:nvPr/>
        </p:nvSpPr>
        <p:spPr>
          <a:xfrm>
            <a:off x="266614" y="786564"/>
            <a:ext cx="461665" cy="5284871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b="1" dirty="0"/>
              <a:t>Seasonal Decomposition: Multiplicative</a:t>
            </a:r>
          </a:p>
        </p:txBody>
      </p:sp>
    </p:spTree>
    <p:extLst>
      <p:ext uri="{BB962C8B-B14F-4D97-AF65-F5344CB8AC3E}">
        <p14:creationId xmlns:p14="http://schemas.microsoft.com/office/powerpoint/2010/main" val="3154818465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0A75137F-CDEB-4E94-A788-9D255EBE1B91}" vid="{DE9A6A09-5855-45A3-8E99-4290ED2405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589</TotalTime>
  <Words>129</Words>
  <Application>Microsoft Macintosh PowerPoint</Application>
  <PresentationFormat>Widescreen</PresentationFormat>
  <Paragraphs>58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Grandview Display</vt:lpstr>
      <vt:lpstr>DashVTI</vt:lpstr>
      <vt:lpstr>TimeSeries Prediction</vt:lpstr>
      <vt:lpstr>PowerPoint Presentation</vt:lpstr>
      <vt:lpstr>PowerPoint Presentation</vt:lpstr>
      <vt:lpstr>PowerPoint Presentation</vt:lpstr>
      <vt:lpstr>PowerPoint Presentation</vt:lpstr>
      <vt:lpstr>DATA PROCESSING</vt:lpstr>
      <vt:lpstr>PowerPoint Presentation</vt:lpstr>
      <vt:lpstr>PowerPoint Presentation</vt:lpstr>
      <vt:lpstr>PowerPoint Presentation</vt:lpstr>
      <vt:lpstr>PowerPoint Presentation</vt:lpstr>
      <vt:lpstr>MODEL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Coffee Maker Review</dc:title>
  <dc:creator>Adriceda Irsia</dc:creator>
  <cp:lastModifiedBy>Adriceda Irsia</cp:lastModifiedBy>
  <cp:revision>25</cp:revision>
  <dcterms:created xsi:type="dcterms:W3CDTF">2023-04-09T19:06:23Z</dcterms:created>
  <dcterms:modified xsi:type="dcterms:W3CDTF">2023-04-16T05:49:02Z</dcterms:modified>
</cp:coreProperties>
</file>