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9" r:id="rId3"/>
    <p:sldId id="300" r:id="rId4"/>
    <p:sldId id="301" r:id="rId5"/>
    <p:sldId id="304" r:id="rId6"/>
    <p:sldId id="302" r:id="rId7"/>
    <p:sldId id="305" r:id="rId8"/>
    <p:sldId id="306" r:id="rId9"/>
    <p:sldId id="303" r:id="rId10"/>
  </p:sldIdLst>
  <p:sldSz cx="9144000" cy="5143500" type="screen16x9"/>
  <p:notesSz cx="6858000" cy="9144000"/>
  <p:embeddedFontLst>
    <p:embeddedFont>
      <p:font typeface="Roboto Mono" panose="020B0604020202020204" charset="0"/>
      <p:regular r:id="rId12"/>
      <p:bold r:id="rId13"/>
      <p:italic r:id="rId14"/>
      <p:boldItalic r:id="rId15"/>
    </p:embeddedFont>
    <p:embeddedFont>
      <p:font typeface="Inconsolata" panose="020B0604020202020204" charset="0"/>
      <p:regular r:id="rId16"/>
      <p:bold r:id="rId17"/>
    </p:embeddedFont>
    <p:embeddedFont>
      <p:font typeface="Poppi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9879"/>
    <a:srgbClr val="F2C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5BEC46-116B-4D32-97CD-A355B7EBA26C}">
  <a:tblStyle styleId="{9E5BEC46-116B-4D32-97CD-A355B7EBA2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92" y="-2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0757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50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9b5fb104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9b5fb104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9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5b2650a4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5b2650a4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775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5b2650a4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5b2650a4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62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5b2650a4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5b2650a4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294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5b2650a4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5b2650a4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138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5b2650a4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5b2650a4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718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5b2650a4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5b2650a4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56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705225" y="539500"/>
            <a:ext cx="5746800" cy="46041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4625" y="0"/>
            <a:ext cx="9144000" cy="5143500"/>
            <a:chOff x="4625" y="0"/>
            <a:chExt cx="9144000" cy="5143500"/>
          </a:xfrm>
        </p:grpSpPr>
        <p:sp>
          <p:nvSpPr>
            <p:cNvPr id="11" name="Google Shape;11;p2"/>
            <p:cNvSpPr/>
            <p:nvPr/>
          </p:nvSpPr>
          <p:spPr>
            <a:xfrm>
              <a:off x="4625" y="0"/>
              <a:ext cx="9144000" cy="51435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625" y="0"/>
              <a:ext cx="9144000" cy="5394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57550" y="195600"/>
              <a:ext cx="148200" cy="1482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21175" y="195600"/>
              <a:ext cx="148200" cy="1482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705225" y="2407450"/>
            <a:ext cx="57468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719075" y="3309700"/>
            <a:ext cx="3705900" cy="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4"/>
          <p:cNvGrpSpPr/>
          <p:nvPr/>
        </p:nvGrpSpPr>
        <p:grpSpPr>
          <a:xfrm>
            <a:off x="-62" y="-12"/>
            <a:ext cx="9144125" cy="5143500"/>
            <a:chOff x="4500" y="0"/>
            <a:chExt cx="9144125" cy="5143500"/>
          </a:xfrm>
        </p:grpSpPr>
        <p:sp>
          <p:nvSpPr>
            <p:cNvPr id="98" name="Google Shape;98;p14"/>
            <p:cNvSpPr/>
            <p:nvPr/>
          </p:nvSpPr>
          <p:spPr>
            <a:xfrm>
              <a:off x="8544700" y="4796400"/>
              <a:ext cx="148200" cy="1482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4625" y="0"/>
              <a:ext cx="9144000" cy="51435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500" y="4600800"/>
              <a:ext cx="9144000" cy="5394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8808325" y="4796400"/>
              <a:ext cx="148200" cy="1482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3852000" y="684000"/>
            <a:ext cx="4320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5292000" y="1765500"/>
            <a:ext cx="2880000" cy="21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4"/>
          <p:cNvGrpSpPr/>
          <p:nvPr/>
        </p:nvGrpSpPr>
        <p:grpSpPr>
          <a:xfrm>
            <a:off x="4625" y="0"/>
            <a:ext cx="9144000" cy="5143500"/>
            <a:chOff x="4625" y="0"/>
            <a:chExt cx="9144000" cy="5143500"/>
          </a:xfrm>
        </p:grpSpPr>
        <p:sp>
          <p:nvSpPr>
            <p:cNvPr id="207" name="Google Shape;207;p24"/>
            <p:cNvSpPr/>
            <p:nvPr/>
          </p:nvSpPr>
          <p:spPr>
            <a:xfrm>
              <a:off x="4625" y="0"/>
              <a:ext cx="9144000" cy="51435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4625" y="0"/>
              <a:ext cx="9144000" cy="5394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157550" y="195600"/>
              <a:ext cx="148200" cy="1482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421175" y="195600"/>
              <a:ext cx="148200" cy="1482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4"/>
          <p:cNvSpPr txBox="1">
            <a:spLocks noGrp="1"/>
          </p:cNvSpPr>
          <p:nvPr>
            <p:ph type="subTitle" idx="1"/>
          </p:nvPr>
        </p:nvSpPr>
        <p:spPr>
          <a:xfrm>
            <a:off x="4104000" y="3387600"/>
            <a:ext cx="32796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2"/>
          </p:nvPr>
        </p:nvSpPr>
        <p:spPr>
          <a:xfrm>
            <a:off x="720000" y="1834198"/>
            <a:ext cx="5421300" cy="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"/>
              <a:buNone/>
              <a:defRPr sz="40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Char char="●"/>
              <a:defRPr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7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>
            <a:spLocks noGrp="1"/>
          </p:cNvSpPr>
          <p:nvPr>
            <p:ph type="ctrTitle"/>
          </p:nvPr>
        </p:nvSpPr>
        <p:spPr>
          <a:xfrm>
            <a:off x="2346199" y="1625412"/>
            <a:ext cx="4451651" cy="17974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APLICACIÓN PARA</a:t>
            </a:r>
            <a:br>
              <a:rPr lang="es-ES" dirty="0" smtClean="0"/>
            </a:br>
            <a:r>
              <a:rPr lang="es-ES" dirty="0" smtClean="0"/>
              <a:t>BIBLIOTECA </a:t>
            </a:r>
            <a:endParaRPr dirty="0"/>
          </a:p>
        </p:txBody>
      </p:sp>
      <p:sp>
        <p:nvSpPr>
          <p:cNvPr id="244" name="Google Shape;244;p29"/>
          <p:cNvSpPr txBox="1">
            <a:spLocks noGrp="1"/>
          </p:cNvSpPr>
          <p:nvPr>
            <p:ph type="subTitle" idx="1"/>
          </p:nvPr>
        </p:nvSpPr>
        <p:spPr>
          <a:xfrm>
            <a:off x="2719075" y="3309700"/>
            <a:ext cx="3705900" cy="915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/>
              <a:t>Clara Díaz 2020-10909</a:t>
            </a:r>
          </a:p>
          <a:p>
            <a:pPr marL="0" indent="0"/>
            <a:r>
              <a:rPr lang="en-GB" dirty="0"/>
              <a:t>Saily Cabrera </a:t>
            </a:r>
            <a:r>
              <a:rPr lang="en-GB" dirty="0" smtClean="0"/>
              <a:t>2021-0475</a:t>
            </a:r>
            <a:endParaRPr lang="en-GB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Adriel De La Cruz 2020-10011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" r="931" b="36048"/>
          <a:stretch/>
        </p:blipFill>
        <p:spPr>
          <a:xfrm>
            <a:off x="733250" y="1490425"/>
            <a:ext cx="1678750" cy="1357099"/>
          </a:xfrm>
          <a:prstGeom prst="rect">
            <a:avLst/>
          </a:prstGeom>
        </p:spPr>
      </p:pic>
      <p:grpSp>
        <p:nvGrpSpPr>
          <p:cNvPr id="247" name="Google Shape;247;p29"/>
          <p:cNvGrpSpPr/>
          <p:nvPr/>
        </p:nvGrpSpPr>
        <p:grpSpPr>
          <a:xfrm>
            <a:off x="720000" y="1223325"/>
            <a:ext cx="1692000" cy="1624200"/>
            <a:chOff x="720000" y="1223325"/>
            <a:chExt cx="1692000" cy="1624200"/>
          </a:xfrm>
        </p:grpSpPr>
        <p:sp>
          <p:nvSpPr>
            <p:cNvPr id="248" name="Google Shape;248;p29"/>
            <p:cNvSpPr/>
            <p:nvPr/>
          </p:nvSpPr>
          <p:spPr>
            <a:xfrm>
              <a:off x="720000" y="1223325"/>
              <a:ext cx="1692000" cy="16242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720000" y="1223325"/>
              <a:ext cx="1692000" cy="252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720000" y="1223325"/>
              <a:ext cx="252000" cy="252000"/>
            </a:xfrm>
            <a:prstGeom prst="rect">
              <a:avLst/>
            </a:prstGeom>
            <a:solidFill>
              <a:srgbClr val="B59879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772200" y="1275525"/>
              <a:ext cx="147600" cy="147600"/>
            </a:xfrm>
            <a:prstGeom prst="mathMultiply">
              <a:avLst>
                <a:gd name="adj1" fmla="val 23520"/>
              </a:avLst>
            </a:prstGeom>
            <a:solidFill>
              <a:srgbClr val="F2C54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1"/>
          <a:stretch/>
        </p:blipFill>
        <p:spPr>
          <a:xfrm>
            <a:off x="6933841" y="3548884"/>
            <a:ext cx="1692000" cy="1372200"/>
          </a:xfrm>
          <a:prstGeom prst="rect">
            <a:avLst/>
          </a:prstGeom>
        </p:spPr>
      </p:pic>
      <p:grpSp>
        <p:nvGrpSpPr>
          <p:cNvPr id="19" name="Google Shape;247;p29"/>
          <p:cNvGrpSpPr/>
          <p:nvPr/>
        </p:nvGrpSpPr>
        <p:grpSpPr>
          <a:xfrm>
            <a:off x="6933841" y="3296884"/>
            <a:ext cx="1692000" cy="1624200"/>
            <a:chOff x="720000" y="1223325"/>
            <a:chExt cx="1692000" cy="1624200"/>
          </a:xfrm>
        </p:grpSpPr>
        <p:sp>
          <p:nvSpPr>
            <p:cNvPr id="20" name="Google Shape;248;p29"/>
            <p:cNvSpPr/>
            <p:nvPr/>
          </p:nvSpPr>
          <p:spPr>
            <a:xfrm>
              <a:off x="720000" y="1223325"/>
              <a:ext cx="1692000" cy="16242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9;p29"/>
            <p:cNvSpPr/>
            <p:nvPr/>
          </p:nvSpPr>
          <p:spPr>
            <a:xfrm>
              <a:off x="720000" y="1223325"/>
              <a:ext cx="1692000" cy="252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0;p29"/>
            <p:cNvSpPr/>
            <p:nvPr/>
          </p:nvSpPr>
          <p:spPr>
            <a:xfrm>
              <a:off x="720000" y="1223325"/>
              <a:ext cx="252000" cy="252000"/>
            </a:xfrm>
            <a:prstGeom prst="rect">
              <a:avLst/>
            </a:prstGeom>
            <a:solidFill>
              <a:srgbClr val="B59879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1;p29"/>
            <p:cNvSpPr/>
            <p:nvPr/>
          </p:nvSpPr>
          <p:spPr>
            <a:xfrm>
              <a:off x="772200" y="1275525"/>
              <a:ext cx="147600" cy="147600"/>
            </a:xfrm>
            <a:prstGeom prst="mathMultiply">
              <a:avLst>
                <a:gd name="adj1" fmla="val 23520"/>
              </a:avLst>
            </a:prstGeom>
            <a:solidFill>
              <a:srgbClr val="F2C54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"/>
            <a:ext cx="4562700" cy="45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2"/>
          <p:cNvSpPr txBox="1">
            <a:spLocks noGrp="1"/>
          </p:cNvSpPr>
          <p:nvPr>
            <p:ph type="body" idx="1"/>
          </p:nvPr>
        </p:nvSpPr>
        <p:spPr>
          <a:xfrm>
            <a:off x="4681473" y="1654484"/>
            <a:ext cx="3960924" cy="2565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800" dirty="0" smtClean="0"/>
              <a:t>Esta biblioteca </a:t>
            </a:r>
            <a:r>
              <a:rPr lang="es-ES" sz="1800" dirty="0"/>
              <a:t>ofrece atención personalizada, información y asesoramiento para los </a:t>
            </a:r>
            <a:r>
              <a:rPr lang="es-ES" sz="1800" dirty="0" smtClean="0"/>
              <a:t>clientes. Cuenta con </a:t>
            </a:r>
            <a:r>
              <a:rPr lang="es-ES" sz="1800" dirty="0"/>
              <a:t>un servicio de préstamo que incluye préstamo gratuito de </a:t>
            </a:r>
            <a:r>
              <a:rPr lang="es-ES" sz="1800" dirty="0" smtClean="0"/>
              <a:t>libros para los clientes de la misma.</a:t>
            </a:r>
            <a:endParaRPr lang="en-US" sz="1800" dirty="0"/>
          </a:p>
        </p:txBody>
      </p:sp>
      <p:sp>
        <p:nvSpPr>
          <p:cNvPr id="284" name="Google Shape;284;p32"/>
          <p:cNvSpPr/>
          <p:nvPr/>
        </p:nvSpPr>
        <p:spPr>
          <a:xfrm>
            <a:off x="0" y="7200"/>
            <a:ext cx="4562700" cy="4593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32"/>
          <p:cNvGrpSpPr/>
          <p:nvPr/>
        </p:nvGrpSpPr>
        <p:grpSpPr>
          <a:xfrm>
            <a:off x="3132001" y="2307599"/>
            <a:ext cx="1704860" cy="1640087"/>
            <a:chOff x="3132000" y="2307600"/>
            <a:chExt cx="1692001" cy="1624200"/>
          </a:xfrm>
        </p:grpSpPr>
        <p:pic>
          <p:nvPicPr>
            <p:cNvPr id="286" name="Google Shape;286;p32"/>
            <p:cNvPicPr preferRelativeResize="0"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2001" y="2559600"/>
              <a:ext cx="1692000" cy="13721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7" name="Google Shape;287;p32"/>
            <p:cNvGrpSpPr/>
            <p:nvPr/>
          </p:nvGrpSpPr>
          <p:grpSpPr>
            <a:xfrm>
              <a:off x="3132000" y="2307600"/>
              <a:ext cx="1692000" cy="1624200"/>
              <a:chOff x="720000" y="1223325"/>
              <a:chExt cx="1692000" cy="1624200"/>
            </a:xfrm>
          </p:grpSpPr>
          <p:sp>
            <p:nvSpPr>
              <p:cNvPr id="288" name="Google Shape;288;p32"/>
              <p:cNvSpPr/>
              <p:nvPr/>
            </p:nvSpPr>
            <p:spPr>
              <a:xfrm>
                <a:off x="720000" y="1223325"/>
                <a:ext cx="1692000" cy="16242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720000" y="1223325"/>
                <a:ext cx="1692000" cy="2520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2"/>
              <p:cNvSpPr/>
              <p:nvPr/>
            </p:nvSpPr>
            <p:spPr>
              <a:xfrm>
                <a:off x="720000" y="1223325"/>
                <a:ext cx="252000" cy="252000"/>
              </a:xfrm>
              <a:prstGeom prst="rect">
                <a:avLst/>
              </a:prstGeom>
              <a:solidFill>
                <a:srgbClr val="B59879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2"/>
              <p:cNvSpPr/>
              <p:nvPr/>
            </p:nvSpPr>
            <p:spPr>
              <a:xfrm>
                <a:off x="772200" y="1275525"/>
                <a:ext cx="147600" cy="147600"/>
              </a:xfrm>
              <a:prstGeom prst="mathMultiply">
                <a:avLst>
                  <a:gd name="adj1" fmla="val 23520"/>
                </a:avLst>
              </a:prstGeom>
              <a:solidFill>
                <a:srgbClr val="F2C548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2" name="Google Shape;292;p32"/>
          <p:cNvSpPr/>
          <p:nvPr/>
        </p:nvSpPr>
        <p:spPr>
          <a:xfrm>
            <a:off x="3852000" y="687599"/>
            <a:ext cx="4320000" cy="680847"/>
          </a:xfrm>
          <a:prstGeom prst="rect">
            <a:avLst/>
          </a:prstGeom>
          <a:solidFill>
            <a:srgbClr val="B59879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"/>
          <p:cNvSpPr txBox="1">
            <a:spLocks noGrp="1"/>
          </p:cNvSpPr>
          <p:nvPr>
            <p:ph type="title"/>
          </p:nvPr>
        </p:nvSpPr>
        <p:spPr>
          <a:xfrm>
            <a:off x="3781541" y="755924"/>
            <a:ext cx="6191528" cy="540000"/>
          </a:xfrm>
          <a:prstGeom prst="rect">
            <a:avLst/>
          </a:prstGeom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smtClean="0"/>
              <a:t>BIBLIOTECA CSA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33" y="1515475"/>
            <a:ext cx="4125807" cy="3131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837" y="3383175"/>
            <a:ext cx="1439055" cy="11827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46684" y="706442"/>
            <a:ext cx="7078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212121"/>
                </a:solidFill>
                <a:latin typeface="Roboto Mono"/>
                <a:ea typeface="Roboto Mono"/>
                <a:sym typeface="Roboto Mono"/>
              </a:rPr>
              <a:t>MODELO ENTIDAD-RELAC</a:t>
            </a:r>
            <a:r>
              <a:rPr lang="en-US" sz="3600" b="1" dirty="0" smtClean="0">
                <a:solidFill>
                  <a:schemeClr val="tx1"/>
                </a:solidFill>
                <a:latin typeface="Roboto Mono"/>
                <a:ea typeface="Roboto Mono"/>
                <a:sym typeface="Roboto Mono"/>
              </a:rPr>
              <a:t>I</a:t>
            </a:r>
            <a:r>
              <a:rPr lang="es-ES" sz="3600" b="1" dirty="0" smtClean="0">
                <a:solidFill>
                  <a:schemeClr val="tx1"/>
                </a:solidFill>
                <a:latin typeface="Roboto Mono"/>
                <a:ea typeface="Roboto Mono"/>
                <a:sym typeface="Roboto Mono"/>
              </a:rPr>
              <a:t>ÓN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86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5797" y="1943318"/>
            <a:ext cx="2740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rgbClr val="212121"/>
                </a:solidFill>
                <a:latin typeface="Roboto Mono"/>
                <a:ea typeface="Roboto Mono"/>
                <a:sym typeface="Roboto Mono"/>
              </a:rPr>
              <a:t>DIAGRAMA </a:t>
            </a:r>
            <a:r>
              <a:rPr lang="es-ES" sz="3600" b="1" dirty="0">
                <a:solidFill>
                  <a:srgbClr val="212121"/>
                </a:solidFill>
                <a:latin typeface="Roboto Mono"/>
                <a:ea typeface="Roboto Mono"/>
                <a:sym typeface="Roboto Mono"/>
              </a:rPr>
              <a:t>DE CLASES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681" y="569102"/>
            <a:ext cx="5362487" cy="448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6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28" y="1087525"/>
            <a:ext cx="4880381" cy="30678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7103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161" y="805598"/>
            <a:ext cx="6618210" cy="37589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030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80" y="870146"/>
            <a:ext cx="6147456" cy="35443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073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307" y="770480"/>
            <a:ext cx="5657562" cy="40255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299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7909" y="1040671"/>
            <a:ext cx="46442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212121"/>
                </a:solidFill>
                <a:latin typeface="Roboto Mono"/>
                <a:ea typeface="Roboto Mono"/>
                <a:sym typeface="Roboto Mono"/>
              </a:rPr>
              <a:t>GRACIAS POR </a:t>
            </a:r>
          </a:p>
          <a:p>
            <a:pPr algn="ctr"/>
            <a:r>
              <a:rPr lang="en-US" sz="4800" b="1" dirty="0" smtClean="0">
                <a:solidFill>
                  <a:srgbClr val="212121"/>
                </a:solidFill>
                <a:latin typeface="Roboto Mono"/>
                <a:ea typeface="Roboto Mono"/>
                <a:sym typeface="Roboto Mono"/>
              </a:rPr>
              <a:t>SU ATENCI</a:t>
            </a:r>
            <a:r>
              <a:rPr lang="es-ES" sz="4800" b="1" dirty="0" smtClean="0">
                <a:solidFill>
                  <a:schemeClr val="tx1"/>
                </a:solidFill>
                <a:latin typeface="Roboto Mono"/>
                <a:ea typeface="Roboto Mono"/>
                <a:sym typeface="Roboto Mono"/>
              </a:rPr>
              <a:t>ÓN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281" y="2610331"/>
            <a:ext cx="2615468" cy="186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36248"/>
      </p:ext>
    </p:extLst>
  </p:cSld>
  <p:clrMapOvr>
    <a:masterClrMapping/>
  </p:clrMapOvr>
</p:sld>
</file>

<file path=ppt/theme/theme1.xml><?xml version="1.0" encoding="utf-8"?>
<a:theme xmlns:a="http://schemas.openxmlformats.org/drawingml/2006/main" name="Craft-Maker Portfolio by Slidesgo">
  <a:themeElements>
    <a:clrScheme name="Simple Light">
      <a:dk1>
        <a:srgbClr val="212121"/>
      </a:dk1>
      <a:lt1>
        <a:srgbClr val="FFFFFF"/>
      </a:lt1>
      <a:dk2>
        <a:srgbClr val="3855F5"/>
      </a:dk2>
      <a:lt2>
        <a:srgbClr val="212121"/>
      </a:lt2>
      <a:accent1>
        <a:srgbClr val="FFFFFF"/>
      </a:accent1>
      <a:accent2>
        <a:srgbClr val="3855F5"/>
      </a:accent2>
      <a:accent3>
        <a:srgbClr val="212121"/>
      </a:accent3>
      <a:accent4>
        <a:srgbClr val="FFFFFF"/>
      </a:accent4>
      <a:accent5>
        <a:srgbClr val="3855F5"/>
      </a:accent5>
      <a:accent6>
        <a:srgbClr val="212121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58</Words>
  <Application>Microsoft Office PowerPoint</Application>
  <PresentationFormat>On-screen Show (16:9)</PresentationFormat>
  <Paragraphs>10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 Mono</vt:lpstr>
      <vt:lpstr>Arial</vt:lpstr>
      <vt:lpstr>Inconsolata</vt:lpstr>
      <vt:lpstr>Poppins</vt:lpstr>
      <vt:lpstr>Craft-Maker Portfolio by Slidesgo</vt:lpstr>
      <vt:lpstr>APLICACIÓN PARA BIBLIOTECA </vt:lpstr>
      <vt:lpstr>BIBLIOTECA CSA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BIBLIOTECA</dc:title>
  <dc:creator>saily cabrera</dc:creator>
  <cp:lastModifiedBy>Microsoft account</cp:lastModifiedBy>
  <cp:revision>16</cp:revision>
  <dcterms:modified xsi:type="dcterms:W3CDTF">2021-11-30T20:04:20Z</dcterms:modified>
</cp:coreProperties>
</file>