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65" r:id="rId2"/>
    <p:sldId id="257" r:id="rId3"/>
    <p:sldId id="262" r:id="rId4"/>
    <p:sldId id="288" r:id="rId5"/>
    <p:sldId id="293" r:id="rId6"/>
    <p:sldId id="263" r:id="rId7"/>
    <p:sldId id="256" r:id="rId8"/>
    <p:sldId id="290" r:id="rId9"/>
    <p:sldId id="258" r:id="rId10"/>
    <p:sldId id="291" r:id="rId11"/>
    <p:sldId id="259" r:id="rId12"/>
    <p:sldId id="292" r:id="rId13"/>
    <p:sldId id="260" r:id="rId14"/>
    <p:sldId id="264" r:id="rId15"/>
    <p:sldId id="283" r:id="rId16"/>
    <p:sldId id="266" r:id="rId17"/>
    <p:sldId id="267" r:id="rId18"/>
    <p:sldId id="281" r:id="rId19"/>
    <p:sldId id="284" r:id="rId20"/>
    <p:sldId id="303" r:id="rId21"/>
    <p:sldId id="295" r:id="rId22"/>
    <p:sldId id="296" r:id="rId23"/>
    <p:sldId id="297" r:id="rId24"/>
    <p:sldId id="298" r:id="rId25"/>
    <p:sldId id="299" r:id="rId26"/>
    <p:sldId id="300" r:id="rId27"/>
    <p:sldId id="301" r:id="rId28"/>
    <p:sldId id="302" r:id="rId29"/>
    <p:sldId id="304" r:id="rId30"/>
    <p:sldId id="305" r:id="rId31"/>
    <p:sldId id="306" r:id="rId32"/>
    <p:sldId id="269" r:id="rId33"/>
    <p:sldId id="270" r:id="rId34"/>
    <p:sldId id="279" r:id="rId35"/>
    <p:sldId id="28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6A021-7FB8-4897-9631-FCB4904F6EB6}" type="datetimeFigureOut">
              <a:rPr lang="es-CR" smtClean="0"/>
              <a:t>21/5/2025</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32C2D-D6DC-4E50-96D6-789726E934EA}" type="slidenum">
              <a:rPr lang="es-CR" smtClean="0"/>
              <a:t>‹Nº›</a:t>
            </a:fld>
            <a:endParaRPr lang="es-CR"/>
          </a:p>
        </p:txBody>
      </p:sp>
    </p:spTree>
    <p:extLst>
      <p:ext uri="{BB962C8B-B14F-4D97-AF65-F5344CB8AC3E}">
        <p14:creationId xmlns:p14="http://schemas.microsoft.com/office/powerpoint/2010/main" val="949527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F25A9-C347-0A45-104F-0351B279386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F13B251-F160-E800-5F56-81868564456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D10176-2B62-5122-0096-131380E7A889}"/>
              </a:ext>
            </a:extLst>
          </p:cNvPr>
          <p:cNvSpPr>
            <a:spLocks noGrp="1"/>
          </p:cNvSpPr>
          <p:nvPr>
            <p:ph type="body" idx="1"/>
          </p:nvPr>
        </p:nvSpPr>
        <p:spPr/>
        <p:txBody>
          <a:bodyPr/>
          <a:lstStyle/>
          <a:p>
            <a:endParaRPr lang="es-CR" dirty="0"/>
          </a:p>
        </p:txBody>
      </p:sp>
      <p:sp>
        <p:nvSpPr>
          <p:cNvPr id="4" name="Marcador de número de diapositiva 3">
            <a:extLst>
              <a:ext uri="{FF2B5EF4-FFF2-40B4-BE49-F238E27FC236}">
                <a16:creationId xmlns:a16="http://schemas.microsoft.com/office/drawing/2014/main" id="{EB8D197B-7189-3CDD-CA21-367147B18EF5}"/>
              </a:ext>
            </a:extLst>
          </p:cNvPr>
          <p:cNvSpPr>
            <a:spLocks noGrp="1"/>
          </p:cNvSpPr>
          <p:nvPr>
            <p:ph type="sldNum" sz="quarter" idx="5"/>
          </p:nvPr>
        </p:nvSpPr>
        <p:spPr/>
        <p:txBody>
          <a:bodyPr/>
          <a:lstStyle/>
          <a:p>
            <a:fld id="{DF532C2D-D6DC-4E50-96D6-789726E934EA}" type="slidenum">
              <a:rPr lang="es-CR" smtClean="0"/>
              <a:t>5</a:t>
            </a:fld>
            <a:endParaRPr lang="es-CR"/>
          </a:p>
        </p:txBody>
      </p:sp>
    </p:spTree>
    <p:extLst>
      <p:ext uri="{BB962C8B-B14F-4D97-AF65-F5344CB8AC3E}">
        <p14:creationId xmlns:p14="http://schemas.microsoft.com/office/powerpoint/2010/main" val="203919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F532C2D-D6DC-4E50-96D6-789726E934EA}" type="slidenum">
              <a:rPr lang="es-CR" smtClean="0"/>
              <a:t>13</a:t>
            </a:fld>
            <a:endParaRPr lang="es-CR"/>
          </a:p>
        </p:txBody>
      </p:sp>
    </p:spTree>
    <p:extLst>
      <p:ext uri="{BB962C8B-B14F-4D97-AF65-F5344CB8AC3E}">
        <p14:creationId xmlns:p14="http://schemas.microsoft.com/office/powerpoint/2010/main" val="2461069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67A238CF-1879-4112-BF4F-B0486268A9F2}" type="datetimeFigureOut">
              <a:rPr lang="es-CR" smtClean="0"/>
              <a:t>21/5/2025</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58686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A238CF-1879-4112-BF4F-B0486268A9F2}" type="datetimeFigureOut">
              <a:rPr lang="es-CR" smtClean="0"/>
              <a:t>21/5/2025</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4066141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A238CF-1879-4112-BF4F-B0486268A9F2}" type="datetimeFigureOut">
              <a:rPr lang="es-CR" smtClean="0"/>
              <a:t>21/5/2025</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2341279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A238CF-1879-4112-BF4F-B0486268A9F2}" type="datetimeFigureOut">
              <a:rPr lang="es-CR" smtClean="0"/>
              <a:t>21/5/2025</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DF0D8E6-5417-4F2F-8176-F0BDB3B71BDA}" type="slidenum">
              <a:rPr lang="es-CR" smtClean="0"/>
              <a:t>‹Nº›</a:t>
            </a:fld>
            <a:endParaRPr lang="es-C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4849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A238CF-1879-4112-BF4F-B0486268A9F2}" type="datetimeFigureOut">
              <a:rPr lang="es-CR" smtClean="0"/>
              <a:t>21/5/2025</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1955635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7A238CF-1879-4112-BF4F-B0486268A9F2}" type="datetimeFigureOut">
              <a:rPr lang="es-CR" smtClean="0"/>
              <a:t>21/5/2025</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2591573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7A238CF-1879-4112-BF4F-B0486268A9F2}" type="datetimeFigureOut">
              <a:rPr lang="es-CR" smtClean="0"/>
              <a:t>21/5/2025</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1767901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A238CF-1879-4112-BF4F-B0486268A9F2}" type="datetimeFigureOut">
              <a:rPr lang="es-CR" smtClean="0"/>
              <a:t>21/5/2025</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1661076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A238CF-1879-4112-BF4F-B0486268A9F2}" type="datetimeFigureOut">
              <a:rPr lang="es-CR" smtClean="0"/>
              <a:t>21/5/2025</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3088533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A238CF-1879-4112-BF4F-B0486268A9F2}" type="datetimeFigureOut">
              <a:rPr lang="es-CR" smtClean="0"/>
              <a:t>21/5/2025</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244686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7A238CF-1879-4112-BF4F-B0486268A9F2}" type="datetimeFigureOut">
              <a:rPr lang="es-CR" smtClean="0"/>
              <a:t>21/5/2025</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371810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7A238CF-1879-4112-BF4F-B0486268A9F2}" type="datetimeFigureOut">
              <a:rPr lang="es-CR" smtClean="0"/>
              <a:t>21/5/2025</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21664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7A238CF-1879-4112-BF4F-B0486268A9F2}" type="datetimeFigureOut">
              <a:rPr lang="es-CR" smtClean="0"/>
              <a:t>21/5/2025</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371256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A238CF-1879-4112-BF4F-B0486268A9F2}" type="datetimeFigureOut">
              <a:rPr lang="es-CR" smtClean="0"/>
              <a:t>21/5/2025</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3160753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238CF-1879-4112-BF4F-B0486268A9F2}" type="datetimeFigureOut">
              <a:rPr lang="es-CR" smtClean="0"/>
              <a:t>21/5/2025</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45980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A238CF-1879-4112-BF4F-B0486268A9F2}" type="datetimeFigureOut">
              <a:rPr lang="es-CR" smtClean="0"/>
              <a:t>21/5/2025</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268427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7A238CF-1879-4112-BF4F-B0486268A9F2}" type="datetimeFigureOut">
              <a:rPr lang="es-CR" smtClean="0"/>
              <a:t>21/5/2025</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ADF0D8E6-5417-4F2F-8176-F0BDB3B71BDA}" type="slidenum">
              <a:rPr lang="es-CR" smtClean="0"/>
              <a:t>‹Nº›</a:t>
            </a:fld>
            <a:endParaRPr lang="es-CR"/>
          </a:p>
        </p:txBody>
      </p:sp>
    </p:spTree>
    <p:extLst>
      <p:ext uri="{BB962C8B-B14F-4D97-AF65-F5344CB8AC3E}">
        <p14:creationId xmlns:p14="http://schemas.microsoft.com/office/powerpoint/2010/main" val="354384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7A238CF-1879-4112-BF4F-B0486268A9F2}" type="datetimeFigureOut">
              <a:rPr lang="es-CR" smtClean="0"/>
              <a:t>21/5/2025</a:t>
            </a:fld>
            <a:endParaRPr lang="es-C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C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DF0D8E6-5417-4F2F-8176-F0BDB3B71BDA}" type="slidenum">
              <a:rPr lang="es-CR" smtClean="0"/>
              <a:t>‹Nº›</a:t>
            </a:fld>
            <a:endParaRPr lang="es-CR"/>
          </a:p>
        </p:txBody>
      </p:sp>
    </p:spTree>
    <p:extLst>
      <p:ext uri="{BB962C8B-B14F-4D97-AF65-F5344CB8AC3E}">
        <p14:creationId xmlns:p14="http://schemas.microsoft.com/office/powerpoint/2010/main" val="30993782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EAD82-4A15-0FD4-1399-21DCE991F199}"/>
              </a:ext>
            </a:extLst>
          </p:cNvPr>
          <p:cNvSpPr>
            <a:spLocks noGrp="1"/>
          </p:cNvSpPr>
          <p:nvPr>
            <p:ph type="ctrTitle"/>
          </p:nvPr>
        </p:nvSpPr>
        <p:spPr>
          <a:xfrm>
            <a:off x="395141" y="2432115"/>
            <a:ext cx="11401718" cy="3673403"/>
          </a:xfrm>
        </p:spPr>
        <p:txBody>
          <a:bodyPr/>
          <a:lstStyle/>
          <a:p>
            <a:r>
              <a:rPr lang="es-CR" dirty="0"/>
              <a:t>Información General Del</a:t>
            </a:r>
            <a:br>
              <a:rPr lang="es-CR" dirty="0"/>
            </a:br>
            <a:r>
              <a:rPr lang="es-CR" dirty="0"/>
              <a:t>Desarrollo Del Proyecto</a:t>
            </a:r>
          </a:p>
        </p:txBody>
      </p:sp>
      <p:sp>
        <p:nvSpPr>
          <p:cNvPr id="3" name="Subtítulo 2">
            <a:extLst>
              <a:ext uri="{FF2B5EF4-FFF2-40B4-BE49-F238E27FC236}">
                <a16:creationId xmlns:a16="http://schemas.microsoft.com/office/drawing/2014/main" id="{A3499822-B2DD-19F0-98AD-8EA0086486F4}"/>
              </a:ext>
            </a:extLst>
          </p:cNvPr>
          <p:cNvSpPr>
            <a:spLocks noGrp="1"/>
          </p:cNvSpPr>
          <p:nvPr>
            <p:ph type="subTitle" idx="1"/>
          </p:nvPr>
        </p:nvSpPr>
        <p:spPr>
          <a:xfrm>
            <a:off x="395141" y="1678090"/>
            <a:ext cx="11401718" cy="754025"/>
          </a:xfrm>
        </p:spPr>
        <p:txBody>
          <a:bodyPr/>
          <a:lstStyle/>
          <a:p>
            <a:r>
              <a:rPr lang="es-CR" dirty="0"/>
              <a:t>Desarrollo de las ideas principales para el desarrollo</a:t>
            </a:r>
          </a:p>
        </p:txBody>
      </p:sp>
    </p:spTree>
    <p:extLst>
      <p:ext uri="{BB962C8B-B14F-4D97-AF65-F5344CB8AC3E}">
        <p14:creationId xmlns:p14="http://schemas.microsoft.com/office/powerpoint/2010/main" val="232521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B2E1C-E485-98C2-941D-B4BF75019EDA}"/>
            </a:ext>
          </a:extLst>
        </p:cNvPr>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950EB6E6-FC70-1D61-19DF-97D52CF65168}"/>
              </a:ext>
            </a:extLst>
          </p:cNvPr>
          <p:cNvGraphicFramePr>
            <a:graphicFrameLocks noGrp="1"/>
          </p:cNvGraphicFramePr>
          <p:nvPr>
            <p:extLst>
              <p:ext uri="{D42A27DB-BD31-4B8C-83A1-F6EECF244321}">
                <p14:modId xmlns:p14="http://schemas.microsoft.com/office/powerpoint/2010/main" val="3297510536"/>
              </p:ext>
            </p:extLst>
          </p:nvPr>
        </p:nvGraphicFramePr>
        <p:xfrm>
          <a:off x="143256" y="612648"/>
          <a:ext cx="11905488" cy="4079240"/>
        </p:xfrm>
        <a:graphic>
          <a:graphicData uri="http://schemas.openxmlformats.org/drawingml/2006/table">
            <a:tbl>
              <a:tblPr firstRow="1" bandRow="1">
                <a:tableStyleId>{5C22544A-7EE6-4342-B048-85BDC9FD1C3A}</a:tableStyleId>
              </a:tblPr>
              <a:tblGrid>
                <a:gridCol w="3968496">
                  <a:extLst>
                    <a:ext uri="{9D8B030D-6E8A-4147-A177-3AD203B41FA5}">
                      <a16:colId xmlns:a16="http://schemas.microsoft.com/office/drawing/2014/main" val="1991691615"/>
                    </a:ext>
                  </a:extLst>
                </a:gridCol>
                <a:gridCol w="3968496">
                  <a:extLst>
                    <a:ext uri="{9D8B030D-6E8A-4147-A177-3AD203B41FA5}">
                      <a16:colId xmlns:a16="http://schemas.microsoft.com/office/drawing/2014/main" val="546413856"/>
                    </a:ext>
                  </a:extLst>
                </a:gridCol>
                <a:gridCol w="3968496">
                  <a:extLst>
                    <a:ext uri="{9D8B030D-6E8A-4147-A177-3AD203B41FA5}">
                      <a16:colId xmlns:a16="http://schemas.microsoft.com/office/drawing/2014/main" val="4072370752"/>
                    </a:ext>
                  </a:extLst>
                </a:gridCol>
              </a:tblGrid>
              <a:tr h="370840">
                <a:tc>
                  <a:txBody>
                    <a:bodyPr/>
                    <a:lstStyle/>
                    <a:p>
                      <a:pPr marL="0" algn="ctr" defTabSz="914400" rtl="0" eaLnBrk="1" latinLnBrk="0" hangingPunct="1"/>
                      <a:r>
                        <a:rPr lang="es-CR" sz="1800" b="1" kern="1200" dirty="0">
                          <a:solidFill>
                            <a:schemeClr val="lt1"/>
                          </a:solidFill>
                          <a:latin typeface="Times New Roman" panose="02020603050405020304" pitchFamily="18" charset="0"/>
                          <a:ea typeface="+mn-ea"/>
                          <a:cs typeface="Times New Roman" panose="02020603050405020304" pitchFamily="18" charset="0"/>
                        </a:rPr>
                        <a:t>Nombre</a:t>
                      </a:r>
                    </a:p>
                  </a:txBody>
                  <a:tcPr anchor="ctr"/>
                </a:tc>
                <a:tc>
                  <a:txBody>
                    <a:bodyPr/>
                    <a:lstStyle/>
                    <a:p>
                      <a:pPr marL="0" algn="ctr" defTabSz="914400" rtl="0" eaLnBrk="1" latinLnBrk="0" hangingPunct="1"/>
                      <a:r>
                        <a:rPr lang="es-CR" sz="1800" b="1" kern="1200" dirty="0">
                          <a:solidFill>
                            <a:schemeClr val="lt1"/>
                          </a:solidFill>
                          <a:latin typeface="Times New Roman" panose="02020603050405020304" pitchFamily="18" charset="0"/>
                          <a:ea typeface="+mn-ea"/>
                          <a:cs typeface="Times New Roman" panose="02020603050405020304" pitchFamily="18" charset="0"/>
                        </a:rPr>
                        <a:t>Descripción</a:t>
                      </a:r>
                    </a:p>
                  </a:txBody>
                  <a:tcPr anchor="ctr"/>
                </a:tc>
                <a:tc>
                  <a:txBody>
                    <a:bodyPr/>
                    <a:lstStyle/>
                    <a:p>
                      <a:pPr marL="0" algn="ctr" defTabSz="914400" rtl="0" eaLnBrk="1" latinLnBrk="0" hangingPunct="1"/>
                      <a:r>
                        <a:rPr lang="es-CR" sz="1800" b="1" kern="1200" dirty="0">
                          <a:solidFill>
                            <a:schemeClr val="lt1"/>
                          </a:solidFill>
                          <a:latin typeface="Times New Roman" panose="02020603050405020304" pitchFamily="18" charset="0"/>
                          <a:ea typeface="+mn-ea"/>
                          <a:cs typeface="Times New Roman" panose="02020603050405020304" pitchFamily="18" charset="0"/>
                        </a:rPr>
                        <a:t>Operación</a:t>
                      </a:r>
                    </a:p>
                  </a:txBody>
                  <a:tcPr anchor="ctr"/>
                </a:tc>
                <a:extLst>
                  <a:ext uri="{0D108BD9-81ED-4DB2-BD59-A6C34878D82A}">
                    <a16:rowId xmlns:a16="http://schemas.microsoft.com/office/drawing/2014/main" val="1681802149"/>
                  </a:ext>
                </a:extLst>
              </a:tr>
              <a:tr h="370840">
                <a:tc>
                  <a:txBody>
                    <a:bodyPr/>
                    <a:lstStyle/>
                    <a:p>
                      <a:pPr algn="ctr"/>
                      <a:r>
                        <a:rPr lang="es-CR" dirty="0">
                          <a:latin typeface="Times New Roman" panose="02020603050405020304" pitchFamily="18" charset="0"/>
                          <a:cs typeface="Times New Roman" panose="02020603050405020304" pitchFamily="18" charset="0"/>
                        </a:rPr>
                        <a:t>MOV Rd, Rm</a:t>
                      </a:r>
                    </a:p>
                  </a:txBody>
                  <a:tcPr anchor="ctr"/>
                </a:tc>
                <a:tc>
                  <a:txBody>
                    <a:bodyPr/>
                    <a:lstStyle/>
                    <a:p>
                      <a:pPr algn="ctr"/>
                      <a:r>
                        <a:rPr lang="es-CR" dirty="0">
                          <a:latin typeface="Times New Roman" panose="02020603050405020304" pitchFamily="18" charset="0"/>
                          <a:cs typeface="Times New Roman" panose="02020603050405020304" pitchFamily="18" charset="0"/>
                        </a:rPr>
                        <a:t>Mover con registros</a:t>
                      </a:r>
                    </a:p>
                  </a:txBody>
                  <a:tcPr anchor="ctr"/>
                </a:tc>
                <a:tc>
                  <a:txBody>
                    <a:bodyPr/>
                    <a:lstStyle/>
                    <a:p>
                      <a:pPr algn="ctr"/>
                      <a:r>
                        <a:rPr lang="es-CR" dirty="0">
                          <a:latin typeface="Times New Roman" panose="02020603050405020304" pitchFamily="18" charset="0"/>
                          <a:cs typeface="Times New Roman" panose="02020603050405020304" pitchFamily="18" charset="0"/>
                        </a:rPr>
                        <a:t>Rd ← Rm</a:t>
                      </a:r>
                    </a:p>
                  </a:txBody>
                  <a:tcPr anchor="ctr"/>
                </a:tc>
                <a:extLst>
                  <a:ext uri="{0D108BD9-81ED-4DB2-BD59-A6C34878D82A}">
                    <a16:rowId xmlns:a16="http://schemas.microsoft.com/office/drawing/2014/main" val="1236284447"/>
                  </a:ext>
                </a:extLst>
              </a:tr>
              <a:tr h="370840">
                <a:tc>
                  <a:txBody>
                    <a:bodyPr/>
                    <a:lstStyle/>
                    <a:p>
                      <a:pPr algn="ctr"/>
                      <a:r>
                        <a:rPr lang="es-CR" dirty="0">
                          <a:latin typeface="Times New Roman" panose="02020603050405020304" pitchFamily="18" charset="0"/>
                          <a:cs typeface="Times New Roman" panose="02020603050405020304" pitchFamily="18" charset="0"/>
                        </a:rPr>
                        <a:t>MOVI Rd, #?</a:t>
                      </a:r>
                    </a:p>
                  </a:txBody>
                  <a:tcPr anchor="ctr"/>
                </a:tc>
                <a:tc>
                  <a:txBody>
                    <a:bodyPr/>
                    <a:lstStyle/>
                    <a:p>
                      <a:pPr algn="ctr"/>
                      <a:r>
                        <a:rPr lang="es-CR" dirty="0">
                          <a:latin typeface="Times New Roman" panose="02020603050405020304" pitchFamily="18" charset="0"/>
                          <a:cs typeface="Times New Roman" panose="02020603050405020304" pitchFamily="18" charset="0"/>
                        </a:rPr>
                        <a:t>Mover con inmediato</a:t>
                      </a:r>
                    </a:p>
                  </a:txBody>
                  <a:tcPr anchor="ctr"/>
                </a:tc>
                <a:tc>
                  <a:txBody>
                    <a:bodyPr/>
                    <a:lstStyle/>
                    <a:p>
                      <a:pPr algn="ctr"/>
                      <a:r>
                        <a:rPr lang="es-CR" dirty="0">
                          <a:latin typeface="Times New Roman" panose="02020603050405020304" pitchFamily="18" charset="0"/>
                          <a:cs typeface="Times New Roman" panose="02020603050405020304" pitchFamily="18" charset="0"/>
                        </a:rPr>
                        <a:t>Rd ← Im</a:t>
                      </a:r>
                    </a:p>
                  </a:txBody>
                  <a:tcPr anchor="ctr"/>
                </a:tc>
                <a:extLst>
                  <a:ext uri="{0D108BD9-81ED-4DB2-BD59-A6C34878D82A}">
                    <a16:rowId xmlns:a16="http://schemas.microsoft.com/office/drawing/2014/main" val="1727798759"/>
                  </a:ext>
                </a:extLst>
              </a:tr>
              <a:tr h="370840">
                <a:tc>
                  <a:txBody>
                    <a:bodyPr/>
                    <a:lstStyle/>
                    <a:p>
                      <a:pPr algn="ctr"/>
                      <a:r>
                        <a:rPr lang="es-CR" dirty="0">
                          <a:latin typeface="Times New Roman" panose="02020603050405020304" pitchFamily="18" charset="0"/>
                          <a:cs typeface="Times New Roman" panose="02020603050405020304" pitchFamily="18" charset="0"/>
                        </a:rPr>
                        <a:t>LDR Rd, G[Rn, #offset]</a:t>
                      </a:r>
                    </a:p>
                  </a:txBody>
                  <a:tcPr anchor="ctr"/>
                </a:tc>
                <a:tc>
                  <a:txBody>
                    <a:bodyPr/>
                    <a:lstStyle/>
                    <a:p>
                      <a:pPr algn="ctr"/>
                      <a:r>
                        <a:rPr lang="es-CR" dirty="0">
                          <a:latin typeface="Times New Roman" panose="02020603050405020304" pitchFamily="18" charset="0"/>
                          <a:cs typeface="Times New Roman" panose="02020603050405020304" pitchFamily="18" charset="0"/>
                        </a:rPr>
                        <a:t>Cargar de memoria general</a:t>
                      </a:r>
                    </a:p>
                  </a:txBody>
                  <a:tcPr anchor="ctr"/>
                </a:tc>
                <a:tc>
                  <a:txBody>
                    <a:bodyPr/>
                    <a:lstStyle/>
                    <a:p>
                      <a:pPr algn="ctr"/>
                      <a:r>
                        <a:rPr lang="es-CR" dirty="0">
                          <a:latin typeface="Times New Roman" panose="02020603050405020304" pitchFamily="18" charset="0"/>
                          <a:cs typeface="Times New Roman" panose="02020603050405020304" pitchFamily="18" charset="0"/>
                        </a:rPr>
                        <a:t>Rd ← MemG[Rn + offset]</a:t>
                      </a:r>
                    </a:p>
                  </a:txBody>
                  <a:tcPr anchor="ctr"/>
                </a:tc>
                <a:extLst>
                  <a:ext uri="{0D108BD9-81ED-4DB2-BD59-A6C34878D82A}">
                    <a16:rowId xmlns:a16="http://schemas.microsoft.com/office/drawing/2014/main" val="1971047311"/>
                  </a:ext>
                </a:extLst>
              </a:tr>
              <a:tr h="370840">
                <a:tc>
                  <a:txBody>
                    <a:bodyPr/>
                    <a:lstStyle/>
                    <a:p>
                      <a:pPr algn="ctr"/>
                      <a:r>
                        <a:rPr lang="es-CR" dirty="0">
                          <a:latin typeface="Times New Roman" panose="02020603050405020304" pitchFamily="18" charset="0"/>
                          <a:cs typeface="Times New Roman" panose="02020603050405020304" pitchFamily="18" charset="0"/>
                        </a:rPr>
                        <a:t>LDR Rd, D[Rn, #offset]</a:t>
                      </a:r>
                    </a:p>
                  </a:txBody>
                  <a:tcPr anchor="ctr"/>
                </a:tc>
                <a:tc>
                  <a:txBody>
                    <a:bodyPr/>
                    <a:lstStyle/>
                    <a:p>
                      <a:pPr algn="ctr"/>
                      <a:r>
                        <a:rPr lang="es-CR" dirty="0">
                          <a:latin typeface="Times New Roman" panose="02020603050405020304" pitchFamily="18" charset="0"/>
                          <a:cs typeface="Times New Roman" panose="02020603050405020304" pitchFamily="18" charset="0"/>
                        </a:rPr>
                        <a:t>Cargar de memoria dinámica</a:t>
                      </a:r>
                    </a:p>
                  </a:txBody>
                  <a:tcPr anchor="ctr"/>
                </a:tc>
                <a:tc>
                  <a:txBody>
                    <a:bodyPr/>
                    <a:lstStyle/>
                    <a:p>
                      <a:pPr algn="ctr"/>
                      <a:r>
                        <a:rPr lang="es-CR" dirty="0">
                          <a:latin typeface="Times New Roman" panose="02020603050405020304" pitchFamily="18" charset="0"/>
                          <a:cs typeface="Times New Roman" panose="02020603050405020304" pitchFamily="18" charset="0"/>
                        </a:rPr>
                        <a:t>Rd ← MemD[Rn + offset]</a:t>
                      </a:r>
                    </a:p>
                  </a:txBody>
                  <a:tcPr anchor="ctr"/>
                </a:tc>
                <a:extLst>
                  <a:ext uri="{0D108BD9-81ED-4DB2-BD59-A6C34878D82A}">
                    <a16:rowId xmlns:a16="http://schemas.microsoft.com/office/drawing/2014/main" val="4235420343"/>
                  </a:ext>
                </a:extLst>
              </a:tr>
              <a:tr h="370840">
                <a:tc>
                  <a:txBody>
                    <a:bodyPr/>
                    <a:lstStyle/>
                    <a:p>
                      <a:pPr algn="ctr"/>
                      <a:r>
                        <a:rPr lang="es-CR" dirty="0">
                          <a:latin typeface="Times New Roman" panose="02020603050405020304" pitchFamily="18" charset="0"/>
                          <a:cs typeface="Times New Roman" panose="02020603050405020304" pitchFamily="18" charset="0"/>
                        </a:rPr>
                        <a:t>STR Rd, G[Rn, #offset]</a:t>
                      </a:r>
                    </a:p>
                  </a:txBody>
                  <a:tcPr anchor="ctr"/>
                </a:tc>
                <a:tc>
                  <a:txBody>
                    <a:bodyPr/>
                    <a:lstStyle/>
                    <a:p>
                      <a:pPr algn="ctr"/>
                      <a:r>
                        <a:rPr lang="es-CR" dirty="0">
                          <a:latin typeface="Times New Roman" panose="02020603050405020304" pitchFamily="18" charset="0"/>
                          <a:cs typeface="Times New Roman" panose="02020603050405020304" pitchFamily="18" charset="0"/>
                        </a:rPr>
                        <a:t>Guardar en memoria</a:t>
                      </a:r>
                    </a:p>
                  </a:txBody>
                  <a:tcPr anchor="ctr"/>
                </a:tc>
                <a:tc>
                  <a:txBody>
                    <a:bodyPr/>
                    <a:lstStyle/>
                    <a:p>
                      <a:pPr algn="ctr"/>
                      <a:r>
                        <a:rPr lang="es-CR" dirty="0">
                          <a:latin typeface="Times New Roman" panose="02020603050405020304" pitchFamily="18" charset="0"/>
                          <a:cs typeface="Times New Roman" panose="02020603050405020304" pitchFamily="18" charset="0"/>
                        </a:rPr>
                        <a:t>MemG[Rn + offset] ← Rd</a:t>
                      </a:r>
                    </a:p>
                  </a:txBody>
                  <a:tcPr anchor="ctr"/>
                </a:tc>
                <a:extLst>
                  <a:ext uri="{0D108BD9-81ED-4DB2-BD59-A6C34878D82A}">
                    <a16:rowId xmlns:a16="http://schemas.microsoft.com/office/drawing/2014/main" val="445727092"/>
                  </a:ext>
                </a:extLst>
              </a:tr>
              <a:tr h="370840">
                <a:tc>
                  <a:txBody>
                    <a:bodyPr/>
                    <a:lstStyle/>
                    <a:p>
                      <a:pPr algn="ctr"/>
                      <a:r>
                        <a:rPr lang="es-CR" dirty="0">
                          <a:latin typeface="Times New Roman" panose="02020603050405020304" pitchFamily="18" charset="0"/>
                          <a:cs typeface="Times New Roman" panose="02020603050405020304" pitchFamily="18" charset="0"/>
                        </a:rPr>
                        <a:t>STR Rd, D[Rn, #offset]</a:t>
                      </a:r>
                    </a:p>
                  </a:txBody>
                  <a:tcPr anchor="ctr"/>
                </a:tc>
                <a:tc>
                  <a:txBody>
                    <a:bodyPr/>
                    <a:lstStyle/>
                    <a:p>
                      <a:pPr algn="ctr"/>
                      <a:r>
                        <a:rPr lang="es-CR" dirty="0">
                          <a:latin typeface="Times New Roman" panose="02020603050405020304" pitchFamily="18" charset="0"/>
                          <a:cs typeface="Times New Roman" panose="02020603050405020304" pitchFamily="18" charset="0"/>
                        </a:rPr>
                        <a:t>Guardar en memoria</a:t>
                      </a:r>
                    </a:p>
                  </a:txBody>
                  <a:tcPr anchor="ctr"/>
                </a:tc>
                <a:tc>
                  <a:txBody>
                    <a:bodyPr/>
                    <a:lstStyle/>
                    <a:p>
                      <a:pPr algn="ctr"/>
                      <a:r>
                        <a:rPr lang="es-CR" dirty="0">
                          <a:latin typeface="Times New Roman" panose="02020603050405020304" pitchFamily="18" charset="0"/>
                          <a:cs typeface="Times New Roman" panose="02020603050405020304" pitchFamily="18" charset="0"/>
                        </a:rPr>
                        <a:t>MemD[Rn + offset] ← Rd</a:t>
                      </a:r>
                    </a:p>
                  </a:txBody>
                  <a:tcPr anchor="ctr"/>
                </a:tc>
                <a:extLst>
                  <a:ext uri="{0D108BD9-81ED-4DB2-BD59-A6C34878D82A}">
                    <a16:rowId xmlns:a16="http://schemas.microsoft.com/office/drawing/2014/main" val="1659277925"/>
                  </a:ext>
                </a:extLst>
              </a:tr>
              <a:tr h="370840">
                <a:tc>
                  <a:txBody>
                    <a:bodyPr/>
                    <a:lstStyle/>
                    <a:p>
                      <a:pPr algn="ctr"/>
                      <a:r>
                        <a:rPr lang="es-CR" dirty="0">
                          <a:latin typeface="Times New Roman" panose="02020603050405020304" pitchFamily="18" charset="0"/>
                          <a:cs typeface="Times New Roman" panose="02020603050405020304" pitchFamily="18" charset="0"/>
                        </a:rPr>
                        <a:t>LDRB Rd, G[Rn, #offset]</a:t>
                      </a:r>
                    </a:p>
                  </a:txBody>
                  <a:tcPr anchor="ctr"/>
                </a:tc>
                <a:tc>
                  <a:txBody>
                    <a:bodyPr/>
                    <a:lstStyle/>
                    <a:p>
                      <a:pPr algn="ctr"/>
                      <a:r>
                        <a:rPr lang="es-CR" dirty="0">
                          <a:latin typeface="Times New Roman" panose="02020603050405020304" pitchFamily="18" charset="0"/>
                          <a:cs typeface="Times New Roman" panose="02020603050405020304" pitchFamily="18" charset="0"/>
                        </a:rPr>
                        <a:t>Cargar byte de memoria</a:t>
                      </a:r>
                    </a:p>
                  </a:txBody>
                  <a:tcPr anchor="ctr"/>
                </a:tc>
                <a:tc>
                  <a:txBody>
                    <a:bodyPr/>
                    <a:lstStyle/>
                    <a:p>
                      <a:pPr algn="ctr"/>
                      <a:r>
                        <a:rPr lang="es-CR" dirty="0">
                          <a:latin typeface="Times New Roman" panose="02020603050405020304" pitchFamily="18" charset="0"/>
                          <a:cs typeface="Times New Roman" panose="02020603050405020304" pitchFamily="18" charset="0"/>
                        </a:rPr>
                        <a:t>Rd ← MemG[Rn + offset] (byte)</a:t>
                      </a:r>
                    </a:p>
                  </a:txBody>
                  <a:tcPr anchor="ctr"/>
                </a:tc>
                <a:extLst>
                  <a:ext uri="{0D108BD9-81ED-4DB2-BD59-A6C34878D82A}">
                    <a16:rowId xmlns:a16="http://schemas.microsoft.com/office/drawing/2014/main" val="1853457810"/>
                  </a:ext>
                </a:extLst>
              </a:tr>
              <a:tr h="370840">
                <a:tc>
                  <a:txBody>
                    <a:bodyPr/>
                    <a:lstStyle/>
                    <a:p>
                      <a:pPr algn="ctr"/>
                      <a:r>
                        <a:rPr lang="es-CR" dirty="0">
                          <a:latin typeface="Times New Roman" panose="02020603050405020304" pitchFamily="18" charset="0"/>
                          <a:cs typeface="Times New Roman" panose="02020603050405020304" pitchFamily="18" charset="0"/>
                        </a:rPr>
                        <a:t>LDRB Rd, D[Rn, #offset]</a:t>
                      </a:r>
                    </a:p>
                  </a:txBody>
                  <a:tcPr anchor="ctr"/>
                </a:tc>
                <a:tc>
                  <a:txBody>
                    <a:bodyPr/>
                    <a:lstStyle/>
                    <a:p>
                      <a:pPr algn="ctr"/>
                      <a:r>
                        <a:rPr lang="es-CR" dirty="0">
                          <a:latin typeface="Times New Roman" panose="02020603050405020304" pitchFamily="18" charset="0"/>
                          <a:cs typeface="Times New Roman" panose="02020603050405020304" pitchFamily="18" charset="0"/>
                        </a:rPr>
                        <a:t>Cargar byte de memoria</a:t>
                      </a:r>
                    </a:p>
                  </a:txBody>
                  <a:tcPr anchor="ctr"/>
                </a:tc>
                <a:tc>
                  <a:txBody>
                    <a:bodyPr/>
                    <a:lstStyle/>
                    <a:p>
                      <a:pPr algn="ctr"/>
                      <a:r>
                        <a:rPr lang="es-CR" dirty="0">
                          <a:latin typeface="Times New Roman" panose="02020603050405020304" pitchFamily="18" charset="0"/>
                          <a:cs typeface="Times New Roman" panose="02020603050405020304" pitchFamily="18" charset="0"/>
                        </a:rPr>
                        <a:t>Rd ← MemD[Rn + offset] (byte)</a:t>
                      </a:r>
                    </a:p>
                  </a:txBody>
                  <a:tcPr anchor="ctr"/>
                </a:tc>
                <a:extLst>
                  <a:ext uri="{0D108BD9-81ED-4DB2-BD59-A6C34878D82A}">
                    <a16:rowId xmlns:a16="http://schemas.microsoft.com/office/drawing/2014/main" val="1888466035"/>
                  </a:ext>
                </a:extLst>
              </a:tr>
              <a:tr h="370840">
                <a:tc>
                  <a:txBody>
                    <a:bodyPr/>
                    <a:lstStyle/>
                    <a:p>
                      <a:pPr algn="ctr"/>
                      <a:r>
                        <a:rPr lang="es-CR" dirty="0">
                          <a:latin typeface="Times New Roman" panose="02020603050405020304" pitchFamily="18" charset="0"/>
                          <a:cs typeface="Times New Roman" panose="02020603050405020304" pitchFamily="18" charset="0"/>
                        </a:rPr>
                        <a:t>STRB Rd, G[Rn, #offset]</a:t>
                      </a:r>
                    </a:p>
                  </a:txBody>
                  <a:tcPr anchor="ctr"/>
                </a:tc>
                <a:tc>
                  <a:txBody>
                    <a:bodyPr/>
                    <a:lstStyle/>
                    <a:p>
                      <a:pPr algn="ctr"/>
                      <a:r>
                        <a:rPr lang="es-CR" dirty="0">
                          <a:latin typeface="Times New Roman" panose="02020603050405020304" pitchFamily="18" charset="0"/>
                          <a:cs typeface="Times New Roman" panose="02020603050405020304" pitchFamily="18" charset="0"/>
                        </a:rPr>
                        <a:t>Guardar byte en memoria</a:t>
                      </a:r>
                    </a:p>
                  </a:txBody>
                  <a:tcPr anchor="ctr"/>
                </a:tc>
                <a:tc>
                  <a:txBody>
                    <a:bodyPr/>
                    <a:lstStyle/>
                    <a:p>
                      <a:pPr algn="ctr"/>
                      <a:r>
                        <a:rPr lang="es-CR" dirty="0">
                          <a:latin typeface="Times New Roman" panose="02020603050405020304" pitchFamily="18" charset="0"/>
                          <a:cs typeface="Times New Roman" panose="02020603050405020304" pitchFamily="18" charset="0"/>
                        </a:rPr>
                        <a:t>MemG[Rn + offset] ← Rd (byte)</a:t>
                      </a:r>
                    </a:p>
                  </a:txBody>
                  <a:tcPr anchor="ctr"/>
                </a:tc>
                <a:extLst>
                  <a:ext uri="{0D108BD9-81ED-4DB2-BD59-A6C34878D82A}">
                    <a16:rowId xmlns:a16="http://schemas.microsoft.com/office/drawing/2014/main" val="2638854905"/>
                  </a:ext>
                </a:extLst>
              </a:tr>
              <a:tr h="370840">
                <a:tc>
                  <a:txBody>
                    <a:bodyPr/>
                    <a:lstStyle/>
                    <a:p>
                      <a:pPr algn="ctr"/>
                      <a:r>
                        <a:rPr lang="es-CR" dirty="0">
                          <a:latin typeface="Times New Roman" panose="02020603050405020304" pitchFamily="18" charset="0"/>
                          <a:cs typeface="Times New Roman" panose="02020603050405020304" pitchFamily="18" charset="0"/>
                        </a:rPr>
                        <a:t>STRB Rd, D[Rn, #offset]</a:t>
                      </a:r>
                    </a:p>
                  </a:txBody>
                  <a:tcPr anchor="ctr"/>
                </a:tc>
                <a:tc>
                  <a:txBody>
                    <a:bodyPr/>
                    <a:lstStyle/>
                    <a:p>
                      <a:pPr algn="ctr"/>
                      <a:r>
                        <a:rPr lang="es-CR" dirty="0">
                          <a:latin typeface="Times New Roman" panose="02020603050405020304" pitchFamily="18" charset="0"/>
                          <a:cs typeface="Times New Roman" panose="02020603050405020304" pitchFamily="18" charset="0"/>
                        </a:rPr>
                        <a:t>Guardar byte en memoria</a:t>
                      </a:r>
                    </a:p>
                  </a:txBody>
                  <a:tcPr anchor="ctr"/>
                </a:tc>
                <a:tc>
                  <a:txBody>
                    <a:bodyPr/>
                    <a:lstStyle/>
                    <a:p>
                      <a:pPr algn="ctr"/>
                      <a:r>
                        <a:rPr lang="es-CR" dirty="0">
                          <a:latin typeface="Times New Roman" panose="02020603050405020304" pitchFamily="18" charset="0"/>
                          <a:cs typeface="Times New Roman" panose="02020603050405020304" pitchFamily="18" charset="0"/>
                        </a:rPr>
                        <a:t>MemD[Rn + offset] ← Rd (byte)</a:t>
                      </a:r>
                    </a:p>
                  </a:txBody>
                  <a:tcPr anchor="ctr"/>
                </a:tc>
                <a:extLst>
                  <a:ext uri="{0D108BD9-81ED-4DB2-BD59-A6C34878D82A}">
                    <a16:rowId xmlns:a16="http://schemas.microsoft.com/office/drawing/2014/main" val="3918903555"/>
                  </a:ext>
                </a:extLst>
              </a:tr>
            </a:tbl>
          </a:graphicData>
        </a:graphic>
      </p:graphicFrame>
      <p:sp>
        <p:nvSpPr>
          <p:cNvPr id="7" name="CuadroTexto 6">
            <a:extLst>
              <a:ext uri="{FF2B5EF4-FFF2-40B4-BE49-F238E27FC236}">
                <a16:creationId xmlns:a16="http://schemas.microsoft.com/office/drawing/2014/main" id="{986AAC26-C7BF-5A78-0CE5-C45BB1456AE6}"/>
              </a:ext>
            </a:extLst>
          </p:cNvPr>
          <p:cNvSpPr txBox="1"/>
          <p:nvPr/>
        </p:nvSpPr>
        <p:spPr>
          <a:xfrm>
            <a:off x="143256" y="243316"/>
            <a:ext cx="4376928" cy="369332"/>
          </a:xfrm>
          <a:prstGeom prst="rect">
            <a:avLst/>
          </a:prstGeom>
          <a:noFill/>
        </p:spPr>
        <p:txBody>
          <a:bodyPr wrap="square" rtlCol="0">
            <a:spAutoFit/>
          </a:bodyPr>
          <a:lstStyle/>
          <a:p>
            <a:r>
              <a:rPr lang="es-ES" i="1" dirty="0"/>
              <a:t>Operaciones</a:t>
            </a:r>
            <a:r>
              <a:rPr lang="es-ES" dirty="0"/>
              <a:t> de Movimiento de Datos</a:t>
            </a:r>
            <a:r>
              <a:rPr lang="es-CR" i="1" dirty="0"/>
              <a:t>:</a:t>
            </a:r>
          </a:p>
        </p:txBody>
      </p:sp>
      <p:sp>
        <p:nvSpPr>
          <p:cNvPr id="2" name="Rectángulo 1">
            <a:extLst>
              <a:ext uri="{FF2B5EF4-FFF2-40B4-BE49-F238E27FC236}">
                <a16:creationId xmlns:a16="http://schemas.microsoft.com/office/drawing/2014/main" id="{7A64A567-75D8-9286-0191-37ABF6E96DAC}"/>
              </a:ext>
            </a:extLst>
          </p:cNvPr>
          <p:cNvSpPr/>
          <p:nvPr/>
        </p:nvSpPr>
        <p:spPr>
          <a:xfrm>
            <a:off x="143256" y="5043948"/>
            <a:ext cx="1954911" cy="515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10 Operaciones</a:t>
            </a:r>
          </a:p>
        </p:txBody>
      </p:sp>
    </p:spTree>
    <p:extLst>
      <p:ext uri="{BB962C8B-B14F-4D97-AF65-F5344CB8AC3E}">
        <p14:creationId xmlns:p14="http://schemas.microsoft.com/office/powerpoint/2010/main" val="324291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01E8A-A96E-3BFF-1FCA-DC7A5C77C48E}"/>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582D306D-C813-BD1F-DCCA-8B643F9BEFF1}"/>
              </a:ext>
            </a:extLst>
          </p:cNvPr>
          <p:cNvGraphicFramePr>
            <a:graphicFrameLocks noGrp="1"/>
          </p:cNvGraphicFramePr>
          <p:nvPr>
            <p:extLst>
              <p:ext uri="{D42A27DB-BD31-4B8C-83A1-F6EECF244321}">
                <p14:modId xmlns:p14="http://schemas.microsoft.com/office/powerpoint/2010/main" val="2095200198"/>
              </p:ext>
            </p:extLst>
          </p:nvPr>
        </p:nvGraphicFramePr>
        <p:xfrm>
          <a:off x="128016" y="536448"/>
          <a:ext cx="11905488" cy="3337560"/>
        </p:xfrm>
        <a:graphic>
          <a:graphicData uri="http://schemas.openxmlformats.org/drawingml/2006/table">
            <a:tbl>
              <a:tblPr firstRow="1" bandRow="1">
                <a:tableStyleId>{5C22544A-7EE6-4342-B048-85BDC9FD1C3A}</a:tableStyleId>
              </a:tblPr>
              <a:tblGrid>
                <a:gridCol w="2807208">
                  <a:extLst>
                    <a:ext uri="{9D8B030D-6E8A-4147-A177-3AD203B41FA5}">
                      <a16:colId xmlns:a16="http://schemas.microsoft.com/office/drawing/2014/main" val="1991691615"/>
                    </a:ext>
                  </a:extLst>
                </a:gridCol>
                <a:gridCol w="5010912">
                  <a:extLst>
                    <a:ext uri="{9D8B030D-6E8A-4147-A177-3AD203B41FA5}">
                      <a16:colId xmlns:a16="http://schemas.microsoft.com/office/drawing/2014/main" val="546413856"/>
                    </a:ext>
                  </a:extLst>
                </a:gridCol>
                <a:gridCol w="4087368">
                  <a:extLst>
                    <a:ext uri="{9D8B030D-6E8A-4147-A177-3AD203B41FA5}">
                      <a16:colId xmlns:a16="http://schemas.microsoft.com/office/drawing/2014/main" val="4072370752"/>
                    </a:ext>
                  </a:extLst>
                </a:gridCol>
              </a:tblGrid>
              <a:tr h="370840">
                <a:tc>
                  <a:txBody>
                    <a:bodyPr/>
                    <a:lstStyle/>
                    <a:p>
                      <a:pPr algn="ctr"/>
                      <a:r>
                        <a:rPr lang="es-CR" dirty="0">
                          <a:latin typeface="Times New Roman" panose="02020603050405020304" pitchFamily="18" charset="0"/>
                          <a:cs typeface="Times New Roman" panose="02020603050405020304" pitchFamily="18" charset="0"/>
                        </a:rPr>
                        <a:t>Nombre</a:t>
                      </a:r>
                    </a:p>
                  </a:txBody>
                  <a:tcPr anchor="ctr"/>
                </a:tc>
                <a:tc>
                  <a:txBody>
                    <a:bodyPr/>
                    <a:lstStyle/>
                    <a:p>
                      <a:pPr algn="ctr"/>
                      <a:r>
                        <a:rPr lang="es-CR" dirty="0">
                          <a:latin typeface="Times New Roman" panose="02020603050405020304" pitchFamily="18" charset="0"/>
                          <a:cs typeface="Times New Roman" panose="02020603050405020304" pitchFamily="18" charset="0"/>
                        </a:rPr>
                        <a:t>Descripción</a:t>
                      </a:r>
                    </a:p>
                  </a:txBody>
                  <a:tcPr anchor="ctr"/>
                </a:tc>
                <a:tc>
                  <a:txBody>
                    <a:bodyPr/>
                    <a:lstStyle/>
                    <a:p>
                      <a:pPr algn="ctr"/>
                      <a:r>
                        <a:rPr lang="es-CR" dirty="0">
                          <a:latin typeface="Times New Roman" panose="02020603050405020304" pitchFamily="18" charset="0"/>
                          <a:cs typeface="Times New Roman" panose="02020603050405020304" pitchFamily="18" charset="0"/>
                        </a:rPr>
                        <a:t>Operación</a:t>
                      </a:r>
                    </a:p>
                  </a:txBody>
                  <a:tcPr anchor="ctr"/>
                </a:tc>
                <a:extLst>
                  <a:ext uri="{0D108BD9-81ED-4DB2-BD59-A6C34878D82A}">
                    <a16:rowId xmlns:a16="http://schemas.microsoft.com/office/drawing/2014/main" val="1681802149"/>
                  </a:ext>
                </a:extLst>
              </a:tr>
              <a:tr h="370840">
                <a:tc>
                  <a:txBody>
                    <a:bodyPr/>
                    <a:lstStyle/>
                    <a:p>
                      <a:pPr algn="ctr"/>
                      <a:r>
                        <a:rPr lang="es-CR" dirty="0">
                          <a:latin typeface="Times New Roman" panose="02020603050405020304" pitchFamily="18" charset="0"/>
                          <a:cs typeface="Times New Roman" panose="02020603050405020304" pitchFamily="18" charset="0"/>
                        </a:rPr>
                        <a:t>CMP Rn, Rm</a:t>
                      </a:r>
                    </a:p>
                  </a:txBody>
                  <a:tcPr anchor="ctr"/>
                </a:tc>
                <a:tc>
                  <a:txBody>
                    <a:bodyPr/>
                    <a:lstStyle/>
                    <a:p>
                      <a:pPr algn="ctr"/>
                      <a:r>
                        <a:rPr lang="es-CR" dirty="0">
                          <a:latin typeface="Times New Roman" panose="02020603050405020304" pitchFamily="18" charset="0"/>
                          <a:cs typeface="Times New Roman" panose="02020603050405020304" pitchFamily="18" charset="0"/>
                        </a:rPr>
                        <a:t>Comparación entre registros</a:t>
                      </a:r>
                    </a:p>
                  </a:txBody>
                  <a:tcPr anchor="ctr"/>
                </a:tc>
                <a:tc>
                  <a:txBody>
                    <a:bodyPr/>
                    <a:lstStyle/>
                    <a:p>
                      <a:pPr algn="ctr"/>
                      <a:r>
                        <a:rPr lang="es-ES" dirty="0">
                          <a:latin typeface="Times New Roman" panose="02020603050405020304" pitchFamily="18" charset="0"/>
                          <a:cs typeface="Times New Roman" panose="02020603050405020304" pitchFamily="18" charset="0"/>
                        </a:rPr>
                        <a:t>Actualiza flags según (Rn - </a:t>
                      </a:r>
                      <a:r>
                        <a:rPr lang="es-CR" dirty="0">
                          <a:latin typeface="Times New Roman" panose="02020603050405020304" pitchFamily="18" charset="0"/>
                          <a:cs typeface="Times New Roman" panose="02020603050405020304" pitchFamily="18" charset="0"/>
                        </a:rPr>
                        <a:t>Rm</a:t>
                      </a:r>
                      <a:r>
                        <a:rPr lang="es-ES"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236284447"/>
                  </a:ext>
                </a:extLst>
              </a:tr>
              <a:tr h="370840">
                <a:tc>
                  <a:txBody>
                    <a:bodyPr/>
                    <a:lstStyle/>
                    <a:p>
                      <a:pPr algn="ctr"/>
                      <a:r>
                        <a:rPr lang="es-CR" dirty="0">
                          <a:latin typeface="Times New Roman" panose="02020603050405020304" pitchFamily="18" charset="0"/>
                          <a:cs typeface="Times New Roman" panose="02020603050405020304" pitchFamily="18" charset="0"/>
                        </a:rPr>
                        <a:t>CMPI Rn, #?</a:t>
                      </a:r>
                    </a:p>
                  </a:txBody>
                  <a:tcPr anchor="ctr"/>
                </a:tc>
                <a:tc>
                  <a:txBody>
                    <a:bodyPr/>
                    <a:lstStyle/>
                    <a:p>
                      <a:pPr algn="ctr"/>
                      <a:r>
                        <a:rPr lang="es-CR" dirty="0">
                          <a:latin typeface="Times New Roman" panose="02020603050405020304" pitchFamily="18" charset="0"/>
                          <a:cs typeface="Times New Roman" panose="02020603050405020304" pitchFamily="18" charset="0"/>
                        </a:rPr>
                        <a:t>Comparación entre registro e inmediato</a:t>
                      </a:r>
                    </a:p>
                  </a:txBody>
                  <a:tcPr anchor="ctr"/>
                </a:tc>
                <a:tc>
                  <a:txBody>
                    <a:bodyPr/>
                    <a:lstStyle/>
                    <a:p>
                      <a:pPr algn="ctr"/>
                      <a:r>
                        <a:rPr lang="es-ES" dirty="0">
                          <a:latin typeface="Times New Roman" panose="02020603050405020304" pitchFamily="18" charset="0"/>
                          <a:cs typeface="Times New Roman" panose="02020603050405020304" pitchFamily="18" charset="0"/>
                        </a:rPr>
                        <a:t>Actualiza flags según (Rn - Im)</a:t>
                      </a:r>
                    </a:p>
                  </a:txBody>
                  <a:tcPr anchor="ctr"/>
                </a:tc>
                <a:extLst>
                  <a:ext uri="{0D108BD9-81ED-4DB2-BD59-A6C34878D82A}">
                    <a16:rowId xmlns:a16="http://schemas.microsoft.com/office/drawing/2014/main" val="352299427"/>
                  </a:ext>
                </a:extLst>
              </a:tr>
              <a:tr h="370840">
                <a:tc>
                  <a:txBody>
                    <a:bodyPr/>
                    <a:lstStyle/>
                    <a:p>
                      <a:pPr algn="ctr"/>
                      <a:r>
                        <a:rPr lang="es-CR" dirty="0">
                          <a:latin typeface="Times New Roman" panose="02020603050405020304" pitchFamily="18" charset="0"/>
                          <a:cs typeface="Times New Roman" panose="02020603050405020304" pitchFamily="18" charset="0"/>
                        </a:rPr>
                        <a:t>CMN Rn, Rm</a:t>
                      </a:r>
                    </a:p>
                  </a:txBody>
                  <a:tcPr anchor="ctr"/>
                </a:tc>
                <a:tc>
                  <a:txBody>
                    <a:bodyPr/>
                    <a:lstStyle/>
                    <a:p>
                      <a:pPr algn="ctr"/>
                      <a:r>
                        <a:rPr lang="es-CR" dirty="0">
                          <a:latin typeface="Times New Roman" panose="02020603050405020304" pitchFamily="18" charset="0"/>
                          <a:cs typeface="Times New Roman" panose="02020603050405020304" pitchFamily="18" charset="0"/>
                        </a:rPr>
                        <a:t>Comparar negativo entre registros</a:t>
                      </a:r>
                    </a:p>
                  </a:txBody>
                  <a:tcPr anchor="ctr"/>
                </a:tc>
                <a:tc>
                  <a:txBody>
                    <a:bodyPr/>
                    <a:lstStyle/>
                    <a:p>
                      <a:pPr algn="ctr"/>
                      <a:r>
                        <a:rPr lang="es-ES" dirty="0">
                          <a:latin typeface="Times New Roman" panose="02020603050405020304" pitchFamily="18" charset="0"/>
                          <a:cs typeface="Times New Roman" panose="02020603050405020304" pitchFamily="18" charset="0"/>
                        </a:rPr>
                        <a:t>Actualiza flags según (Rn + </a:t>
                      </a:r>
                      <a:r>
                        <a:rPr lang="es-CR" dirty="0">
                          <a:latin typeface="Times New Roman" panose="02020603050405020304" pitchFamily="18" charset="0"/>
                          <a:cs typeface="Times New Roman" panose="02020603050405020304" pitchFamily="18" charset="0"/>
                        </a:rPr>
                        <a:t>Rm</a:t>
                      </a:r>
                      <a:r>
                        <a:rPr lang="es-ES"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971047311"/>
                  </a:ext>
                </a:extLst>
              </a:tr>
              <a:tr h="370840">
                <a:tc>
                  <a:txBody>
                    <a:bodyPr/>
                    <a:lstStyle/>
                    <a:p>
                      <a:pPr algn="ctr"/>
                      <a:r>
                        <a:rPr lang="es-CR" dirty="0">
                          <a:latin typeface="Times New Roman" panose="02020603050405020304" pitchFamily="18" charset="0"/>
                          <a:cs typeface="Times New Roman" panose="02020603050405020304" pitchFamily="18" charset="0"/>
                        </a:rPr>
                        <a:t>CMNI Rn, #?</a:t>
                      </a:r>
                    </a:p>
                  </a:txBody>
                  <a:tcPr anchor="ctr"/>
                </a:tc>
                <a:tc>
                  <a:txBody>
                    <a:bodyPr/>
                    <a:lstStyle/>
                    <a:p>
                      <a:pPr algn="ctr"/>
                      <a:r>
                        <a:rPr lang="es-CR" dirty="0">
                          <a:latin typeface="Times New Roman" panose="02020603050405020304" pitchFamily="18" charset="0"/>
                          <a:cs typeface="Times New Roman" panose="02020603050405020304" pitchFamily="18" charset="0"/>
                        </a:rPr>
                        <a:t>Comparar negativo entre registro e inmediato</a:t>
                      </a:r>
                    </a:p>
                  </a:txBody>
                  <a:tcPr anchor="ctr"/>
                </a:tc>
                <a:tc>
                  <a:txBody>
                    <a:bodyPr/>
                    <a:lstStyle/>
                    <a:p>
                      <a:pPr algn="ctr"/>
                      <a:r>
                        <a:rPr lang="es-ES" dirty="0">
                          <a:latin typeface="Times New Roman" panose="02020603050405020304" pitchFamily="18" charset="0"/>
                          <a:cs typeface="Times New Roman" panose="02020603050405020304" pitchFamily="18" charset="0"/>
                        </a:rPr>
                        <a:t>Actualiza flags según (Rn + Im)</a:t>
                      </a:r>
                    </a:p>
                  </a:txBody>
                  <a:tcPr anchor="ctr"/>
                </a:tc>
                <a:extLst>
                  <a:ext uri="{0D108BD9-81ED-4DB2-BD59-A6C34878D82A}">
                    <a16:rowId xmlns:a16="http://schemas.microsoft.com/office/drawing/2014/main" val="3762682785"/>
                  </a:ext>
                </a:extLst>
              </a:tr>
              <a:tr h="370840">
                <a:tc>
                  <a:txBody>
                    <a:bodyPr/>
                    <a:lstStyle/>
                    <a:p>
                      <a:pPr algn="ctr"/>
                      <a:r>
                        <a:rPr lang="es-CR" dirty="0">
                          <a:latin typeface="Times New Roman" panose="02020603050405020304" pitchFamily="18" charset="0"/>
                          <a:cs typeface="Times New Roman" panose="02020603050405020304" pitchFamily="18" charset="0"/>
                        </a:rPr>
                        <a:t>TST Rn, Rm</a:t>
                      </a:r>
                    </a:p>
                  </a:txBody>
                  <a:tcPr anchor="ctr"/>
                </a:tc>
                <a:tc>
                  <a:txBody>
                    <a:bodyPr/>
                    <a:lstStyle/>
                    <a:p>
                      <a:pPr algn="ctr"/>
                      <a:r>
                        <a:rPr lang="es-CR" dirty="0">
                          <a:latin typeface="Times New Roman" panose="02020603050405020304" pitchFamily="18" charset="0"/>
                          <a:cs typeface="Times New Roman" panose="02020603050405020304" pitchFamily="18" charset="0"/>
                        </a:rPr>
                        <a:t>Test de bits entre registros</a:t>
                      </a:r>
                    </a:p>
                  </a:txBody>
                  <a:tcPr anchor="ctr"/>
                </a:tc>
                <a:tc>
                  <a:txBody>
                    <a:bodyPr/>
                    <a:lstStyle/>
                    <a:p>
                      <a:pPr algn="ctr"/>
                      <a:r>
                        <a:rPr lang="es-ES" dirty="0">
                          <a:latin typeface="Times New Roman" panose="02020603050405020304" pitchFamily="18" charset="0"/>
                          <a:cs typeface="Times New Roman" panose="02020603050405020304" pitchFamily="18" charset="0"/>
                        </a:rPr>
                        <a:t>Actualiza flags según (Rn &amp; </a:t>
                      </a:r>
                      <a:r>
                        <a:rPr lang="es-CR" dirty="0">
                          <a:latin typeface="Times New Roman" panose="02020603050405020304" pitchFamily="18" charset="0"/>
                          <a:cs typeface="Times New Roman" panose="02020603050405020304" pitchFamily="18" charset="0"/>
                        </a:rPr>
                        <a:t>Rm</a:t>
                      </a:r>
                      <a:r>
                        <a:rPr lang="es-ES"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45727092"/>
                  </a:ext>
                </a:extLst>
              </a:tr>
              <a:tr h="370840">
                <a:tc>
                  <a:txBody>
                    <a:bodyPr/>
                    <a:lstStyle/>
                    <a:p>
                      <a:pPr algn="ctr"/>
                      <a:r>
                        <a:rPr lang="es-CR" dirty="0">
                          <a:latin typeface="Times New Roman" panose="02020603050405020304" pitchFamily="18" charset="0"/>
                          <a:cs typeface="Times New Roman" panose="02020603050405020304" pitchFamily="18" charset="0"/>
                        </a:rPr>
                        <a:t>TSTI Rn, #?</a:t>
                      </a:r>
                    </a:p>
                  </a:txBody>
                  <a:tcPr anchor="ctr"/>
                </a:tc>
                <a:tc>
                  <a:txBody>
                    <a:bodyPr/>
                    <a:lstStyle/>
                    <a:p>
                      <a:pPr algn="ctr"/>
                      <a:r>
                        <a:rPr lang="es-CR" dirty="0">
                          <a:latin typeface="Times New Roman" panose="02020603050405020304" pitchFamily="18" charset="0"/>
                          <a:cs typeface="Times New Roman" panose="02020603050405020304" pitchFamily="18" charset="0"/>
                        </a:rPr>
                        <a:t>Test de bits entre registro e inmediato</a:t>
                      </a:r>
                    </a:p>
                  </a:txBody>
                  <a:tcPr anchor="ctr"/>
                </a:tc>
                <a:tc>
                  <a:txBody>
                    <a:bodyPr/>
                    <a:lstStyle/>
                    <a:p>
                      <a:pPr algn="ctr"/>
                      <a:r>
                        <a:rPr lang="es-ES" dirty="0">
                          <a:latin typeface="Times New Roman" panose="02020603050405020304" pitchFamily="18" charset="0"/>
                          <a:cs typeface="Times New Roman" panose="02020603050405020304" pitchFamily="18" charset="0"/>
                        </a:rPr>
                        <a:t>Actualiza flags según (Rn &amp; Im)</a:t>
                      </a:r>
                    </a:p>
                  </a:txBody>
                  <a:tcPr anchor="ctr"/>
                </a:tc>
                <a:extLst>
                  <a:ext uri="{0D108BD9-81ED-4DB2-BD59-A6C34878D82A}">
                    <a16:rowId xmlns:a16="http://schemas.microsoft.com/office/drawing/2014/main" val="3497613358"/>
                  </a:ext>
                </a:extLst>
              </a:tr>
              <a:tr h="370840">
                <a:tc>
                  <a:txBody>
                    <a:bodyPr/>
                    <a:lstStyle/>
                    <a:p>
                      <a:pPr algn="ctr"/>
                      <a:r>
                        <a:rPr lang="es-CR" dirty="0">
                          <a:latin typeface="Times New Roman" panose="02020603050405020304" pitchFamily="18" charset="0"/>
                          <a:cs typeface="Times New Roman" panose="02020603050405020304" pitchFamily="18" charset="0"/>
                        </a:rPr>
                        <a:t>TEQ Rn, Rm</a:t>
                      </a:r>
                    </a:p>
                  </a:txBody>
                  <a:tcPr anchor="ctr"/>
                </a:tc>
                <a:tc>
                  <a:txBody>
                    <a:bodyPr/>
                    <a:lstStyle/>
                    <a:p>
                      <a:pPr algn="ctr"/>
                      <a:r>
                        <a:rPr lang="es-CR" dirty="0">
                          <a:latin typeface="Times New Roman" panose="02020603050405020304" pitchFamily="18" charset="0"/>
                          <a:cs typeface="Times New Roman" panose="02020603050405020304" pitchFamily="18" charset="0"/>
                        </a:rPr>
                        <a:t>Test igualdad entre registros</a:t>
                      </a:r>
                    </a:p>
                  </a:txBody>
                  <a:tcPr anchor="ctr"/>
                </a:tc>
                <a:tc>
                  <a:txBody>
                    <a:bodyPr/>
                    <a:lstStyle/>
                    <a:p>
                      <a:pPr algn="ctr"/>
                      <a:r>
                        <a:rPr lang="es-ES" dirty="0">
                          <a:latin typeface="Times New Roman" panose="02020603050405020304" pitchFamily="18" charset="0"/>
                          <a:cs typeface="Times New Roman" panose="02020603050405020304" pitchFamily="18" charset="0"/>
                        </a:rPr>
                        <a:t>Actualiza flags según (Rn ^ </a:t>
                      </a:r>
                      <a:r>
                        <a:rPr lang="es-CR" dirty="0">
                          <a:latin typeface="Times New Roman" panose="02020603050405020304" pitchFamily="18" charset="0"/>
                          <a:cs typeface="Times New Roman" panose="02020603050405020304" pitchFamily="18" charset="0"/>
                        </a:rPr>
                        <a:t>Rm</a:t>
                      </a:r>
                      <a:r>
                        <a:rPr lang="es-ES"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853457810"/>
                  </a:ext>
                </a:extLst>
              </a:tr>
              <a:tr h="370840">
                <a:tc>
                  <a:txBody>
                    <a:bodyPr/>
                    <a:lstStyle/>
                    <a:p>
                      <a:pPr algn="ctr"/>
                      <a:r>
                        <a:rPr lang="es-CR" dirty="0">
                          <a:latin typeface="Times New Roman" panose="02020603050405020304" pitchFamily="18" charset="0"/>
                          <a:cs typeface="Times New Roman" panose="02020603050405020304" pitchFamily="18" charset="0"/>
                        </a:rPr>
                        <a:t>TEQI Rn, #?</a:t>
                      </a:r>
                    </a:p>
                  </a:txBody>
                  <a:tcPr anchor="ctr"/>
                </a:tc>
                <a:tc>
                  <a:txBody>
                    <a:bodyPr/>
                    <a:lstStyle/>
                    <a:p>
                      <a:pPr algn="ctr"/>
                      <a:r>
                        <a:rPr lang="es-CR" dirty="0">
                          <a:latin typeface="Times New Roman" panose="02020603050405020304" pitchFamily="18" charset="0"/>
                          <a:cs typeface="Times New Roman" panose="02020603050405020304" pitchFamily="18" charset="0"/>
                        </a:rPr>
                        <a:t>Test igualdad entre registro e inmediato</a:t>
                      </a:r>
                    </a:p>
                  </a:txBody>
                  <a:tcPr anchor="ctr"/>
                </a:tc>
                <a:tc>
                  <a:txBody>
                    <a:bodyPr/>
                    <a:lstStyle/>
                    <a:p>
                      <a:pPr algn="ctr"/>
                      <a:r>
                        <a:rPr lang="es-ES" dirty="0">
                          <a:latin typeface="Times New Roman" panose="02020603050405020304" pitchFamily="18" charset="0"/>
                          <a:cs typeface="Times New Roman" panose="02020603050405020304" pitchFamily="18" charset="0"/>
                        </a:rPr>
                        <a:t>Actualiza flags según (Rn ^ Im)</a:t>
                      </a:r>
                    </a:p>
                  </a:txBody>
                  <a:tcPr anchor="ctr"/>
                </a:tc>
                <a:extLst>
                  <a:ext uri="{0D108BD9-81ED-4DB2-BD59-A6C34878D82A}">
                    <a16:rowId xmlns:a16="http://schemas.microsoft.com/office/drawing/2014/main" val="747653458"/>
                  </a:ext>
                </a:extLst>
              </a:tr>
            </a:tbl>
          </a:graphicData>
        </a:graphic>
      </p:graphicFrame>
      <p:sp>
        <p:nvSpPr>
          <p:cNvPr id="5" name="CuadroTexto 4">
            <a:extLst>
              <a:ext uri="{FF2B5EF4-FFF2-40B4-BE49-F238E27FC236}">
                <a16:creationId xmlns:a16="http://schemas.microsoft.com/office/drawing/2014/main" id="{5C79324C-116D-D221-A935-5E3AC62152E7}"/>
              </a:ext>
            </a:extLst>
          </p:cNvPr>
          <p:cNvSpPr txBox="1"/>
          <p:nvPr/>
        </p:nvSpPr>
        <p:spPr>
          <a:xfrm>
            <a:off x="128016" y="167116"/>
            <a:ext cx="4197096" cy="369332"/>
          </a:xfrm>
          <a:prstGeom prst="rect">
            <a:avLst/>
          </a:prstGeom>
          <a:noFill/>
        </p:spPr>
        <p:txBody>
          <a:bodyPr wrap="square" rtlCol="0">
            <a:spAutoFit/>
          </a:bodyPr>
          <a:lstStyle>
            <a:defPPr>
              <a:defRPr lang="en-US"/>
            </a:defPPr>
            <a:lvl1pPr>
              <a:defRPr i="1"/>
            </a:lvl1pPr>
          </a:lstStyle>
          <a:p>
            <a:r>
              <a:rPr lang="es-CR" dirty="0"/>
              <a:t>Operaciones de Comparación:</a:t>
            </a:r>
          </a:p>
        </p:txBody>
      </p:sp>
      <p:sp>
        <p:nvSpPr>
          <p:cNvPr id="2" name="Rectángulo 1">
            <a:extLst>
              <a:ext uri="{FF2B5EF4-FFF2-40B4-BE49-F238E27FC236}">
                <a16:creationId xmlns:a16="http://schemas.microsoft.com/office/drawing/2014/main" id="{93FB0E5B-3DC8-FCB5-BF09-0D80F1DBA6A1}"/>
              </a:ext>
            </a:extLst>
          </p:cNvPr>
          <p:cNvSpPr/>
          <p:nvPr/>
        </p:nvSpPr>
        <p:spPr>
          <a:xfrm>
            <a:off x="658368" y="4911098"/>
            <a:ext cx="1954911" cy="515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8 Operaciones</a:t>
            </a:r>
          </a:p>
        </p:txBody>
      </p:sp>
    </p:spTree>
    <p:extLst>
      <p:ext uri="{BB962C8B-B14F-4D97-AF65-F5344CB8AC3E}">
        <p14:creationId xmlns:p14="http://schemas.microsoft.com/office/powerpoint/2010/main" val="380559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0C40D-C874-7613-5332-40C1493F72F0}"/>
            </a:ext>
          </a:extLst>
        </p:cNvPr>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F3D01477-D53E-A2EE-2F53-095E4A0EA6D9}"/>
              </a:ext>
            </a:extLst>
          </p:cNvPr>
          <p:cNvGraphicFramePr>
            <a:graphicFrameLocks noGrp="1"/>
          </p:cNvGraphicFramePr>
          <p:nvPr>
            <p:extLst>
              <p:ext uri="{D42A27DB-BD31-4B8C-83A1-F6EECF244321}">
                <p14:modId xmlns:p14="http://schemas.microsoft.com/office/powerpoint/2010/main" val="3542415432"/>
              </p:ext>
            </p:extLst>
          </p:nvPr>
        </p:nvGraphicFramePr>
        <p:xfrm>
          <a:off x="143256" y="731520"/>
          <a:ext cx="11905488" cy="2225040"/>
        </p:xfrm>
        <a:graphic>
          <a:graphicData uri="http://schemas.openxmlformats.org/drawingml/2006/table">
            <a:tbl>
              <a:tblPr firstRow="1" bandRow="1">
                <a:tableStyleId>{5C22544A-7EE6-4342-B048-85BDC9FD1C3A}</a:tableStyleId>
              </a:tblPr>
              <a:tblGrid>
                <a:gridCol w="3968496">
                  <a:extLst>
                    <a:ext uri="{9D8B030D-6E8A-4147-A177-3AD203B41FA5}">
                      <a16:colId xmlns:a16="http://schemas.microsoft.com/office/drawing/2014/main" val="1991691615"/>
                    </a:ext>
                  </a:extLst>
                </a:gridCol>
                <a:gridCol w="3968496">
                  <a:extLst>
                    <a:ext uri="{9D8B030D-6E8A-4147-A177-3AD203B41FA5}">
                      <a16:colId xmlns:a16="http://schemas.microsoft.com/office/drawing/2014/main" val="546413856"/>
                    </a:ext>
                  </a:extLst>
                </a:gridCol>
                <a:gridCol w="3968496">
                  <a:extLst>
                    <a:ext uri="{9D8B030D-6E8A-4147-A177-3AD203B41FA5}">
                      <a16:colId xmlns:a16="http://schemas.microsoft.com/office/drawing/2014/main" val="4072370752"/>
                    </a:ext>
                  </a:extLst>
                </a:gridCol>
              </a:tblGrid>
              <a:tr h="370840">
                <a:tc>
                  <a:txBody>
                    <a:bodyPr/>
                    <a:lstStyle/>
                    <a:p>
                      <a:pPr marL="0" algn="l" defTabSz="914400" rtl="0" eaLnBrk="1" latinLnBrk="0" hangingPunct="1"/>
                      <a:r>
                        <a:rPr lang="es-CR" sz="1800" b="1" kern="1200" dirty="0">
                          <a:solidFill>
                            <a:schemeClr val="lt1"/>
                          </a:solidFill>
                          <a:latin typeface="Times New Roman" panose="02020603050405020304" pitchFamily="18" charset="0"/>
                          <a:ea typeface="+mn-ea"/>
                          <a:cs typeface="Times New Roman" panose="02020603050405020304" pitchFamily="18" charset="0"/>
                        </a:rPr>
                        <a:t>Nombre</a:t>
                      </a:r>
                    </a:p>
                  </a:txBody>
                  <a:tcPr/>
                </a:tc>
                <a:tc>
                  <a:txBody>
                    <a:bodyPr/>
                    <a:lstStyle/>
                    <a:p>
                      <a:pPr marL="0" algn="l" defTabSz="914400" rtl="0" eaLnBrk="1" latinLnBrk="0" hangingPunct="1"/>
                      <a:r>
                        <a:rPr lang="es-CR" sz="1800" b="1" kern="1200" dirty="0">
                          <a:solidFill>
                            <a:schemeClr val="lt1"/>
                          </a:solidFill>
                          <a:latin typeface="Times New Roman" panose="02020603050405020304" pitchFamily="18" charset="0"/>
                          <a:ea typeface="+mn-ea"/>
                          <a:cs typeface="Times New Roman" panose="02020603050405020304" pitchFamily="18" charset="0"/>
                        </a:rPr>
                        <a:t>Descripción</a:t>
                      </a:r>
                    </a:p>
                  </a:txBody>
                  <a:tcPr/>
                </a:tc>
                <a:tc>
                  <a:txBody>
                    <a:bodyPr/>
                    <a:lstStyle/>
                    <a:p>
                      <a:pPr marL="0" algn="l" defTabSz="914400" rtl="0" eaLnBrk="1" latinLnBrk="0" hangingPunct="1"/>
                      <a:r>
                        <a:rPr lang="es-CR" sz="1800" b="1" kern="1200" dirty="0">
                          <a:solidFill>
                            <a:schemeClr val="lt1"/>
                          </a:solidFill>
                          <a:latin typeface="Times New Roman" panose="02020603050405020304" pitchFamily="18" charset="0"/>
                          <a:ea typeface="+mn-ea"/>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dirty="0">
                          <a:latin typeface="Times New Roman" panose="02020603050405020304" pitchFamily="18" charset="0"/>
                          <a:cs typeface="Times New Roman" panose="02020603050405020304" pitchFamily="18" charset="0"/>
                        </a:rPr>
                        <a:t>B etiqueta</a:t>
                      </a:r>
                    </a:p>
                  </a:txBody>
                  <a:tcPr anchor="ctr"/>
                </a:tc>
                <a:tc>
                  <a:txBody>
                    <a:bodyPr/>
                    <a:lstStyle/>
                    <a:p>
                      <a:r>
                        <a:rPr lang="es-CR">
                          <a:latin typeface="Times New Roman" panose="02020603050405020304" pitchFamily="18" charset="0"/>
                          <a:cs typeface="Times New Roman" panose="02020603050405020304" pitchFamily="18" charset="0"/>
                        </a:rPr>
                        <a:t>Salto incondicional</a:t>
                      </a:r>
                    </a:p>
                  </a:txBody>
                  <a:tcPr anchor="ctr"/>
                </a:tc>
                <a:tc>
                  <a:txBody>
                    <a:bodyPr/>
                    <a:lstStyle/>
                    <a:p>
                      <a:r>
                        <a:rPr lang="es-CR" dirty="0">
                          <a:latin typeface="Times New Roman" panose="02020603050405020304" pitchFamily="18" charset="0"/>
                          <a:cs typeface="Times New Roman" panose="02020603050405020304" pitchFamily="18" charset="0"/>
                        </a:rPr>
                        <a:t>PC ← etiqueta</a:t>
                      </a:r>
                    </a:p>
                  </a:txBody>
                  <a:tcPr anchor="ctr"/>
                </a:tc>
                <a:extLst>
                  <a:ext uri="{0D108BD9-81ED-4DB2-BD59-A6C34878D82A}">
                    <a16:rowId xmlns:a16="http://schemas.microsoft.com/office/drawing/2014/main" val="1236284447"/>
                  </a:ext>
                </a:extLst>
              </a:tr>
              <a:tr h="370840">
                <a:tc>
                  <a:txBody>
                    <a:bodyPr/>
                    <a:lstStyle/>
                    <a:p>
                      <a:r>
                        <a:rPr lang="es-CR" dirty="0">
                          <a:latin typeface="Times New Roman" panose="02020603050405020304" pitchFamily="18" charset="0"/>
                          <a:cs typeface="Times New Roman" panose="02020603050405020304" pitchFamily="18" charset="0"/>
                        </a:rPr>
                        <a:t>BEQ etiqueta</a:t>
                      </a:r>
                    </a:p>
                  </a:txBody>
                  <a:tcPr anchor="ctr"/>
                </a:tc>
                <a:tc>
                  <a:txBody>
                    <a:bodyPr/>
                    <a:lstStyle/>
                    <a:p>
                      <a:r>
                        <a:rPr lang="es-CR" dirty="0">
                          <a:latin typeface="Times New Roman" panose="02020603050405020304" pitchFamily="18" charset="0"/>
                          <a:cs typeface="Times New Roman" panose="02020603050405020304" pitchFamily="18" charset="0"/>
                        </a:rPr>
                        <a:t>Salto si igual (Z=1)</a:t>
                      </a:r>
                    </a:p>
                  </a:txBody>
                  <a:tcPr anchor="ctr"/>
                </a:tc>
                <a:tc>
                  <a:txBody>
                    <a:bodyPr/>
                    <a:lstStyle/>
                    <a:p>
                      <a:r>
                        <a:rPr lang="es-CR" dirty="0">
                          <a:latin typeface="Times New Roman" panose="02020603050405020304" pitchFamily="18" charset="0"/>
                          <a:cs typeface="Times New Roman" panose="02020603050405020304" pitchFamily="18" charset="0"/>
                        </a:rPr>
                        <a:t>Si Z=1, entonces PC ← etiqueta</a:t>
                      </a:r>
                    </a:p>
                  </a:txBody>
                  <a:tcPr anchor="ctr"/>
                </a:tc>
                <a:extLst>
                  <a:ext uri="{0D108BD9-81ED-4DB2-BD59-A6C34878D82A}">
                    <a16:rowId xmlns:a16="http://schemas.microsoft.com/office/drawing/2014/main" val="1971047311"/>
                  </a:ext>
                </a:extLst>
              </a:tr>
              <a:tr h="370840">
                <a:tc>
                  <a:txBody>
                    <a:bodyPr/>
                    <a:lstStyle/>
                    <a:p>
                      <a:r>
                        <a:rPr lang="es-CR" dirty="0">
                          <a:latin typeface="Times New Roman" panose="02020603050405020304" pitchFamily="18" charset="0"/>
                          <a:cs typeface="Times New Roman" panose="02020603050405020304" pitchFamily="18" charset="0"/>
                        </a:rPr>
                        <a:t>BNE etiqueta</a:t>
                      </a:r>
                    </a:p>
                  </a:txBody>
                  <a:tcPr anchor="ctr"/>
                </a:tc>
                <a:tc>
                  <a:txBody>
                    <a:bodyPr/>
                    <a:lstStyle/>
                    <a:p>
                      <a:r>
                        <a:rPr lang="es-ES">
                          <a:latin typeface="Times New Roman" panose="02020603050405020304" pitchFamily="18" charset="0"/>
                          <a:cs typeface="Times New Roman" panose="02020603050405020304" pitchFamily="18" charset="0"/>
                        </a:rPr>
                        <a:t>Salto si no igual (Z=0)</a:t>
                      </a:r>
                    </a:p>
                  </a:txBody>
                  <a:tcPr anchor="ctr"/>
                </a:tc>
                <a:tc>
                  <a:txBody>
                    <a:bodyPr/>
                    <a:lstStyle/>
                    <a:p>
                      <a:r>
                        <a:rPr lang="es-CR" dirty="0">
                          <a:latin typeface="Times New Roman" panose="02020603050405020304" pitchFamily="18" charset="0"/>
                          <a:cs typeface="Times New Roman" panose="02020603050405020304" pitchFamily="18" charset="0"/>
                        </a:rPr>
                        <a:t>Si Z=0, entonces PC ← etiqueta</a:t>
                      </a:r>
                    </a:p>
                  </a:txBody>
                  <a:tcPr anchor="ctr"/>
                </a:tc>
                <a:extLst>
                  <a:ext uri="{0D108BD9-81ED-4DB2-BD59-A6C34878D82A}">
                    <a16:rowId xmlns:a16="http://schemas.microsoft.com/office/drawing/2014/main" val="445727092"/>
                  </a:ext>
                </a:extLst>
              </a:tr>
              <a:tr h="370840">
                <a:tc>
                  <a:txBody>
                    <a:bodyPr/>
                    <a:lstStyle/>
                    <a:p>
                      <a:r>
                        <a:rPr lang="es-ES" dirty="0">
                          <a:latin typeface="Times New Roman" panose="02020603050405020304" pitchFamily="18" charset="0"/>
                          <a:cs typeface="Times New Roman" panose="02020603050405020304" pitchFamily="18" charset="0"/>
                        </a:rPr>
                        <a:t>BLT</a:t>
                      </a:r>
                      <a:r>
                        <a:rPr lang="es-CR" dirty="0">
                          <a:latin typeface="Times New Roman" panose="02020603050405020304" pitchFamily="18" charset="0"/>
                          <a:cs typeface="Times New Roman" panose="02020603050405020304" pitchFamily="18" charset="0"/>
                        </a:rPr>
                        <a:t> etiqueta</a:t>
                      </a:r>
                    </a:p>
                  </a:txBody>
                  <a:tcPr anchor="ctr"/>
                </a:tc>
                <a:tc>
                  <a:txBody>
                    <a:bodyPr/>
                    <a:lstStyle/>
                    <a:p>
                      <a:r>
                        <a:rPr lang="pt-BR" dirty="0">
                          <a:latin typeface="Times New Roman" panose="02020603050405020304" pitchFamily="18" charset="0"/>
                          <a:cs typeface="Times New Roman" panose="02020603050405020304" pitchFamily="18" charset="0"/>
                        </a:rPr>
                        <a:t>Salto si menor que (N!=V)</a:t>
                      </a:r>
                    </a:p>
                  </a:txBody>
                  <a:tcPr anchor="ctr"/>
                </a:tc>
                <a:tc>
                  <a:txBody>
                    <a:bodyPr/>
                    <a:lstStyle/>
                    <a:p>
                      <a:r>
                        <a:rPr lang="es-CR" dirty="0">
                          <a:latin typeface="Times New Roman" panose="02020603050405020304" pitchFamily="18" charset="0"/>
                          <a:cs typeface="Times New Roman" panose="02020603050405020304" pitchFamily="18" charset="0"/>
                        </a:rPr>
                        <a:t>Si N!=V, entonces PC ← etiqueta</a:t>
                      </a:r>
                    </a:p>
                  </a:txBody>
                  <a:tcPr anchor="ctr"/>
                </a:tc>
                <a:extLst>
                  <a:ext uri="{0D108BD9-81ED-4DB2-BD59-A6C34878D82A}">
                    <a16:rowId xmlns:a16="http://schemas.microsoft.com/office/drawing/2014/main" val="1853457810"/>
                  </a:ext>
                </a:extLst>
              </a:tr>
              <a:tr h="370840">
                <a:tc>
                  <a:txBody>
                    <a:bodyPr/>
                    <a:lstStyle/>
                    <a:p>
                      <a:r>
                        <a:rPr lang="es-CR" dirty="0">
                          <a:latin typeface="Times New Roman" panose="02020603050405020304" pitchFamily="18" charset="0"/>
                          <a:cs typeface="Times New Roman" panose="02020603050405020304" pitchFamily="18" charset="0"/>
                        </a:rPr>
                        <a:t>BGT etiqueta</a:t>
                      </a:r>
                    </a:p>
                  </a:txBody>
                  <a:tcPr anchor="ctr"/>
                </a:tc>
                <a:tc>
                  <a:txBody>
                    <a:bodyPr/>
                    <a:lstStyle/>
                    <a:p>
                      <a:r>
                        <a:rPr lang="es-CR" dirty="0">
                          <a:latin typeface="Times New Roman" panose="02020603050405020304" pitchFamily="18" charset="0"/>
                          <a:cs typeface="Times New Roman" panose="02020603050405020304" pitchFamily="18" charset="0"/>
                        </a:rPr>
                        <a:t>Salto si mayor que (Z=0 AND N=V)</a:t>
                      </a:r>
                    </a:p>
                  </a:txBody>
                  <a:tcPr anchor="ctr"/>
                </a:tc>
                <a:tc>
                  <a:txBody>
                    <a:bodyPr/>
                    <a:lstStyle/>
                    <a:p>
                      <a:r>
                        <a:rPr lang="es-ES" dirty="0">
                          <a:latin typeface="Times New Roman" panose="02020603050405020304" pitchFamily="18" charset="0"/>
                          <a:cs typeface="Times New Roman" panose="02020603050405020304" pitchFamily="18" charset="0"/>
                        </a:rPr>
                        <a:t>Si Z=0 y N=V, entonces PC ← etiqueta</a:t>
                      </a:r>
                    </a:p>
                  </a:txBody>
                  <a:tcPr anchor="ctr"/>
                </a:tc>
                <a:extLst>
                  <a:ext uri="{0D108BD9-81ED-4DB2-BD59-A6C34878D82A}">
                    <a16:rowId xmlns:a16="http://schemas.microsoft.com/office/drawing/2014/main" val="2638854905"/>
                  </a:ext>
                </a:extLst>
              </a:tr>
            </a:tbl>
          </a:graphicData>
        </a:graphic>
      </p:graphicFrame>
      <p:sp>
        <p:nvSpPr>
          <p:cNvPr id="7" name="CuadroTexto 6">
            <a:extLst>
              <a:ext uri="{FF2B5EF4-FFF2-40B4-BE49-F238E27FC236}">
                <a16:creationId xmlns:a16="http://schemas.microsoft.com/office/drawing/2014/main" id="{0D0C057C-C5CE-B7B2-D20E-6F7F53F3CA1C}"/>
              </a:ext>
            </a:extLst>
          </p:cNvPr>
          <p:cNvSpPr txBox="1"/>
          <p:nvPr/>
        </p:nvSpPr>
        <p:spPr>
          <a:xfrm>
            <a:off x="143256" y="362188"/>
            <a:ext cx="2779776" cy="369332"/>
          </a:xfrm>
          <a:prstGeom prst="rect">
            <a:avLst/>
          </a:prstGeom>
          <a:noFill/>
        </p:spPr>
        <p:txBody>
          <a:bodyPr wrap="square" rtlCol="0">
            <a:spAutoFit/>
          </a:bodyPr>
          <a:lstStyle/>
          <a:p>
            <a:r>
              <a:rPr lang="es-CR" i="1" dirty="0"/>
              <a:t>Operaciones</a:t>
            </a:r>
            <a:r>
              <a:rPr lang="es-CR" dirty="0"/>
              <a:t> de Bifurcación</a:t>
            </a:r>
            <a:r>
              <a:rPr lang="es-CR" i="1" dirty="0"/>
              <a:t>:</a:t>
            </a:r>
          </a:p>
        </p:txBody>
      </p:sp>
      <p:sp>
        <p:nvSpPr>
          <p:cNvPr id="2" name="Rectángulo 1">
            <a:extLst>
              <a:ext uri="{FF2B5EF4-FFF2-40B4-BE49-F238E27FC236}">
                <a16:creationId xmlns:a16="http://schemas.microsoft.com/office/drawing/2014/main" id="{0B27589E-B79F-F433-DDB9-54E3247A9B93}"/>
              </a:ext>
            </a:extLst>
          </p:cNvPr>
          <p:cNvSpPr/>
          <p:nvPr/>
        </p:nvSpPr>
        <p:spPr>
          <a:xfrm>
            <a:off x="463296" y="4645152"/>
            <a:ext cx="1954911" cy="515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5 Operaciones</a:t>
            </a:r>
          </a:p>
        </p:txBody>
      </p:sp>
    </p:spTree>
    <p:extLst>
      <p:ext uri="{BB962C8B-B14F-4D97-AF65-F5344CB8AC3E}">
        <p14:creationId xmlns:p14="http://schemas.microsoft.com/office/powerpoint/2010/main" val="322201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9473A-7501-C2B4-4C84-7E546EAF54AD}"/>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802D3F2-C7D1-5AD8-18AF-13C6B8DC8659}"/>
              </a:ext>
            </a:extLst>
          </p:cNvPr>
          <p:cNvGraphicFramePr>
            <a:graphicFrameLocks noGrp="1"/>
          </p:cNvGraphicFramePr>
          <p:nvPr>
            <p:extLst>
              <p:ext uri="{D42A27DB-BD31-4B8C-83A1-F6EECF244321}">
                <p14:modId xmlns:p14="http://schemas.microsoft.com/office/powerpoint/2010/main" val="1051641364"/>
              </p:ext>
            </p:extLst>
          </p:nvPr>
        </p:nvGraphicFramePr>
        <p:xfrm>
          <a:off x="128016" y="398517"/>
          <a:ext cx="11905488" cy="4820920"/>
        </p:xfrm>
        <a:graphic>
          <a:graphicData uri="http://schemas.openxmlformats.org/drawingml/2006/table">
            <a:tbl>
              <a:tblPr firstRow="1" bandRow="1">
                <a:tableStyleId>{5C22544A-7EE6-4342-B048-85BDC9FD1C3A}</a:tableStyleId>
              </a:tblPr>
              <a:tblGrid>
                <a:gridCol w="2414016">
                  <a:extLst>
                    <a:ext uri="{9D8B030D-6E8A-4147-A177-3AD203B41FA5}">
                      <a16:colId xmlns:a16="http://schemas.microsoft.com/office/drawing/2014/main" val="1991691615"/>
                    </a:ext>
                  </a:extLst>
                </a:gridCol>
                <a:gridCol w="4645152">
                  <a:extLst>
                    <a:ext uri="{9D8B030D-6E8A-4147-A177-3AD203B41FA5}">
                      <a16:colId xmlns:a16="http://schemas.microsoft.com/office/drawing/2014/main" val="546413856"/>
                    </a:ext>
                  </a:extLst>
                </a:gridCol>
                <a:gridCol w="4846320">
                  <a:extLst>
                    <a:ext uri="{9D8B030D-6E8A-4147-A177-3AD203B41FA5}">
                      <a16:colId xmlns:a16="http://schemas.microsoft.com/office/drawing/2014/main" val="4072370752"/>
                    </a:ext>
                  </a:extLst>
                </a:gridCol>
              </a:tblGrid>
              <a:tr h="370840">
                <a:tc>
                  <a:txBody>
                    <a:bodyPr/>
                    <a:lstStyle/>
                    <a:p>
                      <a:r>
                        <a:rPr lang="es-CR" sz="1600" noProof="0" dirty="0">
                          <a:latin typeface="Times New Roman" panose="02020603050405020304" pitchFamily="18" charset="0"/>
                          <a:cs typeface="Times New Roman" panose="02020603050405020304" pitchFamily="18" charset="0"/>
                        </a:rPr>
                        <a:t>Nombre</a:t>
                      </a:r>
                    </a:p>
                  </a:txBody>
                  <a:tcPr/>
                </a:tc>
                <a:tc>
                  <a:txBody>
                    <a:bodyPr/>
                    <a:lstStyle/>
                    <a:p>
                      <a:r>
                        <a:rPr lang="es-CR" sz="1600" noProof="0" dirty="0">
                          <a:latin typeface="Times New Roman" panose="02020603050405020304" pitchFamily="18" charset="0"/>
                          <a:cs typeface="Times New Roman" panose="02020603050405020304" pitchFamily="18" charset="0"/>
                        </a:rPr>
                        <a:t>Descripción</a:t>
                      </a:r>
                    </a:p>
                  </a:txBody>
                  <a:tcPr/>
                </a:tc>
                <a:tc>
                  <a:txBody>
                    <a:bodyPr/>
                    <a:lstStyle/>
                    <a:p>
                      <a:r>
                        <a:rPr lang="es-CR" sz="1600" noProof="0"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sz="1600" noProof="0" dirty="0">
                          <a:latin typeface="Times New Roman" panose="02020603050405020304" pitchFamily="18" charset="0"/>
                          <a:cs typeface="Times New Roman" panose="02020603050405020304" pitchFamily="18" charset="0"/>
                        </a:rPr>
                        <a:t>SWI</a:t>
                      </a:r>
                    </a:p>
                  </a:txBody>
                  <a:tcPr anchor="ctr"/>
                </a:tc>
                <a:tc>
                  <a:txBody>
                    <a:bodyPr/>
                    <a:lstStyle/>
                    <a:p>
                      <a:r>
                        <a:rPr lang="es-CR" sz="1600" noProof="0" dirty="0">
                          <a:latin typeface="Times New Roman" panose="02020603050405020304" pitchFamily="18" charset="0"/>
                          <a:cs typeface="Times New Roman" panose="02020603050405020304" pitchFamily="18" charset="0"/>
                        </a:rPr>
                        <a:t>Interrupción de software</a:t>
                      </a:r>
                    </a:p>
                  </a:txBody>
                  <a:tcPr anchor="ctr"/>
                </a:tc>
                <a:tc>
                  <a:txBody>
                    <a:bodyPr/>
                    <a:lstStyle/>
                    <a:p>
                      <a:r>
                        <a:rPr lang="es-CR" sz="1600" noProof="0" dirty="0">
                          <a:latin typeface="Times New Roman" panose="02020603050405020304" pitchFamily="18" charset="0"/>
                          <a:cs typeface="Times New Roman" panose="02020603050405020304" pitchFamily="18" charset="0"/>
                        </a:rPr>
                        <a:t>Generar interrupción software</a:t>
                      </a:r>
                    </a:p>
                  </a:txBody>
                  <a:tcPr anchor="ctr"/>
                </a:tc>
                <a:extLst>
                  <a:ext uri="{0D108BD9-81ED-4DB2-BD59-A6C34878D82A}">
                    <a16:rowId xmlns:a16="http://schemas.microsoft.com/office/drawing/2014/main" val="1236284447"/>
                  </a:ext>
                </a:extLst>
              </a:tr>
              <a:tr h="370840">
                <a:tc>
                  <a:txBody>
                    <a:bodyPr/>
                    <a:lstStyle/>
                    <a:p>
                      <a:r>
                        <a:rPr lang="es-CR" sz="1600" noProof="0" dirty="0">
                          <a:latin typeface="Times New Roman" panose="02020603050405020304" pitchFamily="18" charset="0"/>
                          <a:cs typeface="Times New Roman" panose="02020603050405020304" pitchFamily="18" charset="0"/>
                        </a:rPr>
                        <a:t>NOP</a:t>
                      </a:r>
                    </a:p>
                  </a:txBody>
                  <a:tcPr anchor="ctr"/>
                </a:tc>
                <a:tc>
                  <a:txBody>
                    <a:bodyPr/>
                    <a:lstStyle/>
                    <a:p>
                      <a:r>
                        <a:rPr lang="es-CR" sz="1600" noProof="0" dirty="0">
                          <a:latin typeface="Times New Roman" panose="02020603050405020304" pitchFamily="18" charset="0"/>
                          <a:cs typeface="Times New Roman" panose="02020603050405020304" pitchFamily="18" charset="0"/>
                        </a:rPr>
                        <a:t>No operación</a:t>
                      </a:r>
                    </a:p>
                  </a:txBody>
                  <a:tcPr anchor="ctr"/>
                </a:tc>
                <a:tc>
                  <a:txBody>
                    <a:bodyPr/>
                    <a:lstStyle/>
                    <a:p>
                      <a:r>
                        <a:rPr lang="es-CR" sz="1600" noProof="0" dirty="0">
                          <a:latin typeface="Times New Roman" panose="02020603050405020304" pitchFamily="18" charset="0"/>
                          <a:cs typeface="Times New Roman" panose="02020603050405020304" pitchFamily="18" charset="0"/>
                        </a:rPr>
                        <a:t>PC ← PC + 4</a:t>
                      </a:r>
                    </a:p>
                  </a:txBody>
                  <a:tcPr anchor="ctr"/>
                </a:tc>
                <a:extLst>
                  <a:ext uri="{0D108BD9-81ED-4DB2-BD59-A6C34878D82A}">
                    <a16:rowId xmlns:a16="http://schemas.microsoft.com/office/drawing/2014/main" val="1971047311"/>
                  </a:ext>
                </a:extLst>
              </a:tr>
              <a:tr h="370840">
                <a:tc>
                  <a:txBody>
                    <a:bodyPr/>
                    <a:lstStyle/>
                    <a:p>
                      <a:r>
                        <a:rPr lang="es-CR" sz="1600" noProof="0" dirty="0">
                          <a:latin typeface="Times New Roman" panose="02020603050405020304" pitchFamily="18" charset="0"/>
                          <a:cs typeface="Times New Roman" panose="02020603050405020304" pitchFamily="18" charset="0"/>
                        </a:rPr>
                        <a:t>PRINTI </a:t>
                      </a:r>
                      <a:r>
                        <a:rPr lang="es-CR" sz="1600" dirty="0">
                          <a:latin typeface="Times New Roman" panose="02020603050405020304" pitchFamily="18" charset="0"/>
                          <a:cs typeface="Times New Roman" panose="02020603050405020304" pitchFamily="18" charset="0"/>
                        </a:rPr>
                        <a:t>G</a:t>
                      </a:r>
                      <a:r>
                        <a:rPr lang="es-CR" sz="1600" noProof="0" dirty="0">
                          <a:latin typeface="Times New Roman" panose="02020603050405020304" pitchFamily="18" charset="0"/>
                          <a:cs typeface="Times New Roman" panose="02020603050405020304" pitchFamily="18" charset="0"/>
                        </a:rPr>
                        <a:t>[Rn, #offset]</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entero desde memoria general</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a:t>
                      </a:r>
                      <a:r>
                        <a:rPr lang="es-CR" sz="1600" noProof="0" dirty="0" err="1">
                          <a:latin typeface="Times New Roman" panose="02020603050405020304" pitchFamily="18" charset="0"/>
                          <a:cs typeface="Times New Roman" panose="02020603050405020304" pitchFamily="18" charset="0"/>
                        </a:rPr>
                        <a:t>int</a:t>
                      </a:r>
                      <a:r>
                        <a:rPr lang="es-CR" sz="1600" noProof="0" dirty="0">
                          <a:latin typeface="Times New Roman" panose="02020603050405020304" pitchFamily="18" charset="0"/>
                          <a:cs typeface="Times New Roman" panose="02020603050405020304" pitchFamily="18" charset="0"/>
                        </a:rPr>
                        <a:t>(MemG[Rn + offset])</a:t>
                      </a:r>
                    </a:p>
                  </a:txBody>
                  <a:tcPr anchor="ctr"/>
                </a:tc>
                <a:extLst>
                  <a:ext uri="{0D108BD9-81ED-4DB2-BD59-A6C34878D82A}">
                    <a16:rowId xmlns:a16="http://schemas.microsoft.com/office/drawing/2014/main" val="445727092"/>
                  </a:ext>
                </a:extLst>
              </a:tr>
              <a:tr h="370840">
                <a:tc>
                  <a:txBody>
                    <a:bodyPr/>
                    <a:lstStyle/>
                    <a:p>
                      <a:r>
                        <a:rPr lang="es-CR" sz="1600" noProof="0" dirty="0">
                          <a:latin typeface="Times New Roman" panose="02020603050405020304" pitchFamily="18" charset="0"/>
                          <a:cs typeface="Times New Roman" panose="02020603050405020304" pitchFamily="18" charset="0"/>
                        </a:rPr>
                        <a:t>PRINTI </a:t>
                      </a:r>
                      <a:r>
                        <a:rPr lang="es-CR" sz="1600" dirty="0">
                          <a:latin typeface="Times New Roman" panose="02020603050405020304" pitchFamily="18" charset="0"/>
                          <a:cs typeface="Times New Roman" panose="02020603050405020304" pitchFamily="18" charset="0"/>
                        </a:rPr>
                        <a:t>V</a:t>
                      </a:r>
                      <a:r>
                        <a:rPr lang="es-CR" sz="1600" noProof="0" dirty="0">
                          <a:latin typeface="Times New Roman" panose="02020603050405020304" pitchFamily="18" charset="0"/>
                          <a:cs typeface="Times New Roman" panose="02020603050405020304" pitchFamily="18" charset="0"/>
                        </a:rPr>
                        <a:t>[Rn, #offset]</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entero desde memoria de la ‘</a:t>
                      </a:r>
                      <a:r>
                        <a:rPr lang="es-CR" sz="1600" noProof="0" dirty="0" err="1">
                          <a:latin typeface="Times New Roman" panose="02020603050405020304" pitchFamily="18" charset="0"/>
                          <a:cs typeface="Times New Roman" panose="02020603050405020304" pitchFamily="18" charset="0"/>
                        </a:rPr>
                        <a:t>vault</a:t>
                      </a:r>
                      <a:r>
                        <a:rPr lang="es-CR" sz="1600" noProof="0" dirty="0">
                          <a:latin typeface="Times New Roman" panose="02020603050405020304" pitchFamily="18" charset="0"/>
                          <a:cs typeface="Times New Roman" panose="02020603050405020304" pitchFamily="18" charset="0"/>
                        </a:rPr>
                        <a:t>’</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a:t>
                      </a:r>
                      <a:r>
                        <a:rPr lang="es-CR" sz="1600" noProof="0" dirty="0" err="1">
                          <a:latin typeface="Times New Roman" panose="02020603050405020304" pitchFamily="18" charset="0"/>
                          <a:cs typeface="Times New Roman" panose="02020603050405020304" pitchFamily="18" charset="0"/>
                        </a:rPr>
                        <a:t>int</a:t>
                      </a:r>
                      <a:r>
                        <a:rPr lang="es-CR" sz="1600" noProof="0" dirty="0">
                          <a:latin typeface="Times New Roman" panose="02020603050405020304" pitchFamily="18" charset="0"/>
                          <a:cs typeface="Times New Roman" panose="02020603050405020304" pitchFamily="18" charset="0"/>
                        </a:rPr>
                        <a:t>(</a:t>
                      </a:r>
                      <a:r>
                        <a:rPr lang="es-CR" sz="1600" noProof="0" dirty="0" err="1">
                          <a:latin typeface="Times New Roman" panose="02020603050405020304" pitchFamily="18" charset="0"/>
                          <a:cs typeface="Times New Roman" panose="02020603050405020304" pitchFamily="18" charset="0"/>
                        </a:rPr>
                        <a:t>MemV</a:t>
                      </a:r>
                      <a:r>
                        <a:rPr lang="es-CR" sz="1600" noProof="0" dirty="0">
                          <a:latin typeface="Times New Roman" panose="02020603050405020304" pitchFamily="18" charset="0"/>
                          <a:cs typeface="Times New Roman" panose="02020603050405020304" pitchFamily="18" charset="0"/>
                        </a:rPr>
                        <a:t>[Rn + offset])</a:t>
                      </a:r>
                    </a:p>
                  </a:txBody>
                  <a:tcPr anchor="ctr"/>
                </a:tc>
                <a:extLst>
                  <a:ext uri="{0D108BD9-81ED-4DB2-BD59-A6C34878D82A}">
                    <a16:rowId xmlns:a16="http://schemas.microsoft.com/office/drawing/2014/main" val="1906162365"/>
                  </a:ext>
                </a:extLst>
              </a:tr>
              <a:tr h="370840">
                <a:tc>
                  <a:txBody>
                    <a:bodyPr/>
                    <a:lstStyle/>
                    <a:p>
                      <a:r>
                        <a:rPr lang="es-CR" sz="1600" noProof="0" dirty="0">
                          <a:latin typeface="Times New Roman" panose="02020603050405020304" pitchFamily="18" charset="0"/>
                          <a:cs typeface="Times New Roman" panose="02020603050405020304" pitchFamily="18" charset="0"/>
                        </a:rPr>
                        <a:t>PRINTI </a:t>
                      </a:r>
                      <a:r>
                        <a:rPr lang="es-CR" sz="1600" dirty="0">
                          <a:latin typeface="Times New Roman" panose="02020603050405020304" pitchFamily="18" charset="0"/>
                          <a:cs typeface="Times New Roman" panose="02020603050405020304" pitchFamily="18" charset="0"/>
                        </a:rPr>
                        <a:t>D</a:t>
                      </a:r>
                      <a:r>
                        <a:rPr lang="es-CR" sz="1600" noProof="0" dirty="0">
                          <a:latin typeface="Times New Roman" panose="02020603050405020304" pitchFamily="18" charset="0"/>
                          <a:cs typeface="Times New Roman" panose="02020603050405020304" pitchFamily="18" charset="0"/>
                        </a:rPr>
                        <a:t>[Rn, #offset]</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entero desde memoria dinámica</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a:t>
                      </a:r>
                      <a:r>
                        <a:rPr lang="es-CR" sz="1600" noProof="0" dirty="0" err="1">
                          <a:latin typeface="Times New Roman" panose="02020603050405020304" pitchFamily="18" charset="0"/>
                          <a:cs typeface="Times New Roman" panose="02020603050405020304" pitchFamily="18" charset="0"/>
                        </a:rPr>
                        <a:t>int</a:t>
                      </a:r>
                      <a:r>
                        <a:rPr lang="es-CR" sz="1600" noProof="0" dirty="0">
                          <a:latin typeface="Times New Roman" panose="02020603050405020304" pitchFamily="18" charset="0"/>
                          <a:cs typeface="Times New Roman" panose="02020603050405020304" pitchFamily="18" charset="0"/>
                        </a:rPr>
                        <a:t>(MemD[Rn + offset])</a:t>
                      </a:r>
                    </a:p>
                  </a:txBody>
                  <a:tcPr anchor="ctr"/>
                </a:tc>
                <a:extLst>
                  <a:ext uri="{0D108BD9-81ED-4DB2-BD59-A6C34878D82A}">
                    <a16:rowId xmlns:a16="http://schemas.microsoft.com/office/drawing/2014/main" val="999229745"/>
                  </a:ext>
                </a:extLst>
              </a:tr>
              <a:tr h="370840">
                <a:tc>
                  <a:txBody>
                    <a:bodyPr/>
                    <a:lstStyle/>
                    <a:p>
                      <a:r>
                        <a:rPr lang="es-CR" sz="1600" noProof="0" dirty="0">
                          <a:latin typeface="Times New Roman" panose="02020603050405020304" pitchFamily="18" charset="0"/>
                          <a:cs typeface="Times New Roman" panose="02020603050405020304" pitchFamily="18" charset="0"/>
                        </a:rPr>
                        <a:t>PRINTI </a:t>
                      </a:r>
                      <a:r>
                        <a:rPr lang="es-CR" sz="1600" dirty="0">
                          <a:latin typeface="Times New Roman" panose="02020603050405020304" pitchFamily="18" charset="0"/>
                          <a:cs typeface="Times New Roman" panose="02020603050405020304" pitchFamily="18" charset="0"/>
                        </a:rPr>
                        <a:t>P</a:t>
                      </a:r>
                      <a:r>
                        <a:rPr lang="es-CR" sz="1600" noProof="0" dirty="0">
                          <a:latin typeface="Times New Roman" panose="02020603050405020304" pitchFamily="18" charset="0"/>
                          <a:cs typeface="Times New Roman" panose="02020603050405020304" pitchFamily="18" charset="0"/>
                        </a:rPr>
                        <a:t>[Rn, #offset]</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entero desde memoria de password</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a:t>
                      </a:r>
                      <a:r>
                        <a:rPr lang="es-CR" sz="1600" noProof="0" dirty="0" err="1">
                          <a:latin typeface="Times New Roman" panose="02020603050405020304" pitchFamily="18" charset="0"/>
                          <a:cs typeface="Times New Roman" panose="02020603050405020304" pitchFamily="18" charset="0"/>
                        </a:rPr>
                        <a:t>int</a:t>
                      </a:r>
                      <a:r>
                        <a:rPr lang="es-CR" sz="1600" noProof="0" dirty="0">
                          <a:latin typeface="Times New Roman" panose="02020603050405020304" pitchFamily="18" charset="0"/>
                          <a:cs typeface="Times New Roman" panose="02020603050405020304" pitchFamily="18" charset="0"/>
                        </a:rPr>
                        <a:t>(</a:t>
                      </a:r>
                      <a:r>
                        <a:rPr lang="es-CR" sz="1600" noProof="0" dirty="0" err="1">
                          <a:latin typeface="Times New Roman" panose="02020603050405020304" pitchFamily="18" charset="0"/>
                          <a:cs typeface="Times New Roman" panose="02020603050405020304" pitchFamily="18" charset="0"/>
                        </a:rPr>
                        <a:t>MemP</a:t>
                      </a:r>
                      <a:r>
                        <a:rPr lang="es-CR" sz="1600" noProof="0" dirty="0">
                          <a:latin typeface="Times New Roman" panose="02020603050405020304" pitchFamily="18" charset="0"/>
                          <a:cs typeface="Times New Roman" panose="02020603050405020304" pitchFamily="18" charset="0"/>
                        </a:rPr>
                        <a:t>[Rn + offset])</a:t>
                      </a:r>
                    </a:p>
                  </a:txBody>
                  <a:tcPr anchor="ctr"/>
                </a:tc>
                <a:extLst>
                  <a:ext uri="{0D108BD9-81ED-4DB2-BD59-A6C34878D82A}">
                    <a16:rowId xmlns:a16="http://schemas.microsoft.com/office/drawing/2014/main" val="2484395318"/>
                  </a:ext>
                </a:extLst>
              </a:tr>
              <a:tr h="370840">
                <a:tc>
                  <a:txBody>
                    <a:bodyPr/>
                    <a:lstStyle/>
                    <a:p>
                      <a:r>
                        <a:rPr lang="es-CR" sz="1600" noProof="0" dirty="0">
                          <a:latin typeface="Times New Roman" panose="02020603050405020304" pitchFamily="18" charset="0"/>
                          <a:cs typeface="Times New Roman" panose="02020603050405020304" pitchFamily="18" charset="0"/>
                        </a:rPr>
                        <a:t>PRINTR Rd</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entero desde registro</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a:t>
                      </a:r>
                      <a:r>
                        <a:rPr lang="es-CR" sz="1600" noProof="0" dirty="0" err="1">
                          <a:latin typeface="Times New Roman" panose="02020603050405020304" pitchFamily="18" charset="0"/>
                          <a:cs typeface="Times New Roman" panose="02020603050405020304" pitchFamily="18" charset="0"/>
                        </a:rPr>
                        <a:t>int</a:t>
                      </a:r>
                      <a:r>
                        <a:rPr lang="es-CR" sz="1600" noProof="0" dirty="0">
                          <a:latin typeface="Times New Roman" panose="02020603050405020304" pitchFamily="18" charset="0"/>
                          <a:cs typeface="Times New Roman" panose="02020603050405020304" pitchFamily="18" charset="0"/>
                        </a:rPr>
                        <a:t>(Rd)</a:t>
                      </a:r>
                    </a:p>
                  </a:txBody>
                  <a:tcPr anchor="ctr"/>
                </a:tc>
                <a:extLst>
                  <a:ext uri="{0D108BD9-81ED-4DB2-BD59-A6C34878D82A}">
                    <a16:rowId xmlns:a16="http://schemas.microsoft.com/office/drawing/2014/main" val="1853457810"/>
                  </a:ext>
                </a:extLst>
              </a:tr>
              <a:tr h="370840">
                <a:tc>
                  <a:txBody>
                    <a:bodyPr/>
                    <a:lstStyle/>
                    <a:p>
                      <a:r>
                        <a:rPr lang="es-CR" sz="1600" noProof="0" dirty="0">
                          <a:latin typeface="Times New Roman" panose="02020603050405020304" pitchFamily="18" charset="0"/>
                          <a:cs typeface="Times New Roman" panose="02020603050405020304" pitchFamily="18" charset="0"/>
                        </a:rPr>
                        <a:t>PRINTS </a:t>
                      </a:r>
                      <a:r>
                        <a:rPr lang="es-CR" sz="1600" dirty="0">
                          <a:latin typeface="Times New Roman" panose="02020603050405020304" pitchFamily="18" charset="0"/>
                          <a:cs typeface="Times New Roman" panose="02020603050405020304" pitchFamily="18" charset="0"/>
                        </a:rPr>
                        <a:t>G</a:t>
                      </a:r>
                      <a:r>
                        <a:rPr lang="es-CR" sz="1600" noProof="0" dirty="0">
                          <a:latin typeface="Times New Roman" panose="02020603050405020304" pitchFamily="18" charset="0"/>
                          <a:cs typeface="Times New Roman" panose="02020603050405020304" pitchFamily="18" charset="0"/>
                        </a:rPr>
                        <a:t>[Rn, #limit]</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ASCII desde memoria (rango) general</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ASCII(MemG[Rn] hasta MemG[#limit])</a:t>
                      </a:r>
                    </a:p>
                  </a:txBody>
                  <a:tcPr anchor="ctr"/>
                </a:tc>
                <a:extLst>
                  <a:ext uri="{0D108BD9-81ED-4DB2-BD59-A6C34878D82A}">
                    <a16:rowId xmlns:a16="http://schemas.microsoft.com/office/drawing/2014/main" val="94762508"/>
                  </a:ext>
                </a:extLst>
              </a:tr>
              <a:tr h="370840">
                <a:tc>
                  <a:txBody>
                    <a:bodyPr/>
                    <a:lstStyle/>
                    <a:p>
                      <a:r>
                        <a:rPr lang="es-CR" sz="1600" noProof="0" dirty="0">
                          <a:latin typeface="Times New Roman" panose="02020603050405020304" pitchFamily="18" charset="0"/>
                          <a:cs typeface="Times New Roman" panose="02020603050405020304" pitchFamily="18" charset="0"/>
                        </a:rPr>
                        <a:t>PRINTS </a:t>
                      </a:r>
                      <a:r>
                        <a:rPr lang="es-CR" sz="1600" dirty="0">
                          <a:latin typeface="Times New Roman" panose="02020603050405020304" pitchFamily="18" charset="0"/>
                          <a:cs typeface="Times New Roman" panose="02020603050405020304" pitchFamily="18" charset="0"/>
                        </a:rPr>
                        <a:t>V</a:t>
                      </a:r>
                      <a:r>
                        <a:rPr lang="es-CR" sz="1600" noProof="0" dirty="0">
                          <a:latin typeface="Times New Roman" panose="02020603050405020304" pitchFamily="18" charset="0"/>
                          <a:cs typeface="Times New Roman" panose="02020603050405020304" pitchFamily="18" charset="0"/>
                        </a:rPr>
                        <a:t>[Rn, #limit]</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ASCII desde memoria (rango) de la ‘</a:t>
                      </a:r>
                      <a:r>
                        <a:rPr lang="es-CR" sz="1600" noProof="0" dirty="0" err="1">
                          <a:latin typeface="Times New Roman" panose="02020603050405020304" pitchFamily="18" charset="0"/>
                          <a:cs typeface="Times New Roman" panose="02020603050405020304" pitchFamily="18" charset="0"/>
                        </a:rPr>
                        <a:t>vault</a:t>
                      </a:r>
                      <a:r>
                        <a:rPr lang="es-CR" sz="1600" noProof="0" dirty="0">
                          <a:latin typeface="Times New Roman" panose="02020603050405020304" pitchFamily="18" charset="0"/>
                          <a:cs typeface="Times New Roman" panose="02020603050405020304" pitchFamily="18" charset="0"/>
                        </a:rPr>
                        <a:t>’</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ASCII(</a:t>
                      </a:r>
                      <a:r>
                        <a:rPr lang="es-CR" sz="1600" noProof="0" dirty="0" err="1">
                          <a:latin typeface="Times New Roman" panose="02020603050405020304" pitchFamily="18" charset="0"/>
                          <a:cs typeface="Times New Roman" panose="02020603050405020304" pitchFamily="18" charset="0"/>
                        </a:rPr>
                        <a:t>MemV</a:t>
                      </a:r>
                      <a:r>
                        <a:rPr lang="es-CR" sz="1600" noProof="0" dirty="0">
                          <a:latin typeface="Times New Roman" panose="02020603050405020304" pitchFamily="18" charset="0"/>
                          <a:cs typeface="Times New Roman" panose="02020603050405020304" pitchFamily="18" charset="0"/>
                        </a:rPr>
                        <a:t>[Rn] hasta </a:t>
                      </a:r>
                      <a:r>
                        <a:rPr lang="es-CR" sz="1600" noProof="0" dirty="0" err="1">
                          <a:latin typeface="Times New Roman" panose="02020603050405020304" pitchFamily="18" charset="0"/>
                          <a:cs typeface="Times New Roman" panose="02020603050405020304" pitchFamily="18" charset="0"/>
                        </a:rPr>
                        <a:t>MemV</a:t>
                      </a:r>
                      <a:r>
                        <a:rPr lang="es-CR" sz="1600" noProof="0" dirty="0">
                          <a:latin typeface="Times New Roman" panose="02020603050405020304" pitchFamily="18" charset="0"/>
                          <a:cs typeface="Times New Roman" panose="02020603050405020304" pitchFamily="18" charset="0"/>
                        </a:rPr>
                        <a:t>[#limit])</a:t>
                      </a:r>
                    </a:p>
                  </a:txBody>
                  <a:tcPr anchor="ctr"/>
                </a:tc>
                <a:extLst>
                  <a:ext uri="{0D108BD9-81ED-4DB2-BD59-A6C34878D82A}">
                    <a16:rowId xmlns:a16="http://schemas.microsoft.com/office/drawing/2014/main" val="643497299"/>
                  </a:ext>
                </a:extLst>
              </a:tr>
              <a:tr h="370840">
                <a:tc>
                  <a:txBody>
                    <a:bodyPr/>
                    <a:lstStyle/>
                    <a:p>
                      <a:r>
                        <a:rPr lang="es-CR" sz="1600" noProof="0" dirty="0">
                          <a:latin typeface="Times New Roman" panose="02020603050405020304" pitchFamily="18" charset="0"/>
                          <a:cs typeface="Times New Roman" panose="02020603050405020304" pitchFamily="18" charset="0"/>
                        </a:rPr>
                        <a:t>PRINTS </a:t>
                      </a:r>
                      <a:r>
                        <a:rPr lang="es-CR" sz="1600" dirty="0">
                          <a:latin typeface="Times New Roman" panose="02020603050405020304" pitchFamily="18" charset="0"/>
                          <a:cs typeface="Times New Roman" panose="02020603050405020304" pitchFamily="18" charset="0"/>
                        </a:rPr>
                        <a:t>D</a:t>
                      </a:r>
                      <a:r>
                        <a:rPr lang="es-CR" sz="1600" noProof="0" dirty="0">
                          <a:latin typeface="Times New Roman" panose="02020603050405020304" pitchFamily="18" charset="0"/>
                          <a:cs typeface="Times New Roman" panose="02020603050405020304" pitchFamily="18" charset="0"/>
                        </a:rPr>
                        <a:t>[Rn, #limit]</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ASCII desde memoria (rango) dinámica</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ASCII(MemD[Rn] hasta MemD[#limit])</a:t>
                      </a:r>
                    </a:p>
                  </a:txBody>
                  <a:tcPr anchor="ctr"/>
                </a:tc>
                <a:extLst>
                  <a:ext uri="{0D108BD9-81ED-4DB2-BD59-A6C34878D82A}">
                    <a16:rowId xmlns:a16="http://schemas.microsoft.com/office/drawing/2014/main" val="1872119467"/>
                  </a:ext>
                </a:extLst>
              </a:tr>
              <a:tr h="370840">
                <a:tc>
                  <a:txBody>
                    <a:bodyPr/>
                    <a:lstStyle/>
                    <a:p>
                      <a:r>
                        <a:rPr lang="es-CR" sz="1600" noProof="0" dirty="0">
                          <a:latin typeface="Times New Roman" panose="02020603050405020304" pitchFamily="18" charset="0"/>
                          <a:cs typeface="Times New Roman" panose="02020603050405020304" pitchFamily="18" charset="0"/>
                        </a:rPr>
                        <a:t>PRINTS </a:t>
                      </a:r>
                      <a:r>
                        <a:rPr lang="es-CR" sz="1600" dirty="0">
                          <a:latin typeface="Times New Roman" panose="02020603050405020304" pitchFamily="18" charset="0"/>
                          <a:cs typeface="Times New Roman" panose="02020603050405020304" pitchFamily="18" charset="0"/>
                        </a:rPr>
                        <a:t>P</a:t>
                      </a:r>
                      <a:r>
                        <a:rPr lang="es-CR" sz="1600" noProof="0" dirty="0">
                          <a:latin typeface="Times New Roman" panose="02020603050405020304" pitchFamily="18" charset="0"/>
                          <a:cs typeface="Times New Roman" panose="02020603050405020304" pitchFamily="18" charset="0"/>
                        </a:rPr>
                        <a:t>[Rn, #limit]</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ASCII desde memoria (rango) de password</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ASCII(</a:t>
                      </a:r>
                      <a:r>
                        <a:rPr lang="es-CR" sz="1600" noProof="0" dirty="0" err="1">
                          <a:latin typeface="Times New Roman" panose="02020603050405020304" pitchFamily="18" charset="0"/>
                          <a:cs typeface="Times New Roman" panose="02020603050405020304" pitchFamily="18" charset="0"/>
                        </a:rPr>
                        <a:t>MemP</a:t>
                      </a:r>
                      <a:r>
                        <a:rPr lang="es-CR" sz="1600" noProof="0" dirty="0">
                          <a:latin typeface="Times New Roman" panose="02020603050405020304" pitchFamily="18" charset="0"/>
                          <a:cs typeface="Times New Roman" panose="02020603050405020304" pitchFamily="18" charset="0"/>
                        </a:rPr>
                        <a:t>[Rn] hasta </a:t>
                      </a:r>
                      <a:r>
                        <a:rPr lang="es-CR" sz="1600" noProof="0" dirty="0" err="1">
                          <a:latin typeface="Times New Roman" panose="02020603050405020304" pitchFamily="18" charset="0"/>
                          <a:cs typeface="Times New Roman" panose="02020603050405020304" pitchFamily="18" charset="0"/>
                        </a:rPr>
                        <a:t>MemP</a:t>
                      </a:r>
                      <a:r>
                        <a:rPr lang="es-CR" sz="1600" noProof="0" dirty="0">
                          <a:latin typeface="Times New Roman" panose="02020603050405020304" pitchFamily="18" charset="0"/>
                          <a:cs typeface="Times New Roman" panose="02020603050405020304" pitchFamily="18" charset="0"/>
                        </a:rPr>
                        <a:t>[#limit])</a:t>
                      </a:r>
                    </a:p>
                  </a:txBody>
                  <a:tcPr anchor="ctr"/>
                </a:tc>
                <a:extLst>
                  <a:ext uri="{0D108BD9-81ED-4DB2-BD59-A6C34878D82A}">
                    <a16:rowId xmlns:a16="http://schemas.microsoft.com/office/drawing/2014/main" val="3477158874"/>
                  </a:ext>
                </a:extLst>
              </a:tr>
              <a:tr h="370840">
                <a:tc>
                  <a:txBody>
                    <a:bodyPr/>
                    <a:lstStyle/>
                    <a:p>
                      <a:r>
                        <a:rPr lang="es-CR" sz="1600" noProof="0" dirty="0">
                          <a:latin typeface="Times New Roman" panose="02020603050405020304" pitchFamily="18" charset="0"/>
                          <a:cs typeface="Times New Roman" panose="02020603050405020304" pitchFamily="18" charset="0"/>
                        </a:rPr>
                        <a:t>PRINTL "texto"</a:t>
                      </a:r>
                    </a:p>
                  </a:txBody>
                  <a:tcPr anchor="ctr"/>
                </a:tc>
                <a:tc>
                  <a:txBody>
                    <a:bodyPr/>
                    <a:lstStyle/>
                    <a:p>
                      <a:r>
                        <a:rPr lang="es-CR" sz="1600" noProof="0" dirty="0">
                          <a:latin typeface="Times New Roman" panose="02020603050405020304" pitchFamily="18" charset="0"/>
                          <a:cs typeface="Times New Roman" panose="02020603050405020304" pitchFamily="18" charset="0"/>
                        </a:rPr>
                        <a:t>Imprimir literal ASCII</a:t>
                      </a:r>
                    </a:p>
                  </a:txBody>
                  <a:tcPr anchor="ctr"/>
                </a:tc>
                <a:tc>
                  <a:txBody>
                    <a:bodyPr/>
                    <a:lstStyle/>
                    <a:p>
                      <a:r>
                        <a:rPr lang="es-CR" sz="1600" noProof="0" dirty="0">
                          <a:latin typeface="Times New Roman" panose="02020603050405020304" pitchFamily="18" charset="0"/>
                          <a:cs typeface="Times New Roman" panose="02020603050405020304" pitchFamily="18" charset="0"/>
                        </a:rPr>
                        <a:t>Console ← "texto"</a:t>
                      </a:r>
                    </a:p>
                  </a:txBody>
                  <a:tcPr anchor="ctr"/>
                </a:tc>
                <a:extLst>
                  <a:ext uri="{0D108BD9-81ED-4DB2-BD59-A6C34878D82A}">
                    <a16:rowId xmlns:a16="http://schemas.microsoft.com/office/drawing/2014/main" val="3136079111"/>
                  </a:ext>
                </a:extLst>
              </a:tr>
            </a:tbl>
          </a:graphicData>
        </a:graphic>
      </p:graphicFrame>
      <p:sp>
        <p:nvSpPr>
          <p:cNvPr id="5" name="CuadroTexto 4">
            <a:extLst>
              <a:ext uri="{FF2B5EF4-FFF2-40B4-BE49-F238E27FC236}">
                <a16:creationId xmlns:a16="http://schemas.microsoft.com/office/drawing/2014/main" id="{F2691946-6E29-D994-DAE2-D25C77337C45}"/>
              </a:ext>
            </a:extLst>
          </p:cNvPr>
          <p:cNvSpPr txBox="1"/>
          <p:nvPr/>
        </p:nvSpPr>
        <p:spPr>
          <a:xfrm>
            <a:off x="128016" y="29185"/>
            <a:ext cx="4197096" cy="369332"/>
          </a:xfrm>
          <a:prstGeom prst="rect">
            <a:avLst/>
          </a:prstGeom>
          <a:noFill/>
        </p:spPr>
        <p:txBody>
          <a:bodyPr wrap="square" rtlCol="0">
            <a:spAutoFit/>
          </a:bodyPr>
          <a:lstStyle/>
          <a:p>
            <a:r>
              <a:rPr lang="es-CR" i="1" noProof="0" dirty="0"/>
              <a:t>Operaciones</a:t>
            </a:r>
            <a:r>
              <a:rPr lang="es-CR" noProof="0" dirty="0"/>
              <a:t> Especiales</a:t>
            </a:r>
            <a:r>
              <a:rPr lang="es-CR" i="1" noProof="0" dirty="0"/>
              <a:t>:</a:t>
            </a:r>
          </a:p>
        </p:txBody>
      </p:sp>
      <p:sp>
        <p:nvSpPr>
          <p:cNvPr id="2" name="Rectángulo 1">
            <a:extLst>
              <a:ext uri="{FF2B5EF4-FFF2-40B4-BE49-F238E27FC236}">
                <a16:creationId xmlns:a16="http://schemas.microsoft.com/office/drawing/2014/main" id="{15ECAF8C-C81E-182B-0748-87E6EDFB2C82}"/>
              </a:ext>
            </a:extLst>
          </p:cNvPr>
          <p:cNvSpPr/>
          <p:nvPr/>
        </p:nvSpPr>
        <p:spPr>
          <a:xfrm>
            <a:off x="612648" y="5791725"/>
            <a:ext cx="1954911" cy="515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12 Operaciones</a:t>
            </a:r>
          </a:p>
        </p:txBody>
      </p:sp>
    </p:spTree>
    <p:extLst>
      <p:ext uri="{BB962C8B-B14F-4D97-AF65-F5344CB8AC3E}">
        <p14:creationId xmlns:p14="http://schemas.microsoft.com/office/powerpoint/2010/main" val="95679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02B40-008E-31B3-4A39-B70D14CC513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D96B1C0-26E3-3569-186D-0206862EE741}"/>
              </a:ext>
            </a:extLst>
          </p:cNvPr>
          <p:cNvSpPr>
            <a:spLocks noGrp="1"/>
          </p:cNvSpPr>
          <p:nvPr>
            <p:ph type="title"/>
          </p:nvPr>
        </p:nvSpPr>
        <p:spPr>
          <a:xfrm>
            <a:off x="240030" y="2766218"/>
            <a:ext cx="11711940" cy="1325563"/>
          </a:xfrm>
        </p:spPr>
        <p:txBody>
          <a:bodyPr vert="horz" lIns="91440" tIns="45720" rIns="91440" bIns="45720" rtlCol="0" anchor="ctr">
            <a:normAutofit fontScale="90000"/>
          </a:bodyPr>
          <a:lstStyle/>
          <a:p>
            <a:r>
              <a:rPr lang="es-CR" sz="6000" b="1" dirty="0"/>
              <a:t>Operaciones del procesador avanzadas</a:t>
            </a:r>
          </a:p>
        </p:txBody>
      </p:sp>
    </p:spTree>
    <p:extLst>
      <p:ext uri="{BB962C8B-B14F-4D97-AF65-F5344CB8AC3E}">
        <p14:creationId xmlns:p14="http://schemas.microsoft.com/office/powerpoint/2010/main" val="3824677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6188-A8C3-2268-C235-F81D49E78714}"/>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FCBDBE14-877E-6FF1-2825-D8ADD181778A}"/>
              </a:ext>
            </a:extLst>
          </p:cNvPr>
          <p:cNvGraphicFramePr>
            <a:graphicFrameLocks noGrp="1"/>
          </p:cNvGraphicFramePr>
          <p:nvPr>
            <p:extLst>
              <p:ext uri="{D42A27DB-BD31-4B8C-83A1-F6EECF244321}">
                <p14:modId xmlns:p14="http://schemas.microsoft.com/office/powerpoint/2010/main" val="1249521818"/>
              </p:ext>
            </p:extLst>
          </p:nvPr>
        </p:nvGraphicFramePr>
        <p:xfrm>
          <a:off x="143256" y="669925"/>
          <a:ext cx="11905488" cy="5217160"/>
        </p:xfrm>
        <a:graphic>
          <a:graphicData uri="http://schemas.openxmlformats.org/drawingml/2006/table">
            <a:tbl>
              <a:tblPr firstRow="1" bandRow="1">
                <a:tableStyleId>{5C22544A-7EE6-4342-B048-85BDC9FD1C3A}</a:tableStyleId>
              </a:tblPr>
              <a:tblGrid>
                <a:gridCol w="3364992">
                  <a:extLst>
                    <a:ext uri="{9D8B030D-6E8A-4147-A177-3AD203B41FA5}">
                      <a16:colId xmlns:a16="http://schemas.microsoft.com/office/drawing/2014/main" val="1991691615"/>
                    </a:ext>
                  </a:extLst>
                </a:gridCol>
                <a:gridCol w="3849624">
                  <a:extLst>
                    <a:ext uri="{9D8B030D-6E8A-4147-A177-3AD203B41FA5}">
                      <a16:colId xmlns:a16="http://schemas.microsoft.com/office/drawing/2014/main" val="546413856"/>
                    </a:ext>
                  </a:extLst>
                </a:gridCol>
                <a:gridCol w="4690872">
                  <a:extLst>
                    <a:ext uri="{9D8B030D-6E8A-4147-A177-3AD203B41FA5}">
                      <a16:colId xmlns:a16="http://schemas.microsoft.com/office/drawing/2014/main" val="4072370752"/>
                    </a:ext>
                  </a:extLst>
                </a:gridCol>
              </a:tblGrid>
              <a:tr h="370840">
                <a:tc>
                  <a:txBody>
                    <a:bodyPr/>
                    <a:lstStyle/>
                    <a:p>
                      <a:r>
                        <a:rPr lang="es-CR" dirty="0">
                          <a:latin typeface="Times New Roman" panose="02020603050405020304" pitchFamily="18" charset="0"/>
                          <a:cs typeface="Times New Roman" panose="02020603050405020304" pitchFamily="18" charset="0"/>
                        </a:rPr>
                        <a:t>Nombre</a:t>
                      </a:r>
                    </a:p>
                  </a:txBody>
                  <a:tcPr/>
                </a:tc>
                <a:tc>
                  <a:txBody>
                    <a:bodyPr/>
                    <a:lstStyle/>
                    <a:p>
                      <a:r>
                        <a:rPr lang="es-CR" dirty="0">
                          <a:latin typeface="Times New Roman" panose="02020603050405020304" pitchFamily="18" charset="0"/>
                          <a:cs typeface="Times New Roman" panose="02020603050405020304" pitchFamily="18" charset="0"/>
                        </a:rPr>
                        <a:t>Descripción</a:t>
                      </a:r>
                    </a:p>
                  </a:txBody>
                  <a:tcPr/>
                </a:tc>
                <a:tc>
                  <a:txBody>
                    <a:bodyPr/>
                    <a:lstStyle/>
                    <a:p>
                      <a:r>
                        <a:rPr lang="es-CR"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dirty="0">
                          <a:latin typeface="Times New Roman" panose="02020603050405020304" pitchFamily="18" charset="0"/>
                          <a:cs typeface="Times New Roman" panose="02020603050405020304" pitchFamily="18" charset="0"/>
                        </a:rPr>
                        <a:t>AUTHCMP</a:t>
                      </a:r>
                    </a:p>
                  </a:txBody>
                  <a:tcPr anchor="ctr"/>
                </a:tc>
                <a:tc>
                  <a:txBody>
                    <a:bodyPr/>
                    <a:lstStyle/>
                    <a:p>
                      <a:r>
                        <a:rPr lang="es-CR" dirty="0">
                          <a:latin typeface="Times New Roman" panose="02020603050405020304" pitchFamily="18" charset="0"/>
                          <a:cs typeface="Times New Roman" panose="02020603050405020304" pitchFamily="18" charset="0"/>
                        </a:rPr>
                        <a:t>Comparar para login con un val de memoria de login, R1-8 == P[#0 - #12] </a:t>
                      </a:r>
                      <a:br>
                        <a:rPr lang="es-CR" dirty="0">
                          <a:latin typeface="Times New Roman" panose="02020603050405020304" pitchFamily="18" charset="0"/>
                          <a:cs typeface="Times New Roman" panose="02020603050405020304" pitchFamily="18" charset="0"/>
                        </a:rPr>
                      </a:br>
                      <a:r>
                        <a:rPr lang="es-CR" dirty="0">
                          <a:latin typeface="Times New Roman" panose="02020603050405020304" pitchFamily="18" charset="0"/>
                          <a:cs typeface="Times New Roman" panose="02020603050405020304" pitchFamily="18" charset="0"/>
                        </a:rPr>
                        <a:t>1. Si el login es exitoso, se tendrá un timer de 10min en donde se habilitaran los flags de S1 y S2. (Debería de funcionar incluso en un “</a:t>
                      </a:r>
                      <a:r>
                        <a:rPr lang="es-CR" dirty="0" err="1">
                          <a:latin typeface="Times New Roman" panose="02020603050405020304" pitchFamily="18" charset="0"/>
                          <a:cs typeface="Times New Roman" panose="02020603050405020304" pitchFamily="18" charset="0"/>
                        </a:rPr>
                        <a:t>lights</a:t>
                      </a:r>
                      <a:r>
                        <a:rPr lang="es-CR" dirty="0">
                          <a:latin typeface="Times New Roman" panose="02020603050405020304" pitchFamily="18" charset="0"/>
                          <a:cs typeface="Times New Roman" panose="02020603050405020304" pitchFamily="18" charset="0"/>
                        </a:rPr>
                        <a:t> out”)</a:t>
                      </a:r>
                    </a:p>
                    <a:p>
                      <a:r>
                        <a:rPr lang="es-CR" dirty="0">
                          <a:latin typeface="Times New Roman" panose="02020603050405020304" pitchFamily="18" charset="0"/>
                          <a:cs typeface="Times New Roman" panose="02020603050405020304" pitchFamily="18" charset="0"/>
                        </a:rPr>
                        <a:t>2. Si se falla el login, se sumara a un contador interno el fallo, si en un periodo de 5min se fallo 5 veces seguidas, entonces se bloquea el login por 24 horas.</a:t>
                      </a:r>
                    </a:p>
                  </a:txBody>
                  <a:tcPr anchor="ctr"/>
                </a:tc>
                <a:tc>
                  <a:txBody>
                    <a:bodyPr/>
                    <a:lstStyle/>
                    <a:p>
                      <a:r>
                        <a:rPr lang="es-CR" dirty="0">
                          <a:latin typeface="Times New Roman" panose="02020603050405020304" pitchFamily="18" charset="0"/>
                          <a:cs typeface="Times New Roman" panose="02020603050405020304" pitchFamily="18" charset="0"/>
                        </a:rPr>
                        <a:t>Actualiza flags según (R1-8 == P[#0 - #12])</a:t>
                      </a:r>
                    </a:p>
                  </a:txBody>
                  <a:tcPr anchor="ctr"/>
                </a:tc>
                <a:extLst>
                  <a:ext uri="{0D108BD9-81ED-4DB2-BD59-A6C34878D82A}">
                    <a16:rowId xmlns:a16="http://schemas.microsoft.com/office/drawing/2014/main" val="445727092"/>
                  </a:ext>
                </a:extLst>
              </a:tr>
              <a:tr h="370840">
                <a:tc>
                  <a:txBody>
                    <a:bodyPr/>
                    <a:lstStyle/>
                    <a:p>
                      <a:r>
                        <a:rPr lang="es-CR" dirty="0">
                          <a:latin typeface="Times New Roman" panose="02020603050405020304" pitchFamily="18" charset="0"/>
                          <a:cs typeface="Times New Roman" panose="02020603050405020304" pitchFamily="18" charset="0"/>
                        </a:rPr>
                        <a:t>LOGOUT</a:t>
                      </a:r>
                    </a:p>
                  </a:txBody>
                  <a:tcPr anchor="ctr"/>
                </a:tc>
                <a:tc>
                  <a:txBody>
                    <a:bodyPr/>
                    <a:lstStyle/>
                    <a:p>
                      <a:r>
                        <a:rPr lang="es-CR" dirty="0">
                          <a:latin typeface="Times New Roman" panose="02020603050405020304" pitchFamily="18" charset="0"/>
                          <a:cs typeface="Times New Roman" panose="02020603050405020304" pitchFamily="18" charset="0"/>
                        </a:rPr>
                        <a:t>Comando para intentar hacer un logout del sistema de seguridad del computador. Al activar este comando, el timer de login se reinicia a 0, y los flags de S1 y S2 regresan a 0 inmediatamente. </a:t>
                      </a:r>
                    </a:p>
                  </a:txBody>
                  <a:tcPr anchor="ctr"/>
                </a:tc>
                <a:tc>
                  <a:txBody>
                    <a:bodyPr/>
                    <a:lstStyle/>
                    <a:p>
                      <a:endParaRPr lang="es-CR"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94946752"/>
                  </a:ext>
                </a:extLst>
              </a:tr>
            </a:tbl>
          </a:graphicData>
        </a:graphic>
      </p:graphicFrame>
      <p:sp>
        <p:nvSpPr>
          <p:cNvPr id="5" name="CuadroTexto 4">
            <a:extLst>
              <a:ext uri="{FF2B5EF4-FFF2-40B4-BE49-F238E27FC236}">
                <a16:creationId xmlns:a16="http://schemas.microsoft.com/office/drawing/2014/main" id="{4CF4E716-1F5B-F820-5033-ECB716A1900B}"/>
              </a:ext>
            </a:extLst>
          </p:cNvPr>
          <p:cNvSpPr txBox="1"/>
          <p:nvPr/>
        </p:nvSpPr>
        <p:spPr>
          <a:xfrm>
            <a:off x="143256" y="300593"/>
            <a:ext cx="2037969" cy="369332"/>
          </a:xfrm>
          <a:prstGeom prst="rect">
            <a:avLst/>
          </a:prstGeom>
          <a:noFill/>
        </p:spPr>
        <p:txBody>
          <a:bodyPr wrap="square" rtlCol="0">
            <a:spAutoFit/>
          </a:bodyPr>
          <a:lstStyle/>
          <a:p>
            <a:r>
              <a:rPr lang="es-CR" i="1" dirty="0"/>
              <a:t>Operaciones</a:t>
            </a:r>
            <a:r>
              <a:rPr lang="es-CR" dirty="0"/>
              <a:t> Login</a:t>
            </a:r>
            <a:r>
              <a:rPr lang="es-CR" i="1" dirty="0"/>
              <a:t>:</a:t>
            </a:r>
          </a:p>
        </p:txBody>
      </p:sp>
      <p:sp>
        <p:nvSpPr>
          <p:cNvPr id="2" name="Rectángulo 1">
            <a:extLst>
              <a:ext uri="{FF2B5EF4-FFF2-40B4-BE49-F238E27FC236}">
                <a16:creationId xmlns:a16="http://schemas.microsoft.com/office/drawing/2014/main" id="{4F837D7E-25EB-4681-4332-71099314C720}"/>
              </a:ext>
            </a:extLst>
          </p:cNvPr>
          <p:cNvSpPr/>
          <p:nvPr/>
        </p:nvSpPr>
        <p:spPr>
          <a:xfrm>
            <a:off x="143256" y="6152777"/>
            <a:ext cx="1954911" cy="515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2 Operaciones</a:t>
            </a:r>
          </a:p>
        </p:txBody>
      </p:sp>
    </p:spTree>
    <p:extLst>
      <p:ext uri="{BB962C8B-B14F-4D97-AF65-F5344CB8AC3E}">
        <p14:creationId xmlns:p14="http://schemas.microsoft.com/office/powerpoint/2010/main" val="1532309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2325D-F732-840B-CABF-C12304239E2C}"/>
            </a:ext>
          </a:extLst>
        </p:cNvPr>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CF2DA659-8E1E-BA87-BF5D-C4273A8ADD9C}"/>
              </a:ext>
            </a:extLst>
          </p:cNvPr>
          <p:cNvGraphicFramePr>
            <a:graphicFrameLocks noGrp="1"/>
          </p:cNvGraphicFramePr>
          <p:nvPr>
            <p:extLst>
              <p:ext uri="{D42A27DB-BD31-4B8C-83A1-F6EECF244321}">
                <p14:modId xmlns:p14="http://schemas.microsoft.com/office/powerpoint/2010/main" val="2138284746"/>
              </p:ext>
            </p:extLst>
          </p:nvPr>
        </p:nvGraphicFramePr>
        <p:xfrm>
          <a:off x="143256" y="505460"/>
          <a:ext cx="11905488" cy="143764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991691615"/>
                    </a:ext>
                  </a:extLst>
                </a:gridCol>
                <a:gridCol w="4465320">
                  <a:extLst>
                    <a:ext uri="{9D8B030D-6E8A-4147-A177-3AD203B41FA5}">
                      <a16:colId xmlns:a16="http://schemas.microsoft.com/office/drawing/2014/main" val="546413856"/>
                    </a:ext>
                  </a:extLst>
                </a:gridCol>
                <a:gridCol w="5519928">
                  <a:extLst>
                    <a:ext uri="{9D8B030D-6E8A-4147-A177-3AD203B41FA5}">
                      <a16:colId xmlns:a16="http://schemas.microsoft.com/office/drawing/2014/main" val="4072370752"/>
                    </a:ext>
                  </a:extLst>
                </a:gridCol>
              </a:tblGrid>
              <a:tr h="370840">
                <a:tc>
                  <a:txBody>
                    <a:bodyPr/>
                    <a:lstStyle/>
                    <a:p>
                      <a:r>
                        <a:rPr lang="es-CR" sz="1600" dirty="0">
                          <a:latin typeface="Times New Roman" panose="02020603050405020304" pitchFamily="18" charset="0"/>
                          <a:cs typeface="Times New Roman" panose="02020603050405020304" pitchFamily="18" charset="0"/>
                        </a:rPr>
                        <a:t>Nombre</a:t>
                      </a:r>
                    </a:p>
                  </a:txBody>
                  <a:tcPr/>
                </a:tc>
                <a:tc>
                  <a:txBody>
                    <a:bodyPr/>
                    <a:lstStyle/>
                    <a:p>
                      <a:r>
                        <a:rPr lang="es-CR" sz="1600" dirty="0">
                          <a:latin typeface="Times New Roman" panose="02020603050405020304" pitchFamily="18" charset="0"/>
                          <a:cs typeface="Times New Roman" panose="02020603050405020304" pitchFamily="18" charset="0"/>
                        </a:rPr>
                        <a:t>Descripción</a:t>
                      </a:r>
                    </a:p>
                  </a:txBody>
                  <a:tcPr/>
                </a:tc>
                <a:tc>
                  <a:txBody>
                    <a:bodyPr/>
                    <a:lstStyle/>
                    <a:p>
                      <a:r>
                        <a:rPr lang="es-CR" sz="1600"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sz="1600" dirty="0">
                          <a:latin typeface="Times New Roman" panose="02020603050405020304" pitchFamily="18" charset="0"/>
                          <a:cs typeface="Times New Roman" panose="02020603050405020304" pitchFamily="18" charset="0"/>
                        </a:rPr>
                        <a:t>(Botón de cargado de nuestro programa)</a:t>
                      </a:r>
                    </a:p>
                  </a:txBody>
                  <a:tcPr anchor="ctr"/>
                </a:tc>
                <a:tc>
                  <a:txBody>
                    <a:bodyPr/>
                    <a:lstStyle/>
                    <a:p>
                      <a:r>
                        <a:rPr lang="es-CR" sz="1600" dirty="0">
                          <a:latin typeface="Times New Roman" panose="02020603050405020304" pitchFamily="18" charset="0"/>
                          <a:cs typeface="Times New Roman" panose="02020603050405020304" pitchFamily="18" charset="0"/>
                        </a:rPr>
                        <a:t>Guardar en memoria y cerrarlo a un múltiplo de 64bits con 0’s al final</a:t>
                      </a:r>
                    </a:p>
                  </a:txBody>
                  <a:tcPr anchor="ctr"/>
                </a:tc>
                <a:tc>
                  <a:txBody>
                    <a:bodyPr/>
                    <a:lstStyle/>
                    <a:p>
                      <a:r>
                        <a:rPr lang="es-ES" sz="1600" dirty="0">
                          <a:latin typeface="Times New Roman" panose="02020603050405020304" pitchFamily="18" charset="0"/>
                          <a:cs typeface="Times New Roman" panose="02020603050405020304" pitchFamily="18" charset="0"/>
                        </a:rPr>
                        <a:t>“D</a:t>
                      </a:r>
                      <a:r>
                        <a:rPr lang="es-CR" sz="1600" dirty="0">
                          <a:latin typeface="Times New Roman" panose="02020603050405020304" pitchFamily="18" charset="0"/>
                          <a:cs typeface="Times New Roman" panose="02020603050405020304" pitchFamily="18" charset="0"/>
                        </a:rPr>
                        <a:t>[]’</a:t>
                      </a:r>
                      <a:r>
                        <a:rPr lang="es-ES" sz="1600" dirty="0">
                          <a:latin typeface="Times New Roman" panose="02020603050405020304" pitchFamily="18" charset="0"/>
                          <a:cs typeface="Times New Roman" panose="02020603050405020304" pitchFamily="18" charset="0"/>
                        </a:rPr>
                        <a:t>” -&gt; Puntero de memoria inicial dinámica</a:t>
                      </a:r>
                    </a:p>
                    <a:p>
                      <a:r>
                        <a:rPr lang="es-ES" sz="1600" dirty="0">
                          <a:latin typeface="Times New Roman" panose="02020603050405020304" pitchFamily="18" charset="0"/>
                          <a:cs typeface="Times New Roman" panose="02020603050405020304" pitchFamily="18" charset="0"/>
                        </a:rPr>
                        <a:t>w2 -&gt; Tamaño en bytes de la memoria dinámica con un LSR de #3: (x1, #3) //x1 sería el tamaño de la memoria (Esta operación debería alterar los flags…)</a:t>
                      </a: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77021095"/>
                  </a:ext>
                </a:extLst>
              </a:tr>
            </a:tbl>
          </a:graphicData>
        </a:graphic>
      </p:graphicFrame>
      <p:sp>
        <p:nvSpPr>
          <p:cNvPr id="7" name="CuadroTexto 6">
            <a:extLst>
              <a:ext uri="{FF2B5EF4-FFF2-40B4-BE49-F238E27FC236}">
                <a16:creationId xmlns:a16="http://schemas.microsoft.com/office/drawing/2014/main" id="{C539EC98-8AD7-5FAB-4B67-A8008FA48BB9}"/>
              </a:ext>
            </a:extLst>
          </p:cNvPr>
          <p:cNvSpPr txBox="1"/>
          <p:nvPr/>
        </p:nvSpPr>
        <p:spPr>
          <a:xfrm>
            <a:off x="143256" y="136128"/>
            <a:ext cx="3547872" cy="369332"/>
          </a:xfrm>
          <a:prstGeom prst="rect">
            <a:avLst/>
          </a:prstGeom>
          <a:noFill/>
        </p:spPr>
        <p:txBody>
          <a:bodyPr wrap="square" rtlCol="0">
            <a:spAutoFit/>
          </a:bodyPr>
          <a:lstStyle/>
          <a:p>
            <a:r>
              <a:rPr lang="es-CR" i="1" dirty="0"/>
              <a:t>Operaciones </a:t>
            </a:r>
            <a:r>
              <a:rPr lang="es-CR" dirty="0"/>
              <a:t>En Memoria Dinámica</a:t>
            </a:r>
            <a:r>
              <a:rPr lang="es-CR" i="1" dirty="0"/>
              <a:t>:</a:t>
            </a:r>
          </a:p>
        </p:txBody>
      </p:sp>
      <p:graphicFrame>
        <p:nvGraphicFramePr>
          <p:cNvPr id="2" name="Tabla 1">
            <a:extLst>
              <a:ext uri="{FF2B5EF4-FFF2-40B4-BE49-F238E27FC236}">
                <a16:creationId xmlns:a16="http://schemas.microsoft.com/office/drawing/2014/main" id="{061086B5-E5F1-AD33-4336-121DB0E1A36A}"/>
              </a:ext>
            </a:extLst>
          </p:cNvPr>
          <p:cNvGraphicFramePr>
            <a:graphicFrameLocks noGrp="1"/>
          </p:cNvGraphicFramePr>
          <p:nvPr>
            <p:extLst>
              <p:ext uri="{D42A27DB-BD31-4B8C-83A1-F6EECF244321}">
                <p14:modId xmlns:p14="http://schemas.microsoft.com/office/powerpoint/2010/main" val="3004024153"/>
              </p:ext>
            </p:extLst>
          </p:nvPr>
        </p:nvGraphicFramePr>
        <p:xfrm>
          <a:off x="143256" y="2466221"/>
          <a:ext cx="11905488" cy="2108200"/>
        </p:xfrm>
        <a:graphic>
          <a:graphicData uri="http://schemas.openxmlformats.org/drawingml/2006/table">
            <a:tbl>
              <a:tblPr firstRow="1" bandRow="1">
                <a:tableStyleId>{5C22544A-7EE6-4342-B048-85BDC9FD1C3A}</a:tableStyleId>
              </a:tblPr>
              <a:tblGrid>
                <a:gridCol w="2895219">
                  <a:extLst>
                    <a:ext uri="{9D8B030D-6E8A-4147-A177-3AD203B41FA5}">
                      <a16:colId xmlns:a16="http://schemas.microsoft.com/office/drawing/2014/main" val="1991691615"/>
                    </a:ext>
                  </a:extLst>
                </a:gridCol>
                <a:gridCol w="5486400">
                  <a:extLst>
                    <a:ext uri="{9D8B030D-6E8A-4147-A177-3AD203B41FA5}">
                      <a16:colId xmlns:a16="http://schemas.microsoft.com/office/drawing/2014/main" val="546413856"/>
                    </a:ext>
                  </a:extLst>
                </a:gridCol>
                <a:gridCol w="3523869">
                  <a:extLst>
                    <a:ext uri="{9D8B030D-6E8A-4147-A177-3AD203B41FA5}">
                      <a16:colId xmlns:a16="http://schemas.microsoft.com/office/drawing/2014/main" val="4072370752"/>
                    </a:ext>
                  </a:extLst>
                </a:gridCol>
              </a:tblGrid>
              <a:tr h="370840">
                <a:tc>
                  <a:txBody>
                    <a:bodyPr/>
                    <a:lstStyle/>
                    <a:p>
                      <a:r>
                        <a:rPr lang="es-CR" sz="1600" dirty="0">
                          <a:latin typeface="Times New Roman" panose="02020603050405020304" pitchFamily="18" charset="0"/>
                          <a:cs typeface="Times New Roman" panose="02020603050405020304" pitchFamily="18" charset="0"/>
                        </a:rPr>
                        <a:t>Nombre</a:t>
                      </a:r>
                    </a:p>
                  </a:txBody>
                  <a:tcPr/>
                </a:tc>
                <a:tc>
                  <a:txBody>
                    <a:bodyPr/>
                    <a:lstStyle/>
                    <a:p>
                      <a:r>
                        <a:rPr lang="es-CR" sz="1600" dirty="0">
                          <a:latin typeface="Times New Roman" panose="02020603050405020304" pitchFamily="18" charset="0"/>
                          <a:cs typeface="Times New Roman" panose="02020603050405020304" pitchFamily="18" charset="0"/>
                        </a:rPr>
                        <a:t>Descripción</a:t>
                      </a:r>
                    </a:p>
                  </a:txBody>
                  <a:tcPr/>
                </a:tc>
                <a:tc>
                  <a:txBody>
                    <a:bodyPr/>
                    <a:lstStyle/>
                    <a:p>
                      <a:r>
                        <a:rPr lang="es-CR" sz="1600"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STRK &lt;clave&gt;.&lt;word&gt; #valHex</a:t>
                      </a:r>
                      <a:br>
                        <a:rPr lang="es-CR" sz="1600" kern="1200" dirty="0">
                          <a:solidFill>
                            <a:schemeClr val="dk1"/>
                          </a:solidFill>
                          <a:latin typeface="Times New Roman" panose="02020603050405020304" pitchFamily="18" charset="0"/>
                          <a:ea typeface="+mn-ea"/>
                          <a:cs typeface="Times New Roman" panose="02020603050405020304" pitchFamily="18" charset="0"/>
                        </a:rPr>
                      </a:br>
                      <a:r>
                        <a:rPr lang="es-CR" sz="1600" kern="1200" dirty="0">
                          <a:solidFill>
                            <a:schemeClr val="dk1"/>
                          </a:solidFill>
                          <a:latin typeface="Times New Roman" panose="02020603050405020304" pitchFamily="18" charset="0"/>
                          <a:ea typeface="+mn-ea"/>
                          <a:cs typeface="Times New Roman" panose="02020603050405020304" pitchFamily="18" charset="0"/>
                        </a:rPr>
                        <a:t>STRK 0.0 #0x12345678</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Guarda 32bits de una llave, en una de sus 4 secciones (palabras)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k0.0 ‘Valt[#0 + #0]’ = 0x12345678</a:t>
                      </a:r>
                    </a:p>
                  </a:txBody>
                  <a:tcPr anchor="ctr"/>
                </a:tc>
                <a:extLst>
                  <a:ext uri="{0D108BD9-81ED-4DB2-BD59-A6C34878D82A}">
                    <a16:rowId xmlns:a16="http://schemas.microsoft.com/office/drawing/2014/main" val="934035179"/>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STRK &lt;clave&gt;.&lt;word&gt; #valHex</a:t>
                      </a:r>
                      <a:br>
                        <a:rPr lang="es-CR" sz="1600" kern="1200" dirty="0">
                          <a:solidFill>
                            <a:schemeClr val="dk1"/>
                          </a:solidFill>
                          <a:latin typeface="Times New Roman" panose="02020603050405020304" pitchFamily="18" charset="0"/>
                          <a:ea typeface="+mn-ea"/>
                          <a:cs typeface="Times New Roman" panose="02020603050405020304" pitchFamily="18" charset="0"/>
                        </a:rPr>
                      </a:br>
                      <a:r>
                        <a:rPr lang="es-CR" sz="1600" kern="1200" dirty="0">
                          <a:solidFill>
                            <a:schemeClr val="dk1"/>
                          </a:solidFill>
                          <a:latin typeface="Times New Roman" panose="02020603050405020304" pitchFamily="18" charset="0"/>
                          <a:ea typeface="+mn-ea"/>
                          <a:cs typeface="Times New Roman" panose="02020603050405020304" pitchFamily="18" charset="0"/>
                        </a:rPr>
                        <a:t>STRK 2.2 #0x12345678</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Guarda 32bits de una llave, en una de sus 4 secciones (palabras)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k2.2 ‘Valt[#32 + #8]’ = 0x12345678</a:t>
                      </a:r>
                    </a:p>
                  </a:txBody>
                  <a:tcPr anchor="ctr"/>
                </a:tc>
                <a:extLst>
                  <a:ext uri="{0D108BD9-81ED-4DB2-BD59-A6C34878D82A}">
                    <a16:rowId xmlns:a16="http://schemas.microsoft.com/office/drawing/2014/main" val="919060825"/>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STRK &lt;clave&gt;.&lt;word&gt; #valHex</a:t>
                      </a:r>
                      <a:br>
                        <a:rPr lang="es-CR" sz="1600" kern="1200" dirty="0">
                          <a:solidFill>
                            <a:schemeClr val="dk1"/>
                          </a:solidFill>
                          <a:latin typeface="Times New Roman" panose="02020603050405020304" pitchFamily="18" charset="0"/>
                          <a:ea typeface="+mn-ea"/>
                          <a:cs typeface="Times New Roman" panose="02020603050405020304" pitchFamily="18" charset="0"/>
                        </a:rPr>
                      </a:br>
                      <a:r>
                        <a:rPr lang="es-CR" sz="1600" kern="1200" dirty="0">
                          <a:solidFill>
                            <a:schemeClr val="dk1"/>
                          </a:solidFill>
                          <a:latin typeface="Times New Roman" panose="02020603050405020304" pitchFamily="18" charset="0"/>
                          <a:ea typeface="+mn-ea"/>
                          <a:cs typeface="Times New Roman" panose="02020603050405020304" pitchFamily="18" charset="0"/>
                        </a:rPr>
                        <a:t>STRK 3.1 #0x12345678</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Guarda 32bits de una llave, en una de sus 4 secciones (palabras)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k3.1 ‘Valt[#48 + #4]’ = 0x12345678</a:t>
                      </a:r>
                    </a:p>
                  </a:txBody>
                  <a:tcPr anchor="ctr"/>
                </a:tc>
                <a:extLst>
                  <a:ext uri="{0D108BD9-81ED-4DB2-BD59-A6C34878D82A}">
                    <a16:rowId xmlns:a16="http://schemas.microsoft.com/office/drawing/2014/main" val="2821415843"/>
                  </a:ext>
                </a:extLst>
              </a:tr>
            </a:tbl>
          </a:graphicData>
        </a:graphic>
      </p:graphicFrame>
      <p:sp>
        <p:nvSpPr>
          <p:cNvPr id="3" name="CuadroTexto 2">
            <a:extLst>
              <a:ext uri="{FF2B5EF4-FFF2-40B4-BE49-F238E27FC236}">
                <a16:creationId xmlns:a16="http://schemas.microsoft.com/office/drawing/2014/main" id="{1891D572-7E29-5875-D07B-4F8D8ED5A14E}"/>
              </a:ext>
            </a:extLst>
          </p:cNvPr>
          <p:cNvSpPr txBox="1"/>
          <p:nvPr/>
        </p:nvSpPr>
        <p:spPr>
          <a:xfrm>
            <a:off x="143256" y="2096889"/>
            <a:ext cx="5998464" cy="369332"/>
          </a:xfrm>
          <a:prstGeom prst="rect">
            <a:avLst/>
          </a:prstGeom>
          <a:noFill/>
        </p:spPr>
        <p:txBody>
          <a:bodyPr wrap="square" rtlCol="0">
            <a:spAutoFit/>
          </a:bodyPr>
          <a:lstStyle/>
          <a:p>
            <a:r>
              <a:rPr lang="es-CR" i="1" dirty="0"/>
              <a:t>Operaciones</a:t>
            </a:r>
            <a:r>
              <a:rPr lang="es-CR" dirty="0"/>
              <a:t> De Guardado De Contraseña y Banco De Llaves</a:t>
            </a:r>
            <a:r>
              <a:rPr lang="es-CR" i="1" dirty="0"/>
              <a:t>:</a:t>
            </a:r>
          </a:p>
        </p:txBody>
      </p:sp>
      <p:graphicFrame>
        <p:nvGraphicFramePr>
          <p:cNvPr id="4" name="Tabla 3">
            <a:extLst>
              <a:ext uri="{FF2B5EF4-FFF2-40B4-BE49-F238E27FC236}">
                <a16:creationId xmlns:a16="http://schemas.microsoft.com/office/drawing/2014/main" id="{B6BAD065-8AB6-6A74-37E6-401E4932557C}"/>
              </a:ext>
            </a:extLst>
          </p:cNvPr>
          <p:cNvGraphicFramePr>
            <a:graphicFrameLocks noGrp="1"/>
          </p:cNvGraphicFramePr>
          <p:nvPr>
            <p:extLst>
              <p:ext uri="{D42A27DB-BD31-4B8C-83A1-F6EECF244321}">
                <p14:modId xmlns:p14="http://schemas.microsoft.com/office/powerpoint/2010/main" val="626925837"/>
              </p:ext>
            </p:extLst>
          </p:nvPr>
        </p:nvGraphicFramePr>
        <p:xfrm>
          <a:off x="143256" y="4735703"/>
          <a:ext cx="11905488" cy="1529080"/>
        </p:xfrm>
        <a:graphic>
          <a:graphicData uri="http://schemas.openxmlformats.org/drawingml/2006/table">
            <a:tbl>
              <a:tblPr firstRow="1" bandRow="1">
                <a:tableStyleId>{5C22544A-7EE6-4342-B048-85BDC9FD1C3A}</a:tableStyleId>
              </a:tblPr>
              <a:tblGrid>
                <a:gridCol w="3409569">
                  <a:extLst>
                    <a:ext uri="{9D8B030D-6E8A-4147-A177-3AD203B41FA5}">
                      <a16:colId xmlns:a16="http://schemas.microsoft.com/office/drawing/2014/main" val="1991691615"/>
                    </a:ext>
                  </a:extLst>
                </a:gridCol>
                <a:gridCol w="4010025">
                  <a:extLst>
                    <a:ext uri="{9D8B030D-6E8A-4147-A177-3AD203B41FA5}">
                      <a16:colId xmlns:a16="http://schemas.microsoft.com/office/drawing/2014/main" val="546413856"/>
                    </a:ext>
                  </a:extLst>
                </a:gridCol>
                <a:gridCol w="4485894">
                  <a:extLst>
                    <a:ext uri="{9D8B030D-6E8A-4147-A177-3AD203B41FA5}">
                      <a16:colId xmlns:a16="http://schemas.microsoft.com/office/drawing/2014/main" val="4072370752"/>
                    </a:ext>
                  </a:extLst>
                </a:gridCol>
              </a:tblGrid>
              <a:tr h="370840">
                <a:tc>
                  <a:txBody>
                    <a:bodyPr/>
                    <a:lstStyle/>
                    <a:p>
                      <a:r>
                        <a:rPr lang="es-CR" sz="1600" dirty="0">
                          <a:latin typeface="Times New Roman" panose="02020603050405020304" pitchFamily="18" charset="0"/>
                          <a:cs typeface="Times New Roman" panose="02020603050405020304" pitchFamily="18" charset="0"/>
                        </a:rPr>
                        <a:t>Nombre</a:t>
                      </a:r>
                    </a:p>
                  </a:txBody>
                  <a:tcPr/>
                </a:tc>
                <a:tc>
                  <a:txBody>
                    <a:bodyPr/>
                    <a:lstStyle/>
                    <a:p>
                      <a:r>
                        <a:rPr lang="es-CR" sz="1600" dirty="0">
                          <a:latin typeface="Times New Roman" panose="02020603050405020304" pitchFamily="18" charset="0"/>
                          <a:cs typeface="Times New Roman" panose="02020603050405020304" pitchFamily="18" charset="0"/>
                        </a:rPr>
                        <a:t>Descripción</a:t>
                      </a:r>
                    </a:p>
                  </a:txBody>
                  <a:tcPr/>
                </a:tc>
                <a:tc>
                  <a:txBody>
                    <a:bodyPr/>
                    <a:lstStyle/>
                    <a:p>
                      <a:r>
                        <a:rPr lang="es-CR" sz="1600"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STRPASS &lt;word&gt; #valHex</a:t>
                      </a:r>
                      <a:br>
                        <a:rPr lang="es-CR" sz="1600" kern="1200" dirty="0">
                          <a:solidFill>
                            <a:schemeClr val="dk1"/>
                          </a:solidFill>
                          <a:latin typeface="Times New Roman" panose="02020603050405020304" pitchFamily="18" charset="0"/>
                          <a:ea typeface="+mn-ea"/>
                          <a:cs typeface="Times New Roman" panose="02020603050405020304" pitchFamily="18" charset="0"/>
                        </a:rPr>
                      </a:br>
                      <a:r>
                        <a:rPr lang="es-CR" sz="1600" kern="1200" dirty="0">
                          <a:solidFill>
                            <a:schemeClr val="dk1"/>
                          </a:solidFill>
                          <a:latin typeface="Times New Roman" panose="02020603050405020304" pitchFamily="18" charset="0"/>
                          <a:ea typeface="+mn-ea"/>
                          <a:cs typeface="Times New Roman" panose="02020603050405020304" pitchFamily="18" charset="0"/>
                        </a:rPr>
                        <a:t>STRPASS 0 #0x12345678</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Guarda 32bits de una contraseña, en una de sus 8 secciones (palabras)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Password[#0] = 0x12345678</a:t>
                      </a:r>
                    </a:p>
                  </a:txBody>
                  <a:tcPr anchor="ctr"/>
                </a:tc>
                <a:extLst>
                  <a:ext uri="{0D108BD9-81ED-4DB2-BD59-A6C34878D82A}">
                    <a16:rowId xmlns:a16="http://schemas.microsoft.com/office/drawing/2014/main" val="934035179"/>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STRPASS &lt;word&gt; #valHex</a:t>
                      </a:r>
                      <a:br>
                        <a:rPr lang="es-CR" sz="1600" kern="1200" dirty="0">
                          <a:solidFill>
                            <a:schemeClr val="dk1"/>
                          </a:solidFill>
                          <a:latin typeface="Times New Roman" panose="02020603050405020304" pitchFamily="18" charset="0"/>
                          <a:ea typeface="+mn-ea"/>
                          <a:cs typeface="Times New Roman" panose="02020603050405020304" pitchFamily="18" charset="0"/>
                        </a:rPr>
                      </a:br>
                      <a:r>
                        <a:rPr lang="es-CR" sz="1600" kern="1200" dirty="0">
                          <a:solidFill>
                            <a:schemeClr val="dk1"/>
                          </a:solidFill>
                          <a:latin typeface="Times New Roman" panose="02020603050405020304" pitchFamily="18" charset="0"/>
                          <a:ea typeface="+mn-ea"/>
                          <a:cs typeface="Times New Roman" panose="02020603050405020304" pitchFamily="18" charset="0"/>
                        </a:rPr>
                        <a:t>STRPASS 1 #0x12345678</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Guarda 32bits de una contraseña, en una de sus 8 secciones (palabras)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Password[#4] = 0x12345678</a:t>
                      </a:r>
                    </a:p>
                  </a:txBody>
                  <a:tcPr anchor="ctr"/>
                </a:tc>
                <a:extLst>
                  <a:ext uri="{0D108BD9-81ED-4DB2-BD59-A6C34878D82A}">
                    <a16:rowId xmlns:a16="http://schemas.microsoft.com/office/drawing/2014/main" val="4059402142"/>
                  </a:ext>
                </a:extLst>
              </a:tr>
            </a:tbl>
          </a:graphicData>
        </a:graphic>
      </p:graphicFrame>
      <p:sp>
        <p:nvSpPr>
          <p:cNvPr id="5" name="Rectángulo 4">
            <a:extLst>
              <a:ext uri="{FF2B5EF4-FFF2-40B4-BE49-F238E27FC236}">
                <a16:creationId xmlns:a16="http://schemas.microsoft.com/office/drawing/2014/main" id="{B3E78E26-DE03-9980-43BB-36666B300077}"/>
              </a:ext>
            </a:extLst>
          </p:cNvPr>
          <p:cNvSpPr/>
          <p:nvPr/>
        </p:nvSpPr>
        <p:spPr>
          <a:xfrm>
            <a:off x="143256" y="6426065"/>
            <a:ext cx="1804416" cy="350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24 Operaciones</a:t>
            </a:r>
          </a:p>
        </p:txBody>
      </p:sp>
    </p:spTree>
    <p:extLst>
      <p:ext uri="{BB962C8B-B14F-4D97-AF65-F5344CB8AC3E}">
        <p14:creationId xmlns:p14="http://schemas.microsoft.com/office/powerpoint/2010/main" val="1686301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4B6AA-0697-B3DD-B9E0-713D4ED0FF57}"/>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B4713A8-8D5B-26FB-B922-115E34D11773}"/>
              </a:ext>
            </a:extLst>
          </p:cNvPr>
          <p:cNvGraphicFramePr>
            <a:graphicFrameLocks noGrp="1"/>
          </p:cNvGraphicFramePr>
          <p:nvPr>
            <p:extLst>
              <p:ext uri="{D42A27DB-BD31-4B8C-83A1-F6EECF244321}">
                <p14:modId xmlns:p14="http://schemas.microsoft.com/office/powerpoint/2010/main" val="4149878520"/>
              </p:ext>
            </p:extLst>
          </p:nvPr>
        </p:nvGraphicFramePr>
        <p:xfrm>
          <a:off x="143256" y="369332"/>
          <a:ext cx="11905488" cy="5979160"/>
        </p:xfrm>
        <a:graphic>
          <a:graphicData uri="http://schemas.openxmlformats.org/drawingml/2006/table">
            <a:tbl>
              <a:tblPr firstRow="1" bandRow="1">
                <a:tableStyleId>{5C22544A-7EE6-4342-B048-85BDC9FD1C3A}</a:tableStyleId>
              </a:tblPr>
              <a:tblGrid>
                <a:gridCol w="2746248">
                  <a:extLst>
                    <a:ext uri="{9D8B030D-6E8A-4147-A177-3AD203B41FA5}">
                      <a16:colId xmlns:a16="http://schemas.microsoft.com/office/drawing/2014/main" val="1991691615"/>
                    </a:ext>
                  </a:extLst>
                </a:gridCol>
                <a:gridCol w="4197096">
                  <a:extLst>
                    <a:ext uri="{9D8B030D-6E8A-4147-A177-3AD203B41FA5}">
                      <a16:colId xmlns:a16="http://schemas.microsoft.com/office/drawing/2014/main" val="546413856"/>
                    </a:ext>
                  </a:extLst>
                </a:gridCol>
                <a:gridCol w="4962144">
                  <a:extLst>
                    <a:ext uri="{9D8B030D-6E8A-4147-A177-3AD203B41FA5}">
                      <a16:colId xmlns:a16="http://schemas.microsoft.com/office/drawing/2014/main" val="4072370752"/>
                    </a:ext>
                  </a:extLst>
                </a:gridCol>
              </a:tblGrid>
              <a:tr h="370840">
                <a:tc>
                  <a:txBody>
                    <a:bodyPr/>
                    <a:lstStyle/>
                    <a:p>
                      <a:r>
                        <a:rPr lang="es-CR" dirty="0">
                          <a:latin typeface="Times New Roman" panose="02020603050405020304" pitchFamily="18" charset="0"/>
                          <a:cs typeface="Times New Roman" panose="02020603050405020304" pitchFamily="18" charset="0"/>
                        </a:rPr>
                        <a:t>Nombre</a:t>
                      </a:r>
                    </a:p>
                  </a:txBody>
                  <a:tcPr/>
                </a:tc>
                <a:tc>
                  <a:txBody>
                    <a:bodyPr/>
                    <a:lstStyle/>
                    <a:p>
                      <a:r>
                        <a:rPr lang="es-CR" dirty="0">
                          <a:latin typeface="Times New Roman" panose="02020603050405020304" pitchFamily="18" charset="0"/>
                          <a:cs typeface="Times New Roman" panose="02020603050405020304" pitchFamily="18" charset="0"/>
                        </a:rPr>
                        <a:t>Descripción</a:t>
                      </a:r>
                    </a:p>
                  </a:txBody>
                  <a:tcPr/>
                </a:tc>
                <a:tc>
                  <a:txBody>
                    <a:bodyPr/>
                    <a:lstStyle/>
                    <a:p>
                      <a:r>
                        <a:rPr lang="es-CR"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 #0, #valHex</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Variables de uso para cada ronda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600" kern="1200" dirty="0">
                          <a:solidFill>
                            <a:schemeClr val="dk1"/>
                          </a:solidFill>
                          <a:latin typeface="Times New Roman" panose="02020603050405020304" pitchFamily="18" charset="0"/>
                          <a:ea typeface="+mn-ea"/>
                          <a:cs typeface="Times New Roman" panose="02020603050405020304" pitchFamily="18" charset="0"/>
                        </a:rPr>
                        <a:t>MOVI w6, #0xvalHex</a:t>
                      </a:r>
                      <a:endParaRPr lang="es-CR" sz="1400" kern="1200" dirty="0">
                        <a:solidFill>
                          <a:schemeClr val="dk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R" sz="1600" kern="1200" dirty="0">
                          <a:solidFill>
                            <a:schemeClr val="dk1"/>
                          </a:solidFill>
                          <a:latin typeface="Times New Roman" panose="02020603050405020304" pitchFamily="18" charset="0"/>
                          <a:ea typeface="+mn-ea"/>
                          <a:cs typeface="Times New Roman" panose="02020603050405020304" pitchFamily="18" charset="0"/>
                        </a:rPr>
                        <a:t>MOVI w7, #32 //Contador de rondas</a:t>
                      </a:r>
                    </a:p>
                  </a:txBody>
                  <a:tcPr anchor="ctr"/>
                </a:tc>
                <a:extLst>
                  <a:ext uri="{0D108BD9-81ED-4DB2-BD59-A6C34878D82A}">
                    <a16:rowId xmlns:a16="http://schemas.microsoft.com/office/drawing/2014/main" val="1893036254"/>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#1, k0/k1/k2/k3</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Realiza la suma del delta y parte del primer termino v1</a:t>
                      </a:r>
                    </a:p>
                  </a:txBody>
                  <a:tcPr anchor="ctr"/>
                </a:tc>
                <a:tc>
                  <a:txBody>
                    <a:bodyPr/>
                    <a:lstStyle/>
                    <a:p>
                      <a:r>
                        <a:rPr lang="es-CR" sz="1600" dirty="0">
                          <a:latin typeface="Times New Roman" panose="02020603050405020304" pitchFamily="18" charset="0"/>
                          <a:cs typeface="Times New Roman" panose="02020603050405020304" pitchFamily="18" charset="0"/>
                        </a:rPr>
                        <a:t>ADD </a:t>
                      </a:r>
                      <a:r>
                        <a:rPr lang="es-CR" sz="1600" kern="1200" dirty="0">
                          <a:solidFill>
                            <a:schemeClr val="dk1"/>
                          </a:solidFill>
                          <a:latin typeface="Times New Roman" panose="02020603050405020304" pitchFamily="18" charset="0"/>
                          <a:ea typeface="+mn-ea"/>
                          <a:cs typeface="Times New Roman" panose="02020603050405020304" pitchFamily="18" charset="0"/>
                        </a:rPr>
                        <a:t>w6</a:t>
                      </a:r>
                      <a:r>
                        <a:rPr lang="es-CR" sz="1600" dirty="0">
                          <a:latin typeface="Times New Roman" panose="02020603050405020304" pitchFamily="18" charset="0"/>
                          <a:cs typeface="Times New Roman" panose="02020603050405020304" pitchFamily="18" charset="0"/>
                        </a:rPr>
                        <a:t>, </a:t>
                      </a:r>
                      <a:r>
                        <a:rPr lang="es-CR" sz="1600" kern="1200" dirty="0">
                          <a:solidFill>
                            <a:schemeClr val="dk1"/>
                          </a:solidFill>
                          <a:latin typeface="Times New Roman" panose="02020603050405020304" pitchFamily="18" charset="0"/>
                          <a:ea typeface="+mn-ea"/>
                          <a:cs typeface="Times New Roman" panose="02020603050405020304" pitchFamily="18" charset="0"/>
                        </a:rPr>
                        <a:t>w6</a:t>
                      </a:r>
                      <a:r>
                        <a:rPr lang="es-CR" sz="1600" dirty="0">
                          <a:latin typeface="Times New Roman" panose="02020603050405020304" pitchFamily="18" charset="0"/>
                          <a:cs typeface="Times New Roman" panose="02020603050405020304" pitchFamily="18" charset="0"/>
                        </a:rPr>
                        <a:t>, d0 //Suma del delta a sum</a:t>
                      </a:r>
                    </a:p>
                    <a:p>
                      <a:r>
                        <a:rPr lang="es-CR" sz="1600" dirty="0">
                          <a:latin typeface="Times New Roman" panose="02020603050405020304" pitchFamily="18" charset="0"/>
                          <a:cs typeface="Times New Roman" panose="02020603050405020304" pitchFamily="18" charset="0"/>
                        </a:rPr>
                        <a:t>LSLI w8, w5, </a:t>
                      </a:r>
                      <a:r>
                        <a:rPr lang="es-CR" sz="1600" kern="1200" dirty="0">
                          <a:solidFill>
                            <a:schemeClr val="dk1"/>
                          </a:solidFill>
                          <a:latin typeface="Times New Roman" panose="02020603050405020304" pitchFamily="18" charset="0"/>
                          <a:ea typeface="+mn-ea"/>
                          <a:cs typeface="Times New Roman" panose="02020603050405020304" pitchFamily="18" charset="0"/>
                        </a:rPr>
                        <a:t>#4 </a:t>
                      </a:r>
                      <a:r>
                        <a:rPr lang="es-CR" sz="1600" dirty="0">
                          <a:latin typeface="Times New Roman" panose="02020603050405020304" pitchFamily="18" charset="0"/>
                          <a:cs typeface="Times New Roman" panose="02020603050405020304" pitchFamily="18" charset="0"/>
                        </a:rPr>
                        <a:t>//(v1 &lt;&lt; 4)</a:t>
                      </a:r>
                    </a:p>
                    <a:p>
                      <a:pPr marL="0" marR="0" lvl="0" indent="0" algn="l"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ADDS w8, w8, k?.0 //</a:t>
                      </a:r>
                      <a:r>
                        <a:rPr lang="es-CR" sz="1600" dirty="0" err="1">
                          <a:latin typeface="Times New Roman" panose="02020603050405020304" pitchFamily="18" charset="0"/>
                          <a:cs typeface="Times New Roman" panose="02020603050405020304" pitchFamily="18" charset="0"/>
                        </a:rPr>
                        <a:t>result</a:t>
                      </a:r>
                      <a:r>
                        <a:rPr lang="es-CR" sz="1600" dirty="0">
                          <a:latin typeface="Times New Roman" panose="02020603050405020304" pitchFamily="18" charset="0"/>
                          <a:cs typeface="Times New Roman" panose="02020603050405020304" pitchFamily="18" charset="0"/>
                        </a:rPr>
                        <a:t> + k0</a:t>
                      </a:r>
                    </a:p>
                  </a:txBody>
                  <a:tcPr anchor="ctr"/>
                </a:tc>
                <a:extLst>
                  <a:ext uri="{0D108BD9-81ED-4DB2-BD59-A6C34878D82A}">
                    <a16:rowId xmlns:a16="http://schemas.microsoft.com/office/drawing/2014/main" val="1566030360"/>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#2</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Calculo (v1 + sum) y le hace XOR con el acumulado en w8.</a:t>
                      </a:r>
                    </a:p>
                  </a:txBody>
                  <a:tcPr anchor="ctr"/>
                </a:tc>
                <a:tc>
                  <a:txBody>
                    <a:bodyPr/>
                    <a:lstStyle/>
                    <a:p>
                      <a:r>
                        <a:rPr lang="es-CR" sz="1600" dirty="0">
                          <a:latin typeface="Times New Roman" panose="02020603050405020304" pitchFamily="18" charset="0"/>
                          <a:cs typeface="Times New Roman" panose="02020603050405020304" pitchFamily="18" charset="0"/>
                        </a:rPr>
                        <a:t>ADD w9, w5, </a:t>
                      </a:r>
                      <a:r>
                        <a:rPr lang="es-CR" sz="1600" kern="1200" dirty="0">
                          <a:solidFill>
                            <a:schemeClr val="dk1"/>
                          </a:solidFill>
                          <a:latin typeface="Times New Roman" panose="02020603050405020304" pitchFamily="18" charset="0"/>
                          <a:ea typeface="+mn-ea"/>
                          <a:cs typeface="Times New Roman" panose="02020603050405020304" pitchFamily="18" charset="0"/>
                        </a:rPr>
                        <a:t>w6</a:t>
                      </a:r>
                      <a:r>
                        <a:rPr lang="es-CR" sz="1600" dirty="0">
                          <a:latin typeface="Times New Roman" panose="02020603050405020304" pitchFamily="18" charset="0"/>
                          <a:cs typeface="Times New Roman" panose="02020603050405020304" pitchFamily="18" charset="0"/>
                        </a:rPr>
                        <a:t> //Suma de v1 + sum</a:t>
                      </a:r>
                    </a:p>
                    <a:p>
                      <a:r>
                        <a:rPr lang="es-CR" sz="1600" dirty="0">
                          <a:latin typeface="Times New Roman" panose="02020603050405020304" pitchFamily="18" charset="0"/>
                          <a:cs typeface="Times New Roman" panose="02020603050405020304" pitchFamily="18" charset="0"/>
                        </a:rPr>
                        <a:t>EOR w8, w8, w9 //XOR entre resultados</a:t>
                      </a:r>
                    </a:p>
                  </a:txBody>
                  <a:tcPr anchor="ctr"/>
                </a:tc>
                <a:extLst>
                  <a:ext uri="{0D108BD9-81ED-4DB2-BD59-A6C34878D82A}">
                    <a16:rowId xmlns:a16="http://schemas.microsoft.com/office/drawing/2014/main" val="2210892878"/>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#3, k0/k1/k2/k3</a:t>
                      </a:r>
                    </a:p>
                  </a:txBody>
                  <a:tcPr anchor="ctr"/>
                </a:tc>
                <a:tc>
                  <a:txBody>
                    <a:bodyPr/>
                    <a:lstStyle/>
                    <a:p>
                      <a:r>
                        <a:rPr lang="es-ES" sz="1600" dirty="0">
                          <a:latin typeface="Times New Roman" panose="02020603050405020304" pitchFamily="18" charset="0"/>
                          <a:cs typeface="Times New Roman" panose="02020603050405020304" pitchFamily="18" charset="0"/>
                        </a:rPr>
                        <a:t>Calcula (v1 &gt;&gt; 5) + k1, luego XOR con lo ya presente en w8.</a:t>
                      </a:r>
                      <a:endParaRPr lang="es-CR" sz="16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es-CR" sz="1600" dirty="0">
                          <a:latin typeface="Times New Roman" panose="02020603050405020304" pitchFamily="18" charset="0"/>
                          <a:cs typeface="Times New Roman" panose="02020603050405020304" pitchFamily="18" charset="0"/>
                        </a:rPr>
                        <a:t>LSRI w9, w5, #5 //Rotación de 5 a v1</a:t>
                      </a:r>
                    </a:p>
                    <a:p>
                      <a:r>
                        <a:rPr lang="es-CR" sz="1600" dirty="0">
                          <a:latin typeface="Times New Roman" panose="02020603050405020304" pitchFamily="18" charset="0"/>
                          <a:cs typeface="Times New Roman" panose="02020603050405020304" pitchFamily="18" charset="0"/>
                        </a:rPr>
                        <a:t>ADDS w9, w9, k?.1//Suma de resultado con k1</a:t>
                      </a:r>
                    </a:p>
                    <a:p>
                      <a:r>
                        <a:rPr lang="es-CR" sz="1600" dirty="0">
                          <a:latin typeface="Times New Roman" panose="02020603050405020304" pitchFamily="18" charset="0"/>
                          <a:cs typeface="Times New Roman" panose="02020603050405020304" pitchFamily="18" charset="0"/>
                        </a:rPr>
                        <a:t>EOR w8, w8, w9 //XOR para tener resultado en w8</a:t>
                      </a:r>
                    </a:p>
                  </a:txBody>
                  <a:tcPr anchor="ctr"/>
                </a:tc>
                <a:extLst>
                  <a:ext uri="{0D108BD9-81ED-4DB2-BD59-A6C34878D82A}">
                    <a16:rowId xmlns:a16="http://schemas.microsoft.com/office/drawing/2014/main" val="2885384951"/>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#4, k0/k1/k2/k3</a:t>
                      </a:r>
                    </a:p>
                  </a:txBody>
                  <a:tcPr anchor="ctr"/>
                </a:tc>
                <a:tc>
                  <a:txBody>
                    <a:bodyPr/>
                    <a:lstStyle/>
                    <a:p>
                      <a:r>
                        <a:rPr lang="es-ES" sz="1600" dirty="0">
                          <a:latin typeface="Times New Roman" panose="02020603050405020304" pitchFamily="18" charset="0"/>
                          <a:cs typeface="Times New Roman" panose="02020603050405020304" pitchFamily="18" charset="0"/>
                        </a:rPr>
                        <a:t>Calcula el nuevo valor de v0 e inicial los del v1</a:t>
                      </a:r>
                      <a:endParaRPr lang="es-CR" sz="16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es-CR" sz="1600" dirty="0">
                          <a:latin typeface="Times New Roman" panose="02020603050405020304" pitchFamily="18" charset="0"/>
                          <a:cs typeface="Times New Roman" panose="02020603050405020304" pitchFamily="18" charset="0"/>
                        </a:rPr>
                        <a:t>ADD </a:t>
                      </a:r>
                      <a:r>
                        <a:rPr lang="es-CR" sz="1600" kern="1200" dirty="0">
                          <a:solidFill>
                            <a:schemeClr val="dk1"/>
                          </a:solidFill>
                          <a:latin typeface="Times New Roman" panose="02020603050405020304" pitchFamily="18" charset="0"/>
                          <a:ea typeface="+mn-ea"/>
                          <a:cs typeface="Times New Roman" panose="02020603050405020304" pitchFamily="18" charset="0"/>
                        </a:rPr>
                        <a:t>w4</a:t>
                      </a:r>
                      <a:r>
                        <a:rPr lang="es-CR" sz="1600" dirty="0">
                          <a:latin typeface="Times New Roman" panose="02020603050405020304" pitchFamily="18" charset="0"/>
                          <a:cs typeface="Times New Roman" panose="02020603050405020304" pitchFamily="18" charset="0"/>
                        </a:rPr>
                        <a:t>, </a:t>
                      </a:r>
                      <a:r>
                        <a:rPr lang="es-CR" sz="1600" kern="1200" dirty="0">
                          <a:solidFill>
                            <a:schemeClr val="dk1"/>
                          </a:solidFill>
                          <a:latin typeface="Times New Roman" panose="02020603050405020304" pitchFamily="18" charset="0"/>
                          <a:ea typeface="+mn-ea"/>
                          <a:cs typeface="Times New Roman" panose="02020603050405020304" pitchFamily="18" charset="0"/>
                        </a:rPr>
                        <a:t>w4</a:t>
                      </a:r>
                      <a:r>
                        <a:rPr lang="es-CR" sz="1600" dirty="0">
                          <a:latin typeface="Times New Roman" panose="02020603050405020304" pitchFamily="18" charset="0"/>
                          <a:cs typeface="Times New Roman" panose="02020603050405020304" pitchFamily="18" charset="0"/>
                        </a:rPr>
                        <a:t>, w8 //Actualización de v0</a:t>
                      </a:r>
                    </a:p>
                    <a:p>
                      <a:r>
                        <a:rPr lang="es-CR" sz="1600" dirty="0">
                          <a:latin typeface="Times New Roman" panose="02020603050405020304" pitchFamily="18" charset="0"/>
                          <a:cs typeface="Times New Roman" panose="02020603050405020304" pitchFamily="18" charset="0"/>
                        </a:rPr>
                        <a:t>LSLI</a:t>
                      </a:r>
                      <a:r>
                        <a:rPr lang="pl-PL" sz="1600" dirty="0">
                          <a:latin typeface="Times New Roman" panose="02020603050405020304" pitchFamily="18" charset="0"/>
                          <a:cs typeface="Times New Roman" panose="02020603050405020304" pitchFamily="18" charset="0"/>
                        </a:rPr>
                        <a:t> w8, </a:t>
                      </a:r>
                      <a:r>
                        <a:rPr lang="es-CR" sz="1600" kern="1200" dirty="0">
                          <a:solidFill>
                            <a:schemeClr val="dk1"/>
                          </a:solidFill>
                          <a:latin typeface="Times New Roman" panose="02020603050405020304" pitchFamily="18" charset="0"/>
                          <a:ea typeface="+mn-ea"/>
                          <a:cs typeface="Times New Roman" panose="02020603050405020304" pitchFamily="18" charset="0"/>
                        </a:rPr>
                        <a:t>w4</a:t>
                      </a:r>
                      <a:r>
                        <a:rPr lang="pl-PL" sz="1600" dirty="0">
                          <a:latin typeface="Times New Roman" panose="02020603050405020304" pitchFamily="18" charset="0"/>
                          <a:cs typeface="Times New Roman" panose="02020603050405020304" pitchFamily="18" charset="0"/>
                        </a:rPr>
                        <a:t>, #4</a:t>
                      </a:r>
                      <a:r>
                        <a:rPr lang="es-CR" sz="1600" dirty="0">
                          <a:latin typeface="Times New Roman" panose="02020603050405020304" pitchFamily="18" charset="0"/>
                          <a:cs typeface="Times New Roman" panose="02020603050405020304" pitchFamily="18" charset="0"/>
                        </a:rPr>
                        <a:t> // (v0 &lt;&lt; 4)</a:t>
                      </a:r>
                      <a:br>
                        <a:rPr lang="pl-PL" sz="1600" dirty="0">
                          <a:latin typeface="Times New Roman" panose="02020603050405020304" pitchFamily="18" charset="0"/>
                          <a:cs typeface="Times New Roman" panose="02020603050405020304" pitchFamily="18" charset="0"/>
                        </a:rPr>
                      </a:br>
                      <a:r>
                        <a:rPr lang="es-CR" sz="1600" dirty="0">
                          <a:latin typeface="Times New Roman" panose="02020603050405020304" pitchFamily="18" charset="0"/>
                          <a:cs typeface="Times New Roman" panose="02020603050405020304" pitchFamily="18" charset="0"/>
                        </a:rPr>
                        <a:t>ADDS</a:t>
                      </a:r>
                      <a:r>
                        <a:rPr lang="pl-PL" sz="1600" dirty="0">
                          <a:latin typeface="Times New Roman" panose="02020603050405020304" pitchFamily="18" charset="0"/>
                          <a:cs typeface="Times New Roman" panose="02020603050405020304" pitchFamily="18" charset="0"/>
                        </a:rPr>
                        <a:t> w8, w8, </a:t>
                      </a:r>
                      <a:r>
                        <a:rPr lang="es-CR" sz="1600" dirty="0">
                          <a:latin typeface="Times New Roman" panose="02020603050405020304" pitchFamily="18" charset="0"/>
                          <a:cs typeface="Times New Roman" panose="02020603050405020304" pitchFamily="18" charset="0"/>
                        </a:rPr>
                        <a:t>k?.2 //</a:t>
                      </a:r>
                      <a:r>
                        <a:rPr lang="es-CR" sz="1600" dirty="0" err="1">
                          <a:latin typeface="Times New Roman" panose="02020603050405020304" pitchFamily="18" charset="0"/>
                          <a:cs typeface="Times New Roman" panose="02020603050405020304" pitchFamily="18" charset="0"/>
                        </a:rPr>
                        <a:t>result</a:t>
                      </a:r>
                      <a:r>
                        <a:rPr lang="es-CR" sz="1600" dirty="0">
                          <a:latin typeface="Times New Roman" panose="02020603050405020304" pitchFamily="18" charset="0"/>
                          <a:cs typeface="Times New Roman" panose="02020603050405020304" pitchFamily="18" charset="0"/>
                        </a:rPr>
                        <a:t> + k2</a:t>
                      </a:r>
                    </a:p>
                  </a:txBody>
                  <a:tcPr anchor="ctr"/>
                </a:tc>
                <a:extLst>
                  <a:ext uri="{0D108BD9-81ED-4DB2-BD59-A6C34878D82A}">
                    <a16:rowId xmlns:a16="http://schemas.microsoft.com/office/drawing/2014/main" val="1067017885"/>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#5</a:t>
                      </a:r>
                    </a:p>
                  </a:txBody>
                  <a:tcPr anchor="ctr"/>
                </a:tc>
                <a:tc>
                  <a:txBody>
                    <a:bodyPr/>
                    <a:lstStyle/>
                    <a:p>
                      <a:r>
                        <a:rPr lang="es-ES" sz="1600" dirty="0">
                          <a:latin typeface="Times New Roman" panose="02020603050405020304" pitchFamily="18" charset="0"/>
                          <a:cs typeface="Times New Roman" panose="02020603050405020304" pitchFamily="18" charset="0"/>
                        </a:rPr>
                        <a:t>Calcula el nuevo valor de v0 e inicial los del v1</a:t>
                      </a:r>
                      <a:endParaRPr lang="es-CR" sz="16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lang="es-CR" sz="1600" dirty="0">
                          <a:latin typeface="Times New Roman" panose="02020603050405020304" pitchFamily="18" charset="0"/>
                          <a:cs typeface="Times New Roman" panose="02020603050405020304" pitchFamily="18" charset="0"/>
                        </a:rPr>
                        <a:t>ADD</a:t>
                      </a:r>
                      <a:r>
                        <a:rPr lang="pl-PL" sz="1600" dirty="0">
                          <a:latin typeface="Times New Roman" panose="02020603050405020304" pitchFamily="18" charset="0"/>
                          <a:cs typeface="Times New Roman" panose="02020603050405020304" pitchFamily="18" charset="0"/>
                        </a:rPr>
                        <a:t> w9, </a:t>
                      </a:r>
                      <a:r>
                        <a:rPr lang="es-CR" sz="1600" kern="1200" dirty="0">
                          <a:solidFill>
                            <a:schemeClr val="dk1"/>
                          </a:solidFill>
                          <a:latin typeface="Times New Roman" panose="02020603050405020304" pitchFamily="18" charset="0"/>
                          <a:ea typeface="+mn-ea"/>
                          <a:cs typeface="Times New Roman" panose="02020603050405020304" pitchFamily="18" charset="0"/>
                        </a:rPr>
                        <a:t>w4</a:t>
                      </a:r>
                      <a:r>
                        <a:rPr lang="pl-PL" sz="1600" dirty="0">
                          <a:latin typeface="Times New Roman" panose="02020603050405020304" pitchFamily="18" charset="0"/>
                          <a:cs typeface="Times New Roman" panose="02020603050405020304" pitchFamily="18" charset="0"/>
                        </a:rPr>
                        <a:t>, </a:t>
                      </a:r>
                      <a:r>
                        <a:rPr lang="es-CR" sz="1600" kern="1200" dirty="0">
                          <a:solidFill>
                            <a:schemeClr val="dk1"/>
                          </a:solidFill>
                          <a:latin typeface="Times New Roman" panose="02020603050405020304" pitchFamily="18" charset="0"/>
                          <a:ea typeface="+mn-ea"/>
                          <a:cs typeface="Times New Roman" panose="02020603050405020304" pitchFamily="18" charset="0"/>
                        </a:rPr>
                        <a:t>w6</a:t>
                      </a:r>
                      <a:r>
                        <a:rPr lang="es-CR" sz="1600" dirty="0">
                          <a:latin typeface="Times New Roman" panose="02020603050405020304" pitchFamily="18" charset="0"/>
                          <a:cs typeface="Times New Roman" panose="02020603050405020304" pitchFamily="18" charset="0"/>
                        </a:rPr>
                        <a:t> //(v0 + sum)</a:t>
                      </a:r>
                      <a:br>
                        <a:rPr lang="pl-PL" sz="1600" dirty="0">
                          <a:latin typeface="Times New Roman" panose="02020603050405020304" pitchFamily="18" charset="0"/>
                          <a:cs typeface="Times New Roman" panose="02020603050405020304" pitchFamily="18" charset="0"/>
                        </a:rPr>
                      </a:br>
                      <a:r>
                        <a:rPr lang="es-CR" sz="1600" dirty="0">
                          <a:latin typeface="Times New Roman" panose="02020603050405020304" pitchFamily="18" charset="0"/>
                          <a:cs typeface="Times New Roman" panose="02020603050405020304" pitchFamily="18" charset="0"/>
                        </a:rPr>
                        <a:t>EOR</a:t>
                      </a:r>
                      <a:r>
                        <a:rPr lang="pl-PL" sz="1600" dirty="0">
                          <a:latin typeface="Times New Roman" panose="02020603050405020304" pitchFamily="18" charset="0"/>
                          <a:cs typeface="Times New Roman" panose="02020603050405020304" pitchFamily="18" charset="0"/>
                        </a:rPr>
                        <a:t> w8, w8, w9</a:t>
                      </a:r>
                      <a:r>
                        <a:rPr lang="es-CR" sz="1600" dirty="0">
                          <a:latin typeface="Times New Roman" panose="02020603050405020304" pitchFamily="18" charset="0"/>
                          <a:cs typeface="Times New Roman" panose="02020603050405020304" pitchFamily="18" charset="0"/>
                        </a:rPr>
                        <a:t> //</a:t>
                      </a:r>
                      <a:r>
                        <a:rPr lang="es-CR" sz="1600" dirty="0" err="1">
                          <a:latin typeface="Times New Roman" panose="02020603050405020304" pitchFamily="18" charset="0"/>
                          <a:cs typeface="Times New Roman" panose="02020603050405020304" pitchFamily="18" charset="0"/>
                        </a:rPr>
                        <a:t>Xor</a:t>
                      </a:r>
                      <a:r>
                        <a:rPr lang="es-CR" sz="1600" dirty="0">
                          <a:latin typeface="Times New Roman" panose="02020603050405020304" pitchFamily="18" charset="0"/>
                          <a:cs typeface="Times New Roman" panose="02020603050405020304" pitchFamily="18" charset="0"/>
                        </a:rPr>
                        <a:t> de </a:t>
                      </a:r>
                      <a:r>
                        <a:rPr lang="es-CR" sz="1600" dirty="0" err="1">
                          <a:latin typeface="Times New Roman" panose="02020603050405020304" pitchFamily="18" charset="0"/>
                          <a:cs typeface="Times New Roman" panose="02020603050405020304" pitchFamily="18" charset="0"/>
                        </a:rPr>
                        <a:t>result</a:t>
                      </a: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58082475"/>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#6, k0/k1/k2/k3</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Calculo del </a:t>
                      </a:r>
                      <a:r>
                        <a:rPr lang="es-ES" sz="1600" dirty="0">
                          <a:latin typeface="Times New Roman" panose="02020603050405020304" pitchFamily="18" charset="0"/>
                          <a:cs typeface="Times New Roman" panose="02020603050405020304" pitchFamily="18" charset="0"/>
                        </a:rPr>
                        <a:t>XOR con (v0 &gt;&gt; 5) + k3</a:t>
                      </a:r>
                      <a:endParaRPr lang="es-CR" sz="16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LSRI</a:t>
                      </a:r>
                      <a:r>
                        <a:rPr lang="pl-PL" sz="1600" dirty="0">
                          <a:latin typeface="Times New Roman" panose="02020603050405020304" pitchFamily="18" charset="0"/>
                          <a:cs typeface="Times New Roman" panose="02020603050405020304" pitchFamily="18" charset="0"/>
                        </a:rPr>
                        <a:t> w9, </a:t>
                      </a:r>
                      <a:r>
                        <a:rPr lang="es-CR" sz="1600" kern="1200" dirty="0">
                          <a:solidFill>
                            <a:schemeClr val="dk1"/>
                          </a:solidFill>
                          <a:latin typeface="Times New Roman" panose="02020603050405020304" pitchFamily="18" charset="0"/>
                          <a:ea typeface="+mn-ea"/>
                          <a:cs typeface="Times New Roman" panose="02020603050405020304" pitchFamily="18" charset="0"/>
                        </a:rPr>
                        <a:t>w4</a:t>
                      </a:r>
                      <a:r>
                        <a:rPr lang="pl-PL" sz="1600" dirty="0">
                          <a:latin typeface="Times New Roman" panose="02020603050405020304" pitchFamily="18" charset="0"/>
                          <a:cs typeface="Times New Roman" panose="02020603050405020304" pitchFamily="18" charset="0"/>
                        </a:rPr>
                        <a:t>, #5</a:t>
                      </a:r>
                      <a:r>
                        <a:rPr lang="es-CR" sz="1600" dirty="0">
                          <a:latin typeface="Times New Roman" panose="02020603050405020304" pitchFamily="18" charset="0"/>
                          <a:cs typeface="Times New Roman" panose="02020603050405020304" pitchFamily="18" charset="0"/>
                        </a:rPr>
                        <a:t> //Rotación de 5 a v0</a:t>
                      </a:r>
                      <a:br>
                        <a:rPr lang="pl-PL" sz="1600" dirty="0">
                          <a:latin typeface="Times New Roman" panose="02020603050405020304" pitchFamily="18" charset="0"/>
                          <a:cs typeface="Times New Roman" panose="02020603050405020304" pitchFamily="18" charset="0"/>
                        </a:rPr>
                      </a:br>
                      <a:r>
                        <a:rPr lang="es-CR" sz="1600" dirty="0">
                          <a:latin typeface="Times New Roman" panose="02020603050405020304" pitchFamily="18" charset="0"/>
                          <a:cs typeface="Times New Roman" panose="02020603050405020304" pitchFamily="18" charset="0"/>
                        </a:rPr>
                        <a:t>ADDS</a:t>
                      </a:r>
                      <a:r>
                        <a:rPr lang="pl-PL" sz="1600" dirty="0">
                          <a:latin typeface="Times New Roman" panose="02020603050405020304" pitchFamily="18" charset="0"/>
                          <a:cs typeface="Times New Roman" panose="02020603050405020304" pitchFamily="18" charset="0"/>
                        </a:rPr>
                        <a:t> w9, w9, </a:t>
                      </a:r>
                      <a:r>
                        <a:rPr lang="es-CR" sz="1600" dirty="0">
                          <a:latin typeface="Times New Roman" panose="02020603050405020304" pitchFamily="18" charset="0"/>
                          <a:cs typeface="Times New Roman" panose="02020603050405020304" pitchFamily="18" charset="0"/>
                        </a:rPr>
                        <a:t>k?.3 //Suma de resultado con k3</a:t>
                      </a:r>
                      <a:br>
                        <a:rPr lang="pl-PL" sz="1600" dirty="0">
                          <a:latin typeface="Times New Roman" panose="02020603050405020304" pitchFamily="18" charset="0"/>
                          <a:cs typeface="Times New Roman" panose="02020603050405020304" pitchFamily="18" charset="0"/>
                        </a:rPr>
                      </a:br>
                      <a:r>
                        <a:rPr lang="es-CR" sz="1600" dirty="0">
                          <a:latin typeface="Times New Roman" panose="02020603050405020304" pitchFamily="18" charset="0"/>
                          <a:cs typeface="Times New Roman" panose="02020603050405020304" pitchFamily="18" charset="0"/>
                        </a:rPr>
                        <a:t>EOR</a:t>
                      </a:r>
                      <a:r>
                        <a:rPr lang="pl-PL" sz="1600" dirty="0">
                          <a:latin typeface="Times New Roman" panose="02020603050405020304" pitchFamily="18" charset="0"/>
                          <a:cs typeface="Times New Roman" panose="02020603050405020304" pitchFamily="18" charset="0"/>
                        </a:rPr>
                        <a:t> w8, w8, w9</a:t>
                      </a:r>
                      <a:r>
                        <a:rPr lang="es-CR" sz="1600" dirty="0">
                          <a:latin typeface="Times New Roman" panose="02020603050405020304" pitchFamily="18" charset="0"/>
                          <a:cs typeface="Times New Roman" panose="02020603050405020304" pitchFamily="18" charset="0"/>
                        </a:rPr>
                        <a:t> //XOR del resultado final</a:t>
                      </a:r>
                      <a:endParaRPr lang="es-CR" sz="16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372629548"/>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#7</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Calculo final de v1 y revisión del bucle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ADD w5, w3, w8 //Resultado parcial nuevo de v1</a:t>
                      </a:r>
                    </a:p>
                    <a:p>
                      <a:pPr marL="0" marR="0" lvl="0" indent="0" algn="l"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SUBI </a:t>
                      </a:r>
                      <a:r>
                        <a:rPr lang="es-CR" sz="1600" kern="1200" dirty="0">
                          <a:solidFill>
                            <a:schemeClr val="dk1"/>
                          </a:solidFill>
                          <a:latin typeface="Times New Roman" panose="02020603050405020304" pitchFamily="18" charset="0"/>
                          <a:ea typeface="+mn-ea"/>
                          <a:cs typeface="Times New Roman" panose="02020603050405020304" pitchFamily="18" charset="0"/>
                        </a:rPr>
                        <a:t>w7</a:t>
                      </a:r>
                      <a:r>
                        <a:rPr lang="es-CR" sz="1600" dirty="0">
                          <a:latin typeface="Times New Roman" panose="02020603050405020304" pitchFamily="18" charset="0"/>
                          <a:cs typeface="Times New Roman" panose="02020603050405020304" pitchFamily="18" charset="0"/>
                        </a:rPr>
                        <a:t>, </a:t>
                      </a:r>
                      <a:r>
                        <a:rPr lang="es-CR" sz="1600" kern="1200" dirty="0">
                          <a:solidFill>
                            <a:schemeClr val="dk1"/>
                          </a:solidFill>
                          <a:latin typeface="Times New Roman" panose="02020603050405020304" pitchFamily="18" charset="0"/>
                          <a:ea typeface="+mn-ea"/>
                          <a:cs typeface="Times New Roman" panose="02020603050405020304" pitchFamily="18" charset="0"/>
                        </a:rPr>
                        <a:t>w7</a:t>
                      </a:r>
                      <a:r>
                        <a:rPr lang="es-CR" sz="1600" dirty="0">
                          <a:latin typeface="Times New Roman" panose="02020603050405020304" pitchFamily="18" charset="0"/>
                          <a:cs typeface="Times New Roman" panose="02020603050405020304" pitchFamily="18" charset="0"/>
                        </a:rPr>
                        <a:t>, #1 //Decremento de ronda</a:t>
                      </a:r>
                    </a:p>
                  </a:txBody>
                  <a:tcPr anchor="ctr"/>
                </a:tc>
                <a:extLst>
                  <a:ext uri="{0D108BD9-81ED-4DB2-BD59-A6C34878D82A}">
                    <a16:rowId xmlns:a16="http://schemas.microsoft.com/office/drawing/2014/main" val="737895306"/>
                  </a:ext>
                </a:extLst>
              </a:tr>
            </a:tbl>
          </a:graphicData>
        </a:graphic>
      </p:graphicFrame>
      <p:sp>
        <p:nvSpPr>
          <p:cNvPr id="5" name="CuadroTexto 4">
            <a:extLst>
              <a:ext uri="{FF2B5EF4-FFF2-40B4-BE49-F238E27FC236}">
                <a16:creationId xmlns:a16="http://schemas.microsoft.com/office/drawing/2014/main" id="{76B41136-AEF3-AF16-D27D-09DB531C15DB}"/>
              </a:ext>
            </a:extLst>
          </p:cNvPr>
          <p:cNvSpPr txBox="1"/>
          <p:nvPr/>
        </p:nvSpPr>
        <p:spPr>
          <a:xfrm>
            <a:off x="0" y="0"/>
            <a:ext cx="4197096" cy="369332"/>
          </a:xfrm>
          <a:prstGeom prst="rect">
            <a:avLst/>
          </a:prstGeom>
          <a:noFill/>
        </p:spPr>
        <p:txBody>
          <a:bodyPr wrap="square" rtlCol="0">
            <a:spAutoFit/>
          </a:bodyPr>
          <a:lstStyle/>
          <a:p>
            <a:r>
              <a:rPr lang="es-CR" i="1" dirty="0"/>
              <a:t>Operaciones</a:t>
            </a:r>
            <a:r>
              <a:rPr lang="es-CR" dirty="0"/>
              <a:t> De Cifrado</a:t>
            </a:r>
            <a:r>
              <a:rPr lang="es-CR" i="1" dirty="0"/>
              <a:t>:</a:t>
            </a:r>
          </a:p>
        </p:txBody>
      </p:sp>
      <p:sp>
        <p:nvSpPr>
          <p:cNvPr id="2" name="Rectángulo 1">
            <a:extLst>
              <a:ext uri="{FF2B5EF4-FFF2-40B4-BE49-F238E27FC236}">
                <a16:creationId xmlns:a16="http://schemas.microsoft.com/office/drawing/2014/main" id="{16B3285C-1FF1-5C20-945A-E0D224594CAA}"/>
              </a:ext>
            </a:extLst>
          </p:cNvPr>
          <p:cNvSpPr/>
          <p:nvPr/>
        </p:nvSpPr>
        <p:spPr>
          <a:xfrm>
            <a:off x="143256" y="6482477"/>
            <a:ext cx="1804416" cy="350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20 Operaciones</a:t>
            </a:r>
          </a:p>
        </p:txBody>
      </p:sp>
    </p:spTree>
    <p:extLst>
      <p:ext uri="{BB962C8B-B14F-4D97-AF65-F5344CB8AC3E}">
        <p14:creationId xmlns:p14="http://schemas.microsoft.com/office/powerpoint/2010/main" val="336494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57D8B-1439-6BB2-AEED-3588A7040CC2}"/>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12D497EA-F18E-733E-B52E-787C2FC77341}"/>
              </a:ext>
            </a:extLst>
          </p:cNvPr>
          <p:cNvGraphicFramePr>
            <a:graphicFrameLocks noGrp="1"/>
          </p:cNvGraphicFramePr>
          <p:nvPr>
            <p:extLst>
              <p:ext uri="{D42A27DB-BD31-4B8C-83A1-F6EECF244321}">
                <p14:modId xmlns:p14="http://schemas.microsoft.com/office/powerpoint/2010/main" val="659696916"/>
              </p:ext>
            </p:extLst>
          </p:nvPr>
        </p:nvGraphicFramePr>
        <p:xfrm>
          <a:off x="143256" y="369332"/>
          <a:ext cx="11905488" cy="5400040"/>
        </p:xfrm>
        <a:graphic>
          <a:graphicData uri="http://schemas.openxmlformats.org/drawingml/2006/table">
            <a:tbl>
              <a:tblPr firstRow="1" bandRow="1">
                <a:tableStyleId>{5C22544A-7EE6-4342-B048-85BDC9FD1C3A}</a:tableStyleId>
              </a:tblPr>
              <a:tblGrid>
                <a:gridCol w="2252472">
                  <a:extLst>
                    <a:ext uri="{9D8B030D-6E8A-4147-A177-3AD203B41FA5}">
                      <a16:colId xmlns:a16="http://schemas.microsoft.com/office/drawing/2014/main" val="1991691615"/>
                    </a:ext>
                  </a:extLst>
                </a:gridCol>
                <a:gridCol w="4727448">
                  <a:extLst>
                    <a:ext uri="{9D8B030D-6E8A-4147-A177-3AD203B41FA5}">
                      <a16:colId xmlns:a16="http://schemas.microsoft.com/office/drawing/2014/main" val="546413856"/>
                    </a:ext>
                  </a:extLst>
                </a:gridCol>
                <a:gridCol w="4925568">
                  <a:extLst>
                    <a:ext uri="{9D8B030D-6E8A-4147-A177-3AD203B41FA5}">
                      <a16:colId xmlns:a16="http://schemas.microsoft.com/office/drawing/2014/main" val="4072370752"/>
                    </a:ext>
                  </a:extLst>
                </a:gridCol>
              </a:tblGrid>
              <a:tr h="370840">
                <a:tc>
                  <a:txBody>
                    <a:bodyPr/>
                    <a:lstStyle/>
                    <a:p>
                      <a:r>
                        <a:rPr lang="es-CR" sz="1600" dirty="0">
                          <a:latin typeface="Times New Roman" panose="02020603050405020304" pitchFamily="18" charset="0"/>
                          <a:cs typeface="Times New Roman" panose="02020603050405020304" pitchFamily="18" charset="0"/>
                        </a:rPr>
                        <a:t>Nombre</a:t>
                      </a:r>
                    </a:p>
                  </a:txBody>
                  <a:tcPr/>
                </a:tc>
                <a:tc>
                  <a:txBody>
                    <a:bodyPr/>
                    <a:lstStyle/>
                    <a:p>
                      <a:r>
                        <a:rPr lang="es-CR" sz="1600" dirty="0">
                          <a:latin typeface="Times New Roman" panose="02020603050405020304" pitchFamily="18" charset="0"/>
                          <a:cs typeface="Times New Roman" panose="02020603050405020304" pitchFamily="18" charset="0"/>
                        </a:rPr>
                        <a:t>Descripción</a:t>
                      </a:r>
                    </a:p>
                  </a:txBody>
                  <a:tcPr/>
                </a:tc>
                <a:tc>
                  <a:txBody>
                    <a:bodyPr/>
                    <a:lstStyle/>
                    <a:p>
                      <a:r>
                        <a:rPr lang="es-CR" sz="1600"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#1, k0/k1/k2/k3</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Realiza las 3 primeras operaciones del proceso de desencriptación: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L</a:t>
                      </a:r>
                      <a:r>
                        <a:rPr lang="es-CR" sz="1600" dirty="0">
                          <a:latin typeface="Times New Roman" panose="02020603050405020304" pitchFamily="18" charset="0"/>
                          <a:cs typeface="Times New Roman" panose="02020603050405020304" pitchFamily="18" charset="0"/>
                        </a:rPr>
                        <a:t>SLI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w4, #4         /* (v0 &lt;&lt; 4)  */</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A</a:t>
                      </a:r>
                      <a:r>
                        <a:rPr lang="es-CR" sz="1600" dirty="0">
                          <a:latin typeface="Times New Roman" panose="02020603050405020304" pitchFamily="18" charset="0"/>
                          <a:cs typeface="Times New Roman" panose="02020603050405020304" pitchFamily="18" charset="0"/>
                        </a:rPr>
                        <a:t>DDS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k?.2</a:t>
                      </a:r>
                      <a:r>
                        <a:rPr lang="pl-PL" sz="1600" dirty="0">
                          <a:latin typeface="Times New Roman" panose="02020603050405020304" pitchFamily="18" charset="0"/>
                          <a:cs typeface="Times New Roman" panose="02020603050405020304" pitchFamily="18" charset="0"/>
                        </a:rPr>
                        <a:t>        /* + k2       */</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A</a:t>
                      </a:r>
                      <a:r>
                        <a:rPr lang="es-CR" sz="1600" dirty="0">
                          <a:latin typeface="Times New Roman" panose="02020603050405020304" pitchFamily="18" charset="0"/>
                          <a:cs typeface="Times New Roman" panose="02020603050405020304" pitchFamily="18" charset="0"/>
                        </a:rPr>
                        <a:t>DD </a:t>
                      </a:r>
                      <a:r>
                        <a:rPr lang="pl-PL" sz="1600" dirty="0">
                          <a:latin typeface="Times New Roman" panose="02020603050405020304" pitchFamily="18" charset="0"/>
                          <a:cs typeface="Times New Roman" panose="02020603050405020304" pitchFamily="18" charset="0"/>
                        </a:rPr>
                        <a:t>w9,</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w4,</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w6       /* v0 + sum   */</a:t>
                      </a: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21025057"/>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#2, k0/k1/k2/k3</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Realiza las 3 siguientes operaciones del proceso de desencriptación: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E</a:t>
                      </a:r>
                      <a:r>
                        <a:rPr lang="es-CR" sz="1600" dirty="0">
                          <a:latin typeface="Times New Roman" panose="02020603050405020304" pitchFamily="18" charset="0"/>
                          <a:cs typeface="Times New Roman" panose="02020603050405020304" pitchFamily="18" charset="0"/>
                        </a:rPr>
                        <a:t>OR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w8,  w9</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L</a:t>
                      </a:r>
                      <a:r>
                        <a:rPr lang="es-CR" sz="1600" dirty="0">
                          <a:latin typeface="Times New Roman" panose="02020603050405020304" pitchFamily="18" charset="0"/>
                          <a:cs typeface="Times New Roman" panose="02020603050405020304" pitchFamily="18" charset="0"/>
                        </a:rPr>
                        <a:t>SRI </a:t>
                      </a:r>
                      <a:r>
                        <a:rPr lang="pl-PL" sz="1600" dirty="0">
                          <a:latin typeface="Times New Roman" panose="02020603050405020304" pitchFamily="18" charset="0"/>
                          <a:cs typeface="Times New Roman" panose="02020603050405020304" pitchFamily="18" charset="0"/>
                        </a:rPr>
                        <a:t>w9,</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w4, #5         /* (v0 &gt;&gt; 5)  */</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A</a:t>
                      </a:r>
                      <a:r>
                        <a:rPr lang="es-CR" sz="1600" dirty="0">
                          <a:latin typeface="Times New Roman" panose="02020603050405020304" pitchFamily="18" charset="0"/>
                          <a:cs typeface="Times New Roman" panose="02020603050405020304" pitchFamily="18" charset="0"/>
                        </a:rPr>
                        <a:t>DDS </a:t>
                      </a:r>
                      <a:r>
                        <a:rPr lang="pl-PL" sz="1600" dirty="0">
                          <a:latin typeface="Times New Roman" panose="02020603050405020304" pitchFamily="18" charset="0"/>
                          <a:cs typeface="Times New Roman" panose="02020603050405020304" pitchFamily="18" charset="0"/>
                        </a:rPr>
                        <a:t>w9,</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w9, </a:t>
                      </a:r>
                      <a:r>
                        <a:rPr lang="es-CR" sz="1600" dirty="0">
                          <a:latin typeface="Times New Roman" panose="02020603050405020304" pitchFamily="18" charset="0"/>
                          <a:cs typeface="Times New Roman" panose="02020603050405020304" pitchFamily="18" charset="0"/>
                        </a:rPr>
                        <a:t>k?.3</a:t>
                      </a:r>
                      <a:r>
                        <a:rPr lang="pl-PL" sz="1600" dirty="0">
                          <a:latin typeface="Times New Roman" panose="02020603050405020304" pitchFamily="18" charset="0"/>
                          <a:cs typeface="Times New Roman" panose="02020603050405020304" pitchFamily="18" charset="0"/>
                        </a:rPr>
                        <a:t>        /* + k3       */</a:t>
                      </a: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5483942"/>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#3</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Realiza las 3 siguientes operaciones del proceso de desencriptación: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E</a:t>
                      </a:r>
                      <a:r>
                        <a:rPr lang="es-CR" sz="1600" dirty="0">
                          <a:latin typeface="Times New Roman" panose="02020603050405020304" pitchFamily="18" charset="0"/>
                          <a:cs typeface="Times New Roman" panose="02020603050405020304" pitchFamily="18" charset="0"/>
                        </a:rPr>
                        <a:t>OR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w9</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S</a:t>
                      </a:r>
                      <a:r>
                        <a:rPr lang="es-CR" sz="1600" dirty="0">
                          <a:latin typeface="Times New Roman" panose="02020603050405020304" pitchFamily="18" charset="0"/>
                          <a:cs typeface="Times New Roman" panose="02020603050405020304" pitchFamily="18" charset="0"/>
                        </a:rPr>
                        <a:t>UB </a:t>
                      </a:r>
                      <a:r>
                        <a:rPr lang="pl-PL" sz="1600" dirty="0">
                          <a:latin typeface="Times New Roman" panose="02020603050405020304" pitchFamily="18" charset="0"/>
                          <a:cs typeface="Times New Roman" panose="02020603050405020304" pitchFamily="18" charset="0"/>
                        </a:rPr>
                        <a:t>w3,</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w3,</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w8        /* v1 -= temp */</a:t>
                      </a: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31183440"/>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#4, k0/k1/k2/k3</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Realiza las 3 siguientes operaciones del proceso de desencriptación: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L</a:t>
                      </a:r>
                      <a:r>
                        <a:rPr lang="es-CR" sz="1600" dirty="0">
                          <a:latin typeface="Times New Roman" panose="02020603050405020304" pitchFamily="18" charset="0"/>
                          <a:cs typeface="Times New Roman" panose="02020603050405020304" pitchFamily="18" charset="0"/>
                        </a:rPr>
                        <a:t>SLI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w5, #4         /* (v1 &lt;&lt; 4)  */</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A</a:t>
                      </a:r>
                      <a:r>
                        <a:rPr lang="es-CR" sz="1600" dirty="0">
                          <a:latin typeface="Times New Roman" panose="02020603050405020304" pitchFamily="18" charset="0"/>
                          <a:cs typeface="Times New Roman" panose="02020603050405020304" pitchFamily="18" charset="0"/>
                        </a:rPr>
                        <a:t>DDS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k?.0</a:t>
                      </a:r>
                      <a:r>
                        <a:rPr lang="pl-PL" sz="1600" dirty="0">
                          <a:latin typeface="Times New Roman" panose="02020603050405020304" pitchFamily="18" charset="0"/>
                          <a:cs typeface="Times New Roman" panose="02020603050405020304" pitchFamily="18" charset="0"/>
                        </a:rPr>
                        <a:t>        /* + k0       */</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A</a:t>
                      </a:r>
                      <a:r>
                        <a:rPr lang="es-CR" sz="1600" dirty="0">
                          <a:latin typeface="Times New Roman" panose="02020603050405020304" pitchFamily="18" charset="0"/>
                          <a:cs typeface="Times New Roman" panose="02020603050405020304" pitchFamily="18" charset="0"/>
                        </a:rPr>
                        <a:t>DD </a:t>
                      </a:r>
                      <a:r>
                        <a:rPr lang="pl-PL" sz="1600" dirty="0">
                          <a:latin typeface="Times New Roman" panose="02020603050405020304" pitchFamily="18" charset="0"/>
                          <a:cs typeface="Times New Roman" panose="02020603050405020304" pitchFamily="18" charset="0"/>
                        </a:rPr>
                        <a:t>w9,</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w3,</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w6       /* v1 + sum   */</a:t>
                      </a: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40853720"/>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#5, k0/k1/k2/k3</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Realiza las 3 siguientes operaciones del proceso de desencriptación: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E</a:t>
                      </a:r>
                      <a:r>
                        <a:rPr lang="es-CR" sz="1600" dirty="0">
                          <a:latin typeface="Times New Roman" panose="02020603050405020304" pitchFamily="18" charset="0"/>
                          <a:cs typeface="Times New Roman" panose="02020603050405020304" pitchFamily="18" charset="0"/>
                        </a:rPr>
                        <a:t>OR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w9</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L</a:t>
                      </a:r>
                      <a:r>
                        <a:rPr lang="es-CR" sz="1600" dirty="0">
                          <a:latin typeface="Times New Roman" panose="02020603050405020304" pitchFamily="18" charset="0"/>
                          <a:cs typeface="Times New Roman" panose="02020603050405020304" pitchFamily="18" charset="0"/>
                        </a:rPr>
                        <a:t>SRI </a:t>
                      </a:r>
                      <a:r>
                        <a:rPr lang="pl-PL" sz="1600" dirty="0">
                          <a:latin typeface="Times New Roman" panose="02020603050405020304" pitchFamily="18" charset="0"/>
                          <a:cs typeface="Times New Roman" panose="02020603050405020304" pitchFamily="18" charset="0"/>
                        </a:rPr>
                        <a:t>w9,</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w5, #5         /* (v1 &gt;&gt; 5)  */</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A</a:t>
                      </a:r>
                      <a:r>
                        <a:rPr lang="es-CR" sz="1600">
                          <a:latin typeface="Times New Roman" panose="02020603050405020304" pitchFamily="18" charset="0"/>
                          <a:cs typeface="Times New Roman" panose="02020603050405020304" pitchFamily="18" charset="0"/>
                        </a:rPr>
                        <a:t>DDS </a:t>
                      </a:r>
                      <a:r>
                        <a:rPr lang="pl-PL" sz="1600" dirty="0">
                          <a:latin typeface="Times New Roman" panose="02020603050405020304" pitchFamily="18" charset="0"/>
                          <a:cs typeface="Times New Roman" panose="02020603050405020304" pitchFamily="18" charset="0"/>
                        </a:rPr>
                        <a:t>w9,</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w9,</a:t>
                      </a:r>
                      <a:r>
                        <a:rPr lang="es-CR" sz="1600" dirty="0">
                          <a:latin typeface="Times New Roman" panose="02020603050405020304" pitchFamily="18" charset="0"/>
                          <a:cs typeface="Times New Roman" panose="02020603050405020304" pitchFamily="18" charset="0"/>
                        </a:rPr>
                        <a:t> k?.1</a:t>
                      </a:r>
                      <a:r>
                        <a:rPr lang="pl-PL" sz="1600" dirty="0">
                          <a:latin typeface="Times New Roman" panose="02020603050405020304" pitchFamily="18" charset="0"/>
                          <a:cs typeface="Times New Roman" panose="02020603050405020304" pitchFamily="18" charset="0"/>
                        </a:rPr>
                        <a:t>        /* + k1       */</a:t>
                      </a: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66438455"/>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#6</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Realiza las 3 siguientes operaciones del proceso de desencriptación: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E</a:t>
                      </a:r>
                      <a:r>
                        <a:rPr lang="es-CR" sz="1600" dirty="0">
                          <a:latin typeface="Times New Roman" panose="02020603050405020304" pitchFamily="18" charset="0"/>
                          <a:cs typeface="Times New Roman" panose="02020603050405020304" pitchFamily="18" charset="0"/>
                        </a:rPr>
                        <a:t>OR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w8,</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w9</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S</a:t>
                      </a:r>
                      <a:r>
                        <a:rPr lang="es-CR" sz="1600" dirty="0">
                          <a:latin typeface="Times New Roman" panose="02020603050405020304" pitchFamily="18" charset="0"/>
                          <a:cs typeface="Times New Roman" panose="02020603050405020304" pitchFamily="18" charset="0"/>
                        </a:rPr>
                        <a:t>UB </a:t>
                      </a:r>
                      <a:r>
                        <a:rPr lang="pl-PL" sz="1600" dirty="0">
                          <a:latin typeface="Times New Roman" panose="02020603050405020304" pitchFamily="18" charset="0"/>
                          <a:cs typeface="Times New Roman" panose="02020603050405020304" pitchFamily="18" charset="0"/>
                        </a:rPr>
                        <a:t>w4,</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w4,</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w8        /* v0 -= temp */</a:t>
                      </a: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46715262"/>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#7</a:t>
                      </a:r>
                    </a:p>
                  </a:txBody>
                  <a:tcPr anchor="ctr"/>
                </a:tc>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Realiza las ultimas operaciones del proceso de desencriptación: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S</a:t>
                      </a:r>
                      <a:r>
                        <a:rPr lang="es-CR" sz="1600" dirty="0">
                          <a:latin typeface="Times New Roman" panose="02020603050405020304" pitchFamily="18" charset="0"/>
                          <a:cs typeface="Times New Roman" panose="02020603050405020304" pitchFamily="18" charset="0"/>
                        </a:rPr>
                        <a:t>UB </a:t>
                      </a:r>
                      <a:r>
                        <a:rPr lang="pl-PL" sz="1600" dirty="0">
                          <a:latin typeface="Times New Roman" panose="02020603050405020304" pitchFamily="18" charset="0"/>
                          <a:cs typeface="Times New Roman" panose="02020603050405020304" pitchFamily="18" charset="0"/>
                        </a:rPr>
                        <a:t>w6,</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w6, </a:t>
                      </a:r>
                      <a:r>
                        <a:rPr lang="es-CR" sz="1600" dirty="0">
                          <a:latin typeface="Times New Roman" panose="02020603050405020304" pitchFamily="18" charset="0"/>
                          <a:cs typeface="Times New Roman" panose="02020603050405020304" pitchFamily="18" charset="0"/>
                        </a:rPr>
                        <a:t>d0</a:t>
                      </a:r>
                      <a:r>
                        <a:rPr lang="pl-PL" sz="1600" dirty="0">
                          <a:latin typeface="Times New Roman" panose="02020603050405020304" pitchFamily="18" charset="0"/>
                          <a:cs typeface="Times New Roman" panose="02020603050405020304" pitchFamily="18" charset="0"/>
                        </a:rPr>
                        <a:t>       /* sum -= Δ   */</a:t>
                      </a:r>
                      <a:endParaRPr lang="es-CR"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600" dirty="0">
                          <a:latin typeface="Times New Roman" panose="02020603050405020304" pitchFamily="18" charset="0"/>
                          <a:cs typeface="Times New Roman" panose="02020603050405020304" pitchFamily="18" charset="0"/>
                        </a:rPr>
                        <a:t>S</a:t>
                      </a:r>
                      <a:r>
                        <a:rPr lang="es-CR" sz="1600" dirty="0">
                          <a:latin typeface="Times New Roman" panose="02020603050405020304" pitchFamily="18" charset="0"/>
                          <a:cs typeface="Times New Roman" panose="02020603050405020304" pitchFamily="18" charset="0"/>
                        </a:rPr>
                        <a:t>UBI </a:t>
                      </a:r>
                      <a:r>
                        <a:rPr lang="pl-PL" sz="1600" dirty="0">
                          <a:latin typeface="Times New Roman" panose="02020603050405020304" pitchFamily="18" charset="0"/>
                          <a:cs typeface="Times New Roman" panose="02020603050405020304" pitchFamily="18" charset="0"/>
                        </a:rPr>
                        <a:t>w7,</a:t>
                      </a:r>
                      <a:r>
                        <a:rPr lang="es-CR" sz="1600" dirty="0">
                          <a:latin typeface="Times New Roman" panose="02020603050405020304" pitchFamily="18" charset="0"/>
                          <a:cs typeface="Times New Roman" panose="02020603050405020304" pitchFamily="18" charset="0"/>
                        </a:rPr>
                        <a:t> </a:t>
                      </a:r>
                      <a:r>
                        <a:rPr lang="pl-PL" sz="1600" dirty="0">
                          <a:latin typeface="Times New Roman" panose="02020603050405020304" pitchFamily="18" charset="0"/>
                          <a:cs typeface="Times New Roman" panose="02020603050405020304" pitchFamily="18" charset="0"/>
                        </a:rPr>
                        <a:t>w7, #1</a:t>
                      </a: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17693727"/>
                  </a:ext>
                </a:extLst>
              </a:tr>
            </a:tbl>
          </a:graphicData>
        </a:graphic>
      </p:graphicFrame>
      <p:sp>
        <p:nvSpPr>
          <p:cNvPr id="5" name="CuadroTexto 4">
            <a:extLst>
              <a:ext uri="{FF2B5EF4-FFF2-40B4-BE49-F238E27FC236}">
                <a16:creationId xmlns:a16="http://schemas.microsoft.com/office/drawing/2014/main" id="{A7B5FE6F-408E-C2CE-FABA-4C97B0169743}"/>
              </a:ext>
            </a:extLst>
          </p:cNvPr>
          <p:cNvSpPr txBox="1"/>
          <p:nvPr/>
        </p:nvSpPr>
        <p:spPr>
          <a:xfrm>
            <a:off x="0" y="0"/>
            <a:ext cx="4197096" cy="369332"/>
          </a:xfrm>
          <a:prstGeom prst="rect">
            <a:avLst/>
          </a:prstGeom>
          <a:noFill/>
        </p:spPr>
        <p:txBody>
          <a:bodyPr wrap="square" rtlCol="0">
            <a:spAutoFit/>
          </a:bodyPr>
          <a:lstStyle/>
          <a:p>
            <a:r>
              <a:rPr lang="es-CR" i="1" dirty="0"/>
              <a:t>Operaciones</a:t>
            </a:r>
            <a:r>
              <a:rPr lang="es-CR" dirty="0"/>
              <a:t> De Descifrado</a:t>
            </a:r>
            <a:r>
              <a:rPr lang="es-CR" i="1" dirty="0"/>
              <a:t>:</a:t>
            </a:r>
          </a:p>
        </p:txBody>
      </p:sp>
      <p:sp>
        <p:nvSpPr>
          <p:cNvPr id="2" name="Rectángulo 1">
            <a:extLst>
              <a:ext uri="{FF2B5EF4-FFF2-40B4-BE49-F238E27FC236}">
                <a16:creationId xmlns:a16="http://schemas.microsoft.com/office/drawing/2014/main" id="{D13B7A93-EA6B-67CB-36CA-0B8B3914DDE3}"/>
              </a:ext>
            </a:extLst>
          </p:cNvPr>
          <p:cNvSpPr/>
          <p:nvPr/>
        </p:nvSpPr>
        <p:spPr>
          <a:xfrm>
            <a:off x="143256" y="6488668"/>
            <a:ext cx="1804416" cy="350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19 Operaciones</a:t>
            </a:r>
          </a:p>
        </p:txBody>
      </p:sp>
    </p:spTree>
    <p:extLst>
      <p:ext uri="{BB962C8B-B14F-4D97-AF65-F5344CB8AC3E}">
        <p14:creationId xmlns:p14="http://schemas.microsoft.com/office/powerpoint/2010/main" val="42458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C6152-92BE-67C3-C599-46BEF36C1404}"/>
              </a:ext>
            </a:extLst>
          </p:cNvPr>
          <p:cNvSpPr>
            <a:spLocks noGrp="1"/>
          </p:cNvSpPr>
          <p:nvPr>
            <p:ph type="title"/>
          </p:nvPr>
        </p:nvSpPr>
        <p:spPr>
          <a:xfrm>
            <a:off x="0" y="49466"/>
            <a:ext cx="10162032" cy="631571"/>
          </a:xfrm>
        </p:spPr>
        <p:txBody>
          <a:bodyPr>
            <a:noAutofit/>
          </a:bodyPr>
          <a:lstStyle/>
          <a:p>
            <a:r>
              <a:rPr lang="es-CR" sz="4400" dirty="0"/>
              <a:t>Ejemplo de encriptación y desencriptación:</a:t>
            </a:r>
          </a:p>
        </p:txBody>
      </p:sp>
      <p:sp>
        <p:nvSpPr>
          <p:cNvPr id="4" name="Rectángulo: esquinas redondeadas 3">
            <a:extLst>
              <a:ext uri="{FF2B5EF4-FFF2-40B4-BE49-F238E27FC236}">
                <a16:creationId xmlns:a16="http://schemas.microsoft.com/office/drawing/2014/main" id="{6E3650CB-F5E4-B0C2-5E19-3694E29BE545}"/>
              </a:ext>
            </a:extLst>
          </p:cNvPr>
          <p:cNvSpPr/>
          <p:nvPr/>
        </p:nvSpPr>
        <p:spPr>
          <a:xfrm>
            <a:off x="435864" y="795528"/>
            <a:ext cx="4800600" cy="592156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CR" sz="1200" b="1" u="sng" dirty="0">
                <a:solidFill>
                  <a:schemeClr val="bg1"/>
                </a:solidFill>
                <a:latin typeface="Times New Roman" panose="02020603050405020304" pitchFamily="18" charset="0"/>
                <a:cs typeface="Times New Roman" panose="02020603050405020304" pitchFamily="18" charset="0"/>
              </a:rPr>
              <a:t>TEA Cifrado de memoria aleatoria</a:t>
            </a:r>
          </a:p>
          <a:p>
            <a:r>
              <a:rPr lang="es-CR" sz="1200" dirty="0">
                <a:solidFill>
                  <a:schemeClr val="bg1"/>
                </a:solidFill>
                <a:latin typeface="Times New Roman" panose="02020603050405020304" pitchFamily="18" charset="0"/>
                <a:cs typeface="Times New Roman" panose="02020603050405020304" pitchFamily="18" charset="0"/>
              </a:rPr>
              <a:t>STRS(Externo)</a:t>
            </a:r>
            <a:endParaRPr lang="es-CR" sz="1200" b="1" u="sng" dirty="0">
              <a:solidFill>
                <a:schemeClr val="bg1"/>
              </a:solidFill>
              <a:latin typeface="Times New Roman" panose="02020603050405020304" pitchFamily="18" charset="0"/>
              <a:cs typeface="Times New Roman" panose="02020603050405020304" pitchFamily="18" charset="0"/>
            </a:endParaRPr>
          </a:p>
          <a:p>
            <a:pPr algn="ctr"/>
            <a:endParaRPr lang="es-CR" sz="1200" b="1" u="sng" dirty="0">
              <a:solidFill>
                <a:schemeClr val="bg1"/>
              </a:solidFill>
              <a:latin typeface="Times New Roman" panose="02020603050405020304" pitchFamily="18" charset="0"/>
              <a:cs typeface="Times New Roman" panose="02020603050405020304" pitchFamily="18" charset="0"/>
            </a:endParaRPr>
          </a:p>
          <a:p>
            <a:r>
              <a:rPr lang="es-CR" sz="1200" dirty="0" err="1">
                <a:solidFill>
                  <a:schemeClr val="bg1"/>
                </a:solidFill>
                <a:latin typeface="Times New Roman" panose="02020603050405020304" pitchFamily="18" charset="0"/>
                <a:cs typeface="Times New Roman" panose="02020603050405020304" pitchFamily="18" charset="0"/>
              </a:rPr>
              <a:t>tea_decrypt_buf</a:t>
            </a:r>
            <a:r>
              <a:rPr lang="es-CR" sz="1200" dirty="0">
                <a:solidFill>
                  <a:schemeClr val="bg1"/>
                </a:solidFill>
                <a:latin typeface="Times New Roman" panose="02020603050405020304" pitchFamily="18" charset="0"/>
                <a:cs typeface="Times New Roman" panose="02020603050405020304" pitchFamily="18" charset="0"/>
              </a:rPr>
              <a:t>:</a:t>
            </a:r>
          </a:p>
          <a:p>
            <a:r>
              <a:rPr lang="es-CR" sz="1200" dirty="0">
                <a:solidFill>
                  <a:schemeClr val="bg1"/>
                </a:solidFill>
                <a:latin typeface="Times New Roman" panose="02020603050405020304" pitchFamily="18" charset="0"/>
                <a:cs typeface="Times New Roman" panose="02020603050405020304" pitchFamily="18" charset="0"/>
              </a:rPr>
              <a:t>	MOV w3, R0  </a:t>
            </a:r>
            <a:r>
              <a:rPr lang="es-CR" sz="1100" dirty="0">
                <a:solidFill>
                  <a:schemeClr val="bg1"/>
                </a:solidFill>
                <a:latin typeface="Times New Roman" panose="02020603050405020304" pitchFamily="18" charset="0"/>
                <a:cs typeface="Times New Roman" panose="02020603050405020304" pitchFamily="18" charset="0"/>
              </a:rPr>
              <a:t>//desplazamiento del puntero de memoria inicial</a:t>
            </a:r>
          </a:p>
          <a:p>
            <a:r>
              <a:rPr lang="es-CR" sz="1200" dirty="0">
                <a:solidFill>
                  <a:schemeClr val="bg1"/>
                </a:solidFill>
                <a:latin typeface="Times New Roman" panose="02020603050405020304" pitchFamily="18" charset="0"/>
                <a:cs typeface="Times New Roman" panose="02020603050405020304" pitchFamily="18" charset="0"/>
              </a:rPr>
              <a:t>.</a:t>
            </a:r>
            <a:r>
              <a:rPr lang="es-CR" sz="1200" dirty="0" err="1">
                <a:solidFill>
                  <a:schemeClr val="bg1"/>
                </a:solidFill>
                <a:latin typeface="Times New Roman" panose="02020603050405020304" pitchFamily="18" charset="0"/>
                <a:cs typeface="Times New Roman" panose="02020603050405020304" pitchFamily="18" charset="0"/>
              </a:rPr>
              <a:t>Lblock_Loop</a:t>
            </a:r>
            <a:r>
              <a:rPr lang="es-CR" sz="1200" dirty="0">
                <a:solidFill>
                  <a:schemeClr val="bg1"/>
                </a:solidFill>
                <a:latin typeface="Times New Roman" panose="02020603050405020304" pitchFamily="18" charset="0"/>
                <a:cs typeface="Times New Roman" panose="02020603050405020304" pitchFamily="18" charset="0"/>
              </a:rPr>
              <a:t>:  //inicio bucle por bloque</a:t>
            </a:r>
          </a:p>
          <a:p>
            <a:r>
              <a:rPr lang="es-CR" sz="1200" dirty="0">
                <a:solidFill>
                  <a:schemeClr val="bg1"/>
                </a:solidFill>
                <a:latin typeface="Times New Roman" panose="02020603050405020304" pitchFamily="18" charset="0"/>
                <a:cs typeface="Times New Roman" panose="02020603050405020304" pitchFamily="18" charset="0"/>
              </a:rPr>
              <a:t>	LDR w4, D[w3] //Carga del bloque v0</a:t>
            </a:r>
          </a:p>
          <a:p>
            <a:r>
              <a:rPr lang="es-CR" sz="1200" dirty="0">
                <a:solidFill>
                  <a:schemeClr val="bg1"/>
                </a:solidFill>
                <a:latin typeface="Times New Roman" panose="02020603050405020304" pitchFamily="18" charset="0"/>
                <a:cs typeface="Times New Roman" panose="02020603050405020304" pitchFamily="18" charset="0"/>
              </a:rPr>
              <a:t>	LDR w5, D[w3, #4] //Carga del bloque v1</a:t>
            </a:r>
          </a:p>
          <a:p>
            <a:r>
              <a:rPr lang="es-CR" sz="1200" dirty="0">
                <a:solidFill>
                  <a:schemeClr val="bg1"/>
                </a:solidFill>
                <a:latin typeface="Times New Roman" panose="02020603050405020304" pitchFamily="18" charset="0"/>
                <a:cs typeface="Times New Roman" panose="02020603050405020304" pitchFamily="18" charset="0"/>
              </a:rPr>
              <a:t>	TEA   #0, #0x0 </a:t>
            </a:r>
            <a:r>
              <a:rPr lang="es-CR" sz="1200" kern="1200" dirty="0">
                <a:solidFill>
                  <a:schemeClr val="dk1"/>
                </a:solidFill>
                <a:latin typeface="Times New Roman" panose="02020603050405020304" pitchFamily="18" charset="0"/>
                <a:ea typeface="+mn-ea"/>
                <a:cs typeface="Times New Roman" panose="02020603050405020304" pitchFamily="18" charset="0"/>
              </a:rPr>
              <a:t>//</a:t>
            </a:r>
            <a:r>
              <a:rPr lang="es-CR" sz="1200" dirty="0">
                <a:solidFill>
                  <a:schemeClr val="dk1"/>
                </a:solidFill>
                <a:latin typeface="Times New Roman" panose="02020603050405020304" pitchFamily="18" charset="0"/>
                <a:cs typeface="Times New Roman" panose="02020603050405020304" pitchFamily="18" charset="0"/>
              </a:rPr>
              <a:t>S</a:t>
            </a:r>
            <a:r>
              <a:rPr lang="es-CR" sz="1200" kern="1200" dirty="0">
                <a:solidFill>
                  <a:schemeClr val="dk1"/>
                </a:solidFill>
                <a:latin typeface="Times New Roman" panose="02020603050405020304" pitchFamily="18" charset="0"/>
                <a:ea typeface="+mn-ea"/>
                <a:cs typeface="Times New Roman" panose="02020603050405020304" pitchFamily="18" charset="0"/>
              </a:rPr>
              <a:t>uma inicial en 0</a:t>
            </a:r>
            <a:endParaRPr lang="es-CR" sz="1200" dirty="0">
              <a:solidFill>
                <a:schemeClr val="bg1"/>
              </a:solidFill>
              <a:latin typeface="Times New Roman" panose="02020603050405020304" pitchFamily="18" charset="0"/>
              <a:cs typeface="Times New Roman" panose="02020603050405020304" pitchFamily="18" charset="0"/>
            </a:endParaRPr>
          </a:p>
          <a:p>
            <a:r>
              <a:rPr lang="es-CR" sz="1200" dirty="0">
                <a:solidFill>
                  <a:schemeClr val="bg1"/>
                </a:solidFill>
                <a:latin typeface="Times New Roman" panose="02020603050405020304" pitchFamily="18" charset="0"/>
                <a:cs typeface="Times New Roman" panose="02020603050405020304" pitchFamily="18" charset="0"/>
              </a:rPr>
              <a:t>.</a:t>
            </a:r>
            <a:r>
              <a:rPr lang="es-CR" sz="1200" dirty="0" err="1">
                <a:solidFill>
                  <a:schemeClr val="bg1"/>
                </a:solidFill>
                <a:latin typeface="Times New Roman" panose="02020603050405020304" pitchFamily="18" charset="0"/>
                <a:cs typeface="Times New Roman" panose="02020603050405020304" pitchFamily="18" charset="0"/>
              </a:rPr>
              <a:t>Lloop</a:t>
            </a:r>
            <a:r>
              <a:rPr lang="es-CR" sz="1200" dirty="0">
                <a:solidFill>
                  <a:schemeClr val="bg1"/>
                </a:solidFill>
                <a:latin typeface="Times New Roman" panose="02020603050405020304" pitchFamily="18" charset="0"/>
                <a:cs typeface="Times New Roman" panose="02020603050405020304" pitchFamily="18" charset="0"/>
              </a:rPr>
              <a:t>:                 ; ­­— núcleo de 32 rondas TEA —</a:t>
            </a:r>
          </a:p>
          <a:p>
            <a:r>
              <a:rPr lang="es-CR" sz="1200" dirty="0">
                <a:solidFill>
                  <a:schemeClr val="bg1"/>
                </a:solidFill>
                <a:latin typeface="Times New Roman" panose="02020603050405020304" pitchFamily="18" charset="0"/>
                <a:cs typeface="Times New Roman" panose="02020603050405020304" pitchFamily="18" charset="0"/>
              </a:rPr>
              <a:t>	TEAENC   #1, k0</a:t>
            </a:r>
          </a:p>
          <a:p>
            <a:r>
              <a:rPr lang="es-CR" sz="1200" dirty="0">
                <a:solidFill>
                  <a:schemeClr val="bg1"/>
                </a:solidFill>
                <a:latin typeface="Times New Roman" panose="02020603050405020304" pitchFamily="18" charset="0"/>
                <a:cs typeface="Times New Roman" panose="02020603050405020304" pitchFamily="18" charset="0"/>
              </a:rPr>
              <a:t>	TEAENC   #2</a:t>
            </a:r>
          </a:p>
          <a:p>
            <a:r>
              <a:rPr lang="es-CR" sz="1200" dirty="0">
                <a:solidFill>
                  <a:schemeClr val="bg1"/>
                </a:solidFill>
                <a:latin typeface="Times New Roman" panose="02020603050405020304" pitchFamily="18" charset="0"/>
                <a:cs typeface="Times New Roman" panose="02020603050405020304" pitchFamily="18" charset="0"/>
              </a:rPr>
              <a:t>	TEAENC   #3, k0</a:t>
            </a:r>
          </a:p>
          <a:p>
            <a:r>
              <a:rPr lang="es-CR" sz="1200" dirty="0">
                <a:solidFill>
                  <a:schemeClr val="bg1"/>
                </a:solidFill>
                <a:latin typeface="Times New Roman" panose="02020603050405020304" pitchFamily="18" charset="0"/>
                <a:cs typeface="Times New Roman" panose="02020603050405020304" pitchFamily="18" charset="0"/>
              </a:rPr>
              <a:t>	TEAENC   #4, k0</a:t>
            </a:r>
          </a:p>
          <a:p>
            <a:r>
              <a:rPr lang="es-CR" sz="1200" dirty="0">
                <a:solidFill>
                  <a:schemeClr val="bg1"/>
                </a:solidFill>
                <a:latin typeface="Times New Roman" panose="02020603050405020304" pitchFamily="18" charset="0"/>
                <a:cs typeface="Times New Roman" panose="02020603050405020304" pitchFamily="18" charset="0"/>
              </a:rPr>
              <a:t>	TEAENC   #5</a:t>
            </a:r>
          </a:p>
          <a:p>
            <a:r>
              <a:rPr lang="es-CR" sz="1200" dirty="0">
                <a:solidFill>
                  <a:schemeClr val="bg1"/>
                </a:solidFill>
                <a:latin typeface="Times New Roman" panose="02020603050405020304" pitchFamily="18" charset="0"/>
                <a:cs typeface="Times New Roman" panose="02020603050405020304" pitchFamily="18" charset="0"/>
              </a:rPr>
              <a:t>	TEAENC   #6, k0</a:t>
            </a:r>
          </a:p>
          <a:p>
            <a:r>
              <a:rPr lang="es-CR" sz="1200" dirty="0">
                <a:solidFill>
                  <a:schemeClr val="bg1"/>
                </a:solidFill>
                <a:latin typeface="Times New Roman" panose="02020603050405020304" pitchFamily="18" charset="0"/>
                <a:cs typeface="Times New Roman" panose="02020603050405020304" pitchFamily="18" charset="0"/>
              </a:rPr>
              <a:t>	TEAENC   #7</a:t>
            </a:r>
          </a:p>
          <a:p>
            <a:r>
              <a:rPr lang="es-CR" sz="1200" dirty="0">
                <a:solidFill>
                  <a:schemeClr val="bg1"/>
                </a:solidFill>
                <a:latin typeface="Times New Roman" panose="02020603050405020304" pitchFamily="18" charset="0"/>
                <a:cs typeface="Times New Roman" panose="02020603050405020304" pitchFamily="18" charset="0"/>
              </a:rPr>
              <a:t>	BNE .</a:t>
            </a:r>
            <a:r>
              <a:rPr lang="es-CR" sz="1200" dirty="0" err="1">
                <a:solidFill>
                  <a:schemeClr val="bg1"/>
                </a:solidFill>
                <a:latin typeface="Times New Roman" panose="02020603050405020304" pitchFamily="18" charset="0"/>
                <a:cs typeface="Times New Roman" panose="02020603050405020304" pitchFamily="18" charset="0"/>
              </a:rPr>
              <a:t>Lloop</a:t>
            </a:r>
            <a:r>
              <a:rPr lang="es-CR" sz="1200" dirty="0">
                <a:solidFill>
                  <a:schemeClr val="bg1"/>
                </a:solidFill>
                <a:latin typeface="Times New Roman" panose="02020603050405020304" pitchFamily="18" charset="0"/>
                <a:cs typeface="Times New Roman" panose="02020603050405020304" pitchFamily="18" charset="0"/>
              </a:rPr>
              <a:t> //Revisión de Loop</a:t>
            </a:r>
          </a:p>
          <a:p>
            <a:r>
              <a:rPr lang="es-CR" sz="1200" dirty="0">
                <a:solidFill>
                  <a:schemeClr val="bg1"/>
                </a:solidFill>
                <a:latin typeface="Times New Roman" panose="02020603050405020304" pitchFamily="18" charset="0"/>
                <a:cs typeface="Times New Roman" panose="02020603050405020304" pitchFamily="18" charset="0"/>
              </a:rPr>
              <a:t>	STR w4, D[w3]  //Guardar block 32bits</a:t>
            </a:r>
          </a:p>
          <a:p>
            <a:r>
              <a:rPr lang="es-CR" sz="1200" dirty="0">
                <a:solidFill>
                  <a:schemeClr val="bg1"/>
                </a:solidFill>
                <a:latin typeface="Times New Roman" panose="02020603050405020304" pitchFamily="18" charset="0"/>
                <a:cs typeface="Times New Roman" panose="02020603050405020304" pitchFamily="18" charset="0"/>
              </a:rPr>
              <a:t>	STR w5, D[w3, #4] //Guardar segundo block 32bits</a:t>
            </a:r>
          </a:p>
          <a:p>
            <a:r>
              <a:rPr lang="es-CR" sz="1200" dirty="0">
                <a:solidFill>
                  <a:schemeClr val="bg1"/>
                </a:solidFill>
                <a:latin typeface="Times New Roman" panose="02020603050405020304" pitchFamily="18" charset="0"/>
                <a:cs typeface="Times New Roman" panose="02020603050405020304" pitchFamily="18" charset="0"/>
              </a:rPr>
              <a:t>	</a:t>
            </a:r>
            <a:r>
              <a:rPr lang="es-ES" sz="1200" dirty="0">
                <a:solidFill>
                  <a:schemeClr val="bg1"/>
                </a:solidFill>
                <a:latin typeface="Times New Roman" panose="02020603050405020304" pitchFamily="18" charset="0"/>
                <a:cs typeface="Times New Roman" panose="02020603050405020304" pitchFamily="18" charset="0"/>
              </a:rPr>
              <a:t>ADD w3, w3, #8 //Incremente del siguiente bloque</a:t>
            </a:r>
          </a:p>
          <a:p>
            <a:r>
              <a:rPr lang="es-ES" sz="1200" dirty="0">
                <a:solidFill>
                  <a:schemeClr val="bg1"/>
                </a:solidFill>
                <a:latin typeface="Times New Roman" panose="02020603050405020304" pitchFamily="18" charset="0"/>
                <a:cs typeface="Times New Roman" panose="02020603050405020304" pitchFamily="18" charset="0"/>
              </a:rPr>
              <a:t>	SUBS w2, w2, #1  //Restamos un bloque de 64bits</a:t>
            </a:r>
            <a:endParaRPr lang="es-CR" sz="1200" dirty="0">
              <a:solidFill>
                <a:schemeClr val="bg1"/>
              </a:solidFill>
              <a:latin typeface="Times New Roman" panose="02020603050405020304" pitchFamily="18" charset="0"/>
              <a:cs typeface="Times New Roman" panose="02020603050405020304" pitchFamily="18" charset="0"/>
            </a:endParaRPr>
          </a:p>
          <a:p>
            <a:r>
              <a:rPr lang="es-CR" sz="1200" dirty="0">
                <a:solidFill>
                  <a:schemeClr val="bg1"/>
                </a:solidFill>
                <a:latin typeface="Times New Roman" panose="02020603050405020304" pitchFamily="18" charset="0"/>
                <a:cs typeface="Times New Roman" panose="02020603050405020304" pitchFamily="18" charset="0"/>
              </a:rPr>
              <a:t>	BNE .</a:t>
            </a:r>
            <a:r>
              <a:rPr lang="es-CR" sz="1200" dirty="0" err="1">
                <a:solidFill>
                  <a:schemeClr val="bg1"/>
                </a:solidFill>
                <a:latin typeface="Times New Roman" panose="02020603050405020304" pitchFamily="18" charset="0"/>
                <a:cs typeface="Times New Roman" panose="02020603050405020304" pitchFamily="18" charset="0"/>
              </a:rPr>
              <a:t>Lblock_Loop</a:t>
            </a:r>
            <a:r>
              <a:rPr lang="es-CR" sz="1200" dirty="0">
                <a:solidFill>
                  <a:schemeClr val="bg1"/>
                </a:solidFill>
                <a:latin typeface="Times New Roman" panose="02020603050405020304" pitchFamily="18" charset="0"/>
                <a:cs typeface="Times New Roman" panose="02020603050405020304" pitchFamily="18" charset="0"/>
              </a:rPr>
              <a:t> //Saltamos si aun quedan bloques</a:t>
            </a:r>
          </a:p>
          <a:p>
            <a:r>
              <a:rPr lang="es-CR" sz="1200" dirty="0">
                <a:solidFill>
                  <a:schemeClr val="bg1"/>
                </a:solidFill>
                <a:latin typeface="Times New Roman" panose="02020603050405020304" pitchFamily="18" charset="0"/>
                <a:cs typeface="Times New Roman" panose="02020603050405020304" pitchFamily="18" charset="0"/>
              </a:rPr>
              <a:t>.</a:t>
            </a:r>
            <a:r>
              <a:rPr lang="es-CR" sz="1200" dirty="0" err="1">
                <a:solidFill>
                  <a:schemeClr val="bg1"/>
                </a:solidFill>
                <a:latin typeface="Times New Roman" panose="02020603050405020304" pitchFamily="18" charset="0"/>
                <a:cs typeface="Times New Roman" panose="02020603050405020304" pitchFamily="18" charset="0"/>
              </a:rPr>
              <a:t>Ldone</a:t>
            </a:r>
            <a:r>
              <a:rPr lang="es-CR" sz="1200" dirty="0">
                <a:solidFill>
                  <a:schemeClr val="bg1"/>
                </a:solidFill>
                <a:latin typeface="Times New Roman" panose="02020603050405020304" pitchFamily="18" charset="0"/>
                <a:cs typeface="Times New Roman" panose="02020603050405020304" pitchFamily="18" charset="0"/>
              </a:rPr>
              <a:t>:                 ; ===  fin del bucle  ===</a:t>
            </a:r>
          </a:p>
          <a:p>
            <a:r>
              <a:rPr lang="es-CR" sz="1200" dirty="0">
                <a:solidFill>
                  <a:schemeClr val="bg1"/>
                </a:solidFill>
                <a:latin typeface="Times New Roman" panose="02020603050405020304" pitchFamily="18" charset="0"/>
                <a:cs typeface="Times New Roman" panose="02020603050405020304" pitchFamily="18" charset="0"/>
              </a:rPr>
              <a:t>	</a:t>
            </a:r>
            <a:r>
              <a:rPr lang="es-CR" sz="1200" noProof="0" dirty="0">
                <a:latin typeface="Times New Roman" panose="02020603050405020304" pitchFamily="18" charset="0"/>
                <a:cs typeface="Times New Roman" panose="02020603050405020304" pitchFamily="18" charset="0"/>
              </a:rPr>
              <a:t> </a:t>
            </a:r>
            <a:r>
              <a:rPr lang="es-CR" sz="1200" dirty="0">
                <a:solidFill>
                  <a:schemeClr val="bg1"/>
                </a:solidFill>
                <a:latin typeface="Times New Roman" panose="02020603050405020304" pitchFamily="18" charset="0"/>
                <a:cs typeface="Times New Roman" panose="02020603050405020304" pitchFamily="18" charset="0"/>
              </a:rPr>
              <a:t>PRINTS D[R0, #?]             ; </a:t>
            </a:r>
            <a:r>
              <a:rPr lang="es-CR" sz="1200" dirty="0" err="1">
                <a:solidFill>
                  <a:schemeClr val="bg1"/>
                </a:solidFill>
                <a:latin typeface="Times New Roman" panose="02020603050405020304" pitchFamily="18" charset="0"/>
                <a:cs typeface="Times New Roman" panose="02020603050405020304" pitchFamily="18" charset="0"/>
              </a:rPr>
              <a:t>print</a:t>
            </a:r>
            <a:r>
              <a:rPr lang="es-CR" sz="1200" dirty="0">
                <a:solidFill>
                  <a:schemeClr val="bg1"/>
                </a:solidFill>
                <a:latin typeface="Times New Roman" panose="02020603050405020304" pitchFamily="18" charset="0"/>
                <a:cs typeface="Times New Roman" panose="02020603050405020304" pitchFamily="18" charset="0"/>
              </a:rPr>
              <a:t> de </a:t>
            </a:r>
            <a:r>
              <a:rPr lang="es-CR" sz="1200" dirty="0" err="1">
                <a:solidFill>
                  <a:schemeClr val="bg1"/>
                </a:solidFill>
                <a:latin typeface="Times New Roman" panose="02020603050405020304" pitchFamily="18" charset="0"/>
                <a:cs typeface="Times New Roman" panose="02020603050405020304" pitchFamily="18" charset="0"/>
              </a:rPr>
              <a:t>mem</a:t>
            </a:r>
            <a:r>
              <a:rPr lang="es-CR" sz="1200" dirty="0">
                <a:solidFill>
                  <a:schemeClr val="bg1"/>
                </a:solidFill>
                <a:latin typeface="Times New Roman" panose="02020603050405020304" pitchFamily="18" charset="0"/>
                <a:cs typeface="Times New Roman" panose="02020603050405020304" pitchFamily="18" charset="0"/>
              </a:rPr>
              <a:t> </a:t>
            </a:r>
            <a:r>
              <a:rPr lang="es-CR" sz="1200" dirty="0" err="1">
                <a:solidFill>
                  <a:schemeClr val="bg1"/>
                </a:solidFill>
                <a:latin typeface="Times New Roman" panose="02020603050405020304" pitchFamily="18" charset="0"/>
                <a:cs typeface="Times New Roman" panose="02020603050405020304" pitchFamily="18" charset="0"/>
              </a:rPr>
              <a:t>dinamic</a:t>
            </a:r>
            <a:endParaRPr lang="es-CR" sz="1200" dirty="0">
              <a:solidFill>
                <a:schemeClr val="bg1"/>
              </a:solidFill>
              <a:latin typeface="Times New Roman" panose="02020603050405020304" pitchFamily="18" charset="0"/>
              <a:cs typeface="Times New Roman" panose="02020603050405020304" pitchFamily="18" charset="0"/>
            </a:endParaRPr>
          </a:p>
        </p:txBody>
      </p:sp>
      <p:sp>
        <p:nvSpPr>
          <p:cNvPr id="5" name="Rectángulo: esquinas redondeadas 4">
            <a:extLst>
              <a:ext uri="{FF2B5EF4-FFF2-40B4-BE49-F238E27FC236}">
                <a16:creationId xmlns:a16="http://schemas.microsoft.com/office/drawing/2014/main" id="{2C7C14C5-5B7C-6405-3910-32F2FCC4DBB6}"/>
              </a:ext>
            </a:extLst>
          </p:cNvPr>
          <p:cNvSpPr/>
          <p:nvPr/>
        </p:nvSpPr>
        <p:spPr>
          <a:xfrm>
            <a:off x="6955538" y="795528"/>
            <a:ext cx="4800600" cy="592156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CR" sz="1200" b="1" u="sng" dirty="0">
                <a:solidFill>
                  <a:schemeClr val="bg1"/>
                </a:solidFill>
                <a:latin typeface="Times New Roman" panose="02020603050405020304" pitchFamily="18" charset="0"/>
                <a:cs typeface="Times New Roman" panose="02020603050405020304" pitchFamily="18" charset="0"/>
              </a:rPr>
              <a:t>TEA Descifrado de memoria aleatoria</a:t>
            </a:r>
          </a:p>
          <a:p>
            <a:r>
              <a:rPr lang="es-CR" sz="1200" dirty="0">
                <a:solidFill>
                  <a:schemeClr val="bg1"/>
                </a:solidFill>
                <a:latin typeface="Times New Roman" panose="02020603050405020304" pitchFamily="18" charset="0"/>
                <a:cs typeface="Times New Roman" panose="02020603050405020304" pitchFamily="18" charset="0"/>
              </a:rPr>
              <a:t>STRS(Externo)</a:t>
            </a:r>
            <a:endParaRPr lang="es-CR" sz="1200" b="1" u="sng" dirty="0">
              <a:solidFill>
                <a:schemeClr val="bg1"/>
              </a:solidFill>
              <a:latin typeface="Times New Roman" panose="02020603050405020304" pitchFamily="18" charset="0"/>
              <a:cs typeface="Times New Roman" panose="02020603050405020304" pitchFamily="18" charset="0"/>
            </a:endParaRPr>
          </a:p>
          <a:p>
            <a:pPr algn="ctr"/>
            <a:endParaRPr lang="es-CR" sz="1200" b="1" u="sng" dirty="0">
              <a:solidFill>
                <a:schemeClr val="bg1"/>
              </a:solidFill>
              <a:latin typeface="Times New Roman" panose="02020603050405020304" pitchFamily="18" charset="0"/>
              <a:cs typeface="Times New Roman" panose="02020603050405020304" pitchFamily="18" charset="0"/>
            </a:endParaRPr>
          </a:p>
          <a:p>
            <a:r>
              <a:rPr lang="es-CR" sz="1200" dirty="0" err="1">
                <a:solidFill>
                  <a:schemeClr val="bg1"/>
                </a:solidFill>
                <a:latin typeface="Times New Roman" panose="02020603050405020304" pitchFamily="18" charset="0"/>
                <a:cs typeface="Times New Roman" panose="02020603050405020304" pitchFamily="18" charset="0"/>
              </a:rPr>
              <a:t>tea_decrypt_buf</a:t>
            </a:r>
            <a:r>
              <a:rPr lang="es-CR" sz="1200" dirty="0">
                <a:solidFill>
                  <a:schemeClr val="bg1"/>
                </a:solidFill>
                <a:latin typeface="Times New Roman" panose="02020603050405020304" pitchFamily="18" charset="0"/>
                <a:cs typeface="Times New Roman" panose="02020603050405020304" pitchFamily="18" charset="0"/>
              </a:rPr>
              <a:t>:</a:t>
            </a:r>
          </a:p>
          <a:p>
            <a:r>
              <a:rPr lang="es-CR" sz="1200" dirty="0">
                <a:solidFill>
                  <a:schemeClr val="bg1"/>
                </a:solidFill>
                <a:latin typeface="Times New Roman" panose="02020603050405020304" pitchFamily="18" charset="0"/>
                <a:cs typeface="Times New Roman" panose="02020603050405020304" pitchFamily="18" charset="0"/>
              </a:rPr>
              <a:t>	MOV w3, R0  </a:t>
            </a:r>
            <a:r>
              <a:rPr lang="es-CR" sz="1100" dirty="0">
                <a:solidFill>
                  <a:schemeClr val="bg1"/>
                </a:solidFill>
                <a:latin typeface="Times New Roman" panose="02020603050405020304" pitchFamily="18" charset="0"/>
                <a:cs typeface="Times New Roman" panose="02020603050405020304" pitchFamily="18" charset="0"/>
              </a:rPr>
              <a:t>//desplazamiento del puntero de memoria inicial</a:t>
            </a:r>
          </a:p>
          <a:p>
            <a:r>
              <a:rPr lang="es-CR" sz="1200" dirty="0">
                <a:solidFill>
                  <a:schemeClr val="bg1"/>
                </a:solidFill>
                <a:latin typeface="Times New Roman" panose="02020603050405020304" pitchFamily="18" charset="0"/>
                <a:cs typeface="Times New Roman" panose="02020603050405020304" pitchFamily="18" charset="0"/>
              </a:rPr>
              <a:t>.</a:t>
            </a:r>
            <a:r>
              <a:rPr lang="es-CR" sz="1200" dirty="0" err="1">
                <a:solidFill>
                  <a:schemeClr val="bg1"/>
                </a:solidFill>
                <a:latin typeface="Times New Roman" panose="02020603050405020304" pitchFamily="18" charset="0"/>
                <a:cs typeface="Times New Roman" panose="02020603050405020304" pitchFamily="18" charset="0"/>
              </a:rPr>
              <a:t>Lblock_Loop</a:t>
            </a:r>
            <a:r>
              <a:rPr lang="es-CR" sz="1200" dirty="0">
                <a:solidFill>
                  <a:schemeClr val="bg1"/>
                </a:solidFill>
                <a:latin typeface="Times New Roman" panose="02020603050405020304" pitchFamily="18" charset="0"/>
                <a:cs typeface="Times New Roman" panose="02020603050405020304" pitchFamily="18" charset="0"/>
              </a:rPr>
              <a:t>:  //inicio bucle por bloque</a:t>
            </a:r>
          </a:p>
          <a:p>
            <a:r>
              <a:rPr lang="es-CR" sz="1200" dirty="0">
                <a:solidFill>
                  <a:schemeClr val="bg1"/>
                </a:solidFill>
                <a:latin typeface="Times New Roman" panose="02020603050405020304" pitchFamily="18" charset="0"/>
                <a:cs typeface="Times New Roman" panose="02020603050405020304" pitchFamily="18" charset="0"/>
              </a:rPr>
              <a:t>	LDR w4, D[w3] //Carga del bloque v0</a:t>
            </a:r>
          </a:p>
          <a:p>
            <a:r>
              <a:rPr lang="es-CR" sz="1200" dirty="0">
                <a:solidFill>
                  <a:schemeClr val="bg1"/>
                </a:solidFill>
                <a:latin typeface="Times New Roman" panose="02020603050405020304" pitchFamily="18" charset="0"/>
                <a:cs typeface="Times New Roman" panose="02020603050405020304" pitchFamily="18" charset="0"/>
              </a:rPr>
              <a:t>	LDR w5, D[w3, #4] //Carga del bloque v1</a:t>
            </a:r>
          </a:p>
          <a:p>
            <a:r>
              <a:rPr lang="es-CR" sz="1200" dirty="0">
                <a:solidFill>
                  <a:schemeClr val="bg1"/>
                </a:solidFill>
                <a:latin typeface="Times New Roman" panose="02020603050405020304" pitchFamily="18" charset="0"/>
                <a:cs typeface="Times New Roman" panose="02020603050405020304" pitchFamily="18" charset="0"/>
              </a:rPr>
              <a:t>	TEA   #0, #</a:t>
            </a:r>
            <a:r>
              <a:rPr lang="es-CR" sz="1200" kern="1200" dirty="0">
                <a:solidFill>
                  <a:schemeClr val="dk1"/>
                </a:solidFill>
                <a:latin typeface="Times New Roman" panose="02020603050405020304" pitchFamily="18" charset="0"/>
                <a:ea typeface="+mn-ea"/>
                <a:cs typeface="Times New Roman" panose="02020603050405020304" pitchFamily="18" charset="0"/>
              </a:rPr>
              <a:t>0xC6EF3720 //</a:t>
            </a:r>
            <a:r>
              <a:rPr lang="es-CR" sz="1200" dirty="0">
                <a:solidFill>
                  <a:schemeClr val="dk1"/>
                </a:solidFill>
                <a:latin typeface="Times New Roman" panose="02020603050405020304" pitchFamily="18" charset="0"/>
                <a:cs typeface="Times New Roman" panose="02020603050405020304" pitchFamily="18" charset="0"/>
              </a:rPr>
              <a:t>S</a:t>
            </a:r>
            <a:r>
              <a:rPr lang="es-CR" sz="1200" kern="1200" dirty="0">
                <a:solidFill>
                  <a:schemeClr val="dk1"/>
                </a:solidFill>
                <a:latin typeface="Times New Roman" panose="02020603050405020304" pitchFamily="18" charset="0"/>
                <a:ea typeface="+mn-ea"/>
                <a:cs typeface="Times New Roman" panose="02020603050405020304" pitchFamily="18" charset="0"/>
              </a:rPr>
              <a:t>uma inicial en delta*32</a:t>
            </a:r>
            <a:endParaRPr lang="es-CR" sz="1200" dirty="0">
              <a:solidFill>
                <a:schemeClr val="bg1"/>
              </a:solidFill>
              <a:latin typeface="Times New Roman" panose="02020603050405020304" pitchFamily="18" charset="0"/>
              <a:cs typeface="Times New Roman" panose="02020603050405020304" pitchFamily="18" charset="0"/>
            </a:endParaRPr>
          </a:p>
          <a:p>
            <a:r>
              <a:rPr lang="es-CR" sz="1200" dirty="0">
                <a:solidFill>
                  <a:schemeClr val="bg1"/>
                </a:solidFill>
                <a:latin typeface="Times New Roman" panose="02020603050405020304" pitchFamily="18" charset="0"/>
                <a:cs typeface="Times New Roman" panose="02020603050405020304" pitchFamily="18" charset="0"/>
              </a:rPr>
              <a:t>.</a:t>
            </a:r>
            <a:r>
              <a:rPr lang="es-CR" sz="1200" dirty="0" err="1">
                <a:solidFill>
                  <a:schemeClr val="bg1"/>
                </a:solidFill>
                <a:latin typeface="Times New Roman" panose="02020603050405020304" pitchFamily="18" charset="0"/>
                <a:cs typeface="Times New Roman" panose="02020603050405020304" pitchFamily="18" charset="0"/>
              </a:rPr>
              <a:t>Lloop</a:t>
            </a:r>
            <a:r>
              <a:rPr lang="es-CR" sz="1200" dirty="0">
                <a:solidFill>
                  <a:schemeClr val="bg1"/>
                </a:solidFill>
                <a:latin typeface="Times New Roman" panose="02020603050405020304" pitchFamily="18" charset="0"/>
                <a:cs typeface="Times New Roman" panose="02020603050405020304" pitchFamily="18" charset="0"/>
              </a:rPr>
              <a:t>:                 ; ­­— núcleo de 32 rondas TEA —</a:t>
            </a:r>
          </a:p>
          <a:p>
            <a:r>
              <a:rPr lang="es-CR" sz="1200" dirty="0">
                <a:solidFill>
                  <a:schemeClr val="bg1"/>
                </a:solidFill>
                <a:latin typeface="Times New Roman" panose="02020603050405020304" pitchFamily="18" charset="0"/>
                <a:cs typeface="Times New Roman" panose="02020603050405020304" pitchFamily="18" charset="0"/>
              </a:rPr>
              <a:t>	TEAD   #1, k0</a:t>
            </a:r>
          </a:p>
          <a:p>
            <a:r>
              <a:rPr lang="es-CR" sz="1200" dirty="0">
                <a:solidFill>
                  <a:schemeClr val="bg1"/>
                </a:solidFill>
                <a:latin typeface="Times New Roman" panose="02020603050405020304" pitchFamily="18" charset="0"/>
                <a:cs typeface="Times New Roman" panose="02020603050405020304" pitchFamily="18" charset="0"/>
              </a:rPr>
              <a:t>	TEAD   #2, k0</a:t>
            </a:r>
          </a:p>
          <a:p>
            <a:r>
              <a:rPr lang="es-CR" sz="1200" dirty="0">
                <a:solidFill>
                  <a:schemeClr val="bg1"/>
                </a:solidFill>
                <a:latin typeface="Times New Roman" panose="02020603050405020304" pitchFamily="18" charset="0"/>
                <a:cs typeface="Times New Roman" panose="02020603050405020304" pitchFamily="18" charset="0"/>
              </a:rPr>
              <a:t>	TEAD   #3</a:t>
            </a:r>
          </a:p>
          <a:p>
            <a:r>
              <a:rPr lang="es-CR" sz="1200" dirty="0">
                <a:solidFill>
                  <a:schemeClr val="bg1"/>
                </a:solidFill>
                <a:latin typeface="Times New Roman" panose="02020603050405020304" pitchFamily="18" charset="0"/>
                <a:cs typeface="Times New Roman" panose="02020603050405020304" pitchFamily="18" charset="0"/>
              </a:rPr>
              <a:t>	TEAD   #4, k0</a:t>
            </a:r>
          </a:p>
          <a:p>
            <a:r>
              <a:rPr lang="es-CR" sz="1200" dirty="0">
                <a:solidFill>
                  <a:schemeClr val="bg1"/>
                </a:solidFill>
                <a:latin typeface="Times New Roman" panose="02020603050405020304" pitchFamily="18" charset="0"/>
                <a:cs typeface="Times New Roman" panose="02020603050405020304" pitchFamily="18" charset="0"/>
              </a:rPr>
              <a:t>	TEAD   #5, k0</a:t>
            </a:r>
          </a:p>
          <a:p>
            <a:r>
              <a:rPr lang="es-CR" sz="1200" dirty="0">
                <a:solidFill>
                  <a:schemeClr val="bg1"/>
                </a:solidFill>
                <a:latin typeface="Times New Roman" panose="02020603050405020304" pitchFamily="18" charset="0"/>
                <a:cs typeface="Times New Roman" panose="02020603050405020304" pitchFamily="18" charset="0"/>
              </a:rPr>
              <a:t>	TEAD   #6</a:t>
            </a:r>
          </a:p>
          <a:p>
            <a:r>
              <a:rPr lang="es-CR" sz="1200" dirty="0">
                <a:solidFill>
                  <a:schemeClr val="bg1"/>
                </a:solidFill>
                <a:latin typeface="Times New Roman" panose="02020603050405020304" pitchFamily="18" charset="0"/>
                <a:cs typeface="Times New Roman" panose="02020603050405020304" pitchFamily="18" charset="0"/>
              </a:rPr>
              <a:t>	TEAD   #7</a:t>
            </a:r>
          </a:p>
          <a:p>
            <a:r>
              <a:rPr lang="es-CR" sz="1200" dirty="0">
                <a:solidFill>
                  <a:schemeClr val="bg1"/>
                </a:solidFill>
                <a:latin typeface="Times New Roman" panose="02020603050405020304" pitchFamily="18" charset="0"/>
                <a:cs typeface="Times New Roman" panose="02020603050405020304" pitchFamily="18" charset="0"/>
              </a:rPr>
              <a:t>	BNE .</a:t>
            </a:r>
            <a:r>
              <a:rPr lang="es-CR" sz="1200" dirty="0" err="1">
                <a:solidFill>
                  <a:schemeClr val="bg1"/>
                </a:solidFill>
                <a:latin typeface="Times New Roman" panose="02020603050405020304" pitchFamily="18" charset="0"/>
                <a:cs typeface="Times New Roman" panose="02020603050405020304" pitchFamily="18" charset="0"/>
              </a:rPr>
              <a:t>Lloop</a:t>
            </a:r>
            <a:r>
              <a:rPr lang="es-CR" sz="1200" dirty="0">
                <a:solidFill>
                  <a:schemeClr val="bg1"/>
                </a:solidFill>
                <a:latin typeface="Times New Roman" panose="02020603050405020304" pitchFamily="18" charset="0"/>
                <a:cs typeface="Times New Roman" panose="02020603050405020304" pitchFamily="18" charset="0"/>
              </a:rPr>
              <a:t> //</a:t>
            </a:r>
            <a:r>
              <a:rPr lang="es-CR" sz="1200" dirty="0" err="1">
                <a:solidFill>
                  <a:schemeClr val="bg1"/>
                </a:solidFill>
                <a:latin typeface="Times New Roman" panose="02020603050405020304" pitchFamily="18" charset="0"/>
                <a:cs typeface="Times New Roman" panose="02020603050405020304" pitchFamily="18" charset="0"/>
              </a:rPr>
              <a:t>Revision</a:t>
            </a:r>
            <a:r>
              <a:rPr lang="es-CR" sz="1200" dirty="0">
                <a:solidFill>
                  <a:schemeClr val="bg1"/>
                </a:solidFill>
                <a:latin typeface="Times New Roman" panose="02020603050405020304" pitchFamily="18" charset="0"/>
                <a:cs typeface="Times New Roman" panose="02020603050405020304" pitchFamily="18" charset="0"/>
              </a:rPr>
              <a:t> de Loop</a:t>
            </a:r>
          </a:p>
          <a:p>
            <a:r>
              <a:rPr lang="es-CR" sz="1200" dirty="0">
                <a:solidFill>
                  <a:schemeClr val="bg1"/>
                </a:solidFill>
                <a:latin typeface="Times New Roman" panose="02020603050405020304" pitchFamily="18" charset="0"/>
                <a:cs typeface="Times New Roman" panose="02020603050405020304" pitchFamily="18" charset="0"/>
              </a:rPr>
              <a:t>	STR w4, D[w3]  //Guardar block 32bits</a:t>
            </a:r>
          </a:p>
          <a:p>
            <a:r>
              <a:rPr lang="es-CR" sz="1200" dirty="0">
                <a:solidFill>
                  <a:schemeClr val="bg1"/>
                </a:solidFill>
                <a:latin typeface="Times New Roman" panose="02020603050405020304" pitchFamily="18" charset="0"/>
                <a:cs typeface="Times New Roman" panose="02020603050405020304" pitchFamily="18" charset="0"/>
              </a:rPr>
              <a:t>	STR w5, D[w3, #4] //Guardar segundo block 32bit</a:t>
            </a:r>
          </a:p>
          <a:p>
            <a:r>
              <a:rPr lang="es-CR" sz="1200" dirty="0">
                <a:solidFill>
                  <a:schemeClr val="bg1"/>
                </a:solidFill>
                <a:latin typeface="Times New Roman" panose="02020603050405020304" pitchFamily="18" charset="0"/>
                <a:cs typeface="Times New Roman" panose="02020603050405020304" pitchFamily="18" charset="0"/>
              </a:rPr>
              <a:t>	</a:t>
            </a:r>
            <a:r>
              <a:rPr lang="es-ES" sz="1200" dirty="0">
                <a:solidFill>
                  <a:schemeClr val="bg1"/>
                </a:solidFill>
                <a:latin typeface="Times New Roman" panose="02020603050405020304" pitchFamily="18" charset="0"/>
                <a:cs typeface="Times New Roman" panose="02020603050405020304" pitchFamily="18" charset="0"/>
              </a:rPr>
              <a:t>ADD w3, w3, #8 //Incremente del siguiente bloque</a:t>
            </a:r>
          </a:p>
          <a:p>
            <a:r>
              <a:rPr lang="es-ES" sz="1200" dirty="0">
                <a:solidFill>
                  <a:schemeClr val="bg1"/>
                </a:solidFill>
                <a:latin typeface="Times New Roman" panose="02020603050405020304" pitchFamily="18" charset="0"/>
                <a:cs typeface="Times New Roman" panose="02020603050405020304" pitchFamily="18" charset="0"/>
              </a:rPr>
              <a:t>	SUBS w2, w2, #1  //Restamos un bloque de 64bits</a:t>
            </a:r>
            <a:endParaRPr lang="es-CR" sz="1200" dirty="0">
              <a:solidFill>
                <a:schemeClr val="bg1"/>
              </a:solidFill>
              <a:latin typeface="Times New Roman" panose="02020603050405020304" pitchFamily="18" charset="0"/>
              <a:cs typeface="Times New Roman" panose="02020603050405020304" pitchFamily="18" charset="0"/>
            </a:endParaRPr>
          </a:p>
          <a:p>
            <a:r>
              <a:rPr lang="es-CR" sz="1200" dirty="0">
                <a:solidFill>
                  <a:schemeClr val="bg1"/>
                </a:solidFill>
                <a:latin typeface="Times New Roman" panose="02020603050405020304" pitchFamily="18" charset="0"/>
                <a:cs typeface="Times New Roman" panose="02020603050405020304" pitchFamily="18" charset="0"/>
              </a:rPr>
              <a:t>	BNE .</a:t>
            </a:r>
            <a:r>
              <a:rPr lang="es-CR" sz="1200" dirty="0" err="1">
                <a:solidFill>
                  <a:schemeClr val="bg1"/>
                </a:solidFill>
                <a:latin typeface="Times New Roman" panose="02020603050405020304" pitchFamily="18" charset="0"/>
                <a:cs typeface="Times New Roman" panose="02020603050405020304" pitchFamily="18" charset="0"/>
              </a:rPr>
              <a:t>Lblock_Loop</a:t>
            </a:r>
            <a:endParaRPr lang="es-CR" sz="1200" dirty="0">
              <a:solidFill>
                <a:schemeClr val="bg1"/>
              </a:solidFill>
              <a:latin typeface="Times New Roman" panose="02020603050405020304" pitchFamily="18" charset="0"/>
              <a:cs typeface="Times New Roman" panose="02020603050405020304" pitchFamily="18" charset="0"/>
            </a:endParaRPr>
          </a:p>
          <a:p>
            <a:r>
              <a:rPr lang="es-CR" sz="1200" dirty="0">
                <a:solidFill>
                  <a:schemeClr val="bg1"/>
                </a:solidFill>
                <a:latin typeface="Times New Roman" panose="02020603050405020304" pitchFamily="18" charset="0"/>
                <a:cs typeface="Times New Roman" panose="02020603050405020304" pitchFamily="18" charset="0"/>
              </a:rPr>
              <a:t>.</a:t>
            </a:r>
            <a:r>
              <a:rPr lang="es-CR" sz="1200" dirty="0" err="1">
                <a:solidFill>
                  <a:schemeClr val="bg1"/>
                </a:solidFill>
                <a:latin typeface="Times New Roman" panose="02020603050405020304" pitchFamily="18" charset="0"/>
                <a:cs typeface="Times New Roman" panose="02020603050405020304" pitchFamily="18" charset="0"/>
              </a:rPr>
              <a:t>Ldone</a:t>
            </a:r>
            <a:r>
              <a:rPr lang="es-CR" sz="1200" dirty="0">
                <a:solidFill>
                  <a:schemeClr val="bg1"/>
                </a:solidFill>
                <a:latin typeface="Times New Roman" panose="02020603050405020304" pitchFamily="18" charset="0"/>
                <a:cs typeface="Times New Roman" panose="02020603050405020304" pitchFamily="18" charset="0"/>
              </a:rPr>
              <a:t>:                 ; ===  fin del bucle  ===</a:t>
            </a:r>
          </a:p>
          <a:p>
            <a:r>
              <a:rPr lang="es-CR" sz="1200" dirty="0">
                <a:solidFill>
                  <a:schemeClr val="bg1"/>
                </a:solidFill>
                <a:latin typeface="Times New Roman" panose="02020603050405020304" pitchFamily="18" charset="0"/>
                <a:cs typeface="Times New Roman" panose="02020603050405020304" pitchFamily="18" charset="0"/>
              </a:rPr>
              <a:t>	 PRINTS D[R0, #?]	; </a:t>
            </a:r>
            <a:r>
              <a:rPr lang="es-CR" sz="1200" dirty="0" err="1">
                <a:solidFill>
                  <a:schemeClr val="bg1"/>
                </a:solidFill>
                <a:latin typeface="Times New Roman" panose="02020603050405020304" pitchFamily="18" charset="0"/>
                <a:cs typeface="Times New Roman" panose="02020603050405020304" pitchFamily="18" charset="0"/>
              </a:rPr>
              <a:t>print</a:t>
            </a:r>
            <a:r>
              <a:rPr lang="es-CR" sz="1200" dirty="0">
                <a:solidFill>
                  <a:schemeClr val="bg1"/>
                </a:solidFill>
                <a:latin typeface="Times New Roman" panose="02020603050405020304" pitchFamily="18" charset="0"/>
                <a:cs typeface="Times New Roman" panose="02020603050405020304" pitchFamily="18" charset="0"/>
              </a:rPr>
              <a:t> de </a:t>
            </a:r>
            <a:r>
              <a:rPr lang="es-CR" sz="1200" dirty="0" err="1">
                <a:solidFill>
                  <a:schemeClr val="bg1"/>
                </a:solidFill>
                <a:latin typeface="Times New Roman" panose="02020603050405020304" pitchFamily="18" charset="0"/>
                <a:cs typeface="Times New Roman" panose="02020603050405020304" pitchFamily="18" charset="0"/>
              </a:rPr>
              <a:t>mem</a:t>
            </a:r>
            <a:r>
              <a:rPr lang="es-CR" sz="1200" dirty="0">
                <a:solidFill>
                  <a:schemeClr val="bg1"/>
                </a:solidFill>
                <a:latin typeface="Times New Roman" panose="02020603050405020304" pitchFamily="18" charset="0"/>
                <a:cs typeface="Times New Roman" panose="02020603050405020304" pitchFamily="18" charset="0"/>
              </a:rPr>
              <a:t> </a:t>
            </a:r>
            <a:r>
              <a:rPr lang="es-CR" sz="1200" dirty="0" err="1">
                <a:solidFill>
                  <a:schemeClr val="bg1"/>
                </a:solidFill>
                <a:latin typeface="Times New Roman" panose="02020603050405020304" pitchFamily="18" charset="0"/>
                <a:cs typeface="Times New Roman" panose="02020603050405020304" pitchFamily="18" charset="0"/>
              </a:rPr>
              <a:t>dinamic</a:t>
            </a:r>
            <a:endParaRPr lang="es-CR"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39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A52426D-F3FB-0E5A-9E12-3877D14C16F6}"/>
              </a:ext>
            </a:extLst>
          </p:cNvPr>
          <p:cNvSpPr txBox="1"/>
          <p:nvPr/>
        </p:nvSpPr>
        <p:spPr>
          <a:xfrm>
            <a:off x="219456" y="82296"/>
            <a:ext cx="2898648" cy="369332"/>
          </a:xfrm>
          <a:prstGeom prst="rect">
            <a:avLst/>
          </a:prstGeom>
          <a:noFill/>
        </p:spPr>
        <p:txBody>
          <a:bodyPr wrap="square" rtlCol="0">
            <a:spAutoFit/>
          </a:bodyPr>
          <a:lstStyle/>
          <a:p>
            <a:r>
              <a:rPr lang="es-CR" u="sng" dirty="0"/>
              <a:t>Instrucciones Generales:</a:t>
            </a:r>
          </a:p>
        </p:txBody>
      </p:sp>
      <p:sp>
        <p:nvSpPr>
          <p:cNvPr id="5" name="CuadroTexto 4">
            <a:extLst>
              <a:ext uri="{FF2B5EF4-FFF2-40B4-BE49-F238E27FC236}">
                <a16:creationId xmlns:a16="http://schemas.microsoft.com/office/drawing/2014/main" id="{A0F935A9-7438-4B1D-E4D3-0417552D63B0}"/>
              </a:ext>
            </a:extLst>
          </p:cNvPr>
          <p:cNvSpPr txBox="1"/>
          <p:nvPr/>
        </p:nvSpPr>
        <p:spPr>
          <a:xfrm>
            <a:off x="219456" y="889843"/>
            <a:ext cx="11283696" cy="4801314"/>
          </a:xfrm>
          <a:prstGeom prst="rect">
            <a:avLst/>
          </a:prstGeom>
          <a:noFill/>
        </p:spPr>
        <p:txBody>
          <a:bodyPr wrap="square" rtlCol="0">
            <a:spAutoFit/>
          </a:bodyPr>
          <a:lstStyle/>
          <a:p>
            <a:pPr marL="342900" indent="-342900">
              <a:buAutoNum type="arabicPeriod"/>
            </a:pPr>
            <a:r>
              <a:rPr lang="es-CR" dirty="0">
                <a:latin typeface="Times New Roman" panose="02020603050405020304" pitchFamily="18" charset="0"/>
                <a:cs typeface="Times New Roman" panose="02020603050405020304" pitchFamily="18" charset="0"/>
              </a:rPr>
              <a:t>Se intentaran tener instrucciones de un tamaño constante para recudir la complejidad del sistema de decodificación. Y el tamaño será de </a:t>
            </a:r>
            <a:r>
              <a:rPr lang="es-CR" b="1" dirty="0">
                <a:latin typeface="Times New Roman" panose="02020603050405020304" pitchFamily="18" charset="0"/>
                <a:cs typeface="Times New Roman" panose="02020603050405020304" pitchFamily="18" charset="0"/>
              </a:rPr>
              <a:t>64bits</a:t>
            </a:r>
            <a:r>
              <a:rPr lang="es-CR" dirty="0">
                <a:latin typeface="Times New Roman" panose="02020603050405020304" pitchFamily="18" charset="0"/>
                <a:cs typeface="Times New Roman" panose="02020603050405020304" pitchFamily="18" charset="0"/>
              </a:rPr>
              <a:t>.</a:t>
            </a:r>
          </a:p>
          <a:p>
            <a:pPr marL="342900" indent="-342900">
              <a:buAutoNum type="arabicPeriod"/>
            </a:pPr>
            <a:r>
              <a:rPr lang="es-CR" dirty="0">
                <a:latin typeface="Times New Roman" panose="02020603050405020304" pitchFamily="18" charset="0"/>
                <a:cs typeface="Times New Roman" panose="02020603050405020304" pitchFamily="18" charset="0"/>
              </a:rPr>
              <a:t>Nos basaremos en el conjunto de instrucciones de ARMv4 para las instrucciones generales del sistema computacional, pero, para las instrucciones complejas de nuestra implementación computacional intentaremos utilizar algo mas especifico.</a:t>
            </a:r>
          </a:p>
          <a:p>
            <a:pPr marL="342900" indent="-342900">
              <a:buAutoNum type="arabicPeriod"/>
            </a:pPr>
            <a:r>
              <a:rPr lang="es-CR" dirty="0">
                <a:latin typeface="Times New Roman" panose="02020603050405020304" pitchFamily="18" charset="0"/>
                <a:cs typeface="Times New Roman" panose="02020603050405020304" pitchFamily="18" charset="0"/>
              </a:rPr>
              <a:t>La microarquitectura por utilizar va a ser </a:t>
            </a:r>
            <a:r>
              <a:rPr lang="es-CR" b="1" u="sng" dirty="0">
                <a:latin typeface="Times New Roman" panose="02020603050405020304" pitchFamily="18" charset="0"/>
                <a:cs typeface="Times New Roman" panose="02020603050405020304" pitchFamily="18" charset="0"/>
              </a:rPr>
              <a:t>Pipeline</a:t>
            </a:r>
            <a:r>
              <a:rPr lang="es-CR" dirty="0">
                <a:latin typeface="Times New Roman" panose="02020603050405020304" pitchFamily="18" charset="0"/>
                <a:cs typeface="Times New Roman" panose="02020603050405020304" pitchFamily="18" charset="0"/>
              </a:rPr>
              <a:t>, con una implementación de </a:t>
            </a:r>
            <a:r>
              <a:rPr lang="es-CR" u="sng" dirty="0">
                <a:latin typeface="Times New Roman" panose="02020603050405020304" pitchFamily="18" charset="0"/>
                <a:cs typeface="Times New Roman" panose="02020603050405020304" pitchFamily="18" charset="0"/>
              </a:rPr>
              <a:t>Hazard</a:t>
            </a:r>
            <a:r>
              <a:rPr lang="es-CR" dirty="0">
                <a:latin typeface="Times New Roman" panose="02020603050405020304" pitchFamily="18" charset="0"/>
                <a:cs typeface="Times New Roman" panose="02020603050405020304" pitchFamily="18" charset="0"/>
              </a:rPr>
              <a:t> utilizando la identificación  de stalls necesarios, y así evitar los problemas de RAW, WAR, WAW. Aparte se tomarán en cuenta las condiciones estructurales.</a:t>
            </a:r>
          </a:p>
          <a:p>
            <a:pPr marL="342900" indent="-342900">
              <a:buAutoNum type="arabicPeriod"/>
            </a:pPr>
            <a:r>
              <a:rPr lang="es-CR" dirty="0">
                <a:latin typeface="Times New Roman" panose="02020603050405020304" pitchFamily="18" charset="0"/>
                <a:cs typeface="Times New Roman" panose="02020603050405020304" pitchFamily="18" charset="0"/>
              </a:rPr>
              <a:t>Nuestro sistema computacional tendrá </a:t>
            </a:r>
            <a:r>
              <a:rPr lang="es-CR" b="1" dirty="0">
                <a:latin typeface="Times New Roman" panose="02020603050405020304" pitchFamily="18" charset="0"/>
                <a:cs typeface="Times New Roman" panose="02020603050405020304" pitchFamily="18" charset="0"/>
              </a:rPr>
              <a:t>2 memorias generales</a:t>
            </a:r>
            <a:r>
              <a:rPr lang="es-CR" dirty="0">
                <a:latin typeface="Times New Roman" panose="02020603050405020304" pitchFamily="18" charset="0"/>
                <a:cs typeface="Times New Roman" panose="02020603050405020304" pitchFamily="18" charset="0"/>
              </a:rPr>
              <a:t>: una interna (64 bloques de 32 bits) y un set de registros generales (32 registros de 32bits).</a:t>
            </a:r>
          </a:p>
          <a:p>
            <a:pPr marL="342900" indent="-342900">
              <a:buAutoNum type="arabicPeriod"/>
            </a:pPr>
            <a:r>
              <a:rPr lang="es-CR" dirty="0">
                <a:latin typeface="Times New Roman" panose="02020603050405020304" pitchFamily="18" charset="0"/>
                <a:cs typeface="Times New Roman" panose="02020603050405020304" pitchFamily="18" charset="0"/>
              </a:rPr>
              <a:t>Características de la memorias:</a:t>
            </a:r>
          </a:p>
          <a:p>
            <a:pPr marL="800100" lvl="1" indent="-342900">
              <a:buAutoNum type="arabicPeriod"/>
            </a:pPr>
            <a:r>
              <a:rPr lang="es-CR" dirty="0">
                <a:latin typeface="Times New Roman" panose="02020603050405020304" pitchFamily="18" charset="0"/>
                <a:cs typeface="Times New Roman" panose="02020603050405020304" pitchFamily="18" charset="0"/>
              </a:rPr>
              <a:t>El set de </a:t>
            </a:r>
            <a:r>
              <a:rPr lang="es-CR" b="1" dirty="0">
                <a:latin typeface="Times New Roman" panose="02020603050405020304" pitchFamily="18" charset="0"/>
                <a:cs typeface="Times New Roman" panose="02020603050405020304" pitchFamily="18" charset="0"/>
              </a:rPr>
              <a:t>16 registros de 32bits</a:t>
            </a:r>
            <a:r>
              <a:rPr lang="es-CR" dirty="0">
                <a:latin typeface="Times New Roman" panose="02020603050405020304" pitchFamily="18" charset="0"/>
                <a:cs typeface="Times New Roman" panose="02020603050405020304" pitchFamily="18" charset="0"/>
              </a:rPr>
              <a:t> generales son para mantener los funcionamientos básicos de nuestro procesador.</a:t>
            </a:r>
          </a:p>
          <a:p>
            <a:pPr marL="800100" lvl="1" indent="-342900">
              <a:buAutoNum type="arabicPeriod"/>
            </a:pPr>
            <a:r>
              <a:rPr lang="es-CR" dirty="0">
                <a:latin typeface="Times New Roman" panose="02020603050405020304" pitchFamily="18" charset="0"/>
                <a:cs typeface="Times New Roman" panose="02020603050405020304" pitchFamily="18" charset="0"/>
              </a:rPr>
              <a:t>Se tendrán también 7 flags generales para el control de las operaciones de nuestro computador. Las 4 flags clásicas de la ALU y 3 flags de control de memorias para la seguridad.</a:t>
            </a:r>
          </a:p>
          <a:p>
            <a:pPr marL="342900" indent="-342900">
              <a:buAutoNum type="arabicPeriod"/>
            </a:pPr>
            <a:r>
              <a:rPr lang="es-CR" dirty="0">
                <a:latin typeface="Times New Roman" panose="02020603050405020304" pitchFamily="18" charset="0"/>
                <a:cs typeface="Times New Roman" panose="02020603050405020304" pitchFamily="18" charset="0"/>
              </a:rPr>
              <a:t>Utilizaremos un sistema de configuración total, con un Excel, de forma que, el control total de la ejecución de nuestro programa dependerá totalmente del estado de la información de un Excel. Y nuestro programa, solo estará, mostrando la información adecuada SEGÚN esta este presente en el Excel.</a:t>
            </a:r>
          </a:p>
        </p:txBody>
      </p:sp>
    </p:spTree>
    <p:extLst>
      <p:ext uri="{BB962C8B-B14F-4D97-AF65-F5344CB8AC3E}">
        <p14:creationId xmlns:p14="http://schemas.microsoft.com/office/powerpoint/2010/main" val="3262241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6E73F-E168-1BE0-147A-492C31796D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D42ADF-2A54-DEB5-740C-9C564C0C42D1}"/>
              </a:ext>
            </a:extLst>
          </p:cNvPr>
          <p:cNvSpPr>
            <a:spLocks noGrp="1"/>
          </p:cNvSpPr>
          <p:nvPr>
            <p:ph type="title"/>
          </p:nvPr>
        </p:nvSpPr>
        <p:spPr>
          <a:xfrm>
            <a:off x="240030" y="2766218"/>
            <a:ext cx="11711940" cy="1325563"/>
          </a:xfrm>
        </p:spPr>
        <p:txBody>
          <a:bodyPr vert="horz" lIns="91440" tIns="45720" rIns="91440" bIns="45720" rtlCol="0" anchor="ctr">
            <a:normAutofit/>
          </a:bodyPr>
          <a:lstStyle/>
          <a:p>
            <a:pPr algn="ctr"/>
            <a:r>
              <a:rPr lang="es-CR" sz="6000" b="1" dirty="0"/>
              <a:t>Codificación de las instrucciones</a:t>
            </a:r>
          </a:p>
        </p:txBody>
      </p:sp>
    </p:spTree>
    <p:extLst>
      <p:ext uri="{BB962C8B-B14F-4D97-AF65-F5344CB8AC3E}">
        <p14:creationId xmlns:p14="http://schemas.microsoft.com/office/powerpoint/2010/main" val="98058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6594F-1652-DDDA-874B-C41255E00DB4}"/>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F723BA9D-C56D-FF37-291D-42DDAFFA1DE5}"/>
              </a:ext>
            </a:extLst>
          </p:cNvPr>
          <p:cNvGraphicFramePr>
            <a:graphicFrameLocks noGrp="1"/>
          </p:cNvGraphicFramePr>
          <p:nvPr>
            <p:extLst>
              <p:ext uri="{D42A27DB-BD31-4B8C-83A1-F6EECF244321}">
                <p14:modId xmlns:p14="http://schemas.microsoft.com/office/powerpoint/2010/main" val="4135012879"/>
              </p:ext>
            </p:extLst>
          </p:nvPr>
        </p:nvGraphicFramePr>
        <p:xfrm>
          <a:off x="110680" y="190500"/>
          <a:ext cx="11840529" cy="6477000"/>
        </p:xfrm>
        <a:graphic>
          <a:graphicData uri="http://schemas.openxmlformats.org/drawingml/2006/table">
            <a:tbl>
              <a:tblPr firstRow="1" bandRow="1">
                <a:tableStyleId>{5C22544A-7EE6-4342-B048-85BDC9FD1C3A}</a:tableStyleId>
              </a:tblPr>
              <a:tblGrid>
                <a:gridCol w="2029016">
                  <a:extLst>
                    <a:ext uri="{9D8B030D-6E8A-4147-A177-3AD203B41FA5}">
                      <a16:colId xmlns:a16="http://schemas.microsoft.com/office/drawing/2014/main" val="1108184468"/>
                    </a:ext>
                  </a:extLst>
                </a:gridCol>
                <a:gridCol w="2103120">
                  <a:extLst>
                    <a:ext uri="{9D8B030D-6E8A-4147-A177-3AD203B41FA5}">
                      <a16:colId xmlns:a16="http://schemas.microsoft.com/office/drawing/2014/main" val="1991691615"/>
                    </a:ext>
                  </a:extLst>
                </a:gridCol>
                <a:gridCol w="2084832">
                  <a:extLst>
                    <a:ext uri="{9D8B030D-6E8A-4147-A177-3AD203B41FA5}">
                      <a16:colId xmlns:a16="http://schemas.microsoft.com/office/drawing/2014/main" val="546413856"/>
                    </a:ext>
                  </a:extLst>
                </a:gridCol>
                <a:gridCol w="2112264">
                  <a:extLst>
                    <a:ext uri="{9D8B030D-6E8A-4147-A177-3AD203B41FA5}">
                      <a16:colId xmlns:a16="http://schemas.microsoft.com/office/drawing/2014/main" val="1185051292"/>
                    </a:ext>
                  </a:extLst>
                </a:gridCol>
                <a:gridCol w="2203704">
                  <a:extLst>
                    <a:ext uri="{9D8B030D-6E8A-4147-A177-3AD203B41FA5}">
                      <a16:colId xmlns:a16="http://schemas.microsoft.com/office/drawing/2014/main" val="4072370752"/>
                    </a:ext>
                  </a:extLst>
                </a:gridCol>
                <a:gridCol w="1307593">
                  <a:extLst>
                    <a:ext uri="{9D8B030D-6E8A-4147-A177-3AD203B41FA5}">
                      <a16:colId xmlns:a16="http://schemas.microsoft.com/office/drawing/2014/main" val="391866278"/>
                    </a:ext>
                  </a:extLst>
                </a:gridCol>
              </a:tblGrid>
              <a:tr h="370840">
                <a:tc gridSpan="6">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endParaRPr lang="es-CR"/>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pPr algn="ctr"/>
                      <a:endParaRPr lang="es-C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7584348"/>
                  </a:ext>
                </a:extLst>
              </a:tr>
              <a:tr h="38962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Rd)</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48-43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42-37 (Identificación del Rm)</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36-0 </a:t>
                      </a:r>
                    </a:p>
                  </a:txBody>
                  <a:tcPr anchor="ctr"/>
                </a:tc>
                <a:extLst>
                  <a:ext uri="{0D108BD9-81ED-4DB2-BD59-A6C34878D82A}">
                    <a16:rowId xmlns:a16="http://schemas.microsoft.com/office/drawing/2014/main" val="16818021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ADD Rd, Rn, Rm</a:t>
                      </a:r>
                    </a:p>
                  </a:txBody>
                  <a:tcPr anchor="ctr"/>
                </a:tc>
                <a:tc>
                  <a:txBody>
                    <a:bodyPr/>
                    <a:lstStyle/>
                    <a:p>
                      <a:pPr algn="ctr"/>
                      <a:r>
                        <a:rPr lang="es-CR" dirty="0">
                          <a:latin typeface="Times New Roman" panose="02020603050405020304" pitchFamily="18" charset="0"/>
                          <a:cs typeface="Times New Roman" panose="02020603050405020304" pitchFamily="18" charset="0"/>
                        </a:rPr>
                        <a:t>000000000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p>
                      <a:pPr algn="ctr"/>
                      <a:r>
                        <a:rPr lang="es-CR" sz="1050" dirty="0">
                          <a:latin typeface="Times New Roman" panose="02020603050405020304" pitchFamily="18" charset="0"/>
                          <a:cs typeface="Times New Roman" panose="02020603050405020304" pitchFamily="18" charset="0"/>
                        </a:rPr>
                        <a:t>(El ? Es para identificar si es un R o un w, y el resto es para saber el numero) Seria: 1 para R, 0 para w.</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s-CR" sz="1100" kern="1200" dirty="0">
                          <a:solidFill>
                            <a:schemeClr val="dk1"/>
                          </a:solidFill>
                          <a:latin typeface="Times New Roman" panose="02020603050405020304" pitchFamily="18" charset="0"/>
                          <a:ea typeface="+mn-ea"/>
                          <a:cs typeface="Times New Roman" panose="02020603050405020304" pitchFamily="18" charset="0"/>
                        </a:rPr>
                        <a:t>(El ? Es para identificar si es un R o un w, y el resto es para saber el numero)</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s-CR" sz="1100" kern="1200" dirty="0">
                          <a:solidFill>
                            <a:schemeClr val="dk1"/>
                          </a:solidFill>
                          <a:latin typeface="Times New Roman" panose="02020603050405020304" pitchFamily="18" charset="0"/>
                          <a:ea typeface="+mn-ea"/>
                          <a:cs typeface="Times New Roman" panose="02020603050405020304" pitchFamily="18" charset="0"/>
                        </a:rPr>
                        <a:t>(El ? Es para identificar si es un R o un w, y el resto es para saber el numero)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236284447"/>
                  </a:ext>
                </a:extLst>
              </a:tr>
              <a:tr h="370840">
                <a:tc>
                  <a:txBody>
                    <a:bodyPr/>
                    <a:lstStyle/>
                    <a:p>
                      <a:pPr algn="ctr"/>
                      <a:r>
                        <a:rPr lang="es-CR" dirty="0">
                          <a:latin typeface="Times New Roman" panose="02020603050405020304" pitchFamily="18" charset="0"/>
                          <a:cs typeface="Times New Roman" panose="02020603050405020304" pitchFamily="18" charset="0"/>
                        </a:rPr>
                        <a:t>SUB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3763644981"/>
                  </a:ext>
                </a:extLst>
              </a:tr>
              <a:tr h="370840">
                <a:tc>
                  <a:txBody>
                    <a:bodyPr/>
                    <a:lstStyle/>
                    <a:p>
                      <a:pPr algn="ctr"/>
                      <a:r>
                        <a:rPr lang="es-CR" dirty="0">
                          <a:latin typeface="Times New Roman" panose="02020603050405020304" pitchFamily="18" charset="0"/>
                          <a:cs typeface="Times New Roman" panose="02020603050405020304" pitchFamily="18" charset="0"/>
                        </a:rPr>
                        <a:t>ADC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000000010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4210622497"/>
                  </a:ext>
                </a:extLst>
              </a:tr>
              <a:tr h="370840">
                <a:tc>
                  <a:txBody>
                    <a:bodyPr/>
                    <a:lstStyle/>
                    <a:p>
                      <a:pPr algn="ctr"/>
                      <a:r>
                        <a:rPr lang="es-CR" dirty="0">
                          <a:latin typeface="Times New Roman" panose="02020603050405020304" pitchFamily="18" charset="0"/>
                          <a:cs typeface="Times New Roman" panose="02020603050405020304" pitchFamily="18" charset="0"/>
                        </a:rPr>
                        <a:t>SBC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000000011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373029951"/>
                  </a:ext>
                </a:extLst>
              </a:tr>
              <a:tr h="370840">
                <a:tc>
                  <a:txBody>
                    <a:bodyPr/>
                    <a:lstStyle/>
                    <a:p>
                      <a:pPr algn="ctr"/>
                      <a:r>
                        <a:rPr lang="es-CR" dirty="0">
                          <a:latin typeface="Times New Roman" panose="02020603050405020304" pitchFamily="18" charset="0"/>
                          <a:cs typeface="Times New Roman" panose="02020603050405020304" pitchFamily="18" charset="0"/>
                        </a:rPr>
                        <a:t>MUL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000000100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171192010"/>
                  </a:ext>
                </a:extLst>
              </a:tr>
              <a:tr h="370840">
                <a:tc>
                  <a:txBody>
                    <a:bodyPr/>
                    <a:lstStyle/>
                    <a:p>
                      <a:pPr algn="ctr"/>
                      <a:r>
                        <a:rPr lang="es-CR" dirty="0">
                          <a:latin typeface="Times New Roman" panose="02020603050405020304" pitchFamily="18" charset="0"/>
                          <a:cs typeface="Times New Roman" panose="02020603050405020304" pitchFamily="18" charset="0"/>
                        </a:rPr>
                        <a:t>DIV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000000101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647839864"/>
                  </a:ext>
                </a:extLst>
              </a:tr>
              <a:tr h="37084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Rd)</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48-43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42-11 (Identificación del Im)</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11-0 </a:t>
                      </a:r>
                    </a:p>
                  </a:txBody>
                  <a:tcPr anchor="ctr"/>
                </a:tc>
                <a:extLst>
                  <a:ext uri="{0D108BD9-81ED-4DB2-BD59-A6C34878D82A}">
                    <a16:rowId xmlns:a16="http://schemas.microsoft.com/office/drawing/2014/main" val="3736724299"/>
                  </a:ext>
                </a:extLst>
              </a:tr>
              <a:tr h="370840">
                <a:tc>
                  <a:txBody>
                    <a:bodyPr/>
                    <a:lstStyle/>
                    <a:p>
                      <a:pPr algn="ctr"/>
                      <a:r>
                        <a:rPr lang="es-CR" dirty="0">
                          <a:latin typeface="Times New Roman" panose="02020603050405020304" pitchFamily="18" charset="0"/>
                          <a:cs typeface="Times New Roman" panose="02020603050405020304" pitchFamily="18" charset="0"/>
                        </a:rPr>
                        <a:t>ADDI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000000110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898450034"/>
                  </a:ext>
                </a:extLst>
              </a:tr>
              <a:tr h="370840">
                <a:tc>
                  <a:txBody>
                    <a:bodyPr/>
                    <a:lstStyle/>
                    <a:p>
                      <a:pPr algn="ctr"/>
                      <a:r>
                        <a:rPr lang="es-CR" dirty="0">
                          <a:latin typeface="Times New Roman" panose="02020603050405020304" pitchFamily="18" charset="0"/>
                          <a:cs typeface="Times New Roman" panose="02020603050405020304" pitchFamily="18" charset="0"/>
                        </a:rPr>
                        <a:t>SUBI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000000111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252900359"/>
                  </a:ext>
                </a:extLst>
              </a:tr>
              <a:tr h="370840">
                <a:tc>
                  <a:txBody>
                    <a:bodyPr/>
                    <a:lstStyle/>
                    <a:p>
                      <a:pPr algn="ctr"/>
                      <a:r>
                        <a:rPr lang="es-CR" dirty="0">
                          <a:latin typeface="Times New Roman" panose="02020603050405020304" pitchFamily="18" charset="0"/>
                          <a:cs typeface="Times New Roman" panose="02020603050405020304" pitchFamily="18" charset="0"/>
                        </a:rPr>
                        <a:t>ADCI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000001000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3326000508"/>
                  </a:ext>
                </a:extLst>
              </a:tr>
              <a:tr h="370840">
                <a:tc>
                  <a:txBody>
                    <a:bodyPr/>
                    <a:lstStyle/>
                    <a:p>
                      <a:pPr algn="ctr"/>
                      <a:r>
                        <a:rPr lang="es-CR" dirty="0">
                          <a:latin typeface="Times New Roman" panose="02020603050405020304" pitchFamily="18" charset="0"/>
                          <a:cs typeface="Times New Roman" panose="02020603050405020304" pitchFamily="18" charset="0"/>
                        </a:rPr>
                        <a:t>SBCI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000001001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490892207"/>
                  </a:ext>
                </a:extLst>
              </a:tr>
              <a:tr h="370840">
                <a:tc>
                  <a:txBody>
                    <a:bodyPr/>
                    <a:lstStyle/>
                    <a:p>
                      <a:pPr algn="ctr"/>
                      <a:r>
                        <a:rPr lang="es-CR" dirty="0">
                          <a:latin typeface="Times New Roman" panose="02020603050405020304" pitchFamily="18" charset="0"/>
                          <a:cs typeface="Times New Roman" panose="02020603050405020304" pitchFamily="18" charset="0"/>
                        </a:rPr>
                        <a:t>MULI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000001010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452021358"/>
                  </a:ext>
                </a:extLst>
              </a:tr>
              <a:tr h="370840">
                <a:tc>
                  <a:txBody>
                    <a:bodyPr/>
                    <a:lstStyle/>
                    <a:p>
                      <a:pPr algn="ctr"/>
                      <a:r>
                        <a:rPr lang="es-CR" dirty="0">
                          <a:latin typeface="Times New Roman" panose="02020603050405020304" pitchFamily="18" charset="0"/>
                          <a:cs typeface="Times New Roman" panose="02020603050405020304" pitchFamily="18" charset="0"/>
                        </a:rPr>
                        <a:t>DIVI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000001011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858582275"/>
                  </a:ext>
                </a:extLst>
              </a:tr>
            </a:tbl>
          </a:graphicData>
        </a:graphic>
      </p:graphicFrame>
    </p:spTree>
    <p:extLst>
      <p:ext uri="{BB962C8B-B14F-4D97-AF65-F5344CB8AC3E}">
        <p14:creationId xmlns:p14="http://schemas.microsoft.com/office/powerpoint/2010/main" val="1021093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988D9-F89F-F2AF-F648-9BB3AAB65BC3}"/>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34084A94-E5EA-7E5A-3388-FA47E408DA80}"/>
              </a:ext>
            </a:extLst>
          </p:cNvPr>
          <p:cNvGraphicFramePr>
            <a:graphicFrameLocks noGrp="1"/>
          </p:cNvGraphicFramePr>
          <p:nvPr>
            <p:extLst>
              <p:ext uri="{D42A27DB-BD31-4B8C-83A1-F6EECF244321}">
                <p14:modId xmlns:p14="http://schemas.microsoft.com/office/powerpoint/2010/main" val="3992880017"/>
              </p:ext>
            </p:extLst>
          </p:nvPr>
        </p:nvGraphicFramePr>
        <p:xfrm>
          <a:off x="110680" y="810260"/>
          <a:ext cx="11840529" cy="5237480"/>
        </p:xfrm>
        <a:graphic>
          <a:graphicData uri="http://schemas.openxmlformats.org/drawingml/2006/table">
            <a:tbl>
              <a:tblPr firstRow="1" bandRow="1">
                <a:tableStyleId>{5C22544A-7EE6-4342-B048-85BDC9FD1C3A}</a:tableStyleId>
              </a:tblPr>
              <a:tblGrid>
                <a:gridCol w="2029016">
                  <a:extLst>
                    <a:ext uri="{9D8B030D-6E8A-4147-A177-3AD203B41FA5}">
                      <a16:colId xmlns:a16="http://schemas.microsoft.com/office/drawing/2014/main" val="1108184468"/>
                    </a:ext>
                  </a:extLst>
                </a:gridCol>
                <a:gridCol w="2103120">
                  <a:extLst>
                    <a:ext uri="{9D8B030D-6E8A-4147-A177-3AD203B41FA5}">
                      <a16:colId xmlns:a16="http://schemas.microsoft.com/office/drawing/2014/main" val="1991691615"/>
                    </a:ext>
                  </a:extLst>
                </a:gridCol>
                <a:gridCol w="2084832">
                  <a:extLst>
                    <a:ext uri="{9D8B030D-6E8A-4147-A177-3AD203B41FA5}">
                      <a16:colId xmlns:a16="http://schemas.microsoft.com/office/drawing/2014/main" val="546413856"/>
                    </a:ext>
                  </a:extLst>
                </a:gridCol>
                <a:gridCol w="2112264">
                  <a:extLst>
                    <a:ext uri="{9D8B030D-6E8A-4147-A177-3AD203B41FA5}">
                      <a16:colId xmlns:a16="http://schemas.microsoft.com/office/drawing/2014/main" val="1185051292"/>
                    </a:ext>
                  </a:extLst>
                </a:gridCol>
                <a:gridCol w="2203704">
                  <a:extLst>
                    <a:ext uri="{9D8B030D-6E8A-4147-A177-3AD203B41FA5}">
                      <a16:colId xmlns:a16="http://schemas.microsoft.com/office/drawing/2014/main" val="4072370752"/>
                    </a:ext>
                  </a:extLst>
                </a:gridCol>
                <a:gridCol w="1307593">
                  <a:extLst>
                    <a:ext uri="{9D8B030D-6E8A-4147-A177-3AD203B41FA5}">
                      <a16:colId xmlns:a16="http://schemas.microsoft.com/office/drawing/2014/main" val="391866278"/>
                    </a:ext>
                  </a:extLst>
                </a:gridCol>
              </a:tblGrid>
              <a:tr h="370840">
                <a:tc gridSpan="6">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endParaRPr lang="es-CR"/>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pPr algn="ctr"/>
                      <a:endParaRPr lang="es-C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7584348"/>
                  </a:ext>
                </a:extLst>
              </a:tr>
              <a:tr h="38962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Rd)</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48-43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42-37 (Identificación del Rm)</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36-0 </a:t>
                      </a:r>
                    </a:p>
                  </a:txBody>
                  <a:tcPr anchor="ctr"/>
                </a:tc>
                <a:extLst>
                  <a:ext uri="{0D108BD9-81ED-4DB2-BD59-A6C34878D82A}">
                    <a16:rowId xmlns:a16="http://schemas.microsoft.com/office/drawing/2014/main" val="1681802149"/>
                  </a:ext>
                </a:extLst>
              </a:tr>
              <a:tr h="370840">
                <a:tc>
                  <a:txBody>
                    <a:bodyPr/>
                    <a:lstStyle/>
                    <a:p>
                      <a:pPr algn="ctr"/>
                      <a:r>
                        <a:rPr lang="es-CR" dirty="0">
                          <a:latin typeface="Times New Roman" panose="02020603050405020304" pitchFamily="18" charset="0"/>
                          <a:cs typeface="Times New Roman" panose="02020603050405020304" pitchFamily="18" charset="0"/>
                        </a:rPr>
                        <a:t>AND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000001100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236284447"/>
                  </a:ext>
                </a:extLst>
              </a:tr>
              <a:tr h="370840">
                <a:tc>
                  <a:txBody>
                    <a:bodyPr/>
                    <a:lstStyle/>
                    <a:p>
                      <a:pPr algn="ctr"/>
                      <a:r>
                        <a:rPr lang="es-CR" dirty="0">
                          <a:latin typeface="Times New Roman" panose="02020603050405020304" pitchFamily="18" charset="0"/>
                          <a:cs typeface="Times New Roman" panose="02020603050405020304" pitchFamily="18" charset="0"/>
                        </a:rPr>
                        <a:t>ORR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000001101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3763644981"/>
                  </a:ext>
                </a:extLst>
              </a:tr>
              <a:tr h="370840">
                <a:tc>
                  <a:txBody>
                    <a:bodyPr/>
                    <a:lstStyle/>
                    <a:p>
                      <a:pPr algn="ctr"/>
                      <a:r>
                        <a:rPr lang="es-CR" dirty="0">
                          <a:latin typeface="Times New Roman" panose="02020603050405020304" pitchFamily="18" charset="0"/>
                          <a:cs typeface="Times New Roman" panose="02020603050405020304" pitchFamily="18" charset="0"/>
                        </a:rPr>
                        <a:t>EOR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000001110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4210622497"/>
                  </a:ext>
                </a:extLst>
              </a:tr>
              <a:tr h="370840">
                <a:tc>
                  <a:txBody>
                    <a:bodyPr/>
                    <a:lstStyle/>
                    <a:p>
                      <a:pPr algn="ctr"/>
                      <a:r>
                        <a:rPr lang="es-CR" dirty="0">
                          <a:latin typeface="Times New Roman" panose="02020603050405020304" pitchFamily="18" charset="0"/>
                          <a:cs typeface="Times New Roman" panose="02020603050405020304" pitchFamily="18" charset="0"/>
                        </a:rPr>
                        <a:t>BIC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000001111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373029951"/>
                  </a:ext>
                </a:extLst>
              </a:tr>
              <a:tr h="370840">
                <a:tc>
                  <a:txBody>
                    <a:bodyPr/>
                    <a:lstStyle/>
                    <a:p>
                      <a:pPr algn="ctr"/>
                      <a:r>
                        <a:rPr lang="es-CR" dirty="0">
                          <a:latin typeface="Times New Roman" panose="02020603050405020304" pitchFamily="18" charset="0"/>
                          <a:cs typeface="Times New Roman" panose="02020603050405020304" pitchFamily="18" charset="0"/>
                        </a:rPr>
                        <a:t>MVN Rd,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171192010"/>
                  </a:ext>
                </a:extLst>
              </a:tr>
              <a:tr h="37084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Rd)</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48-43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42-11 (Identificación del Im)</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11-0 </a:t>
                      </a:r>
                    </a:p>
                  </a:txBody>
                  <a:tcPr anchor="ctr"/>
                </a:tc>
                <a:extLst>
                  <a:ext uri="{0D108BD9-81ED-4DB2-BD59-A6C34878D82A}">
                    <a16:rowId xmlns:a16="http://schemas.microsoft.com/office/drawing/2014/main" val="3736724299"/>
                  </a:ext>
                </a:extLst>
              </a:tr>
              <a:tr h="370840">
                <a:tc>
                  <a:txBody>
                    <a:bodyPr/>
                    <a:lstStyle/>
                    <a:p>
                      <a:pPr algn="ctr"/>
                      <a:r>
                        <a:rPr lang="es-CR" dirty="0">
                          <a:latin typeface="Times New Roman" panose="02020603050405020304" pitchFamily="18" charset="0"/>
                          <a:cs typeface="Times New Roman" panose="02020603050405020304" pitchFamily="18" charset="0"/>
                        </a:rPr>
                        <a:t>ANDI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898450034"/>
                  </a:ext>
                </a:extLst>
              </a:tr>
              <a:tr h="370840">
                <a:tc>
                  <a:txBody>
                    <a:bodyPr/>
                    <a:lstStyle/>
                    <a:p>
                      <a:pPr algn="ctr"/>
                      <a:r>
                        <a:rPr lang="es-CR" dirty="0">
                          <a:latin typeface="Times New Roman" panose="02020603050405020304" pitchFamily="18" charset="0"/>
                          <a:cs typeface="Times New Roman" panose="02020603050405020304" pitchFamily="18" charset="0"/>
                        </a:rPr>
                        <a:t>ORRI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000010010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252900359"/>
                  </a:ext>
                </a:extLst>
              </a:tr>
              <a:tr h="370840">
                <a:tc>
                  <a:txBody>
                    <a:bodyPr/>
                    <a:lstStyle/>
                    <a:p>
                      <a:pPr algn="ctr"/>
                      <a:r>
                        <a:rPr lang="es-CR" dirty="0">
                          <a:latin typeface="Times New Roman" panose="02020603050405020304" pitchFamily="18" charset="0"/>
                          <a:cs typeface="Times New Roman" panose="02020603050405020304" pitchFamily="18" charset="0"/>
                        </a:rPr>
                        <a:t>EORI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000010011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3326000508"/>
                  </a:ext>
                </a:extLst>
              </a:tr>
              <a:tr h="370840">
                <a:tc>
                  <a:txBody>
                    <a:bodyPr/>
                    <a:lstStyle/>
                    <a:p>
                      <a:pPr algn="ctr"/>
                      <a:r>
                        <a:rPr lang="es-CR" dirty="0">
                          <a:latin typeface="Times New Roman" panose="02020603050405020304" pitchFamily="18" charset="0"/>
                          <a:cs typeface="Times New Roman" panose="02020603050405020304" pitchFamily="18" charset="0"/>
                        </a:rPr>
                        <a:t>BICI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000010100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490892207"/>
                  </a:ext>
                </a:extLst>
              </a:tr>
              <a:tr h="370840">
                <a:tc>
                  <a:txBody>
                    <a:bodyPr/>
                    <a:lstStyle/>
                    <a:p>
                      <a:pPr algn="ctr"/>
                      <a:r>
                        <a:rPr lang="es-CR" dirty="0">
                          <a:latin typeface="Times New Roman" panose="02020603050405020304" pitchFamily="18" charset="0"/>
                          <a:cs typeface="Times New Roman" panose="02020603050405020304" pitchFamily="18" charset="0"/>
                        </a:rPr>
                        <a:t>MVNI Rd,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452021358"/>
                  </a:ext>
                </a:extLst>
              </a:tr>
            </a:tbl>
          </a:graphicData>
        </a:graphic>
      </p:graphicFrame>
    </p:spTree>
    <p:extLst>
      <p:ext uri="{BB962C8B-B14F-4D97-AF65-F5344CB8AC3E}">
        <p14:creationId xmlns:p14="http://schemas.microsoft.com/office/powerpoint/2010/main" val="872601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7448C-A7EE-77AB-0610-EF5A9DE70B91}"/>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D6F36905-17CF-FC1F-BB72-BC12C3F28508}"/>
              </a:ext>
            </a:extLst>
          </p:cNvPr>
          <p:cNvGraphicFramePr>
            <a:graphicFrameLocks noGrp="1"/>
          </p:cNvGraphicFramePr>
          <p:nvPr>
            <p:extLst>
              <p:ext uri="{D42A27DB-BD31-4B8C-83A1-F6EECF244321}">
                <p14:modId xmlns:p14="http://schemas.microsoft.com/office/powerpoint/2010/main" val="448506903"/>
              </p:ext>
            </p:extLst>
          </p:nvPr>
        </p:nvGraphicFramePr>
        <p:xfrm>
          <a:off x="110680" y="810260"/>
          <a:ext cx="11840529" cy="4495800"/>
        </p:xfrm>
        <a:graphic>
          <a:graphicData uri="http://schemas.openxmlformats.org/drawingml/2006/table">
            <a:tbl>
              <a:tblPr firstRow="1" bandRow="1">
                <a:tableStyleId>{5C22544A-7EE6-4342-B048-85BDC9FD1C3A}</a:tableStyleId>
              </a:tblPr>
              <a:tblGrid>
                <a:gridCol w="2029016">
                  <a:extLst>
                    <a:ext uri="{9D8B030D-6E8A-4147-A177-3AD203B41FA5}">
                      <a16:colId xmlns:a16="http://schemas.microsoft.com/office/drawing/2014/main" val="1108184468"/>
                    </a:ext>
                  </a:extLst>
                </a:gridCol>
                <a:gridCol w="2103120">
                  <a:extLst>
                    <a:ext uri="{9D8B030D-6E8A-4147-A177-3AD203B41FA5}">
                      <a16:colId xmlns:a16="http://schemas.microsoft.com/office/drawing/2014/main" val="1991691615"/>
                    </a:ext>
                  </a:extLst>
                </a:gridCol>
                <a:gridCol w="2084832">
                  <a:extLst>
                    <a:ext uri="{9D8B030D-6E8A-4147-A177-3AD203B41FA5}">
                      <a16:colId xmlns:a16="http://schemas.microsoft.com/office/drawing/2014/main" val="546413856"/>
                    </a:ext>
                  </a:extLst>
                </a:gridCol>
                <a:gridCol w="2112264">
                  <a:extLst>
                    <a:ext uri="{9D8B030D-6E8A-4147-A177-3AD203B41FA5}">
                      <a16:colId xmlns:a16="http://schemas.microsoft.com/office/drawing/2014/main" val="1185051292"/>
                    </a:ext>
                  </a:extLst>
                </a:gridCol>
                <a:gridCol w="2203704">
                  <a:extLst>
                    <a:ext uri="{9D8B030D-6E8A-4147-A177-3AD203B41FA5}">
                      <a16:colId xmlns:a16="http://schemas.microsoft.com/office/drawing/2014/main" val="4072370752"/>
                    </a:ext>
                  </a:extLst>
                </a:gridCol>
                <a:gridCol w="1307593">
                  <a:extLst>
                    <a:ext uri="{9D8B030D-6E8A-4147-A177-3AD203B41FA5}">
                      <a16:colId xmlns:a16="http://schemas.microsoft.com/office/drawing/2014/main" val="391866278"/>
                    </a:ext>
                  </a:extLst>
                </a:gridCol>
              </a:tblGrid>
              <a:tr h="370840">
                <a:tc gridSpan="6">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endParaRPr lang="es-CR"/>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pPr algn="ctr"/>
                      <a:endParaRPr lang="es-C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7584348"/>
                  </a:ext>
                </a:extLst>
              </a:tr>
              <a:tr h="38962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Rd)</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48-43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42-37 (Identificación del Rm)</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36-0 </a:t>
                      </a:r>
                    </a:p>
                  </a:txBody>
                  <a:tcPr anchor="ctr"/>
                </a:tc>
                <a:extLst>
                  <a:ext uri="{0D108BD9-81ED-4DB2-BD59-A6C34878D82A}">
                    <a16:rowId xmlns:a16="http://schemas.microsoft.com/office/drawing/2014/main" val="1681802149"/>
                  </a:ext>
                </a:extLst>
              </a:tr>
              <a:tr h="370840">
                <a:tc>
                  <a:txBody>
                    <a:bodyPr/>
                    <a:lstStyle/>
                    <a:p>
                      <a:pPr algn="ctr"/>
                      <a:r>
                        <a:rPr lang="es-CR" dirty="0">
                          <a:latin typeface="Times New Roman" panose="02020603050405020304" pitchFamily="18" charset="0"/>
                          <a:cs typeface="Times New Roman" panose="02020603050405020304" pitchFamily="18" charset="0"/>
                        </a:rPr>
                        <a:t>LSL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000010101</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236284447"/>
                  </a:ext>
                </a:extLst>
              </a:tr>
              <a:tr h="370840">
                <a:tc>
                  <a:txBody>
                    <a:bodyPr/>
                    <a:lstStyle/>
                    <a:p>
                      <a:pPr algn="ctr"/>
                      <a:r>
                        <a:rPr lang="es-CR" dirty="0">
                          <a:latin typeface="Times New Roman" panose="02020603050405020304" pitchFamily="18" charset="0"/>
                          <a:cs typeface="Times New Roman" panose="02020603050405020304" pitchFamily="18" charset="0"/>
                        </a:rPr>
                        <a:t>LSR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000010110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3763644981"/>
                  </a:ext>
                </a:extLst>
              </a:tr>
              <a:tr h="370840">
                <a:tc>
                  <a:txBody>
                    <a:bodyPr/>
                    <a:lstStyle/>
                    <a:p>
                      <a:pPr algn="ctr"/>
                      <a:r>
                        <a:rPr lang="es-CR" dirty="0">
                          <a:latin typeface="Times New Roman" panose="02020603050405020304" pitchFamily="18" charset="0"/>
                          <a:cs typeface="Times New Roman" panose="02020603050405020304" pitchFamily="18" charset="0"/>
                        </a:rPr>
                        <a:t>ASR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000010111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4210622497"/>
                  </a:ext>
                </a:extLst>
              </a:tr>
              <a:tr h="370840">
                <a:tc>
                  <a:txBody>
                    <a:bodyPr/>
                    <a:lstStyle/>
                    <a:p>
                      <a:pPr algn="ctr"/>
                      <a:r>
                        <a:rPr lang="es-CR" dirty="0">
                          <a:latin typeface="Times New Roman" panose="02020603050405020304" pitchFamily="18" charset="0"/>
                          <a:cs typeface="Times New Roman" panose="02020603050405020304" pitchFamily="18" charset="0"/>
                        </a:rPr>
                        <a:t>ROR Rd,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000011000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373029951"/>
                  </a:ext>
                </a:extLst>
              </a:tr>
              <a:tr h="37084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Rd)</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48-43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42-11 (Identificación del Im)</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11-0 </a:t>
                      </a:r>
                    </a:p>
                  </a:txBody>
                  <a:tcPr anchor="ctr"/>
                </a:tc>
                <a:extLst>
                  <a:ext uri="{0D108BD9-81ED-4DB2-BD59-A6C34878D82A}">
                    <a16:rowId xmlns:a16="http://schemas.microsoft.com/office/drawing/2014/main" val="3736724299"/>
                  </a:ext>
                </a:extLst>
              </a:tr>
              <a:tr h="370840">
                <a:tc>
                  <a:txBody>
                    <a:bodyPr/>
                    <a:lstStyle/>
                    <a:p>
                      <a:pPr algn="ctr"/>
                      <a:r>
                        <a:rPr lang="es-CR" dirty="0">
                          <a:latin typeface="Times New Roman" panose="02020603050405020304" pitchFamily="18" charset="0"/>
                          <a:cs typeface="Times New Roman" panose="02020603050405020304" pitchFamily="18" charset="0"/>
                        </a:rPr>
                        <a:t>LSLI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000011001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898450034"/>
                  </a:ext>
                </a:extLst>
              </a:tr>
              <a:tr h="370840">
                <a:tc>
                  <a:txBody>
                    <a:bodyPr/>
                    <a:lstStyle/>
                    <a:p>
                      <a:pPr algn="ctr"/>
                      <a:r>
                        <a:rPr lang="es-CR" dirty="0">
                          <a:latin typeface="Times New Roman" panose="02020603050405020304" pitchFamily="18" charset="0"/>
                          <a:cs typeface="Times New Roman" panose="02020603050405020304" pitchFamily="18" charset="0"/>
                        </a:rPr>
                        <a:t>LSRI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000011010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252900359"/>
                  </a:ext>
                </a:extLst>
              </a:tr>
              <a:tr h="370840">
                <a:tc>
                  <a:txBody>
                    <a:bodyPr/>
                    <a:lstStyle/>
                    <a:p>
                      <a:pPr algn="ctr"/>
                      <a:r>
                        <a:rPr lang="es-CR" dirty="0">
                          <a:latin typeface="Times New Roman" panose="02020603050405020304" pitchFamily="18" charset="0"/>
                          <a:cs typeface="Times New Roman" panose="02020603050405020304" pitchFamily="18" charset="0"/>
                        </a:rPr>
                        <a:t>ASRI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000011011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3326000508"/>
                  </a:ext>
                </a:extLst>
              </a:tr>
              <a:tr h="370840">
                <a:tc>
                  <a:txBody>
                    <a:bodyPr/>
                    <a:lstStyle/>
                    <a:p>
                      <a:pPr algn="ctr"/>
                      <a:r>
                        <a:rPr lang="es-CR" dirty="0">
                          <a:latin typeface="Times New Roman" panose="02020603050405020304" pitchFamily="18" charset="0"/>
                          <a:cs typeface="Times New Roman" panose="02020603050405020304" pitchFamily="18" charset="0"/>
                        </a:rPr>
                        <a:t>RORI Rd,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000011100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490892207"/>
                  </a:ext>
                </a:extLst>
              </a:tr>
            </a:tbl>
          </a:graphicData>
        </a:graphic>
      </p:graphicFrame>
    </p:spTree>
    <p:extLst>
      <p:ext uri="{BB962C8B-B14F-4D97-AF65-F5344CB8AC3E}">
        <p14:creationId xmlns:p14="http://schemas.microsoft.com/office/powerpoint/2010/main" val="408808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B5A85-8951-92E7-726C-ABA430E278E7}"/>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476E983C-E9BA-DEE5-FA3A-B2572E791626}"/>
              </a:ext>
            </a:extLst>
          </p:cNvPr>
          <p:cNvGraphicFramePr>
            <a:graphicFrameLocks noGrp="1"/>
          </p:cNvGraphicFramePr>
          <p:nvPr>
            <p:extLst>
              <p:ext uri="{D42A27DB-BD31-4B8C-83A1-F6EECF244321}">
                <p14:modId xmlns:p14="http://schemas.microsoft.com/office/powerpoint/2010/main" val="1592448101"/>
              </p:ext>
            </p:extLst>
          </p:nvPr>
        </p:nvGraphicFramePr>
        <p:xfrm>
          <a:off x="79760" y="89843"/>
          <a:ext cx="11840529" cy="2758440"/>
        </p:xfrm>
        <a:graphic>
          <a:graphicData uri="http://schemas.openxmlformats.org/drawingml/2006/table">
            <a:tbl>
              <a:tblPr firstRow="1" bandRow="1">
                <a:tableStyleId>{5C22544A-7EE6-4342-B048-85BDC9FD1C3A}</a:tableStyleId>
              </a:tblPr>
              <a:tblGrid>
                <a:gridCol w="2358200">
                  <a:extLst>
                    <a:ext uri="{9D8B030D-6E8A-4147-A177-3AD203B41FA5}">
                      <a16:colId xmlns:a16="http://schemas.microsoft.com/office/drawing/2014/main" val="1108184468"/>
                    </a:ext>
                  </a:extLst>
                </a:gridCol>
                <a:gridCol w="2075688">
                  <a:extLst>
                    <a:ext uri="{9D8B030D-6E8A-4147-A177-3AD203B41FA5}">
                      <a16:colId xmlns:a16="http://schemas.microsoft.com/office/drawing/2014/main" val="1991691615"/>
                    </a:ext>
                  </a:extLst>
                </a:gridCol>
                <a:gridCol w="2167128">
                  <a:extLst>
                    <a:ext uri="{9D8B030D-6E8A-4147-A177-3AD203B41FA5}">
                      <a16:colId xmlns:a16="http://schemas.microsoft.com/office/drawing/2014/main" val="546413856"/>
                    </a:ext>
                  </a:extLst>
                </a:gridCol>
                <a:gridCol w="2039112">
                  <a:extLst>
                    <a:ext uri="{9D8B030D-6E8A-4147-A177-3AD203B41FA5}">
                      <a16:colId xmlns:a16="http://schemas.microsoft.com/office/drawing/2014/main" val="1185051292"/>
                    </a:ext>
                  </a:extLst>
                </a:gridCol>
                <a:gridCol w="2176272">
                  <a:extLst>
                    <a:ext uri="{9D8B030D-6E8A-4147-A177-3AD203B41FA5}">
                      <a16:colId xmlns:a16="http://schemas.microsoft.com/office/drawing/2014/main" val="4072370752"/>
                    </a:ext>
                  </a:extLst>
                </a:gridCol>
                <a:gridCol w="1024129">
                  <a:extLst>
                    <a:ext uri="{9D8B030D-6E8A-4147-A177-3AD203B41FA5}">
                      <a16:colId xmlns:a16="http://schemas.microsoft.com/office/drawing/2014/main" val="391866278"/>
                    </a:ext>
                  </a:extLst>
                </a:gridCol>
              </a:tblGrid>
              <a:tr h="370840">
                <a:tc gridSpan="6">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endParaRPr lang="es-CR"/>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pPr algn="ctr"/>
                      <a:endParaRPr lang="es-C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7584348"/>
                  </a:ext>
                </a:extLst>
              </a:tr>
              <a:tr h="38962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Rd)</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48-43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42-37 (Identificación del Rm)</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36-0 </a:t>
                      </a:r>
                    </a:p>
                  </a:txBody>
                  <a:tcPr anchor="ctr"/>
                </a:tc>
                <a:extLst>
                  <a:ext uri="{0D108BD9-81ED-4DB2-BD59-A6C34878D82A}">
                    <a16:rowId xmlns:a16="http://schemas.microsoft.com/office/drawing/2014/main" val="1681802149"/>
                  </a:ext>
                </a:extLst>
              </a:tr>
              <a:tr h="370840">
                <a:tc>
                  <a:txBody>
                    <a:bodyPr/>
                    <a:lstStyle/>
                    <a:p>
                      <a:pPr algn="ctr"/>
                      <a:r>
                        <a:rPr lang="es-CR" dirty="0">
                          <a:latin typeface="Times New Roman" panose="02020603050405020304" pitchFamily="18" charset="0"/>
                          <a:cs typeface="Times New Roman" panose="02020603050405020304" pitchFamily="18" charset="0"/>
                        </a:rPr>
                        <a:t>MOV Rd,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000011101</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a:t>
                      </a:r>
                    </a:p>
                  </a:txBody>
                  <a:tcPr anchor="ctr"/>
                </a:tc>
                <a:extLst>
                  <a:ext uri="{0D108BD9-81ED-4DB2-BD59-A6C34878D82A}">
                    <a16:rowId xmlns:a16="http://schemas.microsoft.com/office/drawing/2014/main" val="1236284447"/>
                  </a:ext>
                </a:extLst>
              </a:tr>
              <a:tr h="37084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Rd)</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48-43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42-11 (Identificación del Im)</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11-0 </a:t>
                      </a:r>
                    </a:p>
                  </a:txBody>
                  <a:tcPr anchor="ctr"/>
                </a:tc>
                <a:extLst>
                  <a:ext uri="{0D108BD9-81ED-4DB2-BD59-A6C34878D82A}">
                    <a16:rowId xmlns:a16="http://schemas.microsoft.com/office/drawing/2014/main" val="3736724299"/>
                  </a:ext>
                </a:extLst>
              </a:tr>
              <a:tr h="370840">
                <a:tc>
                  <a:txBody>
                    <a:bodyPr/>
                    <a:lstStyle/>
                    <a:p>
                      <a:pPr algn="ctr"/>
                      <a:r>
                        <a:rPr lang="es-CR" dirty="0">
                          <a:latin typeface="Times New Roman" panose="02020603050405020304" pitchFamily="18" charset="0"/>
                          <a:cs typeface="Times New Roman" panose="02020603050405020304" pitchFamily="18" charset="0"/>
                        </a:rPr>
                        <a:t>MOVI Rd,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000011110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a:t>
                      </a:r>
                    </a:p>
                  </a:txBody>
                  <a:tcPr anchor="ctr"/>
                </a:tc>
                <a:extLst>
                  <a:ext uri="{0D108BD9-81ED-4DB2-BD59-A6C34878D82A}">
                    <a16:rowId xmlns:a16="http://schemas.microsoft.com/office/drawing/2014/main" val="2898450034"/>
                  </a:ext>
                </a:extLst>
              </a:tr>
            </a:tbl>
          </a:graphicData>
        </a:graphic>
      </p:graphicFrame>
      <p:graphicFrame>
        <p:nvGraphicFramePr>
          <p:cNvPr id="2" name="Tabla 1">
            <a:extLst>
              <a:ext uri="{FF2B5EF4-FFF2-40B4-BE49-F238E27FC236}">
                <a16:creationId xmlns:a16="http://schemas.microsoft.com/office/drawing/2014/main" id="{8FD73572-7104-FF66-F9B7-B8F8B6310E1F}"/>
              </a:ext>
            </a:extLst>
          </p:cNvPr>
          <p:cNvGraphicFramePr>
            <a:graphicFrameLocks noGrp="1"/>
          </p:cNvGraphicFramePr>
          <p:nvPr>
            <p:extLst>
              <p:ext uri="{D42A27DB-BD31-4B8C-83A1-F6EECF244321}">
                <p14:modId xmlns:p14="http://schemas.microsoft.com/office/powerpoint/2010/main" val="2942047179"/>
              </p:ext>
            </p:extLst>
          </p:nvPr>
        </p:nvGraphicFramePr>
        <p:xfrm>
          <a:off x="79759" y="3058511"/>
          <a:ext cx="11840530" cy="3423920"/>
        </p:xfrm>
        <a:graphic>
          <a:graphicData uri="http://schemas.openxmlformats.org/drawingml/2006/table">
            <a:tbl>
              <a:tblPr firstRow="1" bandRow="1">
                <a:tableStyleId>{5C22544A-7EE6-4342-B048-85BDC9FD1C3A}</a:tableStyleId>
              </a:tblPr>
              <a:tblGrid>
                <a:gridCol w="2242816">
                  <a:extLst>
                    <a:ext uri="{9D8B030D-6E8A-4147-A177-3AD203B41FA5}">
                      <a16:colId xmlns:a16="http://schemas.microsoft.com/office/drawing/2014/main" val="1108184468"/>
                    </a:ext>
                  </a:extLst>
                </a:gridCol>
                <a:gridCol w="1655064">
                  <a:extLst>
                    <a:ext uri="{9D8B030D-6E8A-4147-A177-3AD203B41FA5}">
                      <a16:colId xmlns:a16="http://schemas.microsoft.com/office/drawing/2014/main" val="1991691615"/>
                    </a:ext>
                  </a:extLst>
                </a:gridCol>
                <a:gridCol w="1691640">
                  <a:extLst>
                    <a:ext uri="{9D8B030D-6E8A-4147-A177-3AD203B41FA5}">
                      <a16:colId xmlns:a16="http://schemas.microsoft.com/office/drawing/2014/main" val="546413856"/>
                    </a:ext>
                  </a:extLst>
                </a:gridCol>
                <a:gridCol w="1152144">
                  <a:extLst>
                    <a:ext uri="{9D8B030D-6E8A-4147-A177-3AD203B41FA5}">
                      <a16:colId xmlns:a16="http://schemas.microsoft.com/office/drawing/2014/main" val="1185051292"/>
                    </a:ext>
                  </a:extLst>
                </a:gridCol>
                <a:gridCol w="1709928">
                  <a:extLst>
                    <a:ext uri="{9D8B030D-6E8A-4147-A177-3AD203B41FA5}">
                      <a16:colId xmlns:a16="http://schemas.microsoft.com/office/drawing/2014/main" val="4072370752"/>
                    </a:ext>
                  </a:extLst>
                </a:gridCol>
                <a:gridCol w="2487169">
                  <a:extLst>
                    <a:ext uri="{9D8B030D-6E8A-4147-A177-3AD203B41FA5}">
                      <a16:colId xmlns:a16="http://schemas.microsoft.com/office/drawing/2014/main" val="391866278"/>
                    </a:ext>
                  </a:extLst>
                </a:gridCol>
                <a:gridCol w="901769">
                  <a:extLst>
                    <a:ext uri="{9D8B030D-6E8A-4147-A177-3AD203B41FA5}">
                      <a16:colId xmlns:a16="http://schemas.microsoft.com/office/drawing/2014/main" val="579651226"/>
                    </a:ext>
                  </a:extLst>
                </a:gridCol>
              </a:tblGrid>
              <a:tr h="389620">
                <a:tc>
                  <a:txBody>
                    <a:bodyPr/>
                    <a:lstStyle/>
                    <a:p>
                      <a:pPr marL="0" algn="ctr" defTabSz="914400" rtl="0" eaLnBrk="1" latinLnBrk="0" hangingPunct="1"/>
                      <a:r>
                        <a:rPr lang="es-CR" sz="1200" kern="1200" dirty="0">
                          <a:solidFill>
                            <a:schemeClr val="dk1"/>
                          </a:solidFill>
                          <a:latin typeface="Times New Roman" panose="02020603050405020304" pitchFamily="18" charset="0"/>
                          <a:ea typeface="+mn-ea"/>
                          <a:cs typeface="Times New Roman" panose="02020603050405020304" pitchFamily="18" charset="0"/>
                        </a:rPr>
                        <a:t>Operación actual</a:t>
                      </a:r>
                    </a:p>
                  </a:txBody>
                  <a:tcPr anchor="ctr"/>
                </a:tc>
                <a:tc>
                  <a:txBody>
                    <a:bodyPr/>
                    <a:lstStyle/>
                    <a:p>
                      <a:pPr marL="0" algn="ctr" defTabSz="914400" rtl="0" eaLnBrk="1" latinLnBrk="0" hangingPunct="1"/>
                      <a:r>
                        <a:rPr lang="es-CR" sz="1200" kern="1200" dirty="0">
                          <a:solidFill>
                            <a:schemeClr val="dk1"/>
                          </a:solidFill>
                          <a:latin typeface="Times New Roman" panose="02020603050405020304" pitchFamily="18" charset="0"/>
                          <a:ea typeface="+mn-ea"/>
                          <a:cs typeface="Times New Roman" panose="02020603050405020304" pitchFamily="18" charset="0"/>
                        </a:rPr>
                        <a:t>Bit 63-55 (Identificación de Op)</a:t>
                      </a:r>
                    </a:p>
                  </a:txBody>
                  <a:tcPr anchor="ctr"/>
                </a:tc>
                <a:tc>
                  <a:txBody>
                    <a:bodyPr/>
                    <a:lstStyle/>
                    <a:p>
                      <a:pPr marL="0" algn="ctr" defTabSz="914400" rtl="0" eaLnBrk="1" latinLnBrk="0" hangingPunct="1"/>
                      <a:r>
                        <a:rPr lang="es-CR" sz="1200" kern="1200" dirty="0">
                          <a:solidFill>
                            <a:schemeClr val="dk1"/>
                          </a:solidFill>
                          <a:latin typeface="Times New Roman" panose="02020603050405020304" pitchFamily="18" charset="0"/>
                          <a:ea typeface="+mn-ea"/>
                          <a:cs typeface="Times New Roman" panose="02020603050405020304" pitchFamily="18" charset="0"/>
                        </a:rPr>
                        <a:t>Bit 54-49 (Identificación del Rd)</a:t>
                      </a:r>
                    </a:p>
                  </a:txBody>
                  <a:tcPr anchor="ctr"/>
                </a:tc>
                <a:tc>
                  <a:txBody>
                    <a:bodyPr/>
                    <a:lstStyle/>
                    <a:p>
                      <a:pPr marL="0" algn="ctr" defTabSz="914400" rtl="0" eaLnBrk="1" latinLnBrk="0" hangingPunct="1"/>
                      <a:r>
                        <a:rPr lang="es-CR" sz="1200" kern="1200" dirty="0">
                          <a:solidFill>
                            <a:schemeClr val="dk1"/>
                          </a:solidFill>
                          <a:latin typeface="Times New Roman" panose="02020603050405020304" pitchFamily="18" charset="0"/>
                          <a:ea typeface="+mn-ea"/>
                          <a:cs typeface="Times New Roman" panose="02020603050405020304" pitchFamily="18" charset="0"/>
                        </a:rPr>
                        <a:t>Bit 48 (De cual Mem)</a:t>
                      </a:r>
                    </a:p>
                  </a:txBody>
                  <a:tcPr anchor="ctr"/>
                </a:tc>
                <a:tc>
                  <a:txBody>
                    <a:bodyPr/>
                    <a:lstStyle/>
                    <a:p>
                      <a:pPr marL="0" algn="ctr" defTabSz="914400" rtl="0" eaLnBrk="1" latinLnBrk="0" hangingPunct="1"/>
                      <a:r>
                        <a:rPr lang="es-CR" sz="1200" kern="1200" dirty="0">
                          <a:solidFill>
                            <a:schemeClr val="dk1"/>
                          </a:solidFill>
                          <a:latin typeface="Times New Roman" panose="02020603050405020304" pitchFamily="18" charset="0"/>
                          <a:ea typeface="+mn-ea"/>
                          <a:cs typeface="Times New Roman" panose="02020603050405020304" pitchFamily="18" charset="0"/>
                        </a:rPr>
                        <a:t>Bit 47-42 (Identificación del Rn)</a:t>
                      </a:r>
                    </a:p>
                  </a:txBody>
                  <a:tcPr anchor="ctr"/>
                </a:tc>
                <a:tc>
                  <a:txBody>
                    <a:bodyPr/>
                    <a:lstStyle/>
                    <a:p>
                      <a:pPr marL="0" algn="ctr" defTabSz="914400" rtl="0" eaLnBrk="1" latinLnBrk="0" hangingPunct="1"/>
                      <a:r>
                        <a:rPr lang="es-CR" sz="1200" kern="1200" dirty="0">
                          <a:solidFill>
                            <a:schemeClr val="dk1"/>
                          </a:solidFill>
                          <a:latin typeface="Times New Roman" panose="02020603050405020304" pitchFamily="18" charset="0"/>
                          <a:ea typeface="+mn-ea"/>
                          <a:cs typeface="Times New Roman" panose="02020603050405020304" pitchFamily="18" charset="0"/>
                        </a:rPr>
                        <a:t>Bit 41-10</a:t>
                      </a:r>
                    </a:p>
                    <a:p>
                      <a:pPr marL="0" algn="ctr" defTabSz="914400" rtl="0" eaLnBrk="1" latinLnBrk="0" hangingPunct="1"/>
                      <a:r>
                        <a:rPr lang="es-CR" sz="1200" kern="1200" dirty="0">
                          <a:solidFill>
                            <a:schemeClr val="dk1"/>
                          </a:solidFill>
                          <a:latin typeface="Times New Roman" panose="02020603050405020304" pitchFamily="18" charset="0"/>
                          <a:ea typeface="+mn-ea"/>
                          <a:cs typeface="Times New Roman" panose="02020603050405020304" pitchFamily="18" charset="0"/>
                        </a:rPr>
                        <a:t>(Val #offset)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200" kern="1200" dirty="0">
                          <a:solidFill>
                            <a:schemeClr val="dk1"/>
                          </a:solidFill>
                          <a:latin typeface="Times New Roman" panose="02020603050405020304" pitchFamily="18" charset="0"/>
                          <a:ea typeface="+mn-ea"/>
                          <a:cs typeface="Times New Roman" panose="02020603050405020304" pitchFamily="18" charset="0"/>
                        </a:rPr>
                        <a:t>Bit 9-0</a:t>
                      </a:r>
                    </a:p>
                  </a:txBody>
                  <a:tcPr anchor="ctr"/>
                </a:tc>
                <a:extLst>
                  <a:ext uri="{0D108BD9-81ED-4DB2-BD59-A6C34878D82A}">
                    <a16:rowId xmlns:a16="http://schemas.microsoft.com/office/drawing/2014/main" val="16818021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dirty="0">
                          <a:solidFill>
                            <a:schemeClr val="dk1"/>
                          </a:solidFill>
                          <a:latin typeface="Times New Roman" panose="02020603050405020304" pitchFamily="18" charset="0"/>
                          <a:ea typeface="+mn-ea"/>
                          <a:cs typeface="Times New Roman" panose="02020603050405020304" pitchFamily="18" charset="0"/>
                        </a:rPr>
                        <a:t>LDR Rd, G[Rn,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000011111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0 (General)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dirty="0">
                          <a:solidFill>
                            <a:schemeClr val="dk1"/>
                          </a:solidFill>
                          <a:latin typeface="Times New Roman" panose="02020603050405020304" pitchFamily="18" charset="0"/>
                          <a:ea typeface="+mn-ea"/>
                          <a:cs typeface="Times New Roman" panose="02020603050405020304" pitchFamily="18" charset="0"/>
                        </a:rPr>
                        <a:t>0000…</a:t>
                      </a:r>
                    </a:p>
                  </a:txBody>
                  <a:tcPr anchor="ctr"/>
                </a:tc>
                <a:extLst>
                  <a:ext uri="{0D108BD9-81ED-4DB2-BD59-A6C34878D82A}">
                    <a16:rowId xmlns:a16="http://schemas.microsoft.com/office/drawing/2014/main" val="1236284447"/>
                  </a:ext>
                </a:extLst>
              </a:tr>
              <a:tr h="370840">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LDR Rd, D[Rn,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000100000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a:solidFill>
                            <a:schemeClr val="dk1"/>
                          </a:solidFill>
                          <a:latin typeface="Times New Roman" panose="02020603050405020304" pitchFamily="18" charset="0"/>
                          <a:ea typeface="+mn-ea"/>
                          <a:cs typeface="Times New Roman" panose="02020603050405020304" pitchFamily="18" charset="0"/>
                        </a:rPr>
                        <a:t>?00000</a:t>
                      </a:r>
                      <a:endParaRPr lang="es-CR" sz="1400" kern="1200" noProof="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1 (Dinámica)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a:t>
                      </a:r>
                      <a:endParaRPr kumimoji="0" lang="es-C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763644981"/>
                  </a:ext>
                </a:extLst>
              </a:tr>
              <a:tr h="370840">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STR Rd, G[Rn,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000100001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a:t>
                      </a:r>
                      <a:endParaRPr kumimoji="0" lang="es-C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210622497"/>
                  </a:ext>
                </a:extLst>
              </a:tr>
              <a:tr h="370840">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STR Rd, D[Rn,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000100010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a:t>
                      </a:r>
                      <a:endParaRPr kumimoji="0" lang="es-C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373029951"/>
                  </a:ext>
                </a:extLst>
              </a:tr>
              <a:tr h="370840">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LDRB Rd, G[Rn,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000100011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a:t>
                      </a:r>
                      <a:endParaRPr kumimoji="0" lang="es-C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171192010"/>
                  </a:ext>
                </a:extLst>
              </a:tr>
              <a:tr h="370840">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LDRB Rd, D[Rn,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000100100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a:solidFill>
                            <a:schemeClr val="dk1"/>
                          </a:solidFill>
                          <a:latin typeface="Times New Roman" panose="02020603050405020304" pitchFamily="18" charset="0"/>
                          <a:ea typeface="+mn-ea"/>
                          <a:cs typeface="Times New Roman" panose="02020603050405020304" pitchFamily="18" charset="0"/>
                        </a:rPr>
                        <a:t>?00000</a:t>
                      </a:r>
                      <a:endParaRPr lang="es-CR" sz="1400" kern="1200" noProof="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a:t>
                      </a:r>
                      <a:endParaRPr kumimoji="0" lang="es-C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647839864"/>
                  </a:ext>
                </a:extLst>
              </a:tr>
              <a:tr h="370840">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STRB Rd, G[Rn,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000100101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4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a:t>
                      </a:r>
                      <a:endParaRPr kumimoji="0" lang="es-C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73672429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dirty="0">
                          <a:solidFill>
                            <a:schemeClr val="dk1"/>
                          </a:solidFill>
                          <a:latin typeface="Times New Roman" panose="02020603050405020304" pitchFamily="18" charset="0"/>
                          <a:ea typeface="+mn-ea"/>
                          <a:cs typeface="Times New Roman" panose="02020603050405020304" pitchFamily="18" charset="0"/>
                        </a:rPr>
                        <a:t>STRB Rd, D[Rn,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000100110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noProof="0" dirty="0">
                          <a:solidFill>
                            <a:schemeClr val="dk1"/>
                          </a:solidFill>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a:t>
                      </a:r>
                    </a:p>
                  </a:txBody>
                  <a:tcPr anchor="ctr"/>
                </a:tc>
                <a:extLst>
                  <a:ext uri="{0D108BD9-81ED-4DB2-BD59-A6C34878D82A}">
                    <a16:rowId xmlns:a16="http://schemas.microsoft.com/office/drawing/2014/main" val="2898450034"/>
                  </a:ext>
                </a:extLst>
              </a:tr>
            </a:tbl>
          </a:graphicData>
        </a:graphic>
      </p:graphicFrame>
    </p:spTree>
    <p:extLst>
      <p:ext uri="{BB962C8B-B14F-4D97-AF65-F5344CB8AC3E}">
        <p14:creationId xmlns:p14="http://schemas.microsoft.com/office/powerpoint/2010/main" val="153716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3BAD2-FF0D-5CC9-03D9-0EDF54D5833E}"/>
            </a:ext>
          </a:extLst>
        </p:cNvPr>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24912BB7-C7D9-85CF-37FB-729E4D4AFE4D}"/>
              </a:ext>
            </a:extLst>
          </p:cNvPr>
          <p:cNvGraphicFramePr>
            <a:graphicFrameLocks noGrp="1"/>
          </p:cNvGraphicFramePr>
          <p:nvPr>
            <p:extLst>
              <p:ext uri="{D42A27DB-BD31-4B8C-83A1-F6EECF244321}">
                <p14:modId xmlns:p14="http://schemas.microsoft.com/office/powerpoint/2010/main" val="309786944"/>
              </p:ext>
            </p:extLst>
          </p:nvPr>
        </p:nvGraphicFramePr>
        <p:xfrm>
          <a:off x="175735" y="1181100"/>
          <a:ext cx="11840529" cy="4495800"/>
        </p:xfrm>
        <a:graphic>
          <a:graphicData uri="http://schemas.openxmlformats.org/drawingml/2006/table">
            <a:tbl>
              <a:tblPr firstRow="1" bandRow="1">
                <a:tableStyleId>{5C22544A-7EE6-4342-B048-85BDC9FD1C3A}</a:tableStyleId>
              </a:tblPr>
              <a:tblGrid>
                <a:gridCol w="2029016">
                  <a:extLst>
                    <a:ext uri="{9D8B030D-6E8A-4147-A177-3AD203B41FA5}">
                      <a16:colId xmlns:a16="http://schemas.microsoft.com/office/drawing/2014/main" val="1108184468"/>
                    </a:ext>
                  </a:extLst>
                </a:gridCol>
                <a:gridCol w="2103120">
                  <a:extLst>
                    <a:ext uri="{9D8B030D-6E8A-4147-A177-3AD203B41FA5}">
                      <a16:colId xmlns:a16="http://schemas.microsoft.com/office/drawing/2014/main" val="1991691615"/>
                    </a:ext>
                  </a:extLst>
                </a:gridCol>
                <a:gridCol w="2084832">
                  <a:extLst>
                    <a:ext uri="{9D8B030D-6E8A-4147-A177-3AD203B41FA5}">
                      <a16:colId xmlns:a16="http://schemas.microsoft.com/office/drawing/2014/main" val="546413856"/>
                    </a:ext>
                  </a:extLst>
                </a:gridCol>
                <a:gridCol w="2112264">
                  <a:extLst>
                    <a:ext uri="{9D8B030D-6E8A-4147-A177-3AD203B41FA5}">
                      <a16:colId xmlns:a16="http://schemas.microsoft.com/office/drawing/2014/main" val="1185051292"/>
                    </a:ext>
                  </a:extLst>
                </a:gridCol>
                <a:gridCol w="3511297">
                  <a:extLst>
                    <a:ext uri="{9D8B030D-6E8A-4147-A177-3AD203B41FA5}">
                      <a16:colId xmlns:a16="http://schemas.microsoft.com/office/drawing/2014/main" val="4072370752"/>
                    </a:ext>
                  </a:extLst>
                </a:gridCol>
              </a:tblGrid>
              <a:tr h="370840">
                <a:tc gridSpan="5">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endParaRPr lang="es-CR"/>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7584348"/>
                  </a:ext>
                </a:extLst>
              </a:tr>
              <a:tr h="38962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48-43 (Identificación del Rm)</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42-0</a:t>
                      </a:r>
                    </a:p>
                  </a:txBody>
                  <a:tcPr anchor="ctr"/>
                </a:tc>
                <a:extLst>
                  <a:ext uri="{0D108BD9-81ED-4DB2-BD59-A6C34878D82A}">
                    <a16:rowId xmlns:a16="http://schemas.microsoft.com/office/drawing/2014/main" val="1681802149"/>
                  </a:ext>
                </a:extLst>
              </a:tr>
              <a:tr h="370840">
                <a:tc>
                  <a:txBody>
                    <a:bodyPr/>
                    <a:lstStyle/>
                    <a:p>
                      <a:pPr algn="ctr"/>
                      <a:r>
                        <a:rPr lang="es-CR" dirty="0">
                          <a:latin typeface="Times New Roman" panose="02020603050405020304" pitchFamily="18" charset="0"/>
                          <a:cs typeface="Times New Roman" panose="02020603050405020304" pitchFamily="18" charset="0"/>
                        </a:rPr>
                        <a:t>CMP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000100111</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236284447"/>
                  </a:ext>
                </a:extLst>
              </a:tr>
              <a:tr h="370840">
                <a:tc>
                  <a:txBody>
                    <a:bodyPr/>
                    <a:lstStyle/>
                    <a:p>
                      <a:pPr algn="ctr"/>
                      <a:r>
                        <a:rPr lang="es-CR" dirty="0">
                          <a:latin typeface="Times New Roman" panose="02020603050405020304" pitchFamily="18" charset="0"/>
                          <a:cs typeface="Times New Roman" panose="02020603050405020304" pitchFamily="18" charset="0"/>
                        </a:rPr>
                        <a:t>CMN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000101000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3763644981"/>
                  </a:ext>
                </a:extLst>
              </a:tr>
              <a:tr h="370840">
                <a:tc>
                  <a:txBody>
                    <a:bodyPr/>
                    <a:lstStyle/>
                    <a:p>
                      <a:pPr algn="ctr"/>
                      <a:r>
                        <a:rPr lang="es-CR" dirty="0">
                          <a:latin typeface="Times New Roman" panose="02020603050405020304" pitchFamily="18" charset="0"/>
                          <a:cs typeface="Times New Roman" panose="02020603050405020304" pitchFamily="18" charset="0"/>
                        </a:rPr>
                        <a:t>TST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000101001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4210622497"/>
                  </a:ext>
                </a:extLst>
              </a:tr>
              <a:tr h="370840">
                <a:tc>
                  <a:txBody>
                    <a:bodyPr/>
                    <a:lstStyle/>
                    <a:p>
                      <a:pPr algn="ctr"/>
                      <a:r>
                        <a:rPr lang="es-CR" dirty="0">
                          <a:latin typeface="Times New Roman" panose="02020603050405020304" pitchFamily="18" charset="0"/>
                          <a:cs typeface="Times New Roman" panose="02020603050405020304" pitchFamily="18" charset="0"/>
                        </a:rPr>
                        <a:t>TEQ Rn, Rm</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000101010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373029951"/>
                  </a:ext>
                </a:extLst>
              </a:tr>
              <a:tr h="37084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48-17 (Identificación del Im)</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16-0 </a:t>
                      </a:r>
                    </a:p>
                  </a:txBody>
                  <a:tcPr anchor="ctr"/>
                </a:tc>
                <a:extLst>
                  <a:ext uri="{0D108BD9-81ED-4DB2-BD59-A6C34878D82A}">
                    <a16:rowId xmlns:a16="http://schemas.microsoft.com/office/drawing/2014/main" val="3736724299"/>
                  </a:ext>
                </a:extLst>
              </a:tr>
              <a:tr h="370840">
                <a:tc>
                  <a:txBody>
                    <a:bodyPr/>
                    <a:lstStyle/>
                    <a:p>
                      <a:pPr algn="ctr"/>
                      <a:r>
                        <a:rPr lang="es-CR" dirty="0">
                          <a:latin typeface="Times New Roman" panose="02020603050405020304" pitchFamily="18" charset="0"/>
                          <a:cs typeface="Times New Roman" panose="02020603050405020304" pitchFamily="18" charset="0"/>
                        </a:rPr>
                        <a:t>CMPI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000101011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898450034"/>
                  </a:ext>
                </a:extLst>
              </a:tr>
              <a:tr h="370840">
                <a:tc>
                  <a:txBody>
                    <a:bodyPr/>
                    <a:lstStyle/>
                    <a:p>
                      <a:pPr algn="ctr"/>
                      <a:r>
                        <a:rPr lang="es-CR" dirty="0">
                          <a:latin typeface="Times New Roman" panose="02020603050405020304" pitchFamily="18" charset="0"/>
                          <a:cs typeface="Times New Roman" panose="02020603050405020304" pitchFamily="18" charset="0"/>
                        </a:rPr>
                        <a:t>CMNI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000101100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252900359"/>
                  </a:ext>
                </a:extLst>
              </a:tr>
              <a:tr h="370840">
                <a:tc>
                  <a:txBody>
                    <a:bodyPr/>
                    <a:lstStyle/>
                    <a:p>
                      <a:pPr algn="ctr"/>
                      <a:r>
                        <a:rPr lang="es-CR" dirty="0">
                          <a:latin typeface="Times New Roman" panose="02020603050405020304" pitchFamily="18" charset="0"/>
                          <a:cs typeface="Times New Roman" panose="02020603050405020304" pitchFamily="18" charset="0"/>
                        </a:rPr>
                        <a:t>TSTI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000101101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endPar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3326000508"/>
                  </a:ext>
                </a:extLst>
              </a:tr>
              <a:tr h="370840">
                <a:tc>
                  <a:txBody>
                    <a:bodyPr/>
                    <a:lstStyle/>
                    <a:p>
                      <a:pPr algn="ctr"/>
                      <a:r>
                        <a:rPr lang="es-CR" dirty="0">
                          <a:latin typeface="Times New Roman" panose="02020603050405020304" pitchFamily="18" charset="0"/>
                          <a:cs typeface="Times New Roman" panose="02020603050405020304" pitchFamily="18" charset="0"/>
                        </a:rPr>
                        <a:t>TEQI Rn,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000101110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490892207"/>
                  </a:ext>
                </a:extLst>
              </a:tr>
            </a:tbl>
          </a:graphicData>
        </a:graphic>
      </p:graphicFrame>
    </p:spTree>
    <p:extLst>
      <p:ext uri="{BB962C8B-B14F-4D97-AF65-F5344CB8AC3E}">
        <p14:creationId xmlns:p14="http://schemas.microsoft.com/office/powerpoint/2010/main" val="995608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32951-90E0-2573-AD6B-9323CA140487}"/>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5DC99799-FE9C-0594-89E3-23556431892B}"/>
              </a:ext>
            </a:extLst>
          </p:cNvPr>
          <p:cNvGraphicFramePr>
            <a:graphicFrameLocks noGrp="1"/>
          </p:cNvGraphicFramePr>
          <p:nvPr>
            <p:extLst>
              <p:ext uri="{D42A27DB-BD31-4B8C-83A1-F6EECF244321}">
                <p14:modId xmlns:p14="http://schemas.microsoft.com/office/powerpoint/2010/main" val="3205153490"/>
              </p:ext>
            </p:extLst>
          </p:nvPr>
        </p:nvGraphicFramePr>
        <p:xfrm>
          <a:off x="175735" y="1841500"/>
          <a:ext cx="11840529" cy="3291840"/>
        </p:xfrm>
        <a:graphic>
          <a:graphicData uri="http://schemas.openxmlformats.org/drawingml/2006/table">
            <a:tbl>
              <a:tblPr firstRow="1" bandRow="1">
                <a:tableStyleId>{5C22544A-7EE6-4342-B048-85BDC9FD1C3A}</a:tableStyleId>
              </a:tblPr>
              <a:tblGrid>
                <a:gridCol w="2029016">
                  <a:extLst>
                    <a:ext uri="{9D8B030D-6E8A-4147-A177-3AD203B41FA5}">
                      <a16:colId xmlns:a16="http://schemas.microsoft.com/office/drawing/2014/main" val="1108184468"/>
                    </a:ext>
                  </a:extLst>
                </a:gridCol>
                <a:gridCol w="2103120">
                  <a:extLst>
                    <a:ext uri="{9D8B030D-6E8A-4147-A177-3AD203B41FA5}">
                      <a16:colId xmlns:a16="http://schemas.microsoft.com/office/drawing/2014/main" val="1991691615"/>
                    </a:ext>
                  </a:extLst>
                </a:gridCol>
                <a:gridCol w="2084832">
                  <a:extLst>
                    <a:ext uri="{9D8B030D-6E8A-4147-A177-3AD203B41FA5}">
                      <a16:colId xmlns:a16="http://schemas.microsoft.com/office/drawing/2014/main" val="546413856"/>
                    </a:ext>
                  </a:extLst>
                </a:gridCol>
                <a:gridCol w="2112264">
                  <a:extLst>
                    <a:ext uri="{9D8B030D-6E8A-4147-A177-3AD203B41FA5}">
                      <a16:colId xmlns:a16="http://schemas.microsoft.com/office/drawing/2014/main" val="1185051292"/>
                    </a:ext>
                  </a:extLst>
                </a:gridCol>
                <a:gridCol w="3511297">
                  <a:extLst>
                    <a:ext uri="{9D8B030D-6E8A-4147-A177-3AD203B41FA5}">
                      <a16:colId xmlns:a16="http://schemas.microsoft.com/office/drawing/2014/main" val="4072370752"/>
                    </a:ext>
                  </a:extLst>
                </a:gridCol>
              </a:tblGrid>
              <a:tr h="370840">
                <a:tc gridSpan="5">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endParaRPr lang="es-CR"/>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7584348"/>
                  </a:ext>
                </a:extLst>
              </a:tr>
              <a:tr h="38962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a:t>
                      </a:r>
                    </a:p>
                    <a:p>
                      <a:pPr algn="ctr"/>
                      <a:r>
                        <a:rPr lang="es-CR" sz="1600" dirty="0">
                          <a:latin typeface="Times New Roman" panose="02020603050405020304" pitchFamily="18" charset="0"/>
                          <a:cs typeface="Times New Roman" panose="02020603050405020304" pitchFamily="18" charset="0"/>
                        </a:rPr>
                        <a:t>(Identificación del valor positivo o negativo)</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53-22 (Identificación del Im que se suma o resta a PC)</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21-0</a:t>
                      </a:r>
                    </a:p>
                  </a:txBody>
                  <a:tcPr anchor="ctr"/>
                </a:tc>
                <a:extLst>
                  <a:ext uri="{0D108BD9-81ED-4DB2-BD59-A6C34878D82A}">
                    <a16:rowId xmlns:a16="http://schemas.microsoft.com/office/drawing/2014/main" val="1681802149"/>
                  </a:ext>
                </a:extLst>
              </a:tr>
              <a:tr h="370840">
                <a:tc>
                  <a:txBody>
                    <a:bodyPr/>
                    <a:lstStyle/>
                    <a:p>
                      <a:pPr algn="ctr"/>
                      <a:r>
                        <a:rPr lang="es-CR" dirty="0">
                          <a:latin typeface="Times New Roman" panose="02020603050405020304" pitchFamily="18" charset="0"/>
                          <a:cs typeface="Times New Roman" panose="02020603050405020304" pitchFamily="18" charset="0"/>
                        </a:rPr>
                        <a:t>B etiqueta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000101111</a:t>
                      </a:r>
                    </a:p>
                  </a:txBody>
                  <a:tcPr anchor="ctr"/>
                </a:tc>
                <a:tc>
                  <a:txBody>
                    <a:bodyPr/>
                    <a:lstStyle/>
                    <a:p>
                      <a:pPr algn="ctr"/>
                      <a:r>
                        <a:rPr lang="es-CR" dirty="0">
                          <a:latin typeface="Times New Roman" panose="02020603050405020304" pitchFamily="18" charset="0"/>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algn="ctr"/>
                      <a:r>
                        <a:rPr lang="es-CR" dirty="0">
                          <a:latin typeface="Times New Roman" panose="02020603050405020304" pitchFamily="18" charset="0"/>
                          <a:cs typeface="Times New Roman" panose="02020603050405020304" pitchFamily="18" charset="0"/>
                        </a:rPr>
                        <a:t>?00000</a:t>
                      </a:r>
                    </a:p>
                  </a:txBody>
                  <a:tcPr anchor="ctr"/>
                </a:tc>
                <a:extLst>
                  <a:ext uri="{0D108BD9-81ED-4DB2-BD59-A6C34878D82A}">
                    <a16:rowId xmlns:a16="http://schemas.microsoft.com/office/drawing/2014/main" val="1236284447"/>
                  </a:ext>
                </a:extLst>
              </a:tr>
              <a:tr h="370840">
                <a:tc>
                  <a:txBody>
                    <a:bodyPr/>
                    <a:lstStyle/>
                    <a:p>
                      <a:pPr algn="ctr"/>
                      <a:r>
                        <a:rPr lang="es-CR" dirty="0">
                          <a:latin typeface="Times New Roman" panose="02020603050405020304" pitchFamily="18" charset="0"/>
                          <a:cs typeface="Times New Roman" panose="02020603050405020304" pitchFamily="18" charset="0"/>
                        </a:rPr>
                        <a:t>BEQ etiqueta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extLst>
                  <a:ext uri="{0D108BD9-81ED-4DB2-BD59-A6C34878D82A}">
                    <a16:rowId xmlns:a16="http://schemas.microsoft.com/office/drawing/2014/main" val="3763644981"/>
                  </a:ext>
                </a:extLst>
              </a:tr>
              <a:tr h="370840">
                <a:tc>
                  <a:txBody>
                    <a:bodyPr/>
                    <a:lstStyle/>
                    <a:p>
                      <a:pPr algn="ctr"/>
                      <a:r>
                        <a:rPr lang="es-CR" dirty="0">
                          <a:latin typeface="Times New Roman" panose="02020603050405020304" pitchFamily="18" charset="0"/>
                          <a:cs typeface="Times New Roman" panose="02020603050405020304" pitchFamily="18" charset="0"/>
                        </a:rPr>
                        <a:t>BNE etiqueta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extLst>
                  <a:ext uri="{0D108BD9-81ED-4DB2-BD59-A6C34878D82A}">
                    <a16:rowId xmlns:a16="http://schemas.microsoft.com/office/drawing/2014/main" val="4210622497"/>
                  </a:ext>
                </a:extLst>
              </a:tr>
              <a:tr h="370840">
                <a:tc>
                  <a:txBody>
                    <a:bodyPr/>
                    <a:lstStyle/>
                    <a:p>
                      <a:pPr algn="ctr"/>
                      <a:r>
                        <a:rPr lang="es-ES" dirty="0">
                          <a:latin typeface="Times New Roman" panose="02020603050405020304" pitchFamily="18" charset="0"/>
                          <a:cs typeface="Times New Roman" panose="02020603050405020304" pitchFamily="18" charset="0"/>
                        </a:rPr>
                        <a:t>BLT</a:t>
                      </a:r>
                      <a:r>
                        <a:rPr lang="es-CR" dirty="0">
                          <a:latin typeface="Times New Roman" panose="02020603050405020304" pitchFamily="18" charset="0"/>
                          <a:cs typeface="Times New Roman" panose="02020603050405020304" pitchFamily="18" charset="0"/>
                        </a:rPr>
                        <a:t> etiqueta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000110010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extLst>
                  <a:ext uri="{0D108BD9-81ED-4DB2-BD59-A6C34878D82A}">
                    <a16:rowId xmlns:a16="http://schemas.microsoft.com/office/drawing/2014/main" val="1373029951"/>
                  </a:ext>
                </a:extLst>
              </a:tr>
              <a:tr h="370840">
                <a:tc>
                  <a:txBody>
                    <a:bodyPr/>
                    <a:lstStyle/>
                    <a:p>
                      <a:pPr algn="ctr"/>
                      <a:r>
                        <a:rPr lang="es-CR" dirty="0">
                          <a:latin typeface="Times New Roman" panose="02020603050405020304" pitchFamily="18" charset="0"/>
                          <a:cs typeface="Times New Roman" panose="02020603050405020304" pitchFamily="18" charset="0"/>
                        </a:rPr>
                        <a:t>BGT etiqueta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000110011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900" kern="1200" dirty="0">
                          <a:solidFill>
                            <a:schemeClr val="dk1"/>
                          </a:solidFill>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dirty="0">
                          <a:latin typeface="Times New Roman" panose="02020603050405020304" pitchFamily="18" charset="0"/>
                          <a:cs typeface="Times New Roman" panose="02020603050405020304" pitchFamily="18" charset="0"/>
                        </a:rPr>
                        <a:t>?00000</a:t>
                      </a:r>
                    </a:p>
                  </a:txBody>
                  <a:tcPr anchor="ctr"/>
                </a:tc>
                <a:extLst>
                  <a:ext uri="{0D108BD9-81ED-4DB2-BD59-A6C34878D82A}">
                    <a16:rowId xmlns:a16="http://schemas.microsoft.com/office/drawing/2014/main" val="1171192010"/>
                  </a:ext>
                </a:extLst>
              </a:tr>
            </a:tbl>
          </a:graphicData>
        </a:graphic>
      </p:graphicFrame>
    </p:spTree>
    <p:extLst>
      <p:ext uri="{BB962C8B-B14F-4D97-AF65-F5344CB8AC3E}">
        <p14:creationId xmlns:p14="http://schemas.microsoft.com/office/powerpoint/2010/main" val="1451866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5831B-3B79-DEF0-926B-07BC9EFB6F19}"/>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87C6A8FE-CFB8-0D17-C2B5-C60DABC11EDA}"/>
              </a:ext>
            </a:extLst>
          </p:cNvPr>
          <p:cNvGraphicFramePr>
            <a:graphicFrameLocks noGrp="1"/>
          </p:cNvGraphicFramePr>
          <p:nvPr>
            <p:extLst>
              <p:ext uri="{D42A27DB-BD31-4B8C-83A1-F6EECF244321}">
                <p14:modId xmlns:p14="http://schemas.microsoft.com/office/powerpoint/2010/main" val="2692806118"/>
              </p:ext>
            </p:extLst>
          </p:nvPr>
        </p:nvGraphicFramePr>
        <p:xfrm>
          <a:off x="205482" y="810260"/>
          <a:ext cx="11781035" cy="5237480"/>
        </p:xfrm>
        <a:graphic>
          <a:graphicData uri="http://schemas.openxmlformats.org/drawingml/2006/table">
            <a:tbl>
              <a:tblPr firstRow="1" bandRow="1">
                <a:tableStyleId>{5C22544A-7EE6-4342-B048-85BDC9FD1C3A}</a:tableStyleId>
              </a:tblPr>
              <a:tblGrid>
                <a:gridCol w="2307851">
                  <a:extLst>
                    <a:ext uri="{9D8B030D-6E8A-4147-A177-3AD203B41FA5}">
                      <a16:colId xmlns:a16="http://schemas.microsoft.com/office/drawing/2014/main" val="1108184468"/>
                    </a:ext>
                  </a:extLst>
                </a:gridCol>
                <a:gridCol w="2185416">
                  <a:extLst>
                    <a:ext uri="{9D8B030D-6E8A-4147-A177-3AD203B41FA5}">
                      <a16:colId xmlns:a16="http://schemas.microsoft.com/office/drawing/2014/main" val="1991691615"/>
                    </a:ext>
                  </a:extLst>
                </a:gridCol>
                <a:gridCol w="1517904">
                  <a:extLst>
                    <a:ext uri="{9D8B030D-6E8A-4147-A177-3AD203B41FA5}">
                      <a16:colId xmlns:a16="http://schemas.microsoft.com/office/drawing/2014/main" val="546413856"/>
                    </a:ext>
                  </a:extLst>
                </a:gridCol>
                <a:gridCol w="2185416">
                  <a:extLst>
                    <a:ext uri="{9D8B030D-6E8A-4147-A177-3AD203B41FA5}">
                      <a16:colId xmlns:a16="http://schemas.microsoft.com/office/drawing/2014/main" val="1185051292"/>
                    </a:ext>
                  </a:extLst>
                </a:gridCol>
                <a:gridCol w="2322576">
                  <a:extLst>
                    <a:ext uri="{9D8B030D-6E8A-4147-A177-3AD203B41FA5}">
                      <a16:colId xmlns:a16="http://schemas.microsoft.com/office/drawing/2014/main" val="4072370752"/>
                    </a:ext>
                  </a:extLst>
                </a:gridCol>
                <a:gridCol w="1261872">
                  <a:extLst>
                    <a:ext uri="{9D8B030D-6E8A-4147-A177-3AD203B41FA5}">
                      <a16:colId xmlns:a16="http://schemas.microsoft.com/office/drawing/2014/main" val="1219810294"/>
                    </a:ext>
                  </a:extLst>
                </a:gridCol>
              </a:tblGrid>
              <a:tr h="370840">
                <a:tc gridSpan="6">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endParaRPr lang="es-CR"/>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pPr algn="ctr"/>
                      <a:endParaRPr lang="es-C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7584348"/>
                  </a:ext>
                </a:extLst>
              </a:tr>
              <a:tr h="38962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gridSpan="4">
                  <a:txBody>
                    <a:bodyPr/>
                    <a:lstStyle/>
                    <a:p>
                      <a:pPr algn="ctr"/>
                      <a:r>
                        <a:rPr lang="es-CR" sz="1600" dirty="0">
                          <a:latin typeface="Times New Roman" panose="02020603050405020304" pitchFamily="18" charset="0"/>
                          <a:cs typeface="Times New Roman" panose="02020603050405020304" pitchFamily="18" charset="0"/>
                        </a:rPr>
                        <a:t>Bit 54-0</a:t>
                      </a:r>
                    </a:p>
                  </a:txBody>
                  <a:tcPr anchor="ctr"/>
                </a:tc>
                <a:tc hMerge="1">
                  <a:txBody>
                    <a:bodyPr/>
                    <a:lstStyle/>
                    <a:p>
                      <a:pPr algn="ctr"/>
                      <a:endParaRPr lang="es-CR" sz="1600" dirty="0">
                        <a:latin typeface="Times New Roman" panose="02020603050405020304" pitchFamily="18" charset="0"/>
                        <a:cs typeface="Times New Roman" panose="02020603050405020304" pitchFamily="18" charset="0"/>
                      </a:endParaRPr>
                    </a:p>
                  </a:txBody>
                  <a:tcPr anchor="ctr"/>
                </a:tc>
                <a:tc hMerge="1">
                  <a:txBody>
                    <a:bodyPr/>
                    <a:lstStyle/>
                    <a:p>
                      <a:endParaRPr dirty="0"/>
                    </a:p>
                  </a:txBody>
                  <a:tcPr anchor="ctr"/>
                </a:tc>
                <a:tc hMerge="1">
                  <a:txBody>
                    <a:bodyPr/>
                    <a:lstStyle/>
                    <a:p>
                      <a:pPr algn="ctr"/>
                      <a:endParaRPr lang="es-CR"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81802149"/>
                  </a:ext>
                </a:extLst>
              </a:tr>
              <a:tr h="370840">
                <a:tc>
                  <a:txBody>
                    <a:bodyPr/>
                    <a:lstStyle/>
                    <a:p>
                      <a:r>
                        <a:rPr lang="es-CR" sz="1800" noProof="0" dirty="0">
                          <a:latin typeface="Times New Roman" panose="02020603050405020304" pitchFamily="18" charset="0"/>
                          <a:cs typeface="Times New Roman" panose="02020603050405020304" pitchFamily="18" charset="0"/>
                        </a:rPr>
                        <a:t>SWI</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000110100</a:t>
                      </a:r>
                    </a:p>
                  </a:txBody>
                  <a:tcPr anchor="ctr"/>
                </a:tc>
                <a:tc gridSpan="4">
                  <a:txBody>
                    <a:bodyPr/>
                    <a:lstStyle/>
                    <a:p>
                      <a:pPr algn="ctr"/>
                      <a:r>
                        <a:rPr lang="es-CR" dirty="0">
                          <a:latin typeface="Times New Roman" panose="02020603050405020304" pitchFamily="18" charset="0"/>
                          <a:cs typeface="Times New Roman" panose="02020603050405020304" pitchFamily="18" charset="0"/>
                        </a:rPr>
                        <a:t>00000…</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R" sz="900" kern="1200" dirty="0">
                        <a:solidFill>
                          <a:schemeClr val="dk1"/>
                        </a:solidFill>
                        <a:latin typeface="Times New Roman" panose="02020603050405020304" pitchFamily="18" charset="0"/>
                        <a:ea typeface="+mn-ea"/>
                        <a:cs typeface="Times New Roman" panose="02020603050405020304" pitchFamily="18" charset="0"/>
                      </a:endParaRPr>
                    </a:p>
                  </a:txBody>
                  <a:tcPr anchor="ctr"/>
                </a:tc>
                <a:tc hMerge="1">
                  <a:txBody>
                    <a:bodyPr/>
                    <a:lstStyle/>
                    <a:p>
                      <a:endParaRPr dirty="0"/>
                    </a:p>
                  </a:txBody>
                  <a:tcPr anchor="ctr"/>
                </a:tc>
                <a:tc hMerge="1">
                  <a:txBody>
                    <a:bodyPr/>
                    <a:lstStyle/>
                    <a:p>
                      <a:pPr algn="ctr"/>
                      <a:endParaRPr lang="es-CR"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36284447"/>
                  </a:ext>
                </a:extLst>
              </a:tr>
              <a:tr h="370840">
                <a:tc>
                  <a:txBody>
                    <a:bodyPr/>
                    <a:lstStyle/>
                    <a:p>
                      <a:r>
                        <a:rPr lang="es-CR" sz="1600" noProof="0" dirty="0">
                          <a:latin typeface="Times New Roman" panose="02020603050405020304" pitchFamily="18" charset="0"/>
                          <a:cs typeface="Times New Roman" panose="02020603050405020304" pitchFamily="18" charset="0"/>
                        </a:rPr>
                        <a:t>NOP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000110101</a:t>
                      </a:r>
                    </a:p>
                  </a:txBody>
                  <a:tcPr anchor="ctr"/>
                </a:tc>
                <a:tc gridSpan="4">
                  <a:txBody>
                    <a:bodyPr/>
                    <a:lstStyle/>
                    <a:p>
                      <a:pPr algn="ctr"/>
                      <a:r>
                        <a:rPr lang="es-CR" dirty="0">
                          <a:latin typeface="Times New Roman" panose="02020603050405020304" pitchFamily="18" charset="0"/>
                          <a:cs typeface="Times New Roman" panose="02020603050405020304" pitchFamily="18" charset="0"/>
                        </a:rPr>
                        <a:t>00000…</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hMerge="1">
                  <a:txBody>
                    <a:bodyPr/>
                    <a:lstStyle/>
                    <a:p>
                      <a:endParaRPr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R"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63644981"/>
                  </a:ext>
                </a:extLst>
              </a:tr>
              <a:tr h="37084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marL="0" algn="ctr" defTabSz="914400" rtl="0" eaLnBrk="1" latinLnBrk="0" hangingPunct="1"/>
                      <a:r>
                        <a:rPr lang="es-CR" sz="1600" kern="1200" dirty="0">
                          <a:solidFill>
                            <a:schemeClr val="dk1"/>
                          </a:solidFill>
                          <a:latin typeface="Times New Roman" panose="02020603050405020304" pitchFamily="18" charset="0"/>
                          <a:ea typeface="+mn-ea"/>
                          <a:cs typeface="Times New Roman" panose="02020603050405020304" pitchFamily="18" charset="0"/>
                        </a:rPr>
                        <a:t>Bit 54-53 (De cual Mem)</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52-47 (Identificación del Rn)</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46-15 (Valor del #offset)</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14-0</a:t>
                      </a:r>
                    </a:p>
                  </a:txBody>
                  <a:tcPr anchor="ctr"/>
                </a:tc>
                <a:extLst>
                  <a:ext uri="{0D108BD9-81ED-4DB2-BD59-A6C34878D82A}">
                    <a16:rowId xmlns:a16="http://schemas.microsoft.com/office/drawing/2014/main" val="1338727459"/>
                  </a:ext>
                </a:extLst>
              </a:tr>
              <a:tr h="370840">
                <a:tc>
                  <a:txBody>
                    <a:bodyPr/>
                    <a:lstStyle/>
                    <a:p>
                      <a:r>
                        <a:rPr lang="es-CR" sz="1600" noProof="0" dirty="0">
                          <a:latin typeface="Times New Roman" panose="02020603050405020304" pitchFamily="18" charset="0"/>
                          <a:cs typeface="Times New Roman" panose="02020603050405020304" pitchFamily="18" charset="0"/>
                        </a:rPr>
                        <a:t>PRINTI </a:t>
                      </a:r>
                      <a:r>
                        <a:rPr lang="es-CR" sz="1600" dirty="0">
                          <a:latin typeface="Times New Roman" panose="02020603050405020304" pitchFamily="18" charset="0"/>
                          <a:cs typeface="Times New Roman" panose="02020603050405020304" pitchFamily="18" charset="0"/>
                        </a:rPr>
                        <a:t>G</a:t>
                      </a:r>
                      <a:r>
                        <a:rPr lang="es-CR" sz="1600" noProof="0" dirty="0">
                          <a:latin typeface="Times New Roman" panose="02020603050405020304" pitchFamily="18" charset="0"/>
                          <a:cs typeface="Times New Roman" panose="02020603050405020304" pitchFamily="18" charset="0"/>
                        </a:rPr>
                        <a:t>[Rn,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000110110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00 (General)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extLst>
                  <a:ext uri="{0D108BD9-81ED-4DB2-BD59-A6C34878D82A}">
                    <a16:rowId xmlns:a16="http://schemas.microsoft.com/office/drawing/2014/main" val="4210622497"/>
                  </a:ext>
                </a:extLst>
              </a:tr>
              <a:tr h="370840">
                <a:tc>
                  <a:txBody>
                    <a:bodyPr/>
                    <a:lstStyle/>
                    <a:p>
                      <a:r>
                        <a:rPr lang="es-CR" sz="1600" noProof="0" dirty="0">
                          <a:latin typeface="Times New Roman" panose="02020603050405020304" pitchFamily="18" charset="0"/>
                          <a:cs typeface="Times New Roman" panose="02020603050405020304" pitchFamily="18" charset="0"/>
                        </a:rPr>
                        <a:t>PRINTI </a:t>
                      </a:r>
                      <a:r>
                        <a:rPr lang="es-CR" sz="1600" dirty="0">
                          <a:latin typeface="Times New Roman" panose="02020603050405020304" pitchFamily="18" charset="0"/>
                          <a:cs typeface="Times New Roman" panose="02020603050405020304" pitchFamily="18" charset="0"/>
                        </a:rPr>
                        <a:t>V</a:t>
                      </a:r>
                      <a:r>
                        <a:rPr lang="es-CR" sz="1600" noProof="0" dirty="0">
                          <a:latin typeface="Times New Roman" panose="02020603050405020304" pitchFamily="18" charset="0"/>
                          <a:cs typeface="Times New Roman" panose="02020603050405020304" pitchFamily="18" charset="0"/>
                        </a:rPr>
                        <a:t>[Rn,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000110111</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01 (‘Vault’)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883977059"/>
                  </a:ext>
                </a:extLst>
              </a:tr>
              <a:tr h="370840">
                <a:tc>
                  <a:txBody>
                    <a:bodyPr/>
                    <a:lstStyle/>
                    <a:p>
                      <a:r>
                        <a:rPr lang="es-CR" sz="1600" noProof="0" dirty="0">
                          <a:latin typeface="Times New Roman" panose="02020603050405020304" pitchFamily="18" charset="0"/>
                          <a:cs typeface="Times New Roman" panose="02020603050405020304" pitchFamily="18" charset="0"/>
                        </a:rPr>
                        <a:t>PRINTI </a:t>
                      </a:r>
                      <a:r>
                        <a:rPr lang="es-CR" sz="1600" dirty="0">
                          <a:latin typeface="Times New Roman" panose="02020603050405020304" pitchFamily="18" charset="0"/>
                          <a:cs typeface="Times New Roman" panose="02020603050405020304" pitchFamily="18" charset="0"/>
                        </a:rPr>
                        <a:t>D</a:t>
                      </a:r>
                      <a:r>
                        <a:rPr lang="es-CR" sz="1600" noProof="0" dirty="0">
                          <a:latin typeface="Times New Roman" panose="02020603050405020304" pitchFamily="18" charset="0"/>
                          <a:cs typeface="Times New Roman" panose="02020603050405020304" pitchFamily="18" charset="0"/>
                        </a:rPr>
                        <a:t>[Rn,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000111000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10 (Dinámica)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endPar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27626818"/>
                  </a:ext>
                </a:extLst>
              </a:tr>
              <a:tr h="370840">
                <a:tc>
                  <a:txBody>
                    <a:bodyPr/>
                    <a:lstStyle/>
                    <a:p>
                      <a:r>
                        <a:rPr lang="es-CR" sz="1600" noProof="0" dirty="0">
                          <a:latin typeface="Times New Roman" panose="02020603050405020304" pitchFamily="18" charset="0"/>
                          <a:cs typeface="Times New Roman" panose="02020603050405020304" pitchFamily="18" charset="0"/>
                        </a:rPr>
                        <a:t>PRINTI </a:t>
                      </a:r>
                      <a:r>
                        <a:rPr lang="es-CR" sz="1600" dirty="0">
                          <a:latin typeface="Times New Roman" panose="02020603050405020304" pitchFamily="18" charset="0"/>
                          <a:cs typeface="Times New Roman" panose="02020603050405020304" pitchFamily="18" charset="0"/>
                        </a:rPr>
                        <a:t>P</a:t>
                      </a:r>
                      <a:r>
                        <a:rPr lang="es-CR" sz="1600" noProof="0" dirty="0">
                          <a:latin typeface="Times New Roman" panose="02020603050405020304" pitchFamily="18" charset="0"/>
                          <a:cs typeface="Times New Roman" panose="02020603050405020304" pitchFamily="18" charset="0"/>
                        </a:rPr>
                        <a:t>[Rn, #offset]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000111001</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11 (Password)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174231253"/>
                  </a:ext>
                </a:extLst>
              </a:tr>
              <a:tr h="370840">
                <a:tc>
                  <a:txBody>
                    <a:bodyPr/>
                    <a:lstStyle/>
                    <a:p>
                      <a:r>
                        <a:rPr lang="es-CR" sz="1600" noProof="0" dirty="0">
                          <a:latin typeface="Times New Roman" panose="02020603050405020304" pitchFamily="18" charset="0"/>
                          <a:cs typeface="Times New Roman" panose="02020603050405020304" pitchFamily="18" charset="0"/>
                        </a:rPr>
                        <a:t>PRINTS </a:t>
                      </a:r>
                      <a:r>
                        <a:rPr lang="es-CR" sz="1600" dirty="0">
                          <a:latin typeface="Times New Roman" panose="02020603050405020304" pitchFamily="18" charset="0"/>
                          <a:cs typeface="Times New Roman" panose="02020603050405020304" pitchFamily="18" charset="0"/>
                        </a:rPr>
                        <a:t>G</a:t>
                      </a:r>
                      <a:r>
                        <a:rPr lang="es-CR" sz="1600" noProof="0" dirty="0">
                          <a:latin typeface="Times New Roman" panose="02020603050405020304" pitchFamily="18" charset="0"/>
                          <a:cs typeface="Times New Roman" panose="02020603050405020304" pitchFamily="18" charset="0"/>
                        </a:rPr>
                        <a:t>[Rn, #limit]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000111010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endPar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89124497"/>
                  </a:ext>
                </a:extLst>
              </a:tr>
              <a:tr h="370840">
                <a:tc>
                  <a:txBody>
                    <a:bodyPr/>
                    <a:lstStyle/>
                    <a:p>
                      <a:r>
                        <a:rPr lang="es-CR" sz="1600" noProof="0" dirty="0">
                          <a:latin typeface="Times New Roman" panose="02020603050405020304" pitchFamily="18" charset="0"/>
                          <a:cs typeface="Times New Roman" panose="02020603050405020304" pitchFamily="18" charset="0"/>
                        </a:rPr>
                        <a:t>PRINTS </a:t>
                      </a:r>
                      <a:r>
                        <a:rPr lang="es-CR" sz="1600" dirty="0">
                          <a:latin typeface="Times New Roman" panose="02020603050405020304" pitchFamily="18" charset="0"/>
                          <a:cs typeface="Times New Roman" panose="02020603050405020304" pitchFamily="18" charset="0"/>
                        </a:rPr>
                        <a:t>V</a:t>
                      </a:r>
                      <a:r>
                        <a:rPr lang="es-CR" sz="1600" noProof="0" dirty="0">
                          <a:latin typeface="Times New Roman" panose="02020603050405020304" pitchFamily="18" charset="0"/>
                          <a:cs typeface="Times New Roman" panose="02020603050405020304" pitchFamily="18" charset="0"/>
                        </a:rPr>
                        <a:t>[Rn, #limit]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000111011</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84500259"/>
                  </a:ext>
                </a:extLst>
              </a:tr>
              <a:tr h="370840">
                <a:tc>
                  <a:txBody>
                    <a:bodyPr/>
                    <a:lstStyle/>
                    <a:p>
                      <a:r>
                        <a:rPr lang="es-CR" sz="1600" noProof="0" dirty="0">
                          <a:latin typeface="Times New Roman" panose="02020603050405020304" pitchFamily="18" charset="0"/>
                          <a:cs typeface="Times New Roman" panose="02020603050405020304" pitchFamily="18" charset="0"/>
                        </a:rPr>
                        <a:t>PRINTS </a:t>
                      </a:r>
                      <a:r>
                        <a:rPr lang="es-CR" sz="1600" dirty="0">
                          <a:latin typeface="Times New Roman" panose="02020603050405020304" pitchFamily="18" charset="0"/>
                          <a:cs typeface="Times New Roman" panose="02020603050405020304" pitchFamily="18" charset="0"/>
                        </a:rPr>
                        <a:t>D</a:t>
                      </a:r>
                      <a:r>
                        <a:rPr lang="es-CR" sz="1600" noProof="0" dirty="0">
                          <a:latin typeface="Times New Roman" panose="02020603050405020304" pitchFamily="18" charset="0"/>
                          <a:cs typeface="Times New Roman" panose="02020603050405020304" pitchFamily="18" charset="0"/>
                        </a:rPr>
                        <a:t>[Rn, #limit]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800" kern="1200" noProof="0" dirty="0">
                          <a:solidFill>
                            <a:schemeClr val="dk1"/>
                          </a:solidFill>
                          <a:latin typeface="Times New Roman" panose="02020603050405020304" pitchFamily="18" charset="0"/>
                          <a:ea typeface="+mn-ea"/>
                          <a:cs typeface="Times New Roman" panose="02020603050405020304" pitchFamily="18" charset="0"/>
                        </a:rPr>
                        <a:t>000111100</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endPar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endPar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405186685"/>
                  </a:ext>
                </a:extLst>
              </a:tr>
              <a:tr h="370840">
                <a:tc>
                  <a:txBody>
                    <a:bodyPr/>
                    <a:lstStyle/>
                    <a:p>
                      <a:r>
                        <a:rPr lang="es-CR" sz="1600" noProof="0" dirty="0">
                          <a:latin typeface="Times New Roman" panose="02020603050405020304" pitchFamily="18" charset="0"/>
                          <a:cs typeface="Times New Roman" panose="02020603050405020304" pitchFamily="18" charset="0"/>
                        </a:rPr>
                        <a:t>PRINTS </a:t>
                      </a:r>
                      <a:r>
                        <a:rPr lang="es-CR" sz="1600" dirty="0">
                          <a:latin typeface="Times New Roman" panose="02020603050405020304" pitchFamily="18" charset="0"/>
                          <a:cs typeface="Times New Roman" panose="02020603050405020304" pitchFamily="18" charset="0"/>
                        </a:rPr>
                        <a:t>P</a:t>
                      </a:r>
                      <a:r>
                        <a:rPr lang="es-CR" sz="1600" noProof="0" dirty="0">
                          <a:latin typeface="Times New Roman" panose="02020603050405020304" pitchFamily="18" charset="0"/>
                          <a:cs typeface="Times New Roman" panose="02020603050405020304" pitchFamily="18" charset="0"/>
                        </a:rPr>
                        <a:t>[Rn, #limit]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000111101</a:t>
                      </a:r>
                    </a:p>
                  </a:txBody>
                  <a:tcPr anchor="ctr"/>
                </a:tc>
                <a:tc>
                  <a:txBody>
                    <a:bodyPr/>
                    <a:lstStyle/>
                    <a:p>
                      <a:pPr marL="0" algn="ctr" defTabSz="914400" rtl="0" eaLnBrk="1" latinLnBrk="0" hangingPunct="1"/>
                      <a:r>
                        <a:rPr lang="es-CR" sz="1400" kern="1200" dirty="0">
                          <a:solidFill>
                            <a:schemeClr val="dk1"/>
                          </a:solidFill>
                          <a:latin typeface="Times New Roman" panose="02020603050405020304" pitchFamily="18" charset="0"/>
                          <a:ea typeface="+mn-ea"/>
                          <a:cs typeface="Times New Roman" panose="02020603050405020304" pitchFamily="18" charset="0"/>
                        </a:rPr>
                        <a:t>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extLst>
                  <a:ext uri="{0D108BD9-81ED-4DB2-BD59-A6C34878D82A}">
                    <a16:rowId xmlns:a16="http://schemas.microsoft.com/office/drawing/2014/main" val="1373029951"/>
                  </a:ext>
                </a:extLst>
              </a:tr>
            </a:tbl>
          </a:graphicData>
        </a:graphic>
      </p:graphicFrame>
    </p:spTree>
    <p:extLst>
      <p:ext uri="{BB962C8B-B14F-4D97-AF65-F5344CB8AC3E}">
        <p14:creationId xmlns:p14="http://schemas.microsoft.com/office/powerpoint/2010/main" val="1278124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F5AEB-F8D4-9A20-B87D-C14DA2531EC1}"/>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3097977-ED60-DBDA-B539-3AA3AC43197D}"/>
              </a:ext>
            </a:extLst>
          </p:cNvPr>
          <p:cNvGraphicFramePr>
            <a:graphicFrameLocks noGrp="1"/>
          </p:cNvGraphicFramePr>
          <p:nvPr>
            <p:extLst>
              <p:ext uri="{D42A27DB-BD31-4B8C-83A1-F6EECF244321}">
                <p14:modId xmlns:p14="http://schemas.microsoft.com/office/powerpoint/2010/main" val="2434871178"/>
              </p:ext>
            </p:extLst>
          </p:nvPr>
        </p:nvGraphicFramePr>
        <p:xfrm>
          <a:off x="175735" y="2583180"/>
          <a:ext cx="11840529" cy="2270760"/>
        </p:xfrm>
        <a:graphic>
          <a:graphicData uri="http://schemas.openxmlformats.org/drawingml/2006/table">
            <a:tbl>
              <a:tblPr firstRow="1" bandRow="1">
                <a:tableStyleId>{5C22544A-7EE6-4342-B048-85BDC9FD1C3A}</a:tableStyleId>
              </a:tblPr>
              <a:tblGrid>
                <a:gridCol w="2338865">
                  <a:extLst>
                    <a:ext uri="{9D8B030D-6E8A-4147-A177-3AD203B41FA5}">
                      <a16:colId xmlns:a16="http://schemas.microsoft.com/office/drawing/2014/main" val="1108184468"/>
                    </a:ext>
                  </a:extLst>
                </a:gridCol>
                <a:gridCol w="2130552">
                  <a:extLst>
                    <a:ext uri="{9D8B030D-6E8A-4147-A177-3AD203B41FA5}">
                      <a16:colId xmlns:a16="http://schemas.microsoft.com/office/drawing/2014/main" val="1991691615"/>
                    </a:ext>
                  </a:extLst>
                </a:gridCol>
                <a:gridCol w="3529584">
                  <a:extLst>
                    <a:ext uri="{9D8B030D-6E8A-4147-A177-3AD203B41FA5}">
                      <a16:colId xmlns:a16="http://schemas.microsoft.com/office/drawing/2014/main" val="546413856"/>
                    </a:ext>
                  </a:extLst>
                </a:gridCol>
                <a:gridCol w="3841528">
                  <a:extLst>
                    <a:ext uri="{9D8B030D-6E8A-4147-A177-3AD203B41FA5}">
                      <a16:colId xmlns:a16="http://schemas.microsoft.com/office/drawing/2014/main" val="2143802702"/>
                    </a:ext>
                  </a:extLst>
                </a:gridCol>
              </a:tblGrid>
              <a:tr h="370840">
                <a:tc gridSpan="4">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endParaRPr lang="es-CR"/>
                    </a:p>
                  </a:txBody>
                  <a:tcPr/>
                </a:tc>
                <a:extLst>
                  <a:ext uri="{0D108BD9-81ED-4DB2-BD59-A6C34878D82A}">
                    <a16:rowId xmlns:a16="http://schemas.microsoft.com/office/drawing/2014/main" val="1087584348"/>
                  </a:ext>
                </a:extLst>
              </a:tr>
              <a:tr h="38962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54-49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600" dirty="0">
                          <a:latin typeface="Times New Roman" panose="02020603050405020304" pitchFamily="18" charset="0"/>
                          <a:cs typeface="Times New Roman" panose="02020603050405020304" pitchFamily="18" charset="0"/>
                        </a:rPr>
                        <a:t>Bit 48-0</a:t>
                      </a:r>
                    </a:p>
                  </a:txBody>
                  <a:tcPr anchor="ctr"/>
                </a:tc>
                <a:extLst>
                  <a:ext uri="{0D108BD9-81ED-4DB2-BD59-A6C34878D82A}">
                    <a16:rowId xmlns:a16="http://schemas.microsoft.com/office/drawing/2014/main" val="16818021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600" noProof="0" dirty="0">
                          <a:latin typeface="Times New Roman" panose="02020603050405020304" pitchFamily="18" charset="0"/>
                          <a:cs typeface="Times New Roman" panose="02020603050405020304" pitchFamily="18" charset="0"/>
                        </a:rPr>
                        <a:t>PRINTR Rd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000111110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extLst>
                  <a:ext uri="{0D108BD9-81ED-4DB2-BD59-A6C34878D82A}">
                    <a16:rowId xmlns:a16="http://schemas.microsoft.com/office/drawing/2014/main" val="4025608049"/>
                  </a:ext>
                </a:extLst>
              </a:tr>
              <a:tr h="37084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gridSpan="2">
                  <a:txBody>
                    <a:bodyPr/>
                    <a:lstStyle/>
                    <a:p>
                      <a:pPr algn="ctr"/>
                      <a:r>
                        <a:rPr lang="es-CR" sz="1600" dirty="0">
                          <a:latin typeface="Times New Roman" panose="02020603050405020304" pitchFamily="18" charset="0"/>
                          <a:cs typeface="Times New Roman" panose="02020603050405020304" pitchFamily="18" charset="0"/>
                        </a:rPr>
                        <a:t>Bit 54-0 (Valor de ASCII en </a:t>
                      </a:r>
                      <a:r>
                        <a:rPr lang="es-CR" sz="1600" dirty="0" err="1">
                          <a:latin typeface="Times New Roman" panose="02020603050405020304" pitchFamily="18" charset="0"/>
                          <a:cs typeface="Times New Roman" panose="02020603050405020304" pitchFamily="18" charset="0"/>
                        </a:rPr>
                        <a:t>bin</a:t>
                      </a:r>
                      <a:r>
                        <a:rPr lang="es-CR" sz="1600" dirty="0">
                          <a:latin typeface="Times New Roman" panose="02020603050405020304" pitchFamily="18" charset="0"/>
                          <a:cs typeface="Times New Roman" panose="02020603050405020304" pitchFamily="18" charset="0"/>
                        </a:rPr>
                        <a:t>)</a:t>
                      </a:r>
                    </a:p>
                  </a:txBody>
                  <a:tcPr anchor="ctr"/>
                </a:tc>
                <a:tc hMerge="1">
                  <a:txBody>
                    <a:bodyPr/>
                    <a:lstStyle/>
                    <a:p>
                      <a:endParaRPr lang="es-CR"/>
                    </a:p>
                  </a:txBody>
                  <a:tcPr/>
                </a:tc>
                <a:extLst>
                  <a:ext uri="{0D108BD9-81ED-4DB2-BD59-A6C34878D82A}">
                    <a16:rowId xmlns:a16="http://schemas.microsoft.com/office/drawing/2014/main" val="1896394143"/>
                  </a:ext>
                </a:extLst>
              </a:tr>
              <a:tr h="370840">
                <a:tc>
                  <a:txBody>
                    <a:bodyPr/>
                    <a:lstStyle/>
                    <a:p>
                      <a:pPr algn="ctr"/>
                      <a:r>
                        <a:rPr lang="es-CR" sz="1600" noProof="0" dirty="0">
                          <a:latin typeface="Times New Roman" panose="02020603050405020304" pitchFamily="18" charset="0"/>
                          <a:cs typeface="Times New Roman" panose="02020603050405020304" pitchFamily="18" charset="0"/>
                        </a:rPr>
                        <a:t>PRINTL "texto"</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000111111</a:t>
                      </a: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tc hMerge="1">
                  <a:txBody>
                    <a:bodyPr/>
                    <a:lstStyle/>
                    <a:p>
                      <a:endParaRPr lang="es-CR"/>
                    </a:p>
                  </a:txBody>
                  <a:tcPr/>
                </a:tc>
                <a:extLst>
                  <a:ext uri="{0D108BD9-81ED-4DB2-BD59-A6C34878D82A}">
                    <a16:rowId xmlns:a16="http://schemas.microsoft.com/office/drawing/2014/main" val="1171192010"/>
                  </a:ext>
                </a:extLst>
              </a:tr>
            </a:tbl>
          </a:graphicData>
        </a:graphic>
      </p:graphicFrame>
    </p:spTree>
    <p:extLst>
      <p:ext uri="{BB962C8B-B14F-4D97-AF65-F5344CB8AC3E}">
        <p14:creationId xmlns:p14="http://schemas.microsoft.com/office/powerpoint/2010/main" val="159097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72464-9677-ECBD-79B7-1F93EF07100F}"/>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D9BA4A5C-C5BA-CFE5-DA85-BFAF64B1C796}"/>
              </a:ext>
            </a:extLst>
          </p:cNvPr>
          <p:cNvGraphicFramePr>
            <a:graphicFrameLocks noGrp="1"/>
          </p:cNvGraphicFramePr>
          <p:nvPr>
            <p:extLst>
              <p:ext uri="{D42A27DB-BD31-4B8C-83A1-F6EECF244321}">
                <p14:modId xmlns:p14="http://schemas.microsoft.com/office/powerpoint/2010/main" val="4154046813"/>
              </p:ext>
            </p:extLst>
          </p:nvPr>
        </p:nvGraphicFramePr>
        <p:xfrm>
          <a:off x="175735" y="397764"/>
          <a:ext cx="11840529" cy="1691640"/>
        </p:xfrm>
        <a:graphic>
          <a:graphicData uri="http://schemas.openxmlformats.org/drawingml/2006/table">
            <a:tbl>
              <a:tblPr firstRow="1" bandRow="1">
                <a:tableStyleId>{5C22544A-7EE6-4342-B048-85BDC9FD1C3A}</a:tableStyleId>
              </a:tblPr>
              <a:tblGrid>
                <a:gridCol w="2338865">
                  <a:extLst>
                    <a:ext uri="{9D8B030D-6E8A-4147-A177-3AD203B41FA5}">
                      <a16:colId xmlns:a16="http://schemas.microsoft.com/office/drawing/2014/main" val="1108184468"/>
                    </a:ext>
                  </a:extLst>
                </a:gridCol>
                <a:gridCol w="2130552">
                  <a:extLst>
                    <a:ext uri="{9D8B030D-6E8A-4147-A177-3AD203B41FA5}">
                      <a16:colId xmlns:a16="http://schemas.microsoft.com/office/drawing/2014/main" val="1991691615"/>
                    </a:ext>
                  </a:extLst>
                </a:gridCol>
                <a:gridCol w="7371112">
                  <a:extLst>
                    <a:ext uri="{9D8B030D-6E8A-4147-A177-3AD203B41FA5}">
                      <a16:colId xmlns:a16="http://schemas.microsoft.com/office/drawing/2014/main" val="546413856"/>
                    </a:ext>
                  </a:extLst>
                </a:gridCol>
              </a:tblGrid>
              <a:tr h="370840">
                <a:tc gridSpan="3">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7584348"/>
                  </a:ext>
                </a:extLst>
              </a:tr>
              <a:tr h="450072">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54-0</a:t>
                      </a:r>
                    </a:p>
                  </a:txBody>
                  <a:tcPr anchor="ctr"/>
                </a:tc>
                <a:extLst>
                  <a:ext uri="{0D108BD9-81ED-4DB2-BD59-A6C34878D82A}">
                    <a16:rowId xmlns:a16="http://schemas.microsoft.com/office/drawing/2014/main" val="1681802149"/>
                  </a:ext>
                </a:extLst>
              </a:tr>
              <a:tr h="370840">
                <a:tc>
                  <a:txBody>
                    <a:bodyPr/>
                    <a:lstStyle/>
                    <a:p>
                      <a:pPr algn="ctr"/>
                      <a:r>
                        <a:rPr lang="es-CR" sz="1600" dirty="0">
                          <a:latin typeface="Times New Roman" panose="02020603050405020304" pitchFamily="18" charset="0"/>
                          <a:cs typeface="Times New Roman" panose="02020603050405020304" pitchFamily="18" charset="0"/>
                        </a:rPr>
                        <a:t>AUTHCMP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extLst>
                  <a:ext uri="{0D108BD9-81ED-4DB2-BD59-A6C34878D82A}">
                    <a16:rowId xmlns:a16="http://schemas.microsoft.com/office/drawing/2014/main" val="4025608049"/>
                  </a:ext>
                </a:extLst>
              </a:tr>
              <a:tr h="370840">
                <a:tc>
                  <a:txBody>
                    <a:bodyPr/>
                    <a:lstStyle/>
                    <a:p>
                      <a:pPr algn="ctr"/>
                      <a:r>
                        <a:rPr lang="es-CR" sz="1600" dirty="0">
                          <a:latin typeface="Times New Roman" panose="02020603050405020304" pitchFamily="18" charset="0"/>
                          <a:cs typeface="Times New Roman" panose="02020603050405020304" pitchFamily="18" charset="0"/>
                        </a:rPr>
                        <a:t>LOGOUT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a:t>
                      </a:r>
                    </a:p>
                  </a:txBody>
                  <a:tcPr anchor="ctr"/>
                </a:tc>
                <a:extLst>
                  <a:ext uri="{0D108BD9-81ED-4DB2-BD59-A6C34878D82A}">
                    <a16:rowId xmlns:a16="http://schemas.microsoft.com/office/drawing/2014/main" val="1171192010"/>
                  </a:ext>
                </a:extLst>
              </a:tr>
            </a:tbl>
          </a:graphicData>
        </a:graphic>
      </p:graphicFrame>
      <p:graphicFrame>
        <p:nvGraphicFramePr>
          <p:cNvPr id="2" name="Tabla 1">
            <a:extLst>
              <a:ext uri="{FF2B5EF4-FFF2-40B4-BE49-F238E27FC236}">
                <a16:creationId xmlns:a16="http://schemas.microsoft.com/office/drawing/2014/main" id="{25D60D1D-4EB9-3BF2-9354-22284E5D8A3A}"/>
              </a:ext>
            </a:extLst>
          </p:cNvPr>
          <p:cNvGraphicFramePr>
            <a:graphicFrameLocks noGrp="1"/>
          </p:cNvGraphicFramePr>
          <p:nvPr>
            <p:extLst>
              <p:ext uri="{D42A27DB-BD31-4B8C-83A1-F6EECF244321}">
                <p14:modId xmlns:p14="http://schemas.microsoft.com/office/powerpoint/2010/main" val="3111172524"/>
              </p:ext>
            </p:extLst>
          </p:nvPr>
        </p:nvGraphicFramePr>
        <p:xfrm>
          <a:off x="175735" y="3314700"/>
          <a:ext cx="11840530" cy="2270760"/>
        </p:xfrm>
        <a:graphic>
          <a:graphicData uri="http://schemas.openxmlformats.org/drawingml/2006/table">
            <a:tbl>
              <a:tblPr firstRow="1" bandRow="1">
                <a:tableStyleId>{5C22544A-7EE6-4342-B048-85BDC9FD1C3A}</a:tableStyleId>
              </a:tblPr>
              <a:tblGrid>
                <a:gridCol w="2887505">
                  <a:extLst>
                    <a:ext uri="{9D8B030D-6E8A-4147-A177-3AD203B41FA5}">
                      <a16:colId xmlns:a16="http://schemas.microsoft.com/office/drawing/2014/main" val="1108184468"/>
                    </a:ext>
                  </a:extLst>
                </a:gridCol>
                <a:gridCol w="2020824">
                  <a:extLst>
                    <a:ext uri="{9D8B030D-6E8A-4147-A177-3AD203B41FA5}">
                      <a16:colId xmlns:a16="http://schemas.microsoft.com/office/drawing/2014/main" val="1991691615"/>
                    </a:ext>
                  </a:extLst>
                </a:gridCol>
                <a:gridCol w="1810512">
                  <a:extLst>
                    <a:ext uri="{9D8B030D-6E8A-4147-A177-3AD203B41FA5}">
                      <a16:colId xmlns:a16="http://schemas.microsoft.com/office/drawing/2014/main" val="546413856"/>
                    </a:ext>
                  </a:extLst>
                </a:gridCol>
                <a:gridCol w="2368296">
                  <a:extLst>
                    <a:ext uri="{9D8B030D-6E8A-4147-A177-3AD203B41FA5}">
                      <a16:colId xmlns:a16="http://schemas.microsoft.com/office/drawing/2014/main" val="1209271612"/>
                    </a:ext>
                  </a:extLst>
                </a:gridCol>
                <a:gridCol w="2039112">
                  <a:extLst>
                    <a:ext uri="{9D8B030D-6E8A-4147-A177-3AD203B41FA5}">
                      <a16:colId xmlns:a16="http://schemas.microsoft.com/office/drawing/2014/main" val="1755959868"/>
                    </a:ext>
                  </a:extLst>
                </a:gridCol>
                <a:gridCol w="714281">
                  <a:extLst>
                    <a:ext uri="{9D8B030D-6E8A-4147-A177-3AD203B41FA5}">
                      <a16:colId xmlns:a16="http://schemas.microsoft.com/office/drawing/2014/main" val="761844549"/>
                    </a:ext>
                  </a:extLst>
                </a:gridCol>
              </a:tblGrid>
              <a:tr h="370840">
                <a:tc gridSpan="6">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pPr algn="ctr"/>
                      <a:endParaRPr lang="es-CR"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es-CR"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es-CR"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87584348"/>
                  </a:ext>
                </a:extLst>
              </a:tr>
              <a:tr h="450072">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200" dirty="0">
                          <a:latin typeface="Times New Roman" panose="02020603050405020304" pitchFamily="18" charset="0"/>
                          <a:cs typeface="Times New Roman" panose="02020603050405020304" pitchFamily="18" charset="0"/>
                        </a:rPr>
                        <a:t>Bit 54-53 (Identifica cual llave es k0,k1,k2,k3)</a:t>
                      </a:r>
                    </a:p>
                  </a:txBody>
                  <a:tcPr anchor="ctr"/>
                </a:tc>
                <a:tc>
                  <a:txBody>
                    <a:bodyPr/>
                    <a:lstStyle/>
                    <a:p>
                      <a:pPr algn="ctr"/>
                      <a:r>
                        <a:rPr lang="es-CR" sz="1200" dirty="0">
                          <a:latin typeface="Times New Roman" panose="02020603050405020304" pitchFamily="18" charset="0"/>
                          <a:cs typeface="Times New Roman" panose="02020603050405020304" pitchFamily="18" charset="0"/>
                        </a:rPr>
                        <a:t>Bit 52-51 (Identifica cual bloque de los 4 posibles es k0,k1,k2,K3)</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50-19 (Identifica el valor de valHex)</a:t>
                      </a:r>
                    </a:p>
                  </a:txBody>
                  <a:tcPr anchor="ctr"/>
                </a:tc>
                <a:tc>
                  <a:txBody>
                    <a:bodyPr/>
                    <a:lstStyle/>
                    <a:p>
                      <a:pPr algn="ctr"/>
                      <a:r>
                        <a:rPr lang="es-CR" sz="1100" dirty="0">
                          <a:latin typeface="Times New Roman" panose="02020603050405020304" pitchFamily="18" charset="0"/>
                          <a:cs typeface="Times New Roman" panose="02020603050405020304" pitchFamily="18" charset="0"/>
                        </a:rPr>
                        <a:t>Bit 18-0</a:t>
                      </a:r>
                    </a:p>
                  </a:txBody>
                  <a:tcPr anchor="ctr"/>
                </a:tc>
                <a:extLst>
                  <a:ext uri="{0D108BD9-81ED-4DB2-BD59-A6C34878D82A}">
                    <a16:rowId xmlns:a16="http://schemas.microsoft.com/office/drawing/2014/main" val="1681802149"/>
                  </a:ext>
                </a:extLst>
              </a:tr>
              <a:tr h="370840">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STRK &lt;clave&gt;.&lt;word&gt; #valHex</a:t>
                      </a:r>
                      <a:endParaRPr lang="es-CR"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001000010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4025608049"/>
                  </a:ext>
                </a:extLst>
              </a:tr>
              <a:tr h="370840">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200" dirty="0">
                          <a:latin typeface="Times New Roman" panose="02020603050405020304" pitchFamily="18" charset="0"/>
                          <a:cs typeface="Times New Roman" panose="02020603050405020304" pitchFamily="18" charset="0"/>
                        </a:rPr>
                        <a:t>Bit 54-52 (Identifica cual bloque de contraseña)</a:t>
                      </a:r>
                    </a:p>
                  </a:txBody>
                  <a:tcPr anchor="ctr"/>
                </a:tc>
                <a:tc gridSpan="2">
                  <a:txBody>
                    <a:bodyPr/>
                    <a:lstStyle/>
                    <a:p>
                      <a:pPr algn="ctr"/>
                      <a:r>
                        <a:rPr lang="es-CR" sz="1600" dirty="0">
                          <a:latin typeface="Times New Roman" panose="02020603050405020304" pitchFamily="18" charset="0"/>
                          <a:cs typeface="Times New Roman" panose="02020603050405020304" pitchFamily="18" charset="0"/>
                        </a:rPr>
                        <a:t>Bit 51-20 (Identifica el valor de valHex)</a:t>
                      </a:r>
                    </a:p>
                  </a:txBody>
                  <a:tcPr anchor="ctr"/>
                </a:tc>
                <a:tc hMerge="1">
                  <a:txBody>
                    <a:bodyPr/>
                    <a:lstStyle/>
                    <a:p>
                      <a:endParaRPr dirty="0"/>
                    </a:p>
                  </a:txBody>
                  <a:tcPr anchor="ctr"/>
                </a:tc>
                <a:tc>
                  <a:txBody>
                    <a:bodyPr/>
                    <a:lstStyle/>
                    <a:p>
                      <a:pPr algn="ctr"/>
                      <a:r>
                        <a:rPr lang="es-CR" sz="1200" dirty="0">
                          <a:latin typeface="Times New Roman" panose="02020603050405020304" pitchFamily="18" charset="0"/>
                          <a:cs typeface="Times New Roman" panose="02020603050405020304" pitchFamily="18" charset="0"/>
                        </a:rPr>
                        <a:t>Bit 19-0</a:t>
                      </a:r>
                    </a:p>
                  </a:txBody>
                  <a:tcPr anchor="ctr"/>
                </a:tc>
                <a:extLst>
                  <a:ext uri="{0D108BD9-81ED-4DB2-BD59-A6C34878D82A}">
                    <a16:rowId xmlns:a16="http://schemas.microsoft.com/office/drawing/2014/main" val="1171192010"/>
                  </a:ext>
                </a:extLst>
              </a:tr>
              <a:tr h="370840">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STRPASS &lt;word&gt; #valHex</a:t>
                      </a:r>
                      <a:endParaRPr lang="es-CR"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001000011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hMerge="1">
                  <a:txBody>
                    <a:bodyPr/>
                    <a:lstStyle/>
                    <a:p>
                      <a:endParaRP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4202397665"/>
                  </a:ext>
                </a:extLst>
              </a:tr>
            </a:tbl>
          </a:graphicData>
        </a:graphic>
      </p:graphicFrame>
    </p:spTree>
    <p:extLst>
      <p:ext uri="{BB962C8B-B14F-4D97-AF65-F5344CB8AC3E}">
        <p14:creationId xmlns:p14="http://schemas.microsoft.com/office/powerpoint/2010/main" val="226835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95394-9D35-8DF4-C23B-8F43A057E97C}"/>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4FD69553-F27B-ED08-9552-364F48A8AB76}"/>
              </a:ext>
            </a:extLst>
          </p:cNvPr>
          <p:cNvSpPr txBox="1"/>
          <p:nvPr/>
        </p:nvSpPr>
        <p:spPr>
          <a:xfrm>
            <a:off x="219456" y="82296"/>
            <a:ext cx="2898648" cy="369332"/>
          </a:xfrm>
          <a:prstGeom prst="rect">
            <a:avLst/>
          </a:prstGeom>
          <a:noFill/>
        </p:spPr>
        <p:txBody>
          <a:bodyPr wrap="square" rtlCol="0">
            <a:spAutoFit/>
          </a:bodyPr>
          <a:lstStyle/>
          <a:p>
            <a:r>
              <a:rPr lang="es-CR" u="sng" dirty="0"/>
              <a:t>Instrucciones De Seguridad:</a:t>
            </a:r>
          </a:p>
        </p:txBody>
      </p:sp>
      <p:sp>
        <p:nvSpPr>
          <p:cNvPr id="5" name="CuadroTexto 4">
            <a:extLst>
              <a:ext uri="{FF2B5EF4-FFF2-40B4-BE49-F238E27FC236}">
                <a16:creationId xmlns:a16="http://schemas.microsoft.com/office/drawing/2014/main" id="{1BE307CA-3749-B565-1381-105CC9F21063}"/>
              </a:ext>
            </a:extLst>
          </p:cNvPr>
          <p:cNvSpPr txBox="1"/>
          <p:nvPr/>
        </p:nvSpPr>
        <p:spPr>
          <a:xfrm>
            <a:off x="219456" y="474345"/>
            <a:ext cx="11283696" cy="5078313"/>
          </a:xfrm>
          <a:prstGeom prst="rect">
            <a:avLst/>
          </a:prstGeom>
          <a:noFill/>
        </p:spPr>
        <p:txBody>
          <a:bodyPr wrap="square" rtlCol="0">
            <a:spAutoFit/>
          </a:bodyPr>
          <a:lstStyle/>
          <a:p>
            <a:pPr marL="342900" indent="-342900">
              <a:buAutoNum type="arabicPeriod"/>
            </a:pPr>
            <a:r>
              <a:rPr lang="es-ES" dirty="0">
                <a:latin typeface="Times New Roman" panose="02020603050405020304" pitchFamily="18" charset="0"/>
                <a:cs typeface="Times New Roman" panose="02020603050405020304" pitchFamily="18" charset="0"/>
              </a:rPr>
              <a:t>Se tendrán las siguientes 4 memorias para el funcionamiento de seguridad de nuestro sistema:</a:t>
            </a:r>
          </a:p>
          <a:p>
            <a:pPr marL="800100" lvl="1" indent="-342900">
              <a:buAutoNum type="arabicPeriod"/>
            </a:pPr>
            <a:r>
              <a:rPr lang="es-ES" u="sng" dirty="0">
                <a:latin typeface="Times New Roman" panose="02020603050405020304" pitchFamily="18" charset="0"/>
                <a:cs typeface="Times New Roman" panose="02020603050405020304" pitchFamily="18" charset="0"/>
              </a:rPr>
              <a:t>Memoria Protegida por Flag ‘L’:</a:t>
            </a:r>
          </a:p>
          <a:p>
            <a:pPr marL="1257300" lvl="2" indent="-342900">
              <a:buAutoNum type="arabicPeriod"/>
            </a:pPr>
            <a:r>
              <a:rPr lang="es-ES" dirty="0">
                <a:latin typeface="Times New Roman" panose="02020603050405020304" pitchFamily="18" charset="0"/>
                <a:cs typeface="Times New Roman" panose="02020603050405020304" pitchFamily="18" charset="0"/>
              </a:rPr>
              <a:t>Un set de </a:t>
            </a:r>
            <a:r>
              <a:rPr lang="es-ES" b="1" dirty="0">
                <a:latin typeface="Times New Roman" panose="02020603050405020304" pitchFamily="18" charset="0"/>
                <a:cs typeface="Times New Roman" panose="02020603050405020304" pitchFamily="18" charset="0"/>
              </a:rPr>
              <a:t>8 bloques de 32 bits </a:t>
            </a:r>
            <a:r>
              <a:rPr lang="es-ES" dirty="0">
                <a:latin typeface="Times New Roman" panose="02020603050405020304" pitchFamily="18" charset="0"/>
                <a:cs typeface="Times New Roman" panose="02020603050405020304" pitchFamily="18" charset="0"/>
              </a:rPr>
              <a:t>para el manejo de nuestra contraseña de accesibilidad. (El flag de ‘L’ protege estos registros para su visualización y los flags de ‘S1’ y ‘S2’ proteger su escritura).</a:t>
            </a:r>
          </a:p>
          <a:p>
            <a:pPr marL="800100" lvl="1" indent="-342900">
              <a:buAutoNum type="arabicPeriod"/>
            </a:pPr>
            <a:r>
              <a:rPr lang="es-ES" u="sng" dirty="0">
                <a:latin typeface="Times New Roman" panose="02020603050405020304" pitchFamily="18" charset="0"/>
                <a:cs typeface="Times New Roman" panose="02020603050405020304" pitchFamily="18" charset="0"/>
              </a:rPr>
              <a:t>Memoria Protegida por Flag ‘S1’ y ‘S2’:</a:t>
            </a:r>
          </a:p>
          <a:p>
            <a:pPr marL="1257300" lvl="2" indent="-342900">
              <a:buFontTx/>
              <a:buAutoNum type="arabicPeriod"/>
            </a:pPr>
            <a:r>
              <a:rPr lang="es-ES" dirty="0">
                <a:latin typeface="Times New Roman" panose="02020603050405020304" pitchFamily="18" charset="0"/>
                <a:cs typeface="Times New Roman" panose="02020603050405020304" pitchFamily="18" charset="0"/>
              </a:rPr>
              <a:t>Un set de </a:t>
            </a:r>
            <a:r>
              <a:rPr lang="es-ES" b="1" dirty="0">
                <a:latin typeface="Times New Roman" panose="02020603050405020304" pitchFamily="18" charset="0"/>
                <a:cs typeface="Times New Roman" panose="02020603050405020304" pitchFamily="18" charset="0"/>
              </a:rPr>
              <a:t>10 registros de 32bits</a:t>
            </a:r>
            <a:r>
              <a:rPr lang="es-ES" dirty="0">
                <a:latin typeface="Times New Roman" panose="02020603050405020304" pitchFamily="18" charset="0"/>
                <a:cs typeface="Times New Roman" panose="02020603050405020304" pitchFamily="18" charset="0"/>
              </a:rPr>
              <a:t> para el proceso de cifrado/descifrado de nuestro programa. </a:t>
            </a:r>
            <a:r>
              <a:rPr lang="es-CR" dirty="0">
                <a:latin typeface="Times New Roman" panose="02020603050405020304" pitchFamily="18" charset="0"/>
                <a:cs typeface="Times New Roman" panose="02020603050405020304" pitchFamily="18" charset="0"/>
              </a:rPr>
              <a:t>El Delta se guardará en uno de los registros del proceso de cifrado y el DELTA será: </a:t>
            </a:r>
            <a:r>
              <a:rPr lang="es-CR" b="1" dirty="0">
                <a:latin typeface="Times New Roman" panose="02020603050405020304" pitchFamily="18" charset="0"/>
                <a:cs typeface="Times New Roman" panose="02020603050405020304" pitchFamily="18" charset="0"/>
              </a:rPr>
              <a:t>0x9e3779b9.</a:t>
            </a:r>
            <a:endParaRPr lang="es-ES" dirty="0">
              <a:latin typeface="Times New Roman" panose="02020603050405020304" pitchFamily="18" charset="0"/>
              <a:cs typeface="Times New Roman" panose="02020603050405020304" pitchFamily="18" charset="0"/>
            </a:endParaRPr>
          </a:p>
          <a:p>
            <a:pPr marL="1257300" lvl="2" indent="-342900">
              <a:buAutoNum type="arabicPeriod"/>
            </a:pPr>
            <a:r>
              <a:rPr lang="es-ES" dirty="0">
                <a:latin typeface="Times New Roman" panose="02020603050405020304" pitchFamily="18" charset="0"/>
                <a:cs typeface="Times New Roman" panose="02020603050405020304" pitchFamily="18" charset="0"/>
              </a:rPr>
              <a:t>Un banco de llaves criptográficas compuesto de </a:t>
            </a:r>
            <a:r>
              <a:rPr lang="es-ES" b="1" dirty="0">
                <a:latin typeface="Times New Roman" panose="02020603050405020304" pitchFamily="18" charset="0"/>
                <a:cs typeface="Times New Roman" panose="02020603050405020304" pitchFamily="18" charset="0"/>
              </a:rPr>
              <a:t>16 bloques de 32bits </a:t>
            </a:r>
            <a:r>
              <a:rPr lang="es-ES" dirty="0">
                <a:latin typeface="Times New Roman" panose="02020603050405020304" pitchFamily="18" charset="0"/>
                <a:cs typeface="Times New Roman" panose="02020603050405020304" pitchFamily="18" charset="0"/>
              </a:rPr>
              <a:t>(4 bloques por llave). </a:t>
            </a:r>
            <a:r>
              <a:rPr lang="es-CR" dirty="0">
                <a:latin typeface="Times New Roman" panose="02020603050405020304" pitchFamily="18" charset="0"/>
                <a:cs typeface="Times New Roman" panose="02020603050405020304" pitchFamily="18" charset="0"/>
              </a:rPr>
              <a:t>Cada llave de encriptación será de </a:t>
            </a:r>
            <a:r>
              <a:rPr lang="es-CR" b="1" dirty="0">
                <a:latin typeface="Times New Roman" panose="02020603050405020304" pitchFamily="18" charset="0"/>
                <a:cs typeface="Times New Roman" panose="02020603050405020304" pitchFamily="18" charset="0"/>
              </a:rPr>
              <a:t>128bits.</a:t>
            </a:r>
          </a:p>
          <a:p>
            <a:pPr marL="1257300" lvl="2" indent="-342900">
              <a:buAutoNum type="arabicPeriod"/>
            </a:pPr>
            <a:r>
              <a:rPr lang="es-CR" dirty="0">
                <a:latin typeface="Times New Roman" panose="02020603050405020304" pitchFamily="18" charset="0"/>
                <a:cs typeface="Times New Roman" panose="02020603050405020304" pitchFamily="18" charset="0"/>
              </a:rPr>
              <a:t>Una </a:t>
            </a:r>
            <a:r>
              <a:rPr lang="es-CR" b="1" dirty="0">
                <a:latin typeface="Times New Roman" panose="02020603050405020304" pitchFamily="18" charset="0"/>
                <a:cs typeface="Times New Roman" panose="02020603050405020304" pitchFamily="18" charset="0"/>
              </a:rPr>
              <a:t>memoria dinámica</a:t>
            </a:r>
            <a:r>
              <a:rPr lang="es-CR" dirty="0">
                <a:latin typeface="Times New Roman" panose="02020603050405020304" pitchFamily="18" charset="0"/>
                <a:cs typeface="Times New Roman" panose="02020603050405020304" pitchFamily="18" charset="0"/>
              </a:rPr>
              <a:t>, en esta memoria se guardará la información aleatoria la cual se encriptará o desencriptara con TEA.</a:t>
            </a:r>
            <a:endParaRPr lang="es-ES" dirty="0">
              <a:latin typeface="Times New Roman" panose="02020603050405020304" pitchFamily="18" charset="0"/>
              <a:cs typeface="Times New Roman" panose="02020603050405020304" pitchFamily="18" charset="0"/>
            </a:endParaRPr>
          </a:p>
          <a:p>
            <a:pPr marL="342900" indent="-342900">
              <a:buAutoNum type="arabicPeriod"/>
            </a:pPr>
            <a:r>
              <a:rPr lang="es-ES" dirty="0">
                <a:latin typeface="Times New Roman" panose="02020603050405020304" pitchFamily="18" charset="0"/>
                <a:cs typeface="Times New Roman" panose="02020603050405020304" pitchFamily="18" charset="0"/>
              </a:rPr>
              <a:t>Se va a tener un par de flags extras los cuales son, dos “security flag”. Son dos para que una condición de funcionamiento de hardware, o sea que ambos flags tienen que estar coincidiendo en todo momento, SI UNO NO COINDICE, entonces se considera que esto es un error de hardware y no se aplican las condiciones de funcionamiento.</a:t>
            </a:r>
          </a:p>
          <a:p>
            <a:pPr marL="342900" indent="-342900">
              <a:buAutoNum type="arabicPeriod"/>
            </a:pPr>
            <a:r>
              <a:rPr lang="es-ES" dirty="0">
                <a:latin typeface="Times New Roman" panose="02020603050405020304" pitchFamily="18" charset="0"/>
                <a:cs typeface="Times New Roman" panose="02020603050405020304" pitchFamily="18" charset="0"/>
              </a:rPr>
              <a:t>Se tendrá un tercer flag: "login flag", que es para asegurar la reservación del funcionamiento de "login“. </a:t>
            </a:r>
          </a:p>
          <a:p>
            <a:pPr marL="342900" indent="-342900">
              <a:buAutoNum type="arabicPeriod"/>
            </a:pPr>
            <a:r>
              <a:rPr lang="es-ES" dirty="0">
                <a:latin typeface="Times New Roman" panose="02020603050405020304" pitchFamily="18" charset="0"/>
                <a:cs typeface="Times New Roman" panose="02020603050405020304" pitchFamily="18" charset="0"/>
              </a:rPr>
              <a:t>Se aplicará una contraseña, la cual, nos permitirá aplicar una acción de login y esta acción va a comparar si la contraseña es igual a la contraseña guardada. Esto permitirá la habilitación de los “security flag”.</a:t>
            </a:r>
          </a:p>
        </p:txBody>
      </p:sp>
    </p:spTree>
    <p:extLst>
      <p:ext uri="{BB962C8B-B14F-4D97-AF65-F5344CB8AC3E}">
        <p14:creationId xmlns:p14="http://schemas.microsoft.com/office/powerpoint/2010/main" val="2588026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68E6C-8AD2-E9A4-A2EF-0A0AB42FD8D4}"/>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5D7E210C-4E1F-04FD-A27D-E229A45F6929}"/>
              </a:ext>
            </a:extLst>
          </p:cNvPr>
          <p:cNvGraphicFramePr>
            <a:graphicFrameLocks noGrp="1"/>
          </p:cNvGraphicFramePr>
          <p:nvPr>
            <p:extLst>
              <p:ext uri="{D42A27DB-BD31-4B8C-83A1-F6EECF244321}">
                <p14:modId xmlns:p14="http://schemas.microsoft.com/office/powerpoint/2010/main" val="3898636484"/>
              </p:ext>
            </p:extLst>
          </p:nvPr>
        </p:nvGraphicFramePr>
        <p:xfrm>
          <a:off x="175735" y="178308"/>
          <a:ext cx="11840530" cy="3926840"/>
        </p:xfrm>
        <a:graphic>
          <a:graphicData uri="http://schemas.openxmlformats.org/drawingml/2006/table">
            <a:tbl>
              <a:tblPr firstRow="1" bandRow="1">
                <a:tableStyleId>{5C22544A-7EE6-4342-B048-85BDC9FD1C3A}</a:tableStyleId>
              </a:tblPr>
              <a:tblGrid>
                <a:gridCol w="2887505">
                  <a:extLst>
                    <a:ext uri="{9D8B030D-6E8A-4147-A177-3AD203B41FA5}">
                      <a16:colId xmlns:a16="http://schemas.microsoft.com/office/drawing/2014/main" val="1108184468"/>
                    </a:ext>
                  </a:extLst>
                </a:gridCol>
                <a:gridCol w="2514600">
                  <a:extLst>
                    <a:ext uri="{9D8B030D-6E8A-4147-A177-3AD203B41FA5}">
                      <a16:colId xmlns:a16="http://schemas.microsoft.com/office/drawing/2014/main" val="1991691615"/>
                    </a:ext>
                  </a:extLst>
                </a:gridCol>
                <a:gridCol w="2255520">
                  <a:extLst>
                    <a:ext uri="{9D8B030D-6E8A-4147-A177-3AD203B41FA5}">
                      <a16:colId xmlns:a16="http://schemas.microsoft.com/office/drawing/2014/main" val="546413856"/>
                    </a:ext>
                  </a:extLst>
                </a:gridCol>
                <a:gridCol w="4182905">
                  <a:extLst>
                    <a:ext uri="{9D8B030D-6E8A-4147-A177-3AD203B41FA5}">
                      <a16:colId xmlns:a16="http://schemas.microsoft.com/office/drawing/2014/main" val="1209271612"/>
                    </a:ext>
                  </a:extLst>
                </a:gridCol>
              </a:tblGrid>
              <a:tr h="370840">
                <a:tc gridSpan="4">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 (ESTAS SON OPERACIONES DE NUESTRO COMPILADOR, O SEA, LA TRADUCCION DE ESTO A BINARIO SON LAS INSTRUCCIONES QUE SE IMPLEMENTARÁN, LAS VARIAS)</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pPr algn="ctr"/>
                      <a:endParaRPr lang="es-CR"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87584348"/>
                  </a:ext>
                </a:extLst>
              </a:tr>
              <a:tr h="450072">
                <a:tc>
                  <a:txBody>
                    <a:bodyPr/>
                    <a:lstStyle/>
                    <a:p>
                      <a:pPr marL="0" algn="ctr" defTabSz="914400" rtl="0" eaLnBrk="1" latinLnBrk="0" hangingPunct="1"/>
                      <a:r>
                        <a:rPr lang="es-CR" sz="1600" kern="1200" dirty="0">
                          <a:solidFill>
                            <a:schemeClr val="dk1"/>
                          </a:solidFill>
                          <a:latin typeface="Times New Roman" panose="02020603050405020304" pitchFamily="18" charset="0"/>
                          <a:ea typeface="+mn-ea"/>
                          <a:cs typeface="Times New Roman" panose="02020603050405020304" pitchFamily="18" charset="0"/>
                        </a:rPr>
                        <a:t>Operación actual</a:t>
                      </a:r>
                    </a:p>
                  </a:txBody>
                  <a:tcPr anchor="ctr"/>
                </a:tc>
                <a:tc>
                  <a:txBody>
                    <a:bodyPr/>
                    <a:lstStyle/>
                    <a:p>
                      <a:pPr marL="0" algn="ctr" defTabSz="914400" rtl="0" eaLnBrk="1" latinLnBrk="0" hangingPunct="1"/>
                      <a:r>
                        <a:rPr lang="es-CR" sz="1600" kern="1200" dirty="0">
                          <a:solidFill>
                            <a:schemeClr val="dk1"/>
                          </a:solidFill>
                          <a:latin typeface="Times New Roman" panose="02020603050405020304" pitchFamily="18" charset="0"/>
                          <a:ea typeface="+mn-ea"/>
                          <a:cs typeface="Times New Roman" panose="02020603050405020304" pitchFamily="18" charset="0"/>
                        </a:rPr>
                        <a:t>Bit 63-55 (Identificación de Op)</a:t>
                      </a:r>
                    </a:p>
                  </a:txBody>
                  <a:tcPr anchor="ctr"/>
                </a:tc>
                <a:tc>
                  <a:txBody>
                    <a:bodyPr/>
                    <a:lstStyle/>
                    <a:p>
                      <a:pPr marL="0" algn="ctr" defTabSz="914400" rtl="0" eaLnBrk="1" latinLnBrk="0" hangingPunct="1"/>
                      <a:r>
                        <a:rPr lang="es-CR" sz="1600" kern="1200" dirty="0">
                          <a:solidFill>
                            <a:schemeClr val="dk1"/>
                          </a:solidFill>
                          <a:latin typeface="Times New Roman" panose="02020603050405020304" pitchFamily="18" charset="0"/>
                          <a:ea typeface="+mn-ea"/>
                          <a:cs typeface="Times New Roman" panose="02020603050405020304" pitchFamily="18" charset="0"/>
                        </a:rPr>
                        <a:t>Bit 54-23 (Identifica el valor de del valHex)</a:t>
                      </a:r>
                    </a:p>
                  </a:txBody>
                  <a:tcPr anchor="ctr"/>
                </a:tc>
                <a:tc>
                  <a:txBody>
                    <a:bodyPr/>
                    <a:lstStyle/>
                    <a:p>
                      <a:pPr marL="0" algn="ctr" defTabSz="914400" rtl="0" eaLnBrk="1" latinLnBrk="0" hangingPunct="1"/>
                      <a:r>
                        <a:rPr lang="es-CR" sz="1600" kern="1200" dirty="0">
                          <a:solidFill>
                            <a:schemeClr val="dk1"/>
                          </a:solidFill>
                          <a:latin typeface="Times New Roman" panose="02020603050405020304" pitchFamily="18" charset="0"/>
                          <a:ea typeface="+mn-ea"/>
                          <a:cs typeface="Times New Roman" panose="02020603050405020304" pitchFamily="18" charset="0"/>
                        </a:rPr>
                        <a:t>Bit 22-0</a:t>
                      </a:r>
                    </a:p>
                  </a:txBody>
                  <a:tcPr anchor="ctr"/>
                </a:tc>
                <a:extLst>
                  <a:ext uri="{0D108BD9-81ED-4DB2-BD59-A6C34878D82A}">
                    <a16:rowId xmlns:a16="http://schemas.microsoft.com/office/drawing/2014/main" val="1681802149"/>
                  </a:ext>
                </a:extLst>
              </a:tr>
              <a:tr h="370840">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TEA #0, #valHex</a:t>
                      </a:r>
                      <a:endParaRPr lang="es-CR"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001000100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00000000000000000000000000000000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a:t>
                      </a:r>
                    </a:p>
                  </a:txBody>
                  <a:tcPr anchor="ctr"/>
                </a:tc>
                <a:extLst>
                  <a:ext uri="{0D108BD9-81ED-4DB2-BD59-A6C34878D82A}">
                    <a16:rowId xmlns:a16="http://schemas.microsoft.com/office/drawing/2014/main" val="4025608049"/>
                  </a:ext>
                </a:extLst>
              </a:tr>
              <a:tr h="370840">
                <a:tc>
                  <a:txBody>
                    <a:bodyPr/>
                    <a:lstStyle/>
                    <a:p>
                      <a:pPr marL="0" algn="ctr" defTabSz="914400" rtl="0" eaLnBrk="1" latinLnBrk="0" hangingPunct="1"/>
                      <a:r>
                        <a:rPr lang="es-CR" sz="1600" kern="1200" dirty="0">
                          <a:solidFill>
                            <a:schemeClr val="dk1"/>
                          </a:solidFill>
                          <a:latin typeface="Times New Roman" panose="02020603050405020304" pitchFamily="18" charset="0"/>
                          <a:ea typeface="+mn-ea"/>
                          <a:cs typeface="Times New Roman" panose="02020603050405020304" pitchFamily="18" charset="0"/>
                        </a:rPr>
                        <a:t>Operación actual</a:t>
                      </a:r>
                    </a:p>
                  </a:txBody>
                  <a:tcPr anchor="ctr"/>
                </a:tc>
                <a:tc>
                  <a:txBody>
                    <a:bodyPr/>
                    <a:lstStyle/>
                    <a:p>
                      <a:pPr marL="0" algn="ctr" defTabSz="914400" rtl="0" eaLnBrk="1" latinLnBrk="0" hangingPunct="1"/>
                      <a:r>
                        <a:rPr lang="es-CR" sz="1600" kern="1200" dirty="0">
                          <a:solidFill>
                            <a:schemeClr val="dk1"/>
                          </a:solidFill>
                          <a:latin typeface="Times New Roman" panose="02020603050405020304" pitchFamily="18" charset="0"/>
                          <a:ea typeface="+mn-ea"/>
                          <a:cs typeface="Times New Roman" panose="02020603050405020304" pitchFamily="18" charset="0"/>
                        </a:rPr>
                        <a:t>Bit 63-55 (Identificación de Op)</a:t>
                      </a:r>
                    </a:p>
                  </a:txBody>
                  <a:tcPr anchor="ctr"/>
                </a:tc>
                <a:tc>
                  <a:txBody>
                    <a:bodyPr/>
                    <a:lstStyle/>
                    <a:p>
                      <a:pPr marL="0" algn="ctr" defTabSz="914400" rtl="0" eaLnBrk="1" latinLnBrk="0" hangingPunct="1"/>
                      <a:r>
                        <a:rPr lang="es-CR" sz="1600" kern="1200" dirty="0">
                          <a:solidFill>
                            <a:schemeClr val="dk1"/>
                          </a:solidFill>
                          <a:latin typeface="Times New Roman" panose="02020603050405020304" pitchFamily="18" charset="0"/>
                          <a:ea typeface="+mn-ea"/>
                          <a:cs typeface="Times New Roman" panose="02020603050405020304" pitchFamily="18" charset="0"/>
                        </a:rPr>
                        <a:t>Bit 54-53 (Identifica cual llave se utiliza)</a:t>
                      </a:r>
                    </a:p>
                  </a:txBody>
                  <a:tcPr anchor="ctr"/>
                </a:tc>
                <a:tc>
                  <a:txBody>
                    <a:bodyPr/>
                    <a:lstStyle/>
                    <a:p>
                      <a:pPr marL="0" algn="ctr" defTabSz="914400" rtl="0" eaLnBrk="1" latinLnBrk="0" hangingPunct="1"/>
                      <a:r>
                        <a:rPr lang="es-CR" sz="1600" kern="1200" dirty="0">
                          <a:solidFill>
                            <a:schemeClr val="dk1"/>
                          </a:solidFill>
                          <a:latin typeface="Times New Roman" panose="02020603050405020304" pitchFamily="18" charset="0"/>
                          <a:ea typeface="+mn-ea"/>
                          <a:cs typeface="Times New Roman" panose="02020603050405020304" pitchFamily="18" charset="0"/>
                        </a:rPr>
                        <a:t>Bit 52-0</a:t>
                      </a:r>
                    </a:p>
                  </a:txBody>
                  <a:tcPr anchor="ctr"/>
                </a:tc>
                <a:extLst>
                  <a:ext uri="{0D108BD9-81ED-4DB2-BD59-A6C34878D82A}">
                    <a16:rowId xmlns:a16="http://schemas.microsoft.com/office/drawing/2014/main" val="1171192010"/>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#1, k0/k1/k2/k3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001000101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4202397665"/>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#3, k0/k1/k2/k3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001000110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1727238293"/>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#4, k0/k1/k2/k3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001000111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449418706"/>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#6, k0/k1/k2/k3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001001000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4010321178"/>
                  </a:ext>
                </a:extLst>
              </a:tr>
            </a:tbl>
          </a:graphicData>
        </a:graphic>
      </p:graphicFrame>
      <p:graphicFrame>
        <p:nvGraphicFramePr>
          <p:cNvPr id="2" name="Tabla 1">
            <a:extLst>
              <a:ext uri="{FF2B5EF4-FFF2-40B4-BE49-F238E27FC236}">
                <a16:creationId xmlns:a16="http://schemas.microsoft.com/office/drawing/2014/main" id="{C11E1064-4FBB-5240-FE6D-3A58ABE6BED4}"/>
              </a:ext>
            </a:extLst>
          </p:cNvPr>
          <p:cNvGraphicFramePr>
            <a:graphicFrameLocks noGrp="1"/>
          </p:cNvGraphicFramePr>
          <p:nvPr>
            <p:extLst>
              <p:ext uri="{D42A27DB-BD31-4B8C-83A1-F6EECF244321}">
                <p14:modId xmlns:p14="http://schemas.microsoft.com/office/powerpoint/2010/main" val="1679145481"/>
              </p:ext>
            </p:extLst>
          </p:nvPr>
        </p:nvGraphicFramePr>
        <p:xfrm>
          <a:off x="1303495" y="4482084"/>
          <a:ext cx="9585010" cy="1691640"/>
        </p:xfrm>
        <a:graphic>
          <a:graphicData uri="http://schemas.openxmlformats.org/drawingml/2006/table">
            <a:tbl>
              <a:tblPr firstRow="1" bandRow="1">
                <a:tableStyleId>{5C22544A-7EE6-4342-B048-85BDC9FD1C3A}</a:tableStyleId>
              </a:tblPr>
              <a:tblGrid>
                <a:gridCol w="2887505">
                  <a:extLst>
                    <a:ext uri="{9D8B030D-6E8A-4147-A177-3AD203B41FA5}">
                      <a16:colId xmlns:a16="http://schemas.microsoft.com/office/drawing/2014/main" val="1108184468"/>
                    </a:ext>
                  </a:extLst>
                </a:gridCol>
                <a:gridCol w="2514600">
                  <a:extLst>
                    <a:ext uri="{9D8B030D-6E8A-4147-A177-3AD203B41FA5}">
                      <a16:colId xmlns:a16="http://schemas.microsoft.com/office/drawing/2014/main" val="1991691615"/>
                    </a:ext>
                  </a:extLst>
                </a:gridCol>
                <a:gridCol w="4182905">
                  <a:extLst>
                    <a:ext uri="{9D8B030D-6E8A-4147-A177-3AD203B41FA5}">
                      <a16:colId xmlns:a16="http://schemas.microsoft.com/office/drawing/2014/main" val="1209271612"/>
                    </a:ext>
                  </a:extLst>
                </a:gridCol>
              </a:tblGrid>
              <a:tr h="450072">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200" dirty="0">
                          <a:latin typeface="Times New Roman" panose="02020603050405020304" pitchFamily="18" charset="0"/>
                          <a:cs typeface="Times New Roman" panose="02020603050405020304" pitchFamily="18" charset="0"/>
                        </a:rPr>
                        <a:t>Bit 54-0</a:t>
                      </a:r>
                    </a:p>
                  </a:txBody>
                  <a:tcPr anchor="ctr"/>
                </a:tc>
                <a:extLst>
                  <a:ext uri="{0D108BD9-81ED-4DB2-BD59-A6C34878D82A}">
                    <a16:rowId xmlns:a16="http://schemas.microsoft.com/office/drawing/2014/main" val="1681802149"/>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001001001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4202397665"/>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001001010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842572012"/>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TEAENC #7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001001011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421574366"/>
                  </a:ext>
                </a:extLst>
              </a:tr>
            </a:tbl>
          </a:graphicData>
        </a:graphic>
      </p:graphicFrame>
    </p:spTree>
    <p:extLst>
      <p:ext uri="{BB962C8B-B14F-4D97-AF65-F5344CB8AC3E}">
        <p14:creationId xmlns:p14="http://schemas.microsoft.com/office/powerpoint/2010/main" val="3605197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93161-3A34-F564-F918-B8CE794A0733}"/>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04F8B4B1-6D11-5B48-1592-AEA8E713C205}"/>
              </a:ext>
            </a:extLst>
          </p:cNvPr>
          <p:cNvGraphicFramePr>
            <a:graphicFrameLocks noGrp="1"/>
          </p:cNvGraphicFramePr>
          <p:nvPr>
            <p:extLst>
              <p:ext uri="{D42A27DB-BD31-4B8C-83A1-F6EECF244321}">
                <p14:modId xmlns:p14="http://schemas.microsoft.com/office/powerpoint/2010/main" val="968172996"/>
              </p:ext>
            </p:extLst>
          </p:nvPr>
        </p:nvGraphicFramePr>
        <p:xfrm>
          <a:off x="175735" y="178308"/>
          <a:ext cx="11840530" cy="2976880"/>
        </p:xfrm>
        <a:graphic>
          <a:graphicData uri="http://schemas.openxmlformats.org/drawingml/2006/table">
            <a:tbl>
              <a:tblPr firstRow="1" bandRow="1">
                <a:tableStyleId>{5C22544A-7EE6-4342-B048-85BDC9FD1C3A}</a:tableStyleId>
              </a:tblPr>
              <a:tblGrid>
                <a:gridCol w="2887505">
                  <a:extLst>
                    <a:ext uri="{9D8B030D-6E8A-4147-A177-3AD203B41FA5}">
                      <a16:colId xmlns:a16="http://schemas.microsoft.com/office/drawing/2014/main" val="1108184468"/>
                    </a:ext>
                  </a:extLst>
                </a:gridCol>
                <a:gridCol w="2514600">
                  <a:extLst>
                    <a:ext uri="{9D8B030D-6E8A-4147-A177-3AD203B41FA5}">
                      <a16:colId xmlns:a16="http://schemas.microsoft.com/office/drawing/2014/main" val="1991691615"/>
                    </a:ext>
                  </a:extLst>
                </a:gridCol>
                <a:gridCol w="2255520">
                  <a:extLst>
                    <a:ext uri="{9D8B030D-6E8A-4147-A177-3AD203B41FA5}">
                      <a16:colId xmlns:a16="http://schemas.microsoft.com/office/drawing/2014/main" val="546413856"/>
                    </a:ext>
                  </a:extLst>
                </a:gridCol>
                <a:gridCol w="4182905">
                  <a:extLst>
                    <a:ext uri="{9D8B030D-6E8A-4147-A177-3AD203B41FA5}">
                      <a16:colId xmlns:a16="http://schemas.microsoft.com/office/drawing/2014/main" val="1209271612"/>
                    </a:ext>
                  </a:extLst>
                </a:gridCol>
              </a:tblGrid>
              <a:tr h="370840">
                <a:tc gridSpan="4">
                  <a:txBody>
                    <a:bodyPr/>
                    <a:lstStyle/>
                    <a:p>
                      <a:pPr algn="ctr"/>
                      <a:r>
                        <a:rPr lang="es-CR" dirty="0">
                          <a:latin typeface="Times New Roman" panose="02020603050405020304" pitchFamily="18" charset="0"/>
                          <a:cs typeface="Times New Roman" panose="02020603050405020304" pitchFamily="18" charset="0"/>
                        </a:rPr>
                        <a:t>Ejemplo de división de bits de identificación en nuestro ISA (ESTAS SON OPERACIONES DE NUESTRO COMPILADOR, O SEA, LA TRADUCCION DE ESTO A BINARIO SON LAS INSTRUCCIONES QUE SE IMPLEMENTARÁN LAS VARIAS)</a:t>
                      </a:r>
                    </a:p>
                  </a:txBody>
                  <a:tcPr anchor="ctr"/>
                </a:tc>
                <a:tc hMerge="1">
                  <a:txBody>
                    <a:bodyPr/>
                    <a:lstStyle/>
                    <a:p>
                      <a:endParaRPr dirty="0"/>
                    </a:p>
                  </a:txBody>
                  <a:tcPr/>
                </a:tc>
                <a:tc hMerge="1">
                  <a:txBody>
                    <a:bodyPr/>
                    <a:lstStyle/>
                    <a:p>
                      <a:endParaRPr lang="es-CR" dirty="0">
                        <a:latin typeface="Times New Roman" panose="02020603050405020304" pitchFamily="18" charset="0"/>
                        <a:cs typeface="Times New Roman" panose="02020603050405020304" pitchFamily="18" charset="0"/>
                      </a:endParaRPr>
                    </a:p>
                  </a:txBody>
                  <a:tcPr/>
                </a:tc>
                <a:tc hMerge="1">
                  <a:txBody>
                    <a:bodyPr/>
                    <a:lstStyle/>
                    <a:p>
                      <a:pPr algn="ctr"/>
                      <a:endParaRPr lang="es-CR"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87584348"/>
                  </a:ext>
                </a:extLst>
              </a:tr>
              <a:tr h="370840">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Operación actual</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63-55 (Identificación de Op)</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54-53 (Identifica cual llave se utiliza)</a:t>
                      </a:r>
                    </a:p>
                  </a:txBody>
                  <a:tcPr anchor="ctr"/>
                </a:tc>
                <a:tc>
                  <a:txBody>
                    <a:bodyPr/>
                    <a:lstStyle/>
                    <a:p>
                      <a:pPr algn="ctr"/>
                      <a:r>
                        <a:rPr lang="es-CR" sz="1600" kern="1200" dirty="0">
                          <a:solidFill>
                            <a:schemeClr val="dk1"/>
                          </a:solidFill>
                          <a:latin typeface="Times New Roman" panose="02020603050405020304" pitchFamily="18" charset="0"/>
                          <a:ea typeface="+mn-ea"/>
                          <a:cs typeface="Times New Roman" panose="02020603050405020304" pitchFamily="18" charset="0"/>
                        </a:rPr>
                        <a:t>Bit 52-0</a:t>
                      </a:r>
                    </a:p>
                  </a:txBody>
                  <a:tcPr anchor="ctr"/>
                </a:tc>
                <a:extLst>
                  <a:ext uri="{0D108BD9-81ED-4DB2-BD59-A6C34878D82A}">
                    <a16:rowId xmlns:a16="http://schemas.microsoft.com/office/drawing/2014/main" val="1171192010"/>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#1, k0/k1/k2/k3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001001100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4202397665"/>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#2, k0/k1/k2/k3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001001101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1727238293"/>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#4, k0/k1/k2/k3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001001110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449418706"/>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#5, k0/k1/k2/k3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001001111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a:t>
                      </a:r>
                    </a:p>
                  </a:txBody>
                  <a:tcPr anchor="ctr"/>
                </a:tc>
                <a:extLst>
                  <a:ext uri="{0D108BD9-81ED-4DB2-BD59-A6C34878D82A}">
                    <a16:rowId xmlns:a16="http://schemas.microsoft.com/office/drawing/2014/main" val="4010321178"/>
                  </a:ext>
                </a:extLst>
              </a:tr>
            </a:tbl>
          </a:graphicData>
        </a:graphic>
      </p:graphicFrame>
      <p:graphicFrame>
        <p:nvGraphicFramePr>
          <p:cNvPr id="2" name="Tabla 1">
            <a:extLst>
              <a:ext uri="{FF2B5EF4-FFF2-40B4-BE49-F238E27FC236}">
                <a16:creationId xmlns:a16="http://schemas.microsoft.com/office/drawing/2014/main" id="{316014E2-595E-65C5-1BDC-29FA53098A16}"/>
              </a:ext>
            </a:extLst>
          </p:cNvPr>
          <p:cNvGraphicFramePr>
            <a:graphicFrameLocks noGrp="1"/>
          </p:cNvGraphicFramePr>
          <p:nvPr>
            <p:extLst>
              <p:ext uri="{D42A27DB-BD31-4B8C-83A1-F6EECF244321}">
                <p14:modId xmlns:p14="http://schemas.microsoft.com/office/powerpoint/2010/main" val="2085460794"/>
              </p:ext>
            </p:extLst>
          </p:nvPr>
        </p:nvGraphicFramePr>
        <p:xfrm>
          <a:off x="1303495" y="3429000"/>
          <a:ext cx="9585010" cy="1691640"/>
        </p:xfrm>
        <a:graphic>
          <a:graphicData uri="http://schemas.openxmlformats.org/drawingml/2006/table">
            <a:tbl>
              <a:tblPr firstRow="1" bandRow="1">
                <a:tableStyleId>{5C22544A-7EE6-4342-B048-85BDC9FD1C3A}</a:tableStyleId>
              </a:tblPr>
              <a:tblGrid>
                <a:gridCol w="2887505">
                  <a:extLst>
                    <a:ext uri="{9D8B030D-6E8A-4147-A177-3AD203B41FA5}">
                      <a16:colId xmlns:a16="http://schemas.microsoft.com/office/drawing/2014/main" val="1108184468"/>
                    </a:ext>
                  </a:extLst>
                </a:gridCol>
                <a:gridCol w="2514600">
                  <a:extLst>
                    <a:ext uri="{9D8B030D-6E8A-4147-A177-3AD203B41FA5}">
                      <a16:colId xmlns:a16="http://schemas.microsoft.com/office/drawing/2014/main" val="1991691615"/>
                    </a:ext>
                  </a:extLst>
                </a:gridCol>
                <a:gridCol w="4182905">
                  <a:extLst>
                    <a:ext uri="{9D8B030D-6E8A-4147-A177-3AD203B41FA5}">
                      <a16:colId xmlns:a16="http://schemas.microsoft.com/office/drawing/2014/main" val="1209271612"/>
                    </a:ext>
                  </a:extLst>
                </a:gridCol>
              </a:tblGrid>
              <a:tr h="450072">
                <a:tc>
                  <a:txBody>
                    <a:bodyPr/>
                    <a:lstStyle/>
                    <a:p>
                      <a:pPr algn="ctr"/>
                      <a:r>
                        <a:rPr lang="es-CR" sz="1600" dirty="0">
                          <a:latin typeface="Times New Roman" panose="02020603050405020304" pitchFamily="18" charset="0"/>
                          <a:cs typeface="Times New Roman" panose="02020603050405020304" pitchFamily="18" charset="0"/>
                        </a:rPr>
                        <a:t>Operación actual</a:t>
                      </a:r>
                    </a:p>
                  </a:txBody>
                  <a:tcPr anchor="ctr"/>
                </a:tc>
                <a:tc>
                  <a:txBody>
                    <a:bodyPr/>
                    <a:lstStyle/>
                    <a:p>
                      <a:pPr algn="ctr"/>
                      <a:r>
                        <a:rPr lang="es-CR" sz="1600" dirty="0">
                          <a:latin typeface="Times New Roman" panose="02020603050405020304" pitchFamily="18" charset="0"/>
                          <a:cs typeface="Times New Roman" panose="02020603050405020304" pitchFamily="18" charset="0"/>
                        </a:rPr>
                        <a:t>Bit 63-55 (Identificación de Op)</a:t>
                      </a:r>
                    </a:p>
                  </a:txBody>
                  <a:tcPr anchor="ctr"/>
                </a:tc>
                <a:tc>
                  <a:txBody>
                    <a:bodyPr/>
                    <a:lstStyle/>
                    <a:p>
                      <a:pPr algn="ctr"/>
                      <a:r>
                        <a:rPr lang="es-CR" sz="1200" dirty="0">
                          <a:latin typeface="Times New Roman" panose="02020603050405020304" pitchFamily="18" charset="0"/>
                          <a:cs typeface="Times New Roman" panose="02020603050405020304" pitchFamily="18" charset="0"/>
                        </a:rPr>
                        <a:t>Bit 54-0</a:t>
                      </a:r>
                    </a:p>
                  </a:txBody>
                  <a:tcPr anchor="ctr"/>
                </a:tc>
                <a:extLst>
                  <a:ext uri="{0D108BD9-81ED-4DB2-BD59-A6C34878D82A}">
                    <a16:rowId xmlns:a16="http://schemas.microsoft.com/office/drawing/2014/main" val="1681802149"/>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001010000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4202397665"/>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001010001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2842572012"/>
                  </a:ext>
                </a:extLst>
              </a:tr>
              <a:tr h="370840">
                <a:tc>
                  <a:txBody>
                    <a:bodyPr/>
                    <a:lstStyle/>
                    <a:p>
                      <a:r>
                        <a:rPr lang="es-CR" sz="1600" kern="1200" dirty="0">
                          <a:solidFill>
                            <a:schemeClr val="dk1"/>
                          </a:solidFill>
                          <a:latin typeface="Times New Roman" panose="02020603050405020304" pitchFamily="18" charset="0"/>
                          <a:ea typeface="+mn-ea"/>
                          <a:cs typeface="Times New Roman" panose="02020603050405020304" pitchFamily="18" charset="0"/>
                        </a:rPr>
                        <a:t>TEAD #7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001010010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1421574366"/>
                  </a:ext>
                </a:extLst>
              </a:tr>
            </a:tbl>
          </a:graphicData>
        </a:graphic>
      </p:graphicFrame>
      <p:graphicFrame>
        <p:nvGraphicFramePr>
          <p:cNvPr id="3" name="Tabla 2">
            <a:extLst>
              <a:ext uri="{FF2B5EF4-FFF2-40B4-BE49-F238E27FC236}">
                <a16:creationId xmlns:a16="http://schemas.microsoft.com/office/drawing/2014/main" id="{73457118-BF9B-EAC1-650C-CFF5ABB400AF}"/>
              </a:ext>
            </a:extLst>
          </p:cNvPr>
          <p:cNvGraphicFramePr>
            <a:graphicFrameLocks noGrp="1"/>
          </p:cNvGraphicFramePr>
          <p:nvPr>
            <p:extLst>
              <p:ext uri="{D42A27DB-BD31-4B8C-83A1-F6EECF244321}">
                <p14:modId xmlns:p14="http://schemas.microsoft.com/office/powerpoint/2010/main" val="3487659819"/>
              </p:ext>
            </p:extLst>
          </p:nvPr>
        </p:nvGraphicFramePr>
        <p:xfrm>
          <a:off x="282939" y="5394452"/>
          <a:ext cx="11626121" cy="1066800"/>
        </p:xfrm>
        <a:graphic>
          <a:graphicData uri="http://schemas.openxmlformats.org/drawingml/2006/table">
            <a:tbl>
              <a:tblPr firstRow="1" bandRow="1">
                <a:tableStyleId>{5C22544A-7EE6-4342-B048-85BDC9FD1C3A}</a:tableStyleId>
              </a:tblPr>
              <a:tblGrid>
                <a:gridCol w="1808513">
                  <a:extLst>
                    <a:ext uri="{9D8B030D-6E8A-4147-A177-3AD203B41FA5}">
                      <a16:colId xmlns:a16="http://schemas.microsoft.com/office/drawing/2014/main" val="1108184468"/>
                    </a:ext>
                  </a:extLst>
                </a:gridCol>
                <a:gridCol w="1755648">
                  <a:extLst>
                    <a:ext uri="{9D8B030D-6E8A-4147-A177-3AD203B41FA5}">
                      <a16:colId xmlns:a16="http://schemas.microsoft.com/office/drawing/2014/main" val="1991691615"/>
                    </a:ext>
                  </a:extLst>
                </a:gridCol>
                <a:gridCol w="1874520">
                  <a:extLst>
                    <a:ext uri="{9D8B030D-6E8A-4147-A177-3AD203B41FA5}">
                      <a16:colId xmlns:a16="http://schemas.microsoft.com/office/drawing/2014/main" val="1209271612"/>
                    </a:ext>
                  </a:extLst>
                </a:gridCol>
                <a:gridCol w="1828800">
                  <a:extLst>
                    <a:ext uri="{9D8B030D-6E8A-4147-A177-3AD203B41FA5}">
                      <a16:colId xmlns:a16="http://schemas.microsoft.com/office/drawing/2014/main" val="2348408873"/>
                    </a:ext>
                  </a:extLst>
                </a:gridCol>
                <a:gridCol w="2331720">
                  <a:extLst>
                    <a:ext uri="{9D8B030D-6E8A-4147-A177-3AD203B41FA5}">
                      <a16:colId xmlns:a16="http://schemas.microsoft.com/office/drawing/2014/main" val="4171950021"/>
                    </a:ext>
                  </a:extLst>
                </a:gridCol>
                <a:gridCol w="2026920">
                  <a:extLst>
                    <a:ext uri="{9D8B030D-6E8A-4147-A177-3AD203B41FA5}">
                      <a16:colId xmlns:a16="http://schemas.microsoft.com/office/drawing/2014/main" val="3297821757"/>
                    </a:ext>
                  </a:extLst>
                </a:gridCol>
              </a:tblGrid>
              <a:tr h="450072">
                <a:tc>
                  <a:txBody>
                    <a:bodyPr/>
                    <a:lstStyle/>
                    <a:p>
                      <a:pPr algn="ctr"/>
                      <a:r>
                        <a:rPr lang="es-CR" sz="1200" b="1" kern="1200" dirty="0">
                          <a:solidFill>
                            <a:schemeClr val="dk1"/>
                          </a:solidFill>
                          <a:latin typeface="Times New Roman" panose="02020603050405020304" pitchFamily="18" charset="0"/>
                          <a:ea typeface="+mn-ea"/>
                          <a:cs typeface="Times New Roman" panose="02020603050405020304" pitchFamily="18" charset="0"/>
                        </a:rPr>
                        <a:t>Operación actual</a:t>
                      </a:r>
                    </a:p>
                  </a:txBody>
                  <a:tcPr anchor="ctr"/>
                </a:tc>
                <a:tc>
                  <a:txBody>
                    <a:bodyPr/>
                    <a:lstStyle/>
                    <a:p>
                      <a:pPr algn="ctr"/>
                      <a:r>
                        <a:rPr lang="es-CR" sz="1200" b="1" kern="1200" dirty="0">
                          <a:solidFill>
                            <a:schemeClr val="dk1"/>
                          </a:solidFill>
                          <a:latin typeface="Times New Roman" panose="02020603050405020304" pitchFamily="18" charset="0"/>
                          <a:ea typeface="+mn-ea"/>
                          <a:cs typeface="Times New Roman" panose="02020603050405020304" pitchFamily="18" charset="0"/>
                        </a:rPr>
                        <a:t>Bit 63-55 (Identificación de Op)</a:t>
                      </a:r>
                    </a:p>
                  </a:txBody>
                  <a:tcPr anchor="ctr"/>
                </a:tc>
                <a:tc>
                  <a:txBody>
                    <a:bodyPr/>
                    <a:lstStyle/>
                    <a:p>
                      <a:pPr algn="ctr"/>
                      <a:r>
                        <a:rPr lang="es-CR" sz="1200" b="1" kern="1200" dirty="0">
                          <a:solidFill>
                            <a:schemeClr val="dk1"/>
                          </a:solidFill>
                          <a:latin typeface="Times New Roman" panose="02020603050405020304" pitchFamily="18" charset="0"/>
                          <a:ea typeface="+mn-ea"/>
                          <a:cs typeface="Times New Roman" panose="02020603050405020304" pitchFamily="18" charset="0"/>
                        </a:rPr>
                        <a:t>Bit 54-49 (Identificación del Rd)</a:t>
                      </a:r>
                    </a:p>
                  </a:txBody>
                  <a:tcPr anchor="ctr"/>
                </a:tc>
                <a:tc>
                  <a:txBody>
                    <a:bodyPr/>
                    <a:lstStyle/>
                    <a:p>
                      <a:pPr algn="ctr"/>
                      <a:r>
                        <a:rPr lang="es-CR" sz="1200" b="1" kern="1200" dirty="0">
                          <a:solidFill>
                            <a:schemeClr val="dk1"/>
                          </a:solidFill>
                          <a:latin typeface="Times New Roman" panose="02020603050405020304" pitchFamily="18" charset="0"/>
                          <a:ea typeface="+mn-ea"/>
                          <a:cs typeface="Times New Roman" panose="02020603050405020304" pitchFamily="18" charset="0"/>
                        </a:rPr>
                        <a:t>Bit 48-43 (Identificación de Rn)</a:t>
                      </a:r>
                    </a:p>
                  </a:txBody>
                  <a:tcPr anchor="ctr"/>
                </a:tc>
                <a:tc>
                  <a:txBody>
                    <a:bodyPr/>
                    <a:lstStyle/>
                    <a:p>
                      <a:pPr algn="ctr"/>
                      <a:r>
                        <a:rPr lang="es-CR" sz="1200" b="1" kern="1200" dirty="0">
                          <a:solidFill>
                            <a:schemeClr val="dk1"/>
                          </a:solidFill>
                          <a:latin typeface="Times New Roman" panose="02020603050405020304" pitchFamily="18" charset="0"/>
                          <a:ea typeface="+mn-ea"/>
                          <a:cs typeface="Times New Roman" panose="02020603050405020304" pitchFamily="18" charset="0"/>
                        </a:rPr>
                        <a:t>Bit 42-39 (Identificación del k?.?)</a:t>
                      </a:r>
                    </a:p>
                  </a:txBody>
                  <a:tcPr anchor="ctr"/>
                </a:tc>
                <a:tc>
                  <a:txBody>
                    <a:bodyPr/>
                    <a:lstStyle/>
                    <a:p>
                      <a:pPr algn="ctr"/>
                      <a:r>
                        <a:rPr lang="es-CR" sz="1200" kern="1200" dirty="0">
                          <a:solidFill>
                            <a:schemeClr val="dk1"/>
                          </a:solidFill>
                          <a:latin typeface="Times New Roman" panose="02020603050405020304" pitchFamily="18" charset="0"/>
                          <a:ea typeface="+mn-ea"/>
                          <a:cs typeface="Times New Roman" panose="02020603050405020304" pitchFamily="18" charset="0"/>
                        </a:rPr>
                        <a:t>Bit 38-0 </a:t>
                      </a:r>
                    </a:p>
                  </a:txBody>
                  <a:tcPr anchor="ctr"/>
                </a:tc>
                <a:extLst>
                  <a:ext uri="{0D108BD9-81ED-4DB2-BD59-A6C34878D82A}">
                    <a16:rowId xmlns:a16="http://schemas.microsoft.com/office/drawing/2014/main" val="16818021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dirty="0">
                          <a:latin typeface="Times New Roman" panose="02020603050405020304" pitchFamily="18" charset="0"/>
                          <a:cs typeface="Times New Roman" panose="02020603050405020304" pitchFamily="18" charset="0"/>
                        </a:rPr>
                        <a:t>ADDS Rd, Rn, 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001010011</a:t>
                      </a:r>
                    </a:p>
                  </a:txBody>
                  <a:tcPr anchor="ctr"/>
                </a:tc>
                <a:tc>
                  <a:txBody>
                    <a:bodyPr/>
                    <a:lstStyle/>
                    <a:p>
                      <a:pPr algn="ctr"/>
                      <a:r>
                        <a:rPr lang="es-CR" sz="1400" dirty="0">
                          <a:latin typeface="Times New Roman" panose="02020603050405020304" pitchFamily="18" charset="0"/>
                          <a:cs typeface="Times New Roman" panose="02020603050405020304" pitchFamily="18" charset="0"/>
                        </a:rPr>
                        <a:t>?00000</a:t>
                      </a:r>
                    </a:p>
                  </a:txBody>
                  <a:tcPr anchor="ctr"/>
                </a:tc>
                <a:tc>
                  <a:txBody>
                    <a:bodyPr/>
                    <a:lstStyle/>
                    <a:p>
                      <a:pPr algn="ctr"/>
                      <a:r>
                        <a:rPr lang="es-CR" sz="1400" dirty="0">
                          <a:latin typeface="Times New Roman" panose="02020603050405020304" pitchFamily="18" charset="0"/>
                          <a:cs typeface="Times New Roman" panose="02020603050405020304" pitchFamily="18" charset="0"/>
                        </a:rPr>
                        <a:t>?00000</a:t>
                      </a:r>
                    </a:p>
                  </a:txBody>
                  <a:tcPr anchor="ctr"/>
                </a:tc>
                <a:tc>
                  <a:txBody>
                    <a:bodyPr/>
                    <a:lstStyle/>
                    <a:p>
                      <a:pPr algn="ctr"/>
                      <a:r>
                        <a:rPr lang="es-CR" sz="1400" dirty="0">
                          <a:latin typeface="Times New Roman" panose="02020603050405020304" pitchFamily="18" charset="0"/>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s-CR" sz="1000" kern="1200" dirty="0">
                          <a:solidFill>
                            <a:schemeClr val="dk1"/>
                          </a:solidFill>
                          <a:latin typeface="Times New Roman" panose="02020603050405020304" pitchFamily="18" charset="0"/>
                          <a:ea typeface="+mn-ea"/>
                          <a:cs typeface="Times New Roman" panose="02020603050405020304" pitchFamily="18" charset="0"/>
                        </a:rPr>
                        <a:t>(Los primeros ?? son para la llave, los otros para el bloque)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R" sz="1400" kern="1200" dirty="0">
                          <a:solidFill>
                            <a:schemeClr val="dk1"/>
                          </a:solidFill>
                          <a:latin typeface="Times New Roman" panose="02020603050405020304" pitchFamily="18" charset="0"/>
                          <a:ea typeface="+mn-ea"/>
                          <a:cs typeface="Times New Roman" panose="02020603050405020304" pitchFamily="18" charset="0"/>
                        </a:rPr>
                        <a:t>000000…</a:t>
                      </a:r>
                    </a:p>
                  </a:txBody>
                  <a:tcPr anchor="ctr"/>
                </a:tc>
                <a:extLst>
                  <a:ext uri="{0D108BD9-81ED-4DB2-BD59-A6C34878D82A}">
                    <a16:rowId xmlns:a16="http://schemas.microsoft.com/office/drawing/2014/main" val="4202397665"/>
                  </a:ext>
                </a:extLst>
              </a:tr>
            </a:tbl>
          </a:graphicData>
        </a:graphic>
      </p:graphicFrame>
    </p:spTree>
    <p:extLst>
      <p:ext uri="{BB962C8B-B14F-4D97-AF65-F5344CB8AC3E}">
        <p14:creationId xmlns:p14="http://schemas.microsoft.com/office/powerpoint/2010/main" val="2743700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0D7CD-863E-1E8F-502E-BC00255262A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C549C03-524C-4C31-F775-65226E810157}"/>
              </a:ext>
            </a:extLst>
          </p:cNvPr>
          <p:cNvSpPr>
            <a:spLocks noGrp="1"/>
          </p:cNvSpPr>
          <p:nvPr>
            <p:ph type="title"/>
          </p:nvPr>
        </p:nvSpPr>
        <p:spPr>
          <a:xfrm>
            <a:off x="240030" y="2766218"/>
            <a:ext cx="11711940" cy="1325563"/>
          </a:xfrm>
        </p:spPr>
        <p:txBody>
          <a:bodyPr vert="horz" lIns="91440" tIns="45720" rIns="91440" bIns="45720" rtlCol="0" anchor="ctr">
            <a:normAutofit fontScale="90000"/>
          </a:bodyPr>
          <a:lstStyle/>
          <a:p>
            <a:pPr algn="ctr"/>
            <a:r>
              <a:rPr lang="es-CR" sz="6000" b="1" dirty="0"/>
              <a:t>Diagramas del Funcionamiento Total</a:t>
            </a:r>
          </a:p>
        </p:txBody>
      </p:sp>
    </p:spTree>
    <p:extLst>
      <p:ext uri="{BB962C8B-B14F-4D97-AF65-F5344CB8AC3E}">
        <p14:creationId xmlns:p14="http://schemas.microsoft.com/office/powerpoint/2010/main" val="766868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BB45F-0D44-35B2-4E47-E6339C94C4CB}"/>
              </a:ext>
            </a:extLst>
          </p:cNvPr>
          <p:cNvSpPr>
            <a:spLocks noGrp="1"/>
          </p:cNvSpPr>
          <p:nvPr>
            <p:ph type="title"/>
          </p:nvPr>
        </p:nvSpPr>
        <p:spPr>
          <a:xfrm>
            <a:off x="-1" y="1"/>
            <a:ext cx="9629775" cy="640080"/>
          </a:xfrm>
        </p:spPr>
        <p:txBody>
          <a:bodyPr>
            <a:normAutofit fontScale="90000"/>
          </a:bodyPr>
          <a:lstStyle/>
          <a:p>
            <a:r>
              <a:rPr lang="es-CR" sz="4000" b="1" dirty="0"/>
              <a:t>Desarrollo del Hardware Pipeline con Hazard:</a:t>
            </a:r>
          </a:p>
        </p:txBody>
      </p:sp>
      <p:pic>
        <p:nvPicPr>
          <p:cNvPr id="11" name="Imagen 10">
            <a:extLst>
              <a:ext uri="{FF2B5EF4-FFF2-40B4-BE49-F238E27FC236}">
                <a16:creationId xmlns:a16="http://schemas.microsoft.com/office/drawing/2014/main" id="{2BF9C1B2-4775-3B0A-24DA-90FA5797B5BF}"/>
              </a:ext>
            </a:extLst>
          </p:cNvPr>
          <p:cNvPicPr>
            <a:picLocks noChangeAspect="1"/>
          </p:cNvPicPr>
          <p:nvPr/>
        </p:nvPicPr>
        <p:blipFill>
          <a:blip r:embed="rId2"/>
          <a:stretch>
            <a:fillRect/>
          </a:stretch>
        </p:blipFill>
        <p:spPr>
          <a:xfrm>
            <a:off x="452437" y="640081"/>
            <a:ext cx="11287125" cy="6072287"/>
          </a:xfrm>
          <a:prstGeom prst="rect">
            <a:avLst/>
          </a:prstGeom>
        </p:spPr>
      </p:pic>
    </p:spTree>
    <p:extLst>
      <p:ext uri="{BB962C8B-B14F-4D97-AF65-F5344CB8AC3E}">
        <p14:creationId xmlns:p14="http://schemas.microsoft.com/office/powerpoint/2010/main" val="2761276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2DF933-C8BB-5622-69F0-7E3F183D415C}"/>
              </a:ext>
            </a:extLst>
          </p:cNvPr>
          <p:cNvSpPr>
            <a:spLocks noGrp="1"/>
          </p:cNvSpPr>
          <p:nvPr>
            <p:ph type="title"/>
          </p:nvPr>
        </p:nvSpPr>
        <p:spPr>
          <a:xfrm>
            <a:off x="1367028" y="631602"/>
            <a:ext cx="9457944" cy="3834702"/>
          </a:xfrm>
        </p:spPr>
        <p:txBody>
          <a:bodyPr>
            <a:normAutofit fontScale="90000"/>
          </a:bodyPr>
          <a:lstStyle/>
          <a:p>
            <a:r>
              <a:rPr lang="es-CR" dirty="0"/>
              <a:t>Siguiente Paso hacer un diagrama oficial, que incluya todos los componentes que nuestro procesador va a requerir (incluye los componentes extra de login)</a:t>
            </a:r>
          </a:p>
        </p:txBody>
      </p:sp>
      <p:sp>
        <p:nvSpPr>
          <p:cNvPr id="4" name="Rectángulo 3">
            <a:extLst>
              <a:ext uri="{FF2B5EF4-FFF2-40B4-BE49-F238E27FC236}">
                <a16:creationId xmlns:a16="http://schemas.microsoft.com/office/drawing/2014/main" id="{B9BB66DE-5E0D-036E-805D-19BE5CE7DA67}"/>
              </a:ext>
            </a:extLst>
          </p:cNvPr>
          <p:cNvSpPr/>
          <p:nvPr/>
        </p:nvSpPr>
        <p:spPr>
          <a:xfrm>
            <a:off x="1034796" y="374904"/>
            <a:ext cx="10122408" cy="434809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Título 1">
            <a:extLst>
              <a:ext uri="{FF2B5EF4-FFF2-40B4-BE49-F238E27FC236}">
                <a16:creationId xmlns:a16="http://schemas.microsoft.com/office/drawing/2014/main" id="{D6E3F4BE-7B60-97AB-0CC8-A3911EF585AE}"/>
              </a:ext>
            </a:extLst>
          </p:cNvPr>
          <p:cNvSpPr txBox="1">
            <a:spLocks/>
          </p:cNvSpPr>
          <p:nvPr/>
        </p:nvSpPr>
        <p:spPr>
          <a:xfrm>
            <a:off x="1367028" y="4979700"/>
            <a:ext cx="9457944" cy="150339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s-CR" sz="4400" dirty="0"/>
              <a:t>Construir un Excel que lleve el control de los nombres y valores de TODO…</a:t>
            </a:r>
          </a:p>
        </p:txBody>
      </p:sp>
      <p:sp>
        <p:nvSpPr>
          <p:cNvPr id="6" name="Rectángulo 5">
            <a:extLst>
              <a:ext uri="{FF2B5EF4-FFF2-40B4-BE49-F238E27FC236}">
                <a16:creationId xmlns:a16="http://schemas.microsoft.com/office/drawing/2014/main" id="{A66391D4-C0CB-3808-4F12-899A1346D73A}"/>
              </a:ext>
            </a:extLst>
          </p:cNvPr>
          <p:cNvSpPr/>
          <p:nvPr/>
        </p:nvSpPr>
        <p:spPr>
          <a:xfrm>
            <a:off x="1034796" y="5047297"/>
            <a:ext cx="10122408" cy="143579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3822176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02210-0B7B-6D8F-65B2-5029DA3E10E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0F82C06-28F0-B949-5D96-38814EA48819}"/>
              </a:ext>
            </a:extLst>
          </p:cNvPr>
          <p:cNvSpPr>
            <a:spLocks noGrp="1"/>
          </p:cNvSpPr>
          <p:nvPr>
            <p:ph type="title"/>
          </p:nvPr>
        </p:nvSpPr>
        <p:spPr>
          <a:xfrm>
            <a:off x="1367028" y="631602"/>
            <a:ext cx="9457944" cy="2540223"/>
          </a:xfrm>
        </p:spPr>
        <p:txBody>
          <a:bodyPr>
            <a:normAutofit/>
          </a:bodyPr>
          <a:lstStyle/>
          <a:p>
            <a:r>
              <a:rPr lang="es-CR" dirty="0"/>
              <a:t>Hace falta hacer el compilador para transformar nuestra </a:t>
            </a:r>
            <a:r>
              <a:rPr lang="es-CR" dirty="0" err="1"/>
              <a:t>op</a:t>
            </a:r>
            <a:r>
              <a:rPr lang="es-CR" dirty="0"/>
              <a:t> a binario</a:t>
            </a:r>
          </a:p>
        </p:txBody>
      </p:sp>
      <p:sp>
        <p:nvSpPr>
          <p:cNvPr id="4" name="Rectángulo 3">
            <a:extLst>
              <a:ext uri="{FF2B5EF4-FFF2-40B4-BE49-F238E27FC236}">
                <a16:creationId xmlns:a16="http://schemas.microsoft.com/office/drawing/2014/main" id="{575E6F39-E205-D4CC-881A-3314744F7CB9}"/>
              </a:ext>
            </a:extLst>
          </p:cNvPr>
          <p:cNvSpPr/>
          <p:nvPr/>
        </p:nvSpPr>
        <p:spPr>
          <a:xfrm>
            <a:off x="1034796" y="374904"/>
            <a:ext cx="10122408" cy="263499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5" name="Título 1">
            <a:extLst>
              <a:ext uri="{FF2B5EF4-FFF2-40B4-BE49-F238E27FC236}">
                <a16:creationId xmlns:a16="http://schemas.microsoft.com/office/drawing/2014/main" id="{34536870-D841-28CA-9F03-1258FF0B9B90}"/>
              </a:ext>
            </a:extLst>
          </p:cNvPr>
          <p:cNvSpPr txBox="1">
            <a:spLocks/>
          </p:cNvSpPr>
          <p:nvPr/>
        </p:nvSpPr>
        <p:spPr>
          <a:xfrm>
            <a:off x="1367028" y="3333750"/>
            <a:ext cx="9457944" cy="16764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s-CR" sz="4400" dirty="0"/>
              <a:t>Determinar cuantos bits se ocupan para las operaciones</a:t>
            </a:r>
          </a:p>
        </p:txBody>
      </p:sp>
      <p:sp>
        <p:nvSpPr>
          <p:cNvPr id="6" name="Rectángulo 5">
            <a:extLst>
              <a:ext uri="{FF2B5EF4-FFF2-40B4-BE49-F238E27FC236}">
                <a16:creationId xmlns:a16="http://schemas.microsoft.com/office/drawing/2014/main" id="{921E98A8-E462-0332-8D28-15B4338ACC20}"/>
              </a:ext>
            </a:extLst>
          </p:cNvPr>
          <p:cNvSpPr/>
          <p:nvPr/>
        </p:nvSpPr>
        <p:spPr>
          <a:xfrm>
            <a:off x="1034796" y="3171826"/>
            <a:ext cx="10122408" cy="17716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R"/>
          </a:p>
        </p:txBody>
      </p:sp>
    </p:spTree>
    <p:extLst>
      <p:ext uri="{BB962C8B-B14F-4D97-AF65-F5344CB8AC3E}">
        <p14:creationId xmlns:p14="http://schemas.microsoft.com/office/powerpoint/2010/main" val="332024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EC0C7-A807-27DB-BE02-0657D366DA78}"/>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FE1BFFA-6104-1F69-9BE1-B4032C5BB965}"/>
              </a:ext>
            </a:extLst>
          </p:cNvPr>
          <p:cNvSpPr txBox="1"/>
          <p:nvPr/>
        </p:nvSpPr>
        <p:spPr>
          <a:xfrm>
            <a:off x="0" y="0"/>
            <a:ext cx="4485894" cy="369332"/>
          </a:xfrm>
          <a:prstGeom prst="rect">
            <a:avLst/>
          </a:prstGeom>
          <a:noFill/>
        </p:spPr>
        <p:txBody>
          <a:bodyPr wrap="square" rtlCol="0">
            <a:spAutoFit/>
          </a:bodyPr>
          <a:lstStyle/>
          <a:p>
            <a:r>
              <a:rPr lang="es-CR" u="sng" dirty="0"/>
              <a:t>Resumen de las memorias del programa:</a:t>
            </a:r>
          </a:p>
        </p:txBody>
      </p:sp>
      <p:sp>
        <p:nvSpPr>
          <p:cNvPr id="5" name="CuadroTexto 4">
            <a:extLst>
              <a:ext uri="{FF2B5EF4-FFF2-40B4-BE49-F238E27FC236}">
                <a16:creationId xmlns:a16="http://schemas.microsoft.com/office/drawing/2014/main" id="{1E9C7F78-CB49-C0B1-E35C-19D71ED91C94}"/>
              </a:ext>
            </a:extLst>
          </p:cNvPr>
          <p:cNvSpPr txBox="1"/>
          <p:nvPr/>
        </p:nvSpPr>
        <p:spPr>
          <a:xfrm>
            <a:off x="0" y="394692"/>
            <a:ext cx="4800218" cy="5324535"/>
          </a:xfrm>
          <a:prstGeom prst="rect">
            <a:avLst/>
          </a:prstGeom>
          <a:noFill/>
        </p:spPr>
        <p:txBody>
          <a:bodyPr wrap="square" rtlCol="0">
            <a:spAutoFit/>
          </a:bodyPr>
          <a:lstStyle/>
          <a:p>
            <a:pPr marL="342900" indent="-342900">
              <a:buAutoNum type="arabicPeriod"/>
            </a:pPr>
            <a:r>
              <a:rPr lang="es-ES" sz="1600" dirty="0">
                <a:latin typeface="Times New Roman" panose="02020603050405020304" pitchFamily="18" charset="0"/>
                <a:cs typeface="Times New Roman" panose="02020603050405020304" pitchFamily="18" charset="0"/>
              </a:rPr>
              <a:t>Memoria General:</a:t>
            </a:r>
          </a:p>
          <a:p>
            <a:pPr marL="800100" lvl="1" indent="-342900">
              <a:buAutoNum type="arabicPeriod"/>
            </a:pPr>
            <a:r>
              <a:rPr lang="es-ES" sz="1600" dirty="0">
                <a:latin typeface="Times New Roman" panose="02020603050405020304" pitchFamily="18" charset="0"/>
                <a:cs typeface="Times New Roman" panose="02020603050405020304" pitchFamily="18" charset="0"/>
              </a:rPr>
              <a:t>64 bloques de 32bits para propósito Multiple</a:t>
            </a:r>
          </a:p>
          <a:p>
            <a:pPr marL="342900" indent="-342900">
              <a:buAutoNum type="arabicPeriod"/>
            </a:pPr>
            <a:r>
              <a:rPr lang="es-ES" sz="1600" dirty="0">
                <a:latin typeface="Times New Roman" panose="02020603050405020304" pitchFamily="18" charset="0"/>
                <a:cs typeface="Times New Roman" panose="02020603050405020304" pitchFamily="18" charset="0"/>
              </a:rPr>
              <a:t>Registros Generales:</a:t>
            </a:r>
          </a:p>
          <a:p>
            <a:pPr marL="800100" lvl="1" indent="-342900">
              <a:buAutoNum type="arabicPeriod"/>
            </a:pPr>
            <a:r>
              <a:rPr lang="es-ES" sz="1600" dirty="0">
                <a:latin typeface="Times New Roman" panose="02020603050405020304" pitchFamily="18" charset="0"/>
                <a:cs typeface="Times New Roman" panose="02020603050405020304" pitchFamily="18" charset="0"/>
              </a:rPr>
              <a:t>16 registros de 32 bits para propósitos varios:</a:t>
            </a:r>
          </a:p>
          <a:p>
            <a:pPr marL="1257300" lvl="2" indent="-342900">
              <a:buAutoNum type="arabicPeriod"/>
            </a:pPr>
            <a:r>
              <a:rPr lang="pt-BR" sz="1600" dirty="0">
                <a:latin typeface="Times New Roman" panose="02020603050405020304" pitchFamily="18" charset="0"/>
                <a:cs typeface="Times New Roman" panose="02020603050405020304" pitchFamily="18" charset="0"/>
              </a:rPr>
              <a:t>R0 -&gt; Registro de completos 0 estático INCAMBIABLE</a:t>
            </a:r>
          </a:p>
          <a:p>
            <a:pPr marL="1257300" lvl="2" indent="-342900">
              <a:buAutoNum type="arabicPeriod"/>
            </a:pPr>
            <a:r>
              <a:rPr lang="pt-BR" sz="1600" dirty="0">
                <a:latin typeface="Times New Roman" panose="02020603050405020304" pitchFamily="18" charset="0"/>
                <a:cs typeface="Times New Roman" panose="02020603050405020304" pitchFamily="18" charset="0"/>
              </a:rPr>
              <a:t>R1 -&gt;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R2 -&gt;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R3 -&gt;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R4 -&gt;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R5 -&gt;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R6 -&gt;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R7 -&gt;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R8 -&gt;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R9 -&gt;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R10 -&gt;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R11 -&gt;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R12 -&gt;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R13 -&gt;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R14 -&gt; Multiple propósito</a:t>
            </a:r>
          </a:p>
          <a:p>
            <a:pPr marL="1257300" lvl="2" indent="-342900">
              <a:buAutoNum type="arabicPeriod"/>
            </a:pPr>
            <a:r>
              <a:rPr lang="pt-BR" sz="1600" dirty="0">
                <a:latin typeface="Times New Roman" panose="02020603050405020304" pitchFamily="18" charset="0"/>
                <a:cs typeface="Times New Roman" panose="02020603050405020304" pitchFamily="18" charset="0"/>
              </a:rPr>
              <a:t>R15 -&gt; Multiple propósito</a:t>
            </a:r>
            <a:endParaRPr lang="es-ES" sz="1600" dirty="0">
              <a:latin typeface="Times New Roman" panose="02020603050405020304" pitchFamily="18" charset="0"/>
              <a:cs typeface="Times New Roman" panose="02020603050405020304" pitchFamily="18" charset="0"/>
            </a:endParaRPr>
          </a:p>
        </p:txBody>
      </p:sp>
      <p:sp>
        <p:nvSpPr>
          <p:cNvPr id="2" name="CuadroTexto 1">
            <a:extLst>
              <a:ext uri="{FF2B5EF4-FFF2-40B4-BE49-F238E27FC236}">
                <a16:creationId xmlns:a16="http://schemas.microsoft.com/office/drawing/2014/main" id="{732ED5AD-CFD5-3199-848E-5EF83111F475}"/>
              </a:ext>
            </a:extLst>
          </p:cNvPr>
          <p:cNvSpPr txBox="1"/>
          <p:nvPr/>
        </p:nvSpPr>
        <p:spPr>
          <a:xfrm>
            <a:off x="4800218" y="369332"/>
            <a:ext cx="7096507" cy="6124754"/>
          </a:xfrm>
          <a:prstGeom prst="rect">
            <a:avLst/>
          </a:prstGeom>
          <a:noFill/>
        </p:spPr>
        <p:txBody>
          <a:bodyPr wrap="square" rtlCol="0">
            <a:spAutoFit/>
          </a:bodyPr>
          <a:lstStyle/>
          <a:p>
            <a:pPr marL="342900" indent="-342900">
              <a:buAutoNum type="arabicPeriod"/>
            </a:pPr>
            <a:r>
              <a:rPr lang="es-ES" sz="1400" dirty="0">
                <a:latin typeface="Times New Roman" panose="02020603050405020304" pitchFamily="18" charset="0"/>
                <a:cs typeface="Times New Roman" panose="02020603050405020304" pitchFamily="18" charset="0"/>
              </a:rPr>
              <a:t>Memoria de Login:</a:t>
            </a:r>
          </a:p>
          <a:p>
            <a:pPr marL="800100" lvl="1" indent="-342900">
              <a:buAutoNum type="arabicPeriod"/>
            </a:pPr>
            <a:r>
              <a:rPr lang="es-ES" sz="1400" dirty="0">
                <a:latin typeface="Times New Roman" panose="02020603050405020304" pitchFamily="18" charset="0"/>
                <a:cs typeface="Times New Roman" panose="02020603050405020304" pitchFamily="18" charset="0"/>
              </a:rPr>
              <a:t>8 bloques de 32bits para guardar nuestra contraseña de 256bits</a:t>
            </a:r>
          </a:p>
          <a:p>
            <a:pPr marL="342900" indent="-342900">
              <a:buAutoNum type="arabicPeriod"/>
            </a:pPr>
            <a:r>
              <a:rPr lang="es-ES" sz="1400" dirty="0">
                <a:latin typeface="Times New Roman" panose="02020603050405020304" pitchFamily="18" charset="0"/>
                <a:cs typeface="Times New Roman" panose="02020603050405020304" pitchFamily="18" charset="0"/>
              </a:rPr>
              <a:t>Registros de Seguridad:</a:t>
            </a:r>
          </a:p>
          <a:p>
            <a:pPr marL="800100" lvl="1" indent="-342900">
              <a:buAutoNum type="arabicPeriod"/>
            </a:pPr>
            <a:r>
              <a:rPr lang="es-ES" sz="1400" dirty="0">
                <a:latin typeface="Times New Roman" panose="02020603050405020304" pitchFamily="18" charset="0"/>
                <a:cs typeface="Times New Roman" panose="02020603050405020304" pitchFamily="18" charset="0"/>
              </a:rPr>
              <a:t>9 registros de 32 bits para propósito múltiples de descifrado o cifrado:</a:t>
            </a:r>
          </a:p>
          <a:p>
            <a:pPr marL="1257300" lvl="2" indent="-342900">
              <a:buFontTx/>
              <a:buAutoNum type="arabicPeriod"/>
            </a:pPr>
            <a:r>
              <a:rPr lang="es-ES" sz="1400" dirty="0">
                <a:latin typeface="Times New Roman" panose="02020603050405020304" pitchFamily="18" charset="0"/>
                <a:cs typeface="Times New Roman" panose="02020603050405020304" pitchFamily="18" charset="0"/>
              </a:rPr>
              <a:t>w1 -&gt; Puntero de la memoria dinámica actual</a:t>
            </a:r>
          </a:p>
          <a:p>
            <a:pPr marL="1257300" lvl="2" indent="-342900">
              <a:buAutoNum type="arabicPeriod"/>
            </a:pPr>
            <a:r>
              <a:rPr lang="es-ES" sz="1400" dirty="0">
                <a:latin typeface="Times New Roman" panose="02020603050405020304" pitchFamily="18" charset="0"/>
                <a:cs typeface="Times New Roman" panose="02020603050405020304" pitchFamily="18" charset="0"/>
              </a:rPr>
              <a:t>w2 -&gt; Tamaño en bytes de la memoria dinámica con un LSR de #3: (x1, #3)</a:t>
            </a:r>
          </a:p>
          <a:p>
            <a:pPr marL="1257300" lvl="2" indent="-342900">
              <a:buAutoNum type="arabicPeriod"/>
            </a:pPr>
            <a:r>
              <a:rPr lang="es-ES" sz="1400" dirty="0">
                <a:latin typeface="Times New Roman" panose="02020603050405020304" pitchFamily="18" charset="0"/>
                <a:cs typeface="Times New Roman" panose="02020603050405020304" pitchFamily="18" charset="0"/>
              </a:rPr>
              <a:t>w3 -&gt; Puntero de memoria inicial (Controla el movimiento  de los bloques)</a:t>
            </a:r>
          </a:p>
          <a:p>
            <a:pPr marL="1257300" lvl="2" indent="-342900">
              <a:buAutoNum type="arabicPeriod"/>
            </a:pPr>
            <a:r>
              <a:rPr lang="es-ES" sz="1400" dirty="0">
                <a:latin typeface="Times New Roman" panose="02020603050405020304" pitchFamily="18" charset="0"/>
                <a:cs typeface="Times New Roman" panose="02020603050405020304" pitchFamily="18" charset="0"/>
              </a:rPr>
              <a:t>w4 -&gt; Primer bloque de 32bits de contenido (v0)</a:t>
            </a:r>
          </a:p>
          <a:p>
            <a:pPr marL="1257300" lvl="2" indent="-342900">
              <a:buAutoNum type="arabicPeriod"/>
            </a:pPr>
            <a:r>
              <a:rPr lang="es-ES" sz="1400" dirty="0">
                <a:latin typeface="Times New Roman" panose="02020603050405020304" pitchFamily="18" charset="0"/>
                <a:cs typeface="Times New Roman" panose="02020603050405020304" pitchFamily="18" charset="0"/>
              </a:rPr>
              <a:t>w5 -&gt; Segundo bloque de 32bits de contenido (v1)</a:t>
            </a:r>
          </a:p>
          <a:p>
            <a:pPr marL="1257300" lvl="2" indent="-342900">
              <a:buAutoNum type="arabicPeriod"/>
            </a:pPr>
            <a:r>
              <a:rPr lang="es-ES" sz="1400" dirty="0">
                <a:latin typeface="Times New Roman" panose="02020603050405020304" pitchFamily="18" charset="0"/>
                <a:cs typeface="Times New Roman" panose="02020603050405020304" pitchFamily="18" charset="0"/>
              </a:rPr>
              <a:t>w6 -&gt; Registro general de suma</a:t>
            </a:r>
          </a:p>
          <a:p>
            <a:pPr marL="1257300" lvl="2" indent="-342900">
              <a:buAutoNum type="arabicPeriod"/>
            </a:pPr>
            <a:r>
              <a:rPr lang="es-ES" sz="1400" dirty="0">
                <a:latin typeface="Times New Roman" panose="02020603050405020304" pitchFamily="18" charset="0"/>
                <a:cs typeface="Times New Roman" panose="02020603050405020304" pitchFamily="18" charset="0"/>
              </a:rPr>
              <a:t>w7 -&gt; Registro de contador de rondas</a:t>
            </a:r>
          </a:p>
          <a:p>
            <a:pPr marL="1257300" lvl="2" indent="-342900">
              <a:buAutoNum type="arabicPeriod"/>
            </a:pPr>
            <a:r>
              <a:rPr lang="es-ES" sz="1400" dirty="0">
                <a:latin typeface="Times New Roman" panose="02020603050405020304" pitchFamily="18" charset="0"/>
                <a:cs typeface="Times New Roman" panose="02020603050405020304" pitchFamily="18" charset="0"/>
              </a:rPr>
              <a:t>w8 -&gt; Registro intermedio de operación</a:t>
            </a:r>
          </a:p>
          <a:p>
            <a:pPr marL="1257300" lvl="2" indent="-342900">
              <a:buAutoNum type="arabicPeriod"/>
            </a:pPr>
            <a:r>
              <a:rPr lang="es-ES" sz="1400" dirty="0">
                <a:latin typeface="Times New Roman" panose="02020603050405020304" pitchFamily="18" charset="0"/>
                <a:cs typeface="Times New Roman" panose="02020603050405020304" pitchFamily="18" charset="0"/>
              </a:rPr>
              <a:t>w9 -&gt; Registro intermedio de operación</a:t>
            </a:r>
          </a:p>
          <a:p>
            <a:pPr marL="1257300" lvl="2" indent="-342900">
              <a:buAutoNum type="arabicPeriod"/>
            </a:pPr>
            <a:r>
              <a:rPr lang="es-ES" sz="1400" dirty="0">
                <a:latin typeface="Times New Roman" panose="02020603050405020304" pitchFamily="18" charset="0"/>
                <a:cs typeface="Times New Roman" panose="02020603050405020304" pitchFamily="18" charset="0"/>
              </a:rPr>
              <a:t>d0 -&gt; Delta estático en un registro... (0x9E3779B9)</a:t>
            </a:r>
          </a:p>
          <a:p>
            <a:pPr marL="342900" indent="-342900">
              <a:buAutoNum type="arabicPeriod"/>
            </a:pPr>
            <a:r>
              <a:rPr lang="es-ES" sz="1400" dirty="0">
                <a:latin typeface="Times New Roman" panose="02020603050405020304" pitchFamily="18" charset="0"/>
                <a:cs typeface="Times New Roman" panose="02020603050405020304" pitchFamily="18" charset="0"/>
              </a:rPr>
              <a:t>Memoria de la Bodega de Llaves Criptográficas:</a:t>
            </a:r>
          </a:p>
          <a:p>
            <a:pPr marL="800100" lvl="1" indent="-342900">
              <a:buAutoNum type="arabicPeriod"/>
            </a:pPr>
            <a:r>
              <a:rPr lang="es-ES" sz="1400" dirty="0">
                <a:latin typeface="Times New Roman" panose="02020603050405020304" pitchFamily="18" charset="0"/>
                <a:cs typeface="Times New Roman" panose="02020603050405020304" pitchFamily="18" charset="0"/>
              </a:rPr>
              <a:t>16 bloques de 32bits para guardar nuestras llaves como memoria (4 bloques por cada llave):</a:t>
            </a:r>
          </a:p>
          <a:p>
            <a:pPr marL="1257300" lvl="2" indent="-342900">
              <a:buAutoNum type="arabicPeriod"/>
            </a:pPr>
            <a:r>
              <a:rPr lang="es-ES" sz="1400" dirty="0">
                <a:latin typeface="Times New Roman" panose="02020603050405020304" pitchFamily="18" charset="0"/>
                <a:cs typeface="Times New Roman" panose="02020603050405020304" pitchFamily="18" charset="0"/>
              </a:rPr>
              <a:t>k0.0 -&gt;  llave 0 bloque 0 de 32bits</a:t>
            </a:r>
          </a:p>
          <a:p>
            <a:pPr marL="1257300" lvl="2" indent="-342900">
              <a:buAutoNum type="arabicPeriod"/>
            </a:pPr>
            <a:r>
              <a:rPr lang="es-ES" sz="1400" dirty="0">
                <a:latin typeface="Times New Roman" panose="02020603050405020304" pitchFamily="18" charset="0"/>
                <a:cs typeface="Times New Roman" panose="02020603050405020304" pitchFamily="18" charset="0"/>
              </a:rPr>
              <a:t>k0.1 -&gt;  llave 0 bloque 1 de 32bits</a:t>
            </a:r>
          </a:p>
          <a:p>
            <a:pPr marL="1257300" lvl="2" indent="-342900">
              <a:buAutoNum type="arabicPeriod"/>
            </a:pPr>
            <a:r>
              <a:rPr lang="es-ES" sz="1400" dirty="0">
                <a:latin typeface="Times New Roman" panose="02020603050405020304" pitchFamily="18" charset="0"/>
                <a:cs typeface="Times New Roman" panose="02020603050405020304" pitchFamily="18" charset="0"/>
              </a:rPr>
              <a:t>k0.2 -&gt;  llave 0 bloque 2 de 32bits</a:t>
            </a:r>
          </a:p>
          <a:p>
            <a:pPr marL="1257300" lvl="2" indent="-342900">
              <a:buAutoNum type="arabicPeriod"/>
            </a:pPr>
            <a:r>
              <a:rPr lang="es-ES" sz="1400" dirty="0">
                <a:latin typeface="Times New Roman" panose="02020603050405020304" pitchFamily="18" charset="0"/>
                <a:cs typeface="Times New Roman" panose="02020603050405020304" pitchFamily="18" charset="0"/>
              </a:rPr>
              <a:t>k0.3 -&gt;  llave 0 bloque 3 de 32bits</a:t>
            </a:r>
          </a:p>
          <a:p>
            <a:pPr marL="1257300" lvl="2" indent="-342900">
              <a:buAutoNum type="arabicPeriod"/>
            </a:pPr>
            <a:r>
              <a:rPr lang="es-ES" sz="1400" dirty="0">
                <a:latin typeface="Times New Roman" panose="02020603050405020304" pitchFamily="18" charset="0"/>
                <a:cs typeface="Times New Roman" panose="02020603050405020304" pitchFamily="18" charset="0"/>
              </a:rPr>
              <a:t>k1.0 -&gt;  llave 1 bloque 0 de 32bits</a:t>
            </a:r>
          </a:p>
          <a:p>
            <a:pPr marL="1257300" lvl="2" indent="-342900">
              <a:buAutoNum type="arabicPeriod"/>
            </a:pPr>
            <a:r>
              <a:rPr lang="es-ES" sz="1400" dirty="0">
                <a:latin typeface="Times New Roman" panose="02020603050405020304" pitchFamily="18" charset="0"/>
                <a:cs typeface="Times New Roman" panose="02020603050405020304" pitchFamily="18" charset="0"/>
              </a:rPr>
              <a:t>k1.1 -&gt;  llave 1 bloque 1 de 32bits</a:t>
            </a:r>
          </a:p>
          <a:p>
            <a:pPr marL="1257300" lvl="2" indent="-342900">
              <a:buAutoNum type="arabicPeriod"/>
            </a:pPr>
            <a:r>
              <a:rPr lang="es-ES" sz="1400" dirty="0">
                <a:latin typeface="Times New Roman" panose="02020603050405020304" pitchFamily="18" charset="0"/>
                <a:cs typeface="Times New Roman" panose="02020603050405020304" pitchFamily="18" charset="0"/>
              </a:rPr>
              <a:t>Etc.</a:t>
            </a:r>
          </a:p>
          <a:p>
            <a:pPr marL="342900" indent="-342900">
              <a:buAutoNum type="arabicPeriod"/>
            </a:pPr>
            <a:r>
              <a:rPr lang="es-ES" sz="1400" dirty="0">
                <a:latin typeface="Times New Roman" panose="02020603050405020304" pitchFamily="18" charset="0"/>
                <a:cs typeface="Times New Roman" panose="02020603050405020304" pitchFamily="18" charset="0"/>
              </a:rPr>
              <a:t>Memoria Dinámica Segura:</a:t>
            </a:r>
          </a:p>
          <a:p>
            <a:pPr marL="800100" lvl="1" indent="-342900">
              <a:buAutoNum type="arabicPeriod"/>
            </a:pPr>
            <a:r>
              <a:rPr lang="es-ES" sz="1400" dirty="0">
                <a:latin typeface="Times New Roman" panose="02020603050405020304" pitchFamily="18" charset="0"/>
                <a:cs typeface="Times New Roman" panose="02020603050405020304" pitchFamily="18" charset="0"/>
              </a:rPr>
              <a:t>Va a poseer un tamaño desconocido por el hardware de nuestro programa, entonces aprovecharemos el High Level Programming Language para trabajar con esta.</a:t>
            </a:r>
          </a:p>
        </p:txBody>
      </p:sp>
    </p:spTree>
    <p:extLst>
      <p:ext uri="{BB962C8B-B14F-4D97-AF65-F5344CB8AC3E}">
        <p14:creationId xmlns:p14="http://schemas.microsoft.com/office/powerpoint/2010/main" val="340064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6A1F2-E6BE-0E71-842D-4DD758150312}"/>
            </a:ext>
          </a:extLst>
        </p:cNvPr>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B156AD33-9DF6-8486-BD18-A604EF2F96C5}"/>
              </a:ext>
            </a:extLst>
          </p:cNvPr>
          <p:cNvGraphicFramePr>
            <a:graphicFrameLocks noGrp="1"/>
          </p:cNvGraphicFramePr>
          <p:nvPr>
            <p:extLst>
              <p:ext uri="{D42A27DB-BD31-4B8C-83A1-F6EECF244321}">
                <p14:modId xmlns:p14="http://schemas.microsoft.com/office/powerpoint/2010/main" val="4188848942"/>
              </p:ext>
            </p:extLst>
          </p:nvPr>
        </p:nvGraphicFramePr>
        <p:xfrm>
          <a:off x="143256" y="1965960"/>
          <a:ext cx="11905488" cy="2926080"/>
        </p:xfrm>
        <a:graphic>
          <a:graphicData uri="http://schemas.openxmlformats.org/drawingml/2006/table">
            <a:tbl>
              <a:tblPr firstRow="1" bandRow="1">
                <a:tableStyleId>{5C22544A-7EE6-4342-B048-85BDC9FD1C3A}</a:tableStyleId>
              </a:tblPr>
              <a:tblGrid>
                <a:gridCol w="2112264">
                  <a:extLst>
                    <a:ext uri="{9D8B030D-6E8A-4147-A177-3AD203B41FA5}">
                      <a16:colId xmlns:a16="http://schemas.microsoft.com/office/drawing/2014/main" val="1991691615"/>
                    </a:ext>
                  </a:extLst>
                </a:gridCol>
                <a:gridCol w="9793224">
                  <a:extLst>
                    <a:ext uri="{9D8B030D-6E8A-4147-A177-3AD203B41FA5}">
                      <a16:colId xmlns:a16="http://schemas.microsoft.com/office/drawing/2014/main" val="546413856"/>
                    </a:ext>
                  </a:extLst>
                </a:gridCol>
              </a:tblGrid>
              <a:tr h="281017">
                <a:tc>
                  <a:txBody>
                    <a:bodyPr/>
                    <a:lstStyle/>
                    <a:p>
                      <a:pPr marL="0" algn="l" defTabSz="914400" rtl="0" eaLnBrk="1" latinLnBrk="0" hangingPunct="1"/>
                      <a:r>
                        <a:rPr lang="es-CR" sz="1800" b="1" kern="1200" noProof="0" dirty="0">
                          <a:solidFill>
                            <a:schemeClr val="lt1"/>
                          </a:solidFill>
                          <a:latin typeface="Times New Roman" panose="02020603050405020304" pitchFamily="18" charset="0"/>
                          <a:ea typeface="+mn-ea"/>
                          <a:cs typeface="Times New Roman" panose="02020603050405020304" pitchFamily="18" charset="0"/>
                        </a:rPr>
                        <a:t>Nombre</a:t>
                      </a:r>
                    </a:p>
                  </a:txBody>
                  <a:tcPr/>
                </a:tc>
                <a:tc>
                  <a:txBody>
                    <a:bodyPr/>
                    <a:lstStyle/>
                    <a:p>
                      <a:pPr marL="0" algn="l" defTabSz="914400" rtl="0" eaLnBrk="1" latinLnBrk="0" hangingPunct="1"/>
                      <a:r>
                        <a:rPr lang="es-CR" sz="1800" b="1" kern="1200" noProof="0" dirty="0">
                          <a:solidFill>
                            <a:schemeClr val="lt1"/>
                          </a:solidFill>
                          <a:latin typeface="Times New Roman" panose="02020603050405020304" pitchFamily="18" charset="0"/>
                          <a:ea typeface="+mn-ea"/>
                          <a:cs typeface="Times New Roman" panose="02020603050405020304" pitchFamily="18" charset="0"/>
                        </a:rPr>
                        <a:t>Descripción</a:t>
                      </a:r>
                    </a:p>
                  </a:txBody>
                  <a:tcPr/>
                </a:tc>
                <a:extLst>
                  <a:ext uri="{0D108BD9-81ED-4DB2-BD59-A6C34878D82A}">
                    <a16:rowId xmlns:a16="http://schemas.microsoft.com/office/drawing/2014/main" val="1681802149"/>
                  </a:ext>
                </a:extLst>
              </a:tr>
              <a:tr h="133587">
                <a:tc>
                  <a:txBody>
                    <a:bodyPr/>
                    <a:lstStyle/>
                    <a:p>
                      <a:r>
                        <a:rPr lang="es-CR" noProof="0" dirty="0">
                          <a:latin typeface="Times New Roman" panose="02020603050405020304" pitchFamily="18" charset="0"/>
                          <a:cs typeface="Times New Roman" panose="02020603050405020304" pitchFamily="18" charset="0"/>
                        </a:rPr>
                        <a:t>N (Negative)</a:t>
                      </a:r>
                    </a:p>
                  </a:txBody>
                  <a:tcPr anchor="ctr"/>
                </a:tc>
                <a:tc>
                  <a:txBody>
                    <a:bodyPr/>
                    <a:lstStyle/>
                    <a:p>
                      <a:r>
                        <a:rPr lang="es-CR" noProof="0" dirty="0">
                          <a:latin typeface="Times New Roman" panose="02020603050405020304" pitchFamily="18" charset="0"/>
                          <a:cs typeface="Times New Roman" panose="02020603050405020304" pitchFamily="18" charset="0"/>
                        </a:rPr>
                        <a:t>Se activa cuando el resultado es negativo (bit más significativo = 1)</a:t>
                      </a:r>
                    </a:p>
                  </a:txBody>
                  <a:tcPr anchor="ctr"/>
                </a:tc>
                <a:extLst>
                  <a:ext uri="{0D108BD9-81ED-4DB2-BD59-A6C34878D82A}">
                    <a16:rowId xmlns:a16="http://schemas.microsoft.com/office/drawing/2014/main" val="1236284447"/>
                  </a:ext>
                </a:extLst>
              </a:tr>
              <a:tr h="0">
                <a:tc>
                  <a:txBody>
                    <a:bodyPr/>
                    <a:lstStyle/>
                    <a:p>
                      <a:r>
                        <a:rPr lang="es-CR" noProof="0" dirty="0">
                          <a:latin typeface="Times New Roman" panose="02020603050405020304" pitchFamily="18" charset="0"/>
                          <a:cs typeface="Times New Roman" panose="02020603050405020304" pitchFamily="18" charset="0"/>
                        </a:rPr>
                        <a:t>Z (Zero)</a:t>
                      </a:r>
                    </a:p>
                  </a:txBody>
                  <a:tcPr anchor="ctr"/>
                </a:tc>
                <a:tc>
                  <a:txBody>
                    <a:bodyPr/>
                    <a:lstStyle/>
                    <a:p>
                      <a:r>
                        <a:rPr lang="es-CR" noProof="0" dirty="0">
                          <a:latin typeface="Times New Roman" panose="02020603050405020304" pitchFamily="18" charset="0"/>
                          <a:cs typeface="Times New Roman" panose="02020603050405020304" pitchFamily="18" charset="0"/>
                        </a:rPr>
                        <a:t>Se activa cuando el resultado es cero</a:t>
                      </a:r>
                    </a:p>
                  </a:txBody>
                  <a:tcPr anchor="ctr"/>
                </a:tc>
                <a:extLst>
                  <a:ext uri="{0D108BD9-81ED-4DB2-BD59-A6C34878D82A}">
                    <a16:rowId xmlns:a16="http://schemas.microsoft.com/office/drawing/2014/main" val="1971047311"/>
                  </a:ext>
                </a:extLst>
              </a:tr>
              <a:tr h="261192">
                <a:tc>
                  <a:txBody>
                    <a:bodyPr/>
                    <a:lstStyle/>
                    <a:p>
                      <a:r>
                        <a:rPr lang="es-CR" noProof="0" dirty="0">
                          <a:latin typeface="Times New Roman" panose="02020603050405020304" pitchFamily="18" charset="0"/>
                          <a:cs typeface="Times New Roman" panose="02020603050405020304" pitchFamily="18" charset="0"/>
                        </a:rPr>
                        <a:t>C (</a:t>
                      </a:r>
                      <a:r>
                        <a:rPr lang="es-CR" noProof="0" dirty="0" err="1">
                          <a:latin typeface="Times New Roman" panose="02020603050405020304" pitchFamily="18" charset="0"/>
                          <a:cs typeface="Times New Roman" panose="02020603050405020304" pitchFamily="18" charset="0"/>
                        </a:rPr>
                        <a:t>Carry</a:t>
                      </a:r>
                      <a:r>
                        <a:rPr lang="es-CR" noProof="0" dirty="0">
                          <a:latin typeface="Times New Roman" panose="02020603050405020304" pitchFamily="18" charset="0"/>
                          <a:cs typeface="Times New Roman" panose="02020603050405020304" pitchFamily="18" charset="0"/>
                        </a:rPr>
                        <a:t>)</a:t>
                      </a:r>
                    </a:p>
                  </a:txBody>
                  <a:tcPr anchor="ctr"/>
                </a:tc>
                <a:tc>
                  <a:txBody>
                    <a:bodyPr/>
                    <a:lstStyle/>
                    <a:p>
                      <a:r>
                        <a:rPr lang="es-CR" noProof="0" dirty="0">
                          <a:latin typeface="Times New Roman" panose="02020603050405020304" pitchFamily="18" charset="0"/>
                          <a:cs typeface="Times New Roman" panose="02020603050405020304" pitchFamily="18" charset="0"/>
                        </a:rPr>
                        <a:t>Se activa cuando hay un acarreo en operaciones aritméticas</a:t>
                      </a:r>
                    </a:p>
                  </a:txBody>
                  <a:tcPr anchor="ctr"/>
                </a:tc>
                <a:extLst>
                  <a:ext uri="{0D108BD9-81ED-4DB2-BD59-A6C34878D82A}">
                    <a16:rowId xmlns:a16="http://schemas.microsoft.com/office/drawing/2014/main" val="445727092"/>
                  </a:ext>
                </a:extLst>
              </a:tr>
              <a:tr h="329272">
                <a:tc>
                  <a:txBody>
                    <a:bodyPr/>
                    <a:lstStyle/>
                    <a:p>
                      <a:r>
                        <a:rPr lang="es-CR" noProof="0" dirty="0">
                          <a:latin typeface="Times New Roman" panose="02020603050405020304" pitchFamily="18" charset="0"/>
                          <a:cs typeface="Times New Roman" panose="02020603050405020304" pitchFamily="18" charset="0"/>
                        </a:rPr>
                        <a:t>V (</a:t>
                      </a:r>
                      <a:r>
                        <a:rPr lang="es-CR" noProof="0" dirty="0" err="1">
                          <a:latin typeface="Times New Roman" panose="02020603050405020304" pitchFamily="18" charset="0"/>
                          <a:cs typeface="Times New Roman" panose="02020603050405020304" pitchFamily="18" charset="0"/>
                        </a:rPr>
                        <a:t>Overflow</a:t>
                      </a:r>
                      <a:r>
                        <a:rPr lang="es-CR" noProof="0" dirty="0">
                          <a:latin typeface="Times New Roman" panose="02020603050405020304" pitchFamily="18" charset="0"/>
                          <a:cs typeface="Times New Roman" panose="02020603050405020304" pitchFamily="18" charset="0"/>
                        </a:rPr>
                        <a:t>)</a:t>
                      </a:r>
                    </a:p>
                  </a:txBody>
                  <a:tcPr anchor="ctr"/>
                </a:tc>
                <a:tc>
                  <a:txBody>
                    <a:bodyPr/>
                    <a:lstStyle/>
                    <a:p>
                      <a:r>
                        <a:rPr lang="es-CR" noProof="0" dirty="0">
                          <a:latin typeface="Times New Roman" panose="02020603050405020304" pitchFamily="18" charset="0"/>
                          <a:cs typeface="Times New Roman" panose="02020603050405020304" pitchFamily="18" charset="0"/>
                        </a:rPr>
                        <a:t>Se activa cuando hay un desbordamiento en operaciones con signo</a:t>
                      </a:r>
                    </a:p>
                  </a:txBody>
                  <a:tcPr anchor="ctr"/>
                </a:tc>
                <a:extLst>
                  <a:ext uri="{0D108BD9-81ED-4DB2-BD59-A6C34878D82A}">
                    <a16:rowId xmlns:a16="http://schemas.microsoft.com/office/drawing/2014/main" val="1853457810"/>
                  </a:ext>
                </a:extLst>
              </a:tr>
              <a:tr h="329272">
                <a:tc>
                  <a:txBody>
                    <a:bodyPr/>
                    <a:lstStyle/>
                    <a:p>
                      <a:r>
                        <a:rPr lang="es-CR" noProof="0" dirty="0">
                          <a:latin typeface="Times New Roman" panose="02020603050405020304" pitchFamily="18" charset="0"/>
                          <a:cs typeface="Times New Roman" panose="02020603050405020304" pitchFamily="18" charset="0"/>
                        </a:rPr>
                        <a:t>S1 (</a:t>
                      </a:r>
                      <a:r>
                        <a:rPr lang="es-CR" noProof="0" dirty="0" err="1">
                          <a:latin typeface="Times New Roman" panose="02020603050405020304" pitchFamily="18" charset="0"/>
                          <a:cs typeface="Times New Roman" panose="02020603050405020304" pitchFamily="18" charset="0"/>
                        </a:rPr>
                        <a:t>Safe</a:t>
                      </a:r>
                      <a:r>
                        <a:rPr lang="es-CR" noProof="0" dirty="0">
                          <a:latin typeface="Times New Roman" panose="02020603050405020304" pitchFamily="18" charset="0"/>
                          <a:cs typeface="Times New Roman" panose="02020603050405020304" pitchFamily="18" charset="0"/>
                        </a:rPr>
                        <a:t> 1)</a:t>
                      </a:r>
                    </a:p>
                  </a:txBody>
                  <a:tcPr anchor="ctr"/>
                </a:tc>
                <a:tc>
                  <a:txBody>
                    <a:bodyPr/>
                    <a:lstStyle/>
                    <a:p>
                      <a:r>
                        <a:rPr lang="es-CR" noProof="0" dirty="0">
                          <a:latin typeface="Times New Roman" panose="02020603050405020304" pitchFamily="18" charset="0"/>
                          <a:cs typeface="Times New Roman" panose="02020603050405020304" pitchFamily="18" charset="0"/>
                        </a:rPr>
                        <a:t>Se activa cuando se produce un login efectivo. Se apaga si se aplica alguna operación general.</a:t>
                      </a:r>
                    </a:p>
                  </a:txBody>
                  <a:tcPr anchor="ctr"/>
                </a:tc>
                <a:extLst>
                  <a:ext uri="{0D108BD9-81ED-4DB2-BD59-A6C34878D82A}">
                    <a16:rowId xmlns:a16="http://schemas.microsoft.com/office/drawing/2014/main" val="1685535478"/>
                  </a:ext>
                </a:extLst>
              </a:tr>
              <a:tr h="329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noProof="0" dirty="0">
                          <a:latin typeface="Times New Roman" panose="02020603050405020304" pitchFamily="18" charset="0"/>
                          <a:cs typeface="Times New Roman" panose="02020603050405020304" pitchFamily="18" charset="0"/>
                        </a:rPr>
                        <a:t>S1 (</a:t>
                      </a:r>
                      <a:r>
                        <a:rPr lang="es-CR" noProof="0" dirty="0" err="1">
                          <a:latin typeface="Times New Roman" panose="02020603050405020304" pitchFamily="18" charset="0"/>
                          <a:cs typeface="Times New Roman" panose="02020603050405020304" pitchFamily="18" charset="0"/>
                        </a:rPr>
                        <a:t>Safe</a:t>
                      </a:r>
                      <a:r>
                        <a:rPr lang="es-CR" noProof="0" dirty="0">
                          <a:latin typeface="Times New Roman" panose="02020603050405020304" pitchFamily="18" charset="0"/>
                          <a:cs typeface="Times New Roman" panose="02020603050405020304" pitchFamily="18" charset="0"/>
                        </a:rPr>
                        <a:t> 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noProof="0" dirty="0">
                          <a:latin typeface="Times New Roman" panose="02020603050405020304" pitchFamily="18" charset="0"/>
                          <a:cs typeface="Times New Roman" panose="02020603050405020304" pitchFamily="18" charset="0"/>
                        </a:rPr>
                        <a:t>Se activa cuando se produce un login efectivo. Se apaga si se aplica alguna operación general.</a:t>
                      </a:r>
                    </a:p>
                  </a:txBody>
                  <a:tcPr anchor="ctr"/>
                </a:tc>
                <a:extLst>
                  <a:ext uri="{0D108BD9-81ED-4DB2-BD59-A6C34878D82A}">
                    <a16:rowId xmlns:a16="http://schemas.microsoft.com/office/drawing/2014/main" val="2257087728"/>
                  </a:ext>
                </a:extLst>
              </a:tr>
              <a:tr h="329272">
                <a:tc>
                  <a:txBody>
                    <a:bodyPr/>
                    <a:lstStyle/>
                    <a:p>
                      <a:r>
                        <a:rPr lang="es-CR" noProof="0" dirty="0">
                          <a:latin typeface="Times New Roman" panose="02020603050405020304" pitchFamily="18" charset="0"/>
                          <a:cs typeface="Times New Roman" panose="02020603050405020304" pitchFamily="18" charset="0"/>
                        </a:rPr>
                        <a:t>L (Login)</a:t>
                      </a:r>
                    </a:p>
                  </a:txBody>
                  <a:tcPr anchor="ctr"/>
                </a:tc>
                <a:tc>
                  <a:txBody>
                    <a:bodyPr/>
                    <a:lstStyle/>
                    <a:p>
                      <a:r>
                        <a:rPr lang="es-CR" noProof="0" dirty="0">
                          <a:latin typeface="Times New Roman" panose="02020603050405020304" pitchFamily="18" charset="0"/>
                          <a:cs typeface="Times New Roman" panose="02020603050405020304" pitchFamily="18" charset="0"/>
                        </a:rPr>
                        <a:t>Se activa solo, durante el intento de operación de Login.</a:t>
                      </a:r>
                    </a:p>
                  </a:txBody>
                  <a:tcPr anchor="ctr"/>
                </a:tc>
                <a:extLst>
                  <a:ext uri="{0D108BD9-81ED-4DB2-BD59-A6C34878D82A}">
                    <a16:rowId xmlns:a16="http://schemas.microsoft.com/office/drawing/2014/main" val="2878028709"/>
                  </a:ext>
                </a:extLst>
              </a:tr>
            </a:tbl>
          </a:graphicData>
        </a:graphic>
      </p:graphicFrame>
      <p:sp>
        <p:nvSpPr>
          <p:cNvPr id="7" name="CuadroTexto 6">
            <a:extLst>
              <a:ext uri="{FF2B5EF4-FFF2-40B4-BE49-F238E27FC236}">
                <a16:creationId xmlns:a16="http://schemas.microsoft.com/office/drawing/2014/main" id="{DEA457AB-EC8E-BDD8-7EDC-CE2404EA2F29}"/>
              </a:ext>
            </a:extLst>
          </p:cNvPr>
          <p:cNvSpPr txBox="1"/>
          <p:nvPr/>
        </p:nvSpPr>
        <p:spPr>
          <a:xfrm>
            <a:off x="112776" y="1596628"/>
            <a:ext cx="2221992" cy="369332"/>
          </a:xfrm>
          <a:prstGeom prst="rect">
            <a:avLst/>
          </a:prstGeom>
          <a:noFill/>
        </p:spPr>
        <p:txBody>
          <a:bodyPr wrap="square" rtlCol="0">
            <a:spAutoFit/>
          </a:bodyPr>
          <a:lstStyle/>
          <a:p>
            <a:r>
              <a:rPr lang="es-CR" noProof="0" dirty="0"/>
              <a:t>Flags del Procesador:</a:t>
            </a:r>
            <a:endParaRPr lang="es-CR" i="1" noProof="0" dirty="0"/>
          </a:p>
        </p:txBody>
      </p:sp>
    </p:spTree>
    <p:extLst>
      <p:ext uri="{BB962C8B-B14F-4D97-AF65-F5344CB8AC3E}">
        <p14:creationId xmlns:p14="http://schemas.microsoft.com/office/powerpoint/2010/main" val="171166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D4CAD4-9BBC-31B4-720B-A203253757C3}"/>
              </a:ext>
            </a:extLst>
          </p:cNvPr>
          <p:cNvSpPr>
            <a:spLocks noGrp="1"/>
          </p:cNvSpPr>
          <p:nvPr>
            <p:ph type="title"/>
          </p:nvPr>
        </p:nvSpPr>
        <p:spPr>
          <a:xfrm>
            <a:off x="676656" y="2766218"/>
            <a:ext cx="10838688" cy="1325563"/>
          </a:xfrm>
        </p:spPr>
        <p:txBody>
          <a:bodyPr>
            <a:normAutofit fontScale="90000"/>
          </a:bodyPr>
          <a:lstStyle/>
          <a:p>
            <a:r>
              <a:rPr lang="es-CR" sz="6000" b="1" dirty="0"/>
              <a:t>Operaciones del procesador básicas</a:t>
            </a:r>
          </a:p>
        </p:txBody>
      </p:sp>
    </p:spTree>
    <p:extLst>
      <p:ext uri="{BB962C8B-B14F-4D97-AF65-F5344CB8AC3E}">
        <p14:creationId xmlns:p14="http://schemas.microsoft.com/office/powerpoint/2010/main" val="218729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CE81D7C-1D85-6B30-E7DB-A947FE67B38D}"/>
              </a:ext>
            </a:extLst>
          </p:cNvPr>
          <p:cNvGraphicFramePr>
            <a:graphicFrameLocks noGrp="1"/>
          </p:cNvGraphicFramePr>
          <p:nvPr>
            <p:extLst>
              <p:ext uri="{D42A27DB-BD31-4B8C-83A1-F6EECF244321}">
                <p14:modId xmlns:p14="http://schemas.microsoft.com/office/powerpoint/2010/main" val="212080237"/>
              </p:ext>
            </p:extLst>
          </p:nvPr>
        </p:nvGraphicFramePr>
        <p:xfrm>
          <a:off x="202120" y="369332"/>
          <a:ext cx="10422255" cy="5191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91691615"/>
                    </a:ext>
                  </a:extLst>
                </a:gridCol>
                <a:gridCol w="4119330">
                  <a:extLst>
                    <a:ext uri="{9D8B030D-6E8A-4147-A177-3AD203B41FA5}">
                      <a16:colId xmlns:a16="http://schemas.microsoft.com/office/drawing/2014/main" val="546413856"/>
                    </a:ext>
                  </a:extLst>
                </a:gridCol>
                <a:gridCol w="3593592">
                  <a:extLst>
                    <a:ext uri="{9D8B030D-6E8A-4147-A177-3AD203B41FA5}">
                      <a16:colId xmlns:a16="http://schemas.microsoft.com/office/drawing/2014/main" val="4072370752"/>
                    </a:ext>
                  </a:extLst>
                </a:gridCol>
              </a:tblGrid>
              <a:tr h="370840">
                <a:tc>
                  <a:txBody>
                    <a:bodyPr/>
                    <a:lstStyle/>
                    <a:p>
                      <a:r>
                        <a:rPr lang="es-CR" dirty="0">
                          <a:latin typeface="Times New Roman" panose="02020603050405020304" pitchFamily="18" charset="0"/>
                          <a:cs typeface="Times New Roman" panose="02020603050405020304" pitchFamily="18" charset="0"/>
                        </a:rPr>
                        <a:t>Nombre</a:t>
                      </a:r>
                    </a:p>
                  </a:txBody>
                  <a:tcPr/>
                </a:tc>
                <a:tc>
                  <a:txBody>
                    <a:bodyPr/>
                    <a:lstStyle/>
                    <a:p>
                      <a:r>
                        <a:rPr lang="es-CR" dirty="0">
                          <a:latin typeface="Times New Roman" panose="02020603050405020304" pitchFamily="18" charset="0"/>
                          <a:cs typeface="Times New Roman" panose="02020603050405020304" pitchFamily="18" charset="0"/>
                        </a:rPr>
                        <a:t>Descripción</a:t>
                      </a:r>
                    </a:p>
                  </a:txBody>
                  <a:tcPr/>
                </a:tc>
                <a:tc>
                  <a:txBody>
                    <a:bodyPr/>
                    <a:lstStyle/>
                    <a:p>
                      <a:r>
                        <a:rPr lang="es-CR"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dirty="0">
                          <a:latin typeface="Times New Roman" panose="02020603050405020304" pitchFamily="18" charset="0"/>
                          <a:cs typeface="Times New Roman" panose="02020603050405020304" pitchFamily="18" charset="0"/>
                        </a:rPr>
                        <a:t>ADD Rd, Rn, Rm</a:t>
                      </a:r>
                    </a:p>
                  </a:txBody>
                  <a:tcPr anchor="ctr"/>
                </a:tc>
                <a:tc>
                  <a:txBody>
                    <a:bodyPr/>
                    <a:lstStyle/>
                    <a:p>
                      <a:r>
                        <a:rPr lang="es-CR" dirty="0">
                          <a:latin typeface="Times New Roman" panose="02020603050405020304" pitchFamily="18" charset="0"/>
                          <a:cs typeface="Times New Roman" panose="02020603050405020304" pitchFamily="18" charset="0"/>
                        </a:rPr>
                        <a:t>Suma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Rn + Rm</a:t>
                      </a:r>
                    </a:p>
                  </a:txBody>
                  <a:tcPr anchor="ctr"/>
                </a:tc>
                <a:extLst>
                  <a:ext uri="{0D108BD9-81ED-4DB2-BD59-A6C34878D82A}">
                    <a16:rowId xmlns:a16="http://schemas.microsoft.com/office/drawing/2014/main" val="1236284447"/>
                  </a:ext>
                </a:extLst>
              </a:tr>
              <a:tr h="370840">
                <a:tc>
                  <a:txBody>
                    <a:bodyPr/>
                    <a:lstStyle/>
                    <a:p>
                      <a:r>
                        <a:rPr lang="es-CR" dirty="0">
                          <a:latin typeface="Times New Roman" panose="02020603050405020304" pitchFamily="18" charset="0"/>
                          <a:cs typeface="Times New Roman" panose="02020603050405020304" pitchFamily="18" charset="0"/>
                        </a:rPr>
                        <a:t>ADDS Rd, Rn, k?.?</a:t>
                      </a:r>
                    </a:p>
                  </a:txBody>
                  <a:tcPr anchor="ctr"/>
                </a:tc>
                <a:tc>
                  <a:txBody>
                    <a:bodyPr/>
                    <a:lstStyle/>
                    <a:p>
                      <a:r>
                        <a:rPr lang="es-CR" dirty="0">
                          <a:latin typeface="Times New Roman" panose="02020603050405020304" pitchFamily="18" charset="0"/>
                          <a:cs typeface="Times New Roman" panose="02020603050405020304" pitchFamily="18" charset="0"/>
                        </a:rPr>
                        <a:t>Suma entre registro y bloque de la ‘Vault’</a:t>
                      </a:r>
                    </a:p>
                  </a:txBody>
                  <a:tcPr anchor="ctr"/>
                </a:tc>
                <a:tc>
                  <a:txBody>
                    <a:bodyPr/>
                    <a:lstStyle/>
                    <a:p>
                      <a:r>
                        <a:rPr lang="es-CR" dirty="0">
                          <a:latin typeface="Times New Roman" panose="02020603050405020304" pitchFamily="18" charset="0"/>
                          <a:cs typeface="Times New Roman" panose="02020603050405020304" pitchFamily="18" charset="0"/>
                        </a:rPr>
                        <a:t>Rd ← Rn + k?.?</a:t>
                      </a:r>
                    </a:p>
                  </a:txBody>
                  <a:tcPr anchor="ctr"/>
                </a:tc>
                <a:extLst>
                  <a:ext uri="{0D108BD9-81ED-4DB2-BD59-A6C34878D82A}">
                    <a16:rowId xmlns:a16="http://schemas.microsoft.com/office/drawing/2014/main" val="2867250575"/>
                  </a:ext>
                </a:extLst>
              </a:tr>
              <a:tr h="370840">
                <a:tc>
                  <a:txBody>
                    <a:bodyPr/>
                    <a:lstStyle/>
                    <a:p>
                      <a:r>
                        <a:rPr lang="es-CR" dirty="0">
                          <a:latin typeface="Times New Roman" panose="02020603050405020304" pitchFamily="18" charset="0"/>
                          <a:cs typeface="Times New Roman" panose="02020603050405020304" pitchFamily="18" charset="0"/>
                        </a:rPr>
                        <a:t>ADDI Rd, Rn, #?</a:t>
                      </a:r>
                    </a:p>
                  </a:txBody>
                  <a:tcPr anchor="ctr"/>
                </a:tc>
                <a:tc>
                  <a:txBody>
                    <a:bodyPr/>
                    <a:lstStyle/>
                    <a:p>
                      <a:r>
                        <a:rPr lang="es-CR" dirty="0">
                          <a:latin typeface="Times New Roman" panose="02020603050405020304" pitchFamily="18" charset="0"/>
                          <a:cs typeface="Times New Roman" panose="02020603050405020304" pitchFamily="18" charset="0"/>
                        </a:rPr>
                        <a:t>Suma con inmediato</a:t>
                      </a:r>
                    </a:p>
                  </a:txBody>
                  <a:tcPr anchor="ctr"/>
                </a:tc>
                <a:tc>
                  <a:txBody>
                    <a:bodyPr/>
                    <a:lstStyle/>
                    <a:p>
                      <a:r>
                        <a:rPr lang="es-CR" dirty="0">
                          <a:latin typeface="Times New Roman" panose="02020603050405020304" pitchFamily="18" charset="0"/>
                          <a:cs typeface="Times New Roman" panose="02020603050405020304" pitchFamily="18" charset="0"/>
                        </a:rPr>
                        <a:t>Rd ← Rn + Im</a:t>
                      </a:r>
                    </a:p>
                  </a:txBody>
                  <a:tcPr anchor="ctr"/>
                </a:tc>
                <a:extLst>
                  <a:ext uri="{0D108BD9-81ED-4DB2-BD59-A6C34878D82A}">
                    <a16:rowId xmlns:a16="http://schemas.microsoft.com/office/drawing/2014/main" val="2958277412"/>
                  </a:ext>
                </a:extLst>
              </a:tr>
              <a:tr h="370840">
                <a:tc>
                  <a:txBody>
                    <a:bodyPr/>
                    <a:lstStyle/>
                    <a:p>
                      <a:r>
                        <a:rPr lang="es-CR" dirty="0">
                          <a:latin typeface="Times New Roman" panose="02020603050405020304" pitchFamily="18" charset="0"/>
                          <a:cs typeface="Times New Roman" panose="02020603050405020304" pitchFamily="18" charset="0"/>
                        </a:rPr>
                        <a:t>SUB Rd, Rn, Rm</a:t>
                      </a:r>
                    </a:p>
                  </a:txBody>
                  <a:tcPr anchor="ctr"/>
                </a:tc>
                <a:tc>
                  <a:txBody>
                    <a:bodyPr/>
                    <a:lstStyle/>
                    <a:p>
                      <a:r>
                        <a:rPr lang="es-CR" dirty="0">
                          <a:latin typeface="Times New Roman" panose="02020603050405020304" pitchFamily="18" charset="0"/>
                          <a:cs typeface="Times New Roman" panose="02020603050405020304" pitchFamily="18" charset="0"/>
                        </a:rPr>
                        <a:t>Resta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Rn - Rm</a:t>
                      </a:r>
                    </a:p>
                  </a:txBody>
                  <a:tcPr anchor="ctr"/>
                </a:tc>
                <a:extLst>
                  <a:ext uri="{0D108BD9-81ED-4DB2-BD59-A6C34878D82A}">
                    <a16:rowId xmlns:a16="http://schemas.microsoft.com/office/drawing/2014/main" val="1971047311"/>
                  </a:ext>
                </a:extLst>
              </a:tr>
              <a:tr h="370840">
                <a:tc>
                  <a:txBody>
                    <a:bodyPr/>
                    <a:lstStyle/>
                    <a:p>
                      <a:r>
                        <a:rPr lang="es-CR" dirty="0">
                          <a:latin typeface="Times New Roman" panose="02020603050405020304" pitchFamily="18" charset="0"/>
                          <a:cs typeface="Times New Roman" panose="02020603050405020304" pitchFamily="18" charset="0"/>
                        </a:rPr>
                        <a:t>SUBI Rd, Rn, #?</a:t>
                      </a:r>
                    </a:p>
                  </a:txBody>
                  <a:tcPr anchor="ctr"/>
                </a:tc>
                <a:tc>
                  <a:txBody>
                    <a:bodyPr/>
                    <a:lstStyle/>
                    <a:p>
                      <a:r>
                        <a:rPr lang="es-CR" dirty="0">
                          <a:latin typeface="Times New Roman" panose="02020603050405020304" pitchFamily="18" charset="0"/>
                          <a:cs typeface="Times New Roman" panose="02020603050405020304" pitchFamily="18" charset="0"/>
                        </a:rPr>
                        <a:t>Resta con inmediato</a:t>
                      </a:r>
                    </a:p>
                  </a:txBody>
                  <a:tcPr anchor="ctr"/>
                </a:tc>
                <a:tc>
                  <a:txBody>
                    <a:bodyPr/>
                    <a:lstStyle/>
                    <a:p>
                      <a:r>
                        <a:rPr lang="es-CR" dirty="0">
                          <a:latin typeface="Times New Roman" panose="02020603050405020304" pitchFamily="18" charset="0"/>
                          <a:cs typeface="Times New Roman" panose="02020603050405020304" pitchFamily="18" charset="0"/>
                        </a:rPr>
                        <a:t>Rd ← Rn - Im</a:t>
                      </a:r>
                    </a:p>
                  </a:txBody>
                  <a:tcPr anchor="ctr"/>
                </a:tc>
                <a:extLst>
                  <a:ext uri="{0D108BD9-81ED-4DB2-BD59-A6C34878D82A}">
                    <a16:rowId xmlns:a16="http://schemas.microsoft.com/office/drawing/2014/main" val="3846581251"/>
                  </a:ext>
                </a:extLst>
              </a:tr>
              <a:tr h="370840">
                <a:tc>
                  <a:txBody>
                    <a:bodyPr/>
                    <a:lstStyle/>
                    <a:p>
                      <a:r>
                        <a:rPr lang="es-CR" dirty="0">
                          <a:latin typeface="Times New Roman" panose="02020603050405020304" pitchFamily="18" charset="0"/>
                          <a:cs typeface="Times New Roman" panose="02020603050405020304" pitchFamily="18" charset="0"/>
                        </a:rPr>
                        <a:t>ADC Rd, Rn, Rm</a:t>
                      </a:r>
                    </a:p>
                  </a:txBody>
                  <a:tcPr anchor="ctr"/>
                </a:tc>
                <a:tc>
                  <a:txBody>
                    <a:bodyPr/>
                    <a:lstStyle/>
                    <a:p>
                      <a:r>
                        <a:rPr lang="es-CR" dirty="0">
                          <a:latin typeface="Times New Roman" panose="02020603050405020304" pitchFamily="18" charset="0"/>
                          <a:cs typeface="Times New Roman" panose="02020603050405020304" pitchFamily="18" charset="0"/>
                        </a:rPr>
                        <a:t>Suma con acarreo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Rn + Rm + C</a:t>
                      </a:r>
                    </a:p>
                  </a:txBody>
                  <a:tcPr anchor="ctr"/>
                </a:tc>
                <a:extLst>
                  <a:ext uri="{0D108BD9-81ED-4DB2-BD59-A6C34878D82A}">
                    <a16:rowId xmlns:a16="http://schemas.microsoft.com/office/drawing/2014/main" val="2827069549"/>
                  </a:ext>
                </a:extLst>
              </a:tr>
              <a:tr h="370840">
                <a:tc>
                  <a:txBody>
                    <a:bodyPr/>
                    <a:lstStyle/>
                    <a:p>
                      <a:r>
                        <a:rPr lang="es-CR" dirty="0">
                          <a:latin typeface="Times New Roman" panose="02020603050405020304" pitchFamily="18" charset="0"/>
                          <a:cs typeface="Times New Roman" panose="02020603050405020304" pitchFamily="18" charset="0"/>
                        </a:rPr>
                        <a:t>ADCI Rd, Rn, #?</a:t>
                      </a:r>
                    </a:p>
                  </a:txBody>
                  <a:tcPr anchor="ctr"/>
                </a:tc>
                <a:tc>
                  <a:txBody>
                    <a:bodyPr/>
                    <a:lstStyle/>
                    <a:p>
                      <a:r>
                        <a:rPr lang="es-CR" dirty="0">
                          <a:latin typeface="Times New Roman" panose="02020603050405020304" pitchFamily="18" charset="0"/>
                          <a:cs typeface="Times New Roman" panose="02020603050405020304" pitchFamily="18" charset="0"/>
                        </a:rPr>
                        <a:t>Suma con acarreo con inmediato</a:t>
                      </a:r>
                    </a:p>
                  </a:txBody>
                  <a:tcPr anchor="ctr"/>
                </a:tc>
                <a:tc>
                  <a:txBody>
                    <a:bodyPr/>
                    <a:lstStyle/>
                    <a:p>
                      <a:r>
                        <a:rPr lang="es-CR" dirty="0">
                          <a:latin typeface="Times New Roman" panose="02020603050405020304" pitchFamily="18" charset="0"/>
                          <a:cs typeface="Times New Roman" panose="02020603050405020304" pitchFamily="18" charset="0"/>
                        </a:rPr>
                        <a:t>Rd ← Rn + Im + C</a:t>
                      </a:r>
                    </a:p>
                  </a:txBody>
                  <a:tcPr anchor="ctr"/>
                </a:tc>
                <a:extLst>
                  <a:ext uri="{0D108BD9-81ED-4DB2-BD59-A6C34878D82A}">
                    <a16:rowId xmlns:a16="http://schemas.microsoft.com/office/drawing/2014/main" val="90396012"/>
                  </a:ext>
                </a:extLst>
              </a:tr>
              <a:tr h="370840">
                <a:tc>
                  <a:txBody>
                    <a:bodyPr/>
                    <a:lstStyle/>
                    <a:p>
                      <a:r>
                        <a:rPr lang="es-CR" dirty="0">
                          <a:latin typeface="Times New Roman" panose="02020603050405020304" pitchFamily="18" charset="0"/>
                          <a:cs typeface="Times New Roman" panose="02020603050405020304" pitchFamily="18" charset="0"/>
                        </a:rPr>
                        <a:t>SBC Rd, Rn, Rm</a:t>
                      </a:r>
                    </a:p>
                  </a:txBody>
                  <a:tcPr anchor="ctr"/>
                </a:tc>
                <a:tc>
                  <a:txBody>
                    <a:bodyPr/>
                    <a:lstStyle/>
                    <a:p>
                      <a:r>
                        <a:rPr lang="es-CR" dirty="0">
                          <a:latin typeface="Times New Roman" panose="02020603050405020304" pitchFamily="18" charset="0"/>
                          <a:cs typeface="Times New Roman" panose="02020603050405020304" pitchFamily="18" charset="0"/>
                        </a:rPr>
                        <a:t>Resta con acarreo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Rn - Rm - !C</a:t>
                      </a:r>
                    </a:p>
                  </a:txBody>
                  <a:tcPr anchor="ctr"/>
                </a:tc>
                <a:extLst>
                  <a:ext uri="{0D108BD9-81ED-4DB2-BD59-A6C34878D82A}">
                    <a16:rowId xmlns:a16="http://schemas.microsoft.com/office/drawing/2014/main" val="1065608374"/>
                  </a:ext>
                </a:extLst>
              </a:tr>
              <a:tr h="370840">
                <a:tc>
                  <a:txBody>
                    <a:bodyPr/>
                    <a:lstStyle/>
                    <a:p>
                      <a:r>
                        <a:rPr lang="es-CR" dirty="0">
                          <a:latin typeface="Times New Roman" panose="02020603050405020304" pitchFamily="18" charset="0"/>
                          <a:cs typeface="Times New Roman" panose="02020603050405020304" pitchFamily="18" charset="0"/>
                        </a:rPr>
                        <a:t>SBCI Rd, Rn, #?</a:t>
                      </a:r>
                    </a:p>
                  </a:txBody>
                  <a:tcPr anchor="ctr"/>
                </a:tc>
                <a:tc>
                  <a:txBody>
                    <a:bodyPr/>
                    <a:lstStyle/>
                    <a:p>
                      <a:r>
                        <a:rPr lang="es-CR" dirty="0">
                          <a:latin typeface="Times New Roman" panose="02020603050405020304" pitchFamily="18" charset="0"/>
                          <a:cs typeface="Times New Roman" panose="02020603050405020304" pitchFamily="18" charset="0"/>
                        </a:rPr>
                        <a:t>Resta con acarreo con inmediato</a:t>
                      </a:r>
                    </a:p>
                  </a:txBody>
                  <a:tcPr anchor="ctr"/>
                </a:tc>
                <a:tc>
                  <a:txBody>
                    <a:bodyPr/>
                    <a:lstStyle/>
                    <a:p>
                      <a:r>
                        <a:rPr lang="es-CR" dirty="0">
                          <a:latin typeface="Times New Roman" panose="02020603050405020304" pitchFamily="18" charset="0"/>
                          <a:cs typeface="Times New Roman" panose="02020603050405020304" pitchFamily="18" charset="0"/>
                        </a:rPr>
                        <a:t>Rd ← Rn - Im - !C</a:t>
                      </a:r>
                    </a:p>
                  </a:txBody>
                  <a:tcPr anchor="ctr"/>
                </a:tc>
                <a:extLst>
                  <a:ext uri="{0D108BD9-81ED-4DB2-BD59-A6C34878D82A}">
                    <a16:rowId xmlns:a16="http://schemas.microsoft.com/office/drawing/2014/main" val="4050459078"/>
                  </a:ext>
                </a:extLst>
              </a:tr>
              <a:tr h="370840">
                <a:tc>
                  <a:txBody>
                    <a:bodyPr/>
                    <a:lstStyle/>
                    <a:p>
                      <a:r>
                        <a:rPr lang="es-CR" dirty="0">
                          <a:latin typeface="Times New Roman" panose="02020603050405020304" pitchFamily="18" charset="0"/>
                          <a:cs typeface="Times New Roman" panose="02020603050405020304" pitchFamily="18" charset="0"/>
                        </a:rPr>
                        <a:t>MUL Rd, Rn, Rm</a:t>
                      </a:r>
                    </a:p>
                  </a:txBody>
                  <a:tcPr anchor="ctr"/>
                </a:tc>
                <a:tc>
                  <a:txBody>
                    <a:bodyPr/>
                    <a:lstStyle/>
                    <a:p>
                      <a:r>
                        <a:rPr lang="es-CR" dirty="0">
                          <a:latin typeface="Times New Roman" panose="02020603050405020304" pitchFamily="18" charset="0"/>
                          <a:cs typeface="Times New Roman" panose="02020603050405020304" pitchFamily="18" charset="0"/>
                        </a:rPr>
                        <a:t>Multiplicación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Rn × Rm</a:t>
                      </a:r>
                    </a:p>
                  </a:txBody>
                  <a:tcPr anchor="ctr"/>
                </a:tc>
                <a:extLst>
                  <a:ext uri="{0D108BD9-81ED-4DB2-BD59-A6C34878D82A}">
                    <a16:rowId xmlns:a16="http://schemas.microsoft.com/office/drawing/2014/main" val="881270986"/>
                  </a:ext>
                </a:extLst>
              </a:tr>
              <a:tr h="370840">
                <a:tc>
                  <a:txBody>
                    <a:bodyPr/>
                    <a:lstStyle/>
                    <a:p>
                      <a:r>
                        <a:rPr lang="es-CR" dirty="0">
                          <a:latin typeface="Times New Roman" panose="02020603050405020304" pitchFamily="18" charset="0"/>
                          <a:cs typeface="Times New Roman" panose="02020603050405020304" pitchFamily="18" charset="0"/>
                        </a:rPr>
                        <a:t>MULI Rd, Rn, #?</a:t>
                      </a:r>
                    </a:p>
                  </a:txBody>
                  <a:tcPr anchor="ctr"/>
                </a:tc>
                <a:tc>
                  <a:txBody>
                    <a:bodyPr/>
                    <a:lstStyle/>
                    <a:p>
                      <a:r>
                        <a:rPr lang="es-CR" dirty="0">
                          <a:latin typeface="Times New Roman" panose="02020603050405020304" pitchFamily="18" charset="0"/>
                          <a:cs typeface="Times New Roman" panose="02020603050405020304" pitchFamily="18" charset="0"/>
                        </a:rPr>
                        <a:t>Multiplicación con inmediato</a:t>
                      </a:r>
                    </a:p>
                  </a:txBody>
                  <a:tcPr anchor="ctr"/>
                </a:tc>
                <a:tc>
                  <a:txBody>
                    <a:bodyPr/>
                    <a:lstStyle/>
                    <a:p>
                      <a:r>
                        <a:rPr lang="es-CR" dirty="0">
                          <a:latin typeface="Times New Roman" panose="02020603050405020304" pitchFamily="18" charset="0"/>
                          <a:cs typeface="Times New Roman" panose="02020603050405020304" pitchFamily="18" charset="0"/>
                        </a:rPr>
                        <a:t>Rd ← Rn × Im</a:t>
                      </a:r>
                    </a:p>
                  </a:txBody>
                  <a:tcPr anchor="ctr"/>
                </a:tc>
                <a:extLst>
                  <a:ext uri="{0D108BD9-81ED-4DB2-BD59-A6C34878D82A}">
                    <a16:rowId xmlns:a16="http://schemas.microsoft.com/office/drawing/2014/main" val="445727092"/>
                  </a:ext>
                </a:extLst>
              </a:tr>
              <a:tr h="370840">
                <a:tc>
                  <a:txBody>
                    <a:bodyPr/>
                    <a:lstStyle/>
                    <a:p>
                      <a:r>
                        <a:rPr lang="es-CR" dirty="0">
                          <a:latin typeface="Times New Roman" panose="02020603050405020304" pitchFamily="18" charset="0"/>
                          <a:cs typeface="Times New Roman" panose="02020603050405020304" pitchFamily="18" charset="0"/>
                        </a:rPr>
                        <a:t>DIV Rd, Rn, Rm</a:t>
                      </a:r>
                    </a:p>
                  </a:txBody>
                  <a:tcPr anchor="ctr"/>
                </a:tc>
                <a:tc>
                  <a:txBody>
                    <a:bodyPr/>
                    <a:lstStyle/>
                    <a:p>
                      <a:r>
                        <a:rPr lang="es-CR" dirty="0">
                          <a:latin typeface="Times New Roman" panose="02020603050405020304" pitchFamily="18" charset="0"/>
                          <a:cs typeface="Times New Roman" panose="02020603050405020304" pitchFamily="18" charset="0"/>
                        </a:rPr>
                        <a:t>División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Rn ÷ Rm</a:t>
                      </a:r>
                    </a:p>
                  </a:txBody>
                  <a:tcPr anchor="ctr"/>
                </a:tc>
                <a:extLst>
                  <a:ext uri="{0D108BD9-81ED-4DB2-BD59-A6C34878D82A}">
                    <a16:rowId xmlns:a16="http://schemas.microsoft.com/office/drawing/2014/main" val="1853457810"/>
                  </a:ext>
                </a:extLst>
              </a:tr>
              <a:tr h="370840">
                <a:tc>
                  <a:txBody>
                    <a:bodyPr/>
                    <a:lstStyle/>
                    <a:p>
                      <a:r>
                        <a:rPr lang="es-CR" dirty="0">
                          <a:latin typeface="Times New Roman" panose="02020603050405020304" pitchFamily="18" charset="0"/>
                          <a:cs typeface="Times New Roman" panose="02020603050405020304" pitchFamily="18" charset="0"/>
                        </a:rPr>
                        <a:t>DIVI Rd, Rn, #?</a:t>
                      </a:r>
                    </a:p>
                  </a:txBody>
                  <a:tcPr anchor="ctr"/>
                </a:tc>
                <a:tc>
                  <a:txBody>
                    <a:bodyPr/>
                    <a:lstStyle/>
                    <a:p>
                      <a:r>
                        <a:rPr lang="es-CR" dirty="0">
                          <a:latin typeface="Times New Roman" panose="02020603050405020304" pitchFamily="18" charset="0"/>
                          <a:cs typeface="Times New Roman" panose="02020603050405020304" pitchFamily="18" charset="0"/>
                        </a:rPr>
                        <a:t>División con inmediato</a:t>
                      </a:r>
                    </a:p>
                  </a:txBody>
                  <a:tcPr anchor="ctr"/>
                </a:tc>
                <a:tc>
                  <a:txBody>
                    <a:bodyPr/>
                    <a:lstStyle/>
                    <a:p>
                      <a:r>
                        <a:rPr lang="es-CR" dirty="0">
                          <a:latin typeface="Times New Roman" panose="02020603050405020304" pitchFamily="18" charset="0"/>
                          <a:cs typeface="Times New Roman" panose="02020603050405020304" pitchFamily="18" charset="0"/>
                        </a:rPr>
                        <a:t>Rd ← Rn ÷ Im</a:t>
                      </a:r>
                    </a:p>
                  </a:txBody>
                  <a:tcPr anchor="ctr"/>
                </a:tc>
                <a:extLst>
                  <a:ext uri="{0D108BD9-81ED-4DB2-BD59-A6C34878D82A}">
                    <a16:rowId xmlns:a16="http://schemas.microsoft.com/office/drawing/2014/main" val="3580686666"/>
                  </a:ext>
                </a:extLst>
              </a:tr>
            </a:tbl>
          </a:graphicData>
        </a:graphic>
      </p:graphicFrame>
      <p:sp>
        <p:nvSpPr>
          <p:cNvPr id="5" name="CuadroTexto 4">
            <a:extLst>
              <a:ext uri="{FF2B5EF4-FFF2-40B4-BE49-F238E27FC236}">
                <a16:creationId xmlns:a16="http://schemas.microsoft.com/office/drawing/2014/main" id="{D539A415-B9BC-553B-45B6-E6FA36549A66}"/>
              </a:ext>
            </a:extLst>
          </p:cNvPr>
          <p:cNvSpPr txBox="1"/>
          <p:nvPr/>
        </p:nvSpPr>
        <p:spPr>
          <a:xfrm>
            <a:off x="-91441" y="0"/>
            <a:ext cx="2898648" cy="369332"/>
          </a:xfrm>
          <a:prstGeom prst="rect">
            <a:avLst/>
          </a:prstGeom>
          <a:noFill/>
        </p:spPr>
        <p:txBody>
          <a:bodyPr wrap="square" rtlCol="0">
            <a:spAutoFit/>
          </a:bodyPr>
          <a:lstStyle/>
          <a:p>
            <a:r>
              <a:rPr lang="es-CR" i="1" dirty="0"/>
              <a:t>Operaciones Aritméticas:</a:t>
            </a:r>
          </a:p>
        </p:txBody>
      </p:sp>
      <p:sp>
        <p:nvSpPr>
          <p:cNvPr id="10" name="Rectángulo 9">
            <a:extLst>
              <a:ext uri="{FF2B5EF4-FFF2-40B4-BE49-F238E27FC236}">
                <a16:creationId xmlns:a16="http://schemas.microsoft.com/office/drawing/2014/main" id="{6178B45F-42A9-C304-8D68-445CF13792E9}"/>
              </a:ext>
            </a:extLst>
          </p:cNvPr>
          <p:cNvSpPr/>
          <p:nvPr/>
        </p:nvSpPr>
        <p:spPr>
          <a:xfrm>
            <a:off x="202120" y="5559584"/>
            <a:ext cx="1954911" cy="515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13 Operaciones</a:t>
            </a:r>
          </a:p>
        </p:txBody>
      </p:sp>
    </p:spTree>
    <p:extLst>
      <p:ext uri="{BB962C8B-B14F-4D97-AF65-F5344CB8AC3E}">
        <p14:creationId xmlns:p14="http://schemas.microsoft.com/office/powerpoint/2010/main" val="284539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3BF33-31C2-B942-F8DF-E307D79C2653}"/>
            </a:ext>
          </a:extLst>
        </p:cNvPr>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D9ED17EE-D423-116B-A2CB-5861067B8AB7}"/>
              </a:ext>
            </a:extLst>
          </p:cNvPr>
          <p:cNvGraphicFramePr>
            <a:graphicFrameLocks noGrp="1"/>
          </p:cNvGraphicFramePr>
          <p:nvPr>
            <p:extLst>
              <p:ext uri="{D42A27DB-BD31-4B8C-83A1-F6EECF244321}">
                <p14:modId xmlns:p14="http://schemas.microsoft.com/office/powerpoint/2010/main" val="2503378312"/>
              </p:ext>
            </p:extLst>
          </p:nvPr>
        </p:nvGraphicFramePr>
        <p:xfrm>
          <a:off x="1138047" y="1008269"/>
          <a:ext cx="9578721" cy="4079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91691615"/>
                    </a:ext>
                  </a:extLst>
                </a:gridCol>
                <a:gridCol w="4619964">
                  <a:extLst>
                    <a:ext uri="{9D8B030D-6E8A-4147-A177-3AD203B41FA5}">
                      <a16:colId xmlns:a16="http://schemas.microsoft.com/office/drawing/2014/main" val="546413856"/>
                    </a:ext>
                  </a:extLst>
                </a:gridCol>
                <a:gridCol w="2249424">
                  <a:extLst>
                    <a:ext uri="{9D8B030D-6E8A-4147-A177-3AD203B41FA5}">
                      <a16:colId xmlns:a16="http://schemas.microsoft.com/office/drawing/2014/main" val="4072370752"/>
                    </a:ext>
                  </a:extLst>
                </a:gridCol>
              </a:tblGrid>
              <a:tr h="370840">
                <a:tc>
                  <a:txBody>
                    <a:bodyPr/>
                    <a:lstStyle/>
                    <a:p>
                      <a:r>
                        <a:rPr lang="es-CR" dirty="0">
                          <a:latin typeface="Times New Roman" panose="02020603050405020304" pitchFamily="18" charset="0"/>
                          <a:cs typeface="Times New Roman" panose="02020603050405020304" pitchFamily="18" charset="0"/>
                        </a:rPr>
                        <a:t>Nombre</a:t>
                      </a:r>
                    </a:p>
                  </a:txBody>
                  <a:tcPr/>
                </a:tc>
                <a:tc>
                  <a:txBody>
                    <a:bodyPr/>
                    <a:lstStyle/>
                    <a:p>
                      <a:r>
                        <a:rPr lang="es-CR" dirty="0">
                          <a:latin typeface="Times New Roman" panose="02020603050405020304" pitchFamily="18" charset="0"/>
                          <a:cs typeface="Times New Roman" panose="02020603050405020304" pitchFamily="18" charset="0"/>
                        </a:rPr>
                        <a:t>Descripción</a:t>
                      </a:r>
                    </a:p>
                  </a:txBody>
                  <a:tcPr/>
                </a:tc>
                <a:tc>
                  <a:txBody>
                    <a:bodyPr/>
                    <a:lstStyle/>
                    <a:p>
                      <a:r>
                        <a:rPr lang="es-CR"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dirty="0">
                          <a:latin typeface="Times New Roman" panose="02020603050405020304" pitchFamily="18" charset="0"/>
                          <a:cs typeface="Times New Roman" panose="02020603050405020304" pitchFamily="18" charset="0"/>
                        </a:rPr>
                        <a:t>AND Rd, Rn, Rm</a:t>
                      </a:r>
                    </a:p>
                  </a:txBody>
                  <a:tcPr anchor="ctr"/>
                </a:tc>
                <a:tc>
                  <a:txBody>
                    <a:bodyPr/>
                    <a:lstStyle/>
                    <a:p>
                      <a:r>
                        <a:rPr lang="es-CR" dirty="0">
                          <a:latin typeface="Times New Roman" panose="02020603050405020304" pitchFamily="18" charset="0"/>
                          <a:cs typeface="Times New Roman" panose="02020603050405020304" pitchFamily="18" charset="0"/>
                        </a:rPr>
                        <a:t>AND Bit a bit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Rn &amp; Rm</a:t>
                      </a:r>
                    </a:p>
                  </a:txBody>
                  <a:tcPr anchor="ctr"/>
                </a:tc>
                <a:extLst>
                  <a:ext uri="{0D108BD9-81ED-4DB2-BD59-A6C34878D82A}">
                    <a16:rowId xmlns:a16="http://schemas.microsoft.com/office/drawing/2014/main" val="1236284447"/>
                  </a:ext>
                </a:extLst>
              </a:tr>
              <a:tr h="370840">
                <a:tc>
                  <a:txBody>
                    <a:bodyPr/>
                    <a:lstStyle/>
                    <a:p>
                      <a:r>
                        <a:rPr lang="es-CR" dirty="0">
                          <a:latin typeface="Times New Roman" panose="02020603050405020304" pitchFamily="18" charset="0"/>
                          <a:cs typeface="Times New Roman" panose="02020603050405020304" pitchFamily="18" charset="0"/>
                        </a:rPr>
                        <a:t>ANDI Rd, Rn, #?</a:t>
                      </a:r>
                    </a:p>
                  </a:txBody>
                  <a:tcPr anchor="ctr"/>
                </a:tc>
                <a:tc>
                  <a:txBody>
                    <a:bodyPr/>
                    <a:lstStyle/>
                    <a:p>
                      <a:r>
                        <a:rPr lang="es-CR" dirty="0">
                          <a:latin typeface="Times New Roman" panose="02020603050405020304" pitchFamily="18" charset="0"/>
                          <a:cs typeface="Times New Roman" panose="02020603050405020304" pitchFamily="18" charset="0"/>
                        </a:rPr>
                        <a:t>AND Bit a bit con inmediato</a:t>
                      </a:r>
                    </a:p>
                  </a:txBody>
                  <a:tcPr anchor="ctr"/>
                </a:tc>
                <a:tc>
                  <a:txBody>
                    <a:bodyPr/>
                    <a:lstStyle/>
                    <a:p>
                      <a:r>
                        <a:rPr lang="es-CR" dirty="0">
                          <a:latin typeface="Times New Roman" panose="02020603050405020304" pitchFamily="18" charset="0"/>
                          <a:cs typeface="Times New Roman" panose="02020603050405020304" pitchFamily="18" charset="0"/>
                        </a:rPr>
                        <a:t>Rd ← Rn &amp; Im</a:t>
                      </a:r>
                    </a:p>
                  </a:txBody>
                  <a:tcPr anchor="ctr"/>
                </a:tc>
                <a:extLst>
                  <a:ext uri="{0D108BD9-81ED-4DB2-BD59-A6C34878D82A}">
                    <a16:rowId xmlns:a16="http://schemas.microsoft.com/office/drawing/2014/main" val="1219312816"/>
                  </a:ext>
                </a:extLst>
              </a:tr>
              <a:tr h="370840">
                <a:tc>
                  <a:txBody>
                    <a:bodyPr/>
                    <a:lstStyle/>
                    <a:p>
                      <a:r>
                        <a:rPr lang="es-CR" dirty="0">
                          <a:latin typeface="Times New Roman" panose="02020603050405020304" pitchFamily="18" charset="0"/>
                          <a:cs typeface="Times New Roman" panose="02020603050405020304" pitchFamily="18" charset="0"/>
                        </a:rPr>
                        <a:t>ORR Rd, Rn, Rm</a:t>
                      </a:r>
                    </a:p>
                  </a:txBody>
                  <a:tcPr anchor="ctr"/>
                </a:tc>
                <a:tc>
                  <a:txBody>
                    <a:bodyPr/>
                    <a:lstStyle/>
                    <a:p>
                      <a:r>
                        <a:rPr lang="es-CR" dirty="0">
                          <a:latin typeface="Times New Roman" panose="02020603050405020304" pitchFamily="18" charset="0"/>
                          <a:cs typeface="Times New Roman" panose="02020603050405020304" pitchFamily="18" charset="0"/>
                        </a:rPr>
                        <a:t>OR Bit a bit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Rn | Rm</a:t>
                      </a:r>
                    </a:p>
                  </a:txBody>
                  <a:tcPr anchor="ctr"/>
                </a:tc>
                <a:extLst>
                  <a:ext uri="{0D108BD9-81ED-4DB2-BD59-A6C34878D82A}">
                    <a16:rowId xmlns:a16="http://schemas.microsoft.com/office/drawing/2014/main" val="1971047311"/>
                  </a:ext>
                </a:extLst>
              </a:tr>
              <a:tr h="370840">
                <a:tc>
                  <a:txBody>
                    <a:bodyPr/>
                    <a:lstStyle/>
                    <a:p>
                      <a:r>
                        <a:rPr lang="es-CR" dirty="0">
                          <a:latin typeface="Times New Roman" panose="02020603050405020304" pitchFamily="18" charset="0"/>
                          <a:cs typeface="Times New Roman" panose="02020603050405020304" pitchFamily="18" charset="0"/>
                        </a:rPr>
                        <a:t>ORRI Rd, Rn, #?</a:t>
                      </a:r>
                    </a:p>
                  </a:txBody>
                  <a:tcPr anchor="ctr"/>
                </a:tc>
                <a:tc>
                  <a:txBody>
                    <a:bodyPr/>
                    <a:lstStyle/>
                    <a:p>
                      <a:r>
                        <a:rPr lang="es-CR" dirty="0">
                          <a:latin typeface="Times New Roman" panose="02020603050405020304" pitchFamily="18" charset="0"/>
                          <a:cs typeface="Times New Roman" panose="02020603050405020304" pitchFamily="18" charset="0"/>
                        </a:rPr>
                        <a:t>OR Bit a bit con inmediato</a:t>
                      </a:r>
                    </a:p>
                  </a:txBody>
                  <a:tcPr anchor="ctr"/>
                </a:tc>
                <a:tc>
                  <a:txBody>
                    <a:bodyPr/>
                    <a:lstStyle/>
                    <a:p>
                      <a:r>
                        <a:rPr lang="es-CR" dirty="0">
                          <a:latin typeface="Times New Roman" panose="02020603050405020304" pitchFamily="18" charset="0"/>
                          <a:cs typeface="Times New Roman" panose="02020603050405020304" pitchFamily="18" charset="0"/>
                        </a:rPr>
                        <a:t>Rd ← Rn | Im</a:t>
                      </a:r>
                    </a:p>
                  </a:txBody>
                  <a:tcPr anchor="ctr"/>
                </a:tc>
                <a:extLst>
                  <a:ext uri="{0D108BD9-81ED-4DB2-BD59-A6C34878D82A}">
                    <a16:rowId xmlns:a16="http://schemas.microsoft.com/office/drawing/2014/main" val="155492436"/>
                  </a:ext>
                </a:extLst>
              </a:tr>
              <a:tr h="370840">
                <a:tc>
                  <a:txBody>
                    <a:bodyPr/>
                    <a:lstStyle/>
                    <a:p>
                      <a:r>
                        <a:rPr lang="es-CR" dirty="0">
                          <a:latin typeface="Times New Roman" panose="02020603050405020304" pitchFamily="18" charset="0"/>
                          <a:cs typeface="Times New Roman" panose="02020603050405020304" pitchFamily="18" charset="0"/>
                        </a:rPr>
                        <a:t>EOR Rd, Rn, Rm</a:t>
                      </a:r>
                    </a:p>
                  </a:txBody>
                  <a:tcPr anchor="ctr"/>
                </a:tc>
                <a:tc>
                  <a:txBody>
                    <a:bodyPr/>
                    <a:lstStyle/>
                    <a:p>
                      <a:r>
                        <a:rPr lang="es-CR" dirty="0">
                          <a:latin typeface="Times New Roman" panose="02020603050405020304" pitchFamily="18" charset="0"/>
                          <a:cs typeface="Times New Roman" panose="02020603050405020304" pitchFamily="18" charset="0"/>
                        </a:rPr>
                        <a:t>XOR Bit a bit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Rn ^ Rm</a:t>
                      </a:r>
                    </a:p>
                  </a:txBody>
                  <a:tcPr anchor="ctr"/>
                </a:tc>
                <a:extLst>
                  <a:ext uri="{0D108BD9-81ED-4DB2-BD59-A6C34878D82A}">
                    <a16:rowId xmlns:a16="http://schemas.microsoft.com/office/drawing/2014/main" val="445727092"/>
                  </a:ext>
                </a:extLst>
              </a:tr>
              <a:tr h="370840">
                <a:tc>
                  <a:txBody>
                    <a:bodyPr/>
                    <a:lstStyle/>
                    <a:p>
                      <a:r>
                        <a:rPr lang="es-CR" dirty="0">
                          <a:latin typeface="Times New Roman" panose="02020603050405020304" pitchFamily="18" charset="0"/>
                          <a:cs typeface="Times New Roman" panose="02020603050405020304" pitchFamily="18" charset="0"/>
                        </a:rPr>
                        <a:t>EORI Rd, Rn, #?</a:t>
                      </a:r>
                    </a:p>
                  </a:txBody>
                  <a:tcPr anchor="ctr"/>
                </a:tc>
                <a:tc>
                  <a:txBody>
                    <a:bodyPr/>
                    <a:lstStyle/>
                    <a:p>
                      <a:r>
                        <a:rPr lang="es-CR" dirty="0">
                          <a:latin typeface="Times New Roman" panose="02020603050405020304" pitchFamily="18" charset="0"/>
                          <a:cs typeface="Times New Roman" panose="02020603050405020304" pitchFamily="18" charset="0"/>
                        </a:rPr>
                        <a:t>XOR Bit a bit con inmediato</a:t>
                      </a:r>
                    </a:p>
                  </a:txBody>
                  <a:tcPr anchor="ctr"/>
                </a:tc>
                <a:tc>
                  <a:txBody>
                    <a:bodyPr/>
                    <a:lstStyle/>
                    <a:p>
                      <a:r>
                        <a:rPr lang="es-CR" dirty="0">
                          <a:latin typeface="Times New Roman" panose="02020603050405020304" pitchFamily="18" charset="0"/>
                          <a:cs typeface="Times New Roman" panose="02020603050405020304" pitchFamily="18" charset="0"/>
                        </a:rPr>
                        <a:t>Rd ← Rn ^ Im</a:t>
                      </a:r>
                    </a:p>
                  </a:txBody>
                  <a:tcPr anchor="ctr"/>
                </a:tc>
                <a:extLst>
                  <a:ext uri="{0D108BD9-81ED-4DB2-BD59-A6C34878D82A}">
                    <a16:rowId xmlns:a16="http://schemas.microsoft.com/office/drawing/2014/main" val="4144277643"/>
                  </a:ext>
                </a:extLst>
              </a:tr>
              <a:tr h="370840">
                <a:tc>
                  <a:txBody>
                    <a:bodyPr/>
                    <a:lstStyle/>
                    <a:p>
                      <a:r>
                        <a:rPr lang="es-CR" dirty="0">
                          <a:latin typeface="Times New Roman" panose="02020603050405020304" pitchFamily="18" charset="0"/>
                          <a:cs typeface="Times New Roman" panose="02020603050405020304" pitchFamily="18" charset="0"/>
                        </a:rPr>
                        <a:t>BIC Rd, Rn, Rm</a:t>
                      </a:r>
                    </a:p>
                  </a:txBody>
                  <a:tcPr anchor="ctr"/>
                </a:tc>
                <a:tc>
                  <a:txBody>
                    <a:bodyPr/>
                    <a:lstStyle/>
                    <a:p>
                      <a:r>
                        <a:rPr lang="en-US" dirty="0">
                          <a:latin typeface="Times New Roman" panose="02020603050405020304" pitchFamily="18" charset="0"/>
                          <a:cs typeface="Times New Roman" panose="02020603050405020304" pitchFamily="18" charset="0"/>
                        </a:rPr>
                        <a:t>Bit Clear (AND con NOT) </a:t>
                      </a:r>
                      <a:r>
                        <a:rPr lang="es-CR" dirty="0">
                          <a:latin typeface="Times New Roman" panose="02020603050405020304" pitchFamily="18" charset="0"/>
                          <a:cs typeface="Times New Roman" panose="02020603050405020304" pitchFamily="18" charset="0"/>
                        </a:rPr>
                        <a:t>entre registros</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s-CR" dirty="0">
                          <a:latin typeface="Times New Roman" panose="02020603050405020304" pitchFamily="18" charset="0"/>
                          <a:cs typeface="Times New Roman" panose="02020603050405020304" pitchFamily="18" charset="0"/>
                        </a:rPr>
                        <a:t>Rd ← Rn &amp; ~Rm</a:t>
                      </a:r>
                    </a:p>
                  </a:txBody>
                  <a:tcPr anchor="ctr"/>
                </a:tc>
                <a:extLst>
                  <a:ext uri="{0D108BD9-81ED-4DB2-BD59-A6C34878D82A}">
                    <a16:rowId xmlns:a16="http://schemas.microsoft.com/office/drawing/2014/main" val="1853457810"/>
                  </a:ext>
                </a:extLst>
              </a:tr>
              <a:tr h="370840">
                <a:tc>
                  <a:txBody>
                    <a:bodyPr/>
                    <a:lstStyle/>
                    <a:p>
                      <a:r>
                        <a:rPr lang="es-CR" dirty="0">
                          <a:latin typeface="Times New Roman" panose="02020603050405020304" pitchFamily="18" charset="0"/>
                          <a:cs typeface="Times New Roman" panose="02020603050405020304" pitchFamily="18" charset="0"/>
                        </a:rPr>
                        <a:t>BICI Rd, Rn, #?</a:t>
                      </a:r>
                    </a:p>
                  </a:txBody>
                  <a:tcPr anchor="ctr"/>
                </a:tc>
                <a:tc>
                  <a:txBody>
                    <a:bodyPr/>
                    <a:lstStyle/>
                    <a:p>
                      <a:r>
                        <a:rPr lang="en-US" dirty="0">
                          <a:latin typeface="Times New Roman" panose="02020603050405020304" pitchFamily="18" charset="0"/>
                          <a:cs typeface="Times New Roman" panose="02020603050405020304" pitchFamily="18" charset="0"/>
                        </a:rPr>
                        <a:t>Bit Clear (AND con NOT) </a:t>
                      </a:r>
                      <a:r>
                        <a:rPr lang="es-CR" dirty="0">
                          <a:latin typeface="Times New Roman" panose="02020603050405020304" pitchFamily="18" charset="0"/>
                          <a:cs typeface="Times New Roman" panose="02020603050405020304" pitchFamily="18" charset="0"/>
                        </a:rPr>
                        <a:t>con inmediato</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s-CR" dirty="0">
                          <a:latin typeface="Times New Roman" panose="02020603050405020304" pitchFamily="18" charset="0"/>
                          <a:cs typeface="Times New Roman" panose="02020603050405020304" pitchFamily="18" charset="0"/>
                        </a:rPr>
                        <a:t>Rd ← Rn &amp; ~Im</a:t>
                      </a:r>
                    </a:p>
                  </a:txBody>
                  <a:tcPr anchor="ctr"/>
                </a:tc>
                <a:extLst>
                  <a:ext uri="{0D108BD9-81ED-4DB2-BD59-A6C34878D82A}">
                    <a16:rowId xmlns:a16="http://schemas.microsoft.com/office/drawing/2014/main" val="3654729579"/>
                  </a:ext>
                </a:extLst>
              </a:tr>
              <a:tr h="370840">
                <a:tc>
                  <a:txBody>
                    <a:bodyPr/>
                    <a:lstStyle/>
                    <a:p>
                      <a:r>
                        <a:rPr lang="es-CR" dirty="0">
                          <a:latin typeface="Times New Roman" panose="02020603050405020304" pitchFamily="18" charset="0"/>
                          <a:cs typeface="Times New Roman" panose="02020603050405020304" pitchFamily="18" charset="0"/>
                        </a:rPr>
                        <a:t>MVN Rd, Rm</a:t>
                      </a:r>
                    </a:p>
                  </a:txBody>
                  <a:tcPr anchor="ctr"/>
                </a:tc>
                <a:tc>
                  <a:txBody>
                    <a:bodyPr/>
                    <a:lstStyle/>
                    <a:p>
                      <a:r>
                        <a:rPr lang="es-CR" dirty="0">
                          <a:latin typeface="Times New Roman" panose="02020603050405020304" pitchFamily="18" charset="0"/>
                          <a:cs typeface="Times New Roman" panose="02020603050405020304" pitchFamily="18" charset="0"/>
                        </a:rPr>
                        <a:t>Mover NOT entre registros</a:t>
                      </a:r>
                    </a:p>
                  </a:txBody>
                  <a:tcPr anchor="ctr"/>
                </a:tc>
                <a:tc>
                  <a:txBody>
                    <a:bodyPr/>
                    <a:lstStyle/>
                    <a:p>
                      <a:r>
                        <a:rPr lang="es-CR" dirty="0">
                          <a:latin typeface="Times New Roman" panose="02020603050405020304" pitchFamily="18" charset="0"/>
                          <a:cs typeface="Times New Roman" panose="02020603050405020304" pitchFamily="18" charset="0"/>
                        </a:rPr>
                        <a:t>Rd ← ~Rm</a:t>
                      </a:r>
                    </a:p>
                  </a:txBody>
                  <a:tcPr anchor="ctr"/>
                </a:tc>
                <a:extLst>
                  <a:ext uri="{0D108BD9-81ED-4DB2-BD59-A6C34878D82A}">
                    <a16:rowId xmlns:a16="http://schemas.microsoft.com/office/drawing/2014/main" val="2638854905"/>
                  </a:ext>
                </a:extLst>
              </a:tr>
              <a:tr h="370840">
                <a:tc>
                  <a:txBody>
                    <a:bodyPr/>
                    <a:lstStyle/>
                    <a:p>
                      <a:r>
                        <a:rPr lang="es-CR" dirty="0">
                          <a:latin typeface="Times New Roman" panose="02020603050405020304" pitchFamily="18" charset="0"/>
                          <a:cs typeface="Times New Roman" panose="02020603050405020304" pitchFamily="18" charset="0"/>
                        </a:rPr>
                        <a:t>MVNI Rd, #?</a:t>
                      </a:r>
                    </a:p>
                  </a:txBody>
                  <a:tcPr anchor="ctr"/>
                </a:tc>
                <a:tc>
                  <a:txBody>
                    <a:bodyPr/>
                    <a:lstStyle/>
                    <a:p>
                      <a:r>
                        <a:rPr lang="es-CR" dirty="0">
                          <a:latin typeface="Times New Roman" panose="02020603050405020304" pitchFamily="18" charset="0"/>
                          <a:cs typeface="Times New Roman" panose="02020603050405020304" pitchFamily="18" charset="0"/>
                        </a:rPr>
                        <a:t>Mover NOT con inmediato</a:t>
                      </a:r>
                    </a:p>
                  </a:txBody>
                  <a:tcPr anchor="ctr"/>
                </a:tc>
                <a:tc>
                  <a:txBody>
                    <a:bodyPr/>
                    <a:lstStyle/>
                    <a:p>
                      <a:r>
                        <a:rPr lang="es-CR" dirty="0">
                          <a:latin typeface="Times New Roman" panose="02020603050405020304" pitchFamily="18" charset="0"/>
                          <a:cs typeface="Times New Roman" panose="02020603050405020304" pitchFamily="18" charset="0"/>
                        </a:rPr>
                        <a:t>Rd ← ~Im</a:t>
                      </a:r>
                    </a:p>
                  </a:txBody>
                  <a:tcPr anchor="ctr"/>
                </a:tc>
                <a:extLst>
                  <a:ext uri="{0D108BD9-81ED-4DB2-BD59-A6C34878D82A}">
                    <a16:rowId xmlns:a16="http://schemas.microsoft.com/office/drawing/2014/main" val="1095596190"/>
                  </a:ext>
                </a:extLst>
              </a:tr>
            </a:tbl>
          </a:graphicData>
        </a:graphic>
      </p:graphicFrame>
      <p:sp>
        <p:nvSpPr>
          <p:cNvPr id="7" name="CuadroTexto 6">
            <a:extLst>
              <a:ext uri="{FF2B5EF4-FFF2-40B4-BE49-F238E27FC236}">
                <a16:creationId xmlns:a16="http://schemas.microsoft.com/office/drawing/2014/main" id="{093B77F0-9E29-62BF-9D9F-92C6C60C45CD}"/>
              </a:ext>
            </a:extLst>
          </p:cNvPr>
          <p:cNvSpPr txBox="1"/>
          <p:nvPr/>
        </p:nvSpPr>
        <p:spPr>
          <a:xfrm>
            <a:off x="1138047" y="638937"/>
            <a:ext cx="2898648" cy="369332"/>
          </a:xfrm>
          <a:prstGeom prst="rect">
            <a:avLst/>
          </a:prstGeom>
          <a:noFill/>
        </p:spPr>
        <p:txBody>
          <a:bodyPr wrap="square" rtlCol="0">
            <a:spAutoFit/>
          </a:bodyPr>
          <a:lstStyle/>
          <a:p>
            <a:r>
              <a:rPr lang="es-CR" i="1" dirty="0"/>
              <a:t>Operaciones Lógicas:</a:t>
            </a:r>
          </a:p>
        </p:txBody>
      </p:sp>
      <p:sp>
        <p:nvSpPr>
          <p:cNvPr id="2" name="Rectángulo 1">
            <a:extLst>
              <a:ext uri="{FF2B5EF4-FFF2-40B4-BE49-F238E27FC236}">
                <a16:creationId xmlns:a16="http://schemas.microsoft.com/office/drawing/2014/main" id="{F5C39EF0-FC4F-DD85-C17B-011F759A6836}"/>
              </a:ext>
            </a:extLst>
          </p:cNvPr>
          <p:cNvSpPr/>
          <p:nvPr/>
        </p:nvSpPr>
        <p:spPr>
          <a:xfrm>
            <a:off x="1138047" y="5456841"/>
            <a:ext cx="1954911" cy="515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10 Operaciones</a:t>
            </a:r>
          </a:p>
        </p:txBody>
      </p:sp>
    </p:spTree>
    <p:extLst>
      <p:ext uri="{BB962C8B-B14F-4D97-AF65-F5344CB8AC3E}">
        <p14:creationId xmlns:p14="http://schemas.microsoft.com/office/powerpoint/2010/main" val="145919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E2334-A37C-3E6F-41FD-4505B2DC9E42}"/>
            </a:ext>
          </a:extLst>
        </p:cNvPr>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1AC27635-006D-FE05-3215-D99976ACA663}"/>
              </a:ext>
            </a:extLst>
          </p:cNvPr>
          <p:cNvGraphicFramePr>
            <a:graphicFrameLocks noGrp="1"/>
          </p:cNvGraphicFramePr>
          <p:nvPr>
            <p:extLst>
              <p:ext uri="{D42A27DB-BD31-4B8C-83A1-F6EECF244321}">
                <p14:modId xmlns:p14="http://schemas.microsoft.com/office/powerpoint/2010/main" val="251679371"/>
              </p:ext>
            </p:extLst>
          </p:nvPr>
        </p:nvGraphicFramePr>
        <p:xfrm>
          <a:off x="128016" y="536448"/>
          <a:ext cx="11905488" cy="3337560"/>
        </p:xfrm>
        <a:graphic>
          <a:graphicData uri="http://schemas.openxmlformats.org/drawingml/2006/table">
            <a:tbl>
              <a:tblPr firstRow="1" bandRow="1">
                <a:tableStyleId>{5C22544A-7EE6-4342-B048-85BDC9FD1C3A}</a:tableStyleId>
              </a:tblPr>
              <a:tblGrid>
                <a:gridCol w="2386584">
                  <a:extLst>
                    <a:ext uri="{9D8B030D-6E8A-4147-A177-3AD203B41FA5}">
                      <a16:colId xmlns:a16="http://schemas.microsoft.com/office/drawing/2014/main" val="1991691615"/>
                    </a:ext>
                  </a:extLst>
                </a:gridCol>
                <a:gridCol w="6025896">
                  <a:extLst>
                    <a:ext uri="{9D8B030D-6E8A-4147-A177-3AD203B41FA5}">
                      <a16:colId xmlns:a16="http://schemas.microsoft.com/office/drawing/2014/main" val="546413856"/>
                    </a:ext>
                  </a:extLst>
                </a:gridCol>
                <a:gridCol w="3493008">
                  <a:extLst>
                    <a:ext uri="{9D8B030D-6E8A-4147-A177-3AD203B41FA5}">
                      <a16:colId xmlns:a16="http://schemas.microsoft.com/office/drawing/2014/main" val="4072370752"/>
                    </a:ext>
                  </a:extLst>
                </a:gridCol>
              </a:tblGrid>
              <a:tr h="370840">
                <a:tc>
                  <a:txBody>
                    <a:bodyPr/>
                    <a:lstStyle/>
                    <a:p>
                      <a:r>
                        <a:rPr lang="es-CR" dirty="0">
                          <a:latin typeface="Times New Roman" panose="02020603050405020304" pitchFamily="18" charset="0"/>
                          <a:cs typeface="Times New Roman" panose="02020603050405020304" pitchFamily="18" charset="0"/>
                        </a:rPr>
                        <a:t>Nombre</a:t>
                      </a:r>
                    </a:p>
                  </a:txBody>
                  <a:tcPr/>
                </a:tc>
                <a:tc>
                  <a:txBody>
                    <a:bodyPr/>
                    <a:lstStyle/>
                    <a:p>
                      <a:r>
                        <a:rPr lang="es-CR" dirty="0">
                          <a:latin typeface="Times New Roman" panose="02020603050405020304" pitchFamily="18" charset="0"/>
                          <a:cs typeface="Times New Roman" panose="02020603050405020304" pitchFamily="18" charset="0"/>
                        </a:rPr>
                        <a:t>Descripción</a:t>
                      </a:r>
                    </a:p>
                  </a:txBody>
                  <a:tcPr/>
                </a:tc>
                <a:tc>
                  <a:txBody>
                    <a:bodyPr/>
                    <a:lstStyle/>
                    <a:p>
                      <a:r>
                        <a:rPr lang="es-CR" dirty="0">
                          <a:latin typeface="Times New Roman" panose="02020603050405020304" pitchFamily="18" charset="0"/>
                          <a:cs typeface="Times New Roman" panose="02020603050405020304" pitchFamily="18" charset="0"/>
                        </a:rPr>
                        <a:t>Operación</a:t>
                      </a:r>
                    </a:p>
                  </a:txBody>
                  <a:tcPr/>
                </a:tc>
                <a:extLst>
                  <a:ext uri="{0D108BD9-81ED-4DB2-BD59-A6C34878D82A}">
                    <a16:rowId xmlns:a16="http://schemas.microsoft.com/office/drawing/2014/main" val="1681802149"/>
                  </a:ext>
                </a:extLst>
              </a:tr>
              <a:tr h="370840">
                <a:tc>
                  <a:txBody>
                    <a:bodyPr/>
                    <a:lstStyle/>
                    <a:p>
                      <a:r>
                        <a:rPr lang="es-CR" dirty="0">
                          <a:latin typeface="Times New Roman" panose="02020603050405020304" pitchFamily="18" charset="0"/>
                          <a:cs typeface="Times New Roman" panose="02020603050405020304" pitchFamily="18" charset="0"/>
                        </a:rPr>
                        <a:t>LSL Rd, Rn, Rm</a:t>
                      </a:r>
                    </a:p>
                  </a:txBody>
                  <a:tcPr anchor="ctr"/>
                </a:tc>
                <a:tc>
                  <a:txBody>
                    <a:bodyPr/>
                    <a:lstStyle/>
                    <a:p>
                      <a:r>
                        <a:rPr lang="es-ES" dirty="0">
                          <a:latin typeface="Times New Roman" panose="02020603050405020304" pitchFamily="18" charset="0"/>
                          <a:cs typeface="Times New Roman" panose="02020603050405020304" pitchFamily="18" charset="0"/>
                        </a:rPr>
                        <a:t>Desplazamiento lógico a la izquierda con val de registro</a:t>
                      </a:r>
                    </a:p>
                  </a:txBody>
                  <a:tcPr anchor="ctr"/>
                </a:tc>
                <a:tc>
                  <a:txBody>
                    <a:bodyPr/>
                    <a:lstStyle/>
                    <a:p>
                      <a:r>
                        <a:rPr lang="es-CR" dirty="0">
                          <a:latin typeface="Times New Roman" panose="02020603050405020304" pitchFamily="18" charset="0"/>
                          <a:cs typeface="Times New Roman" panose="02020603050405020304" pitchFamily="18" charset="0"/>
                        </a:rPr>
                        <a:t>Rd ← Rn &lt;&lt; Rm</a:t>
                      </a:r>
                    </a:p>
                  </a:txBody>
                  <a:tcPr anchor="ctr"/>
                </a:tc>
                <a:extLst>
                  <a:ext uri="{0D108BD9-81ED-4DB2-BD59-A6C34878D82A}">
                    <a16:rowId xmlns:a16="http://schemas.microsoft.com/office/drawing/2014/main" val="1236284447"/>
                  </a:ext>
                </a:extLst>
              </a:tr>
              <a:tr h="370840">
                <a:tc>
                  <a:txBody>
                    <a:bodyPr/>
                    <a:lstStyle/>
                    <a:p>
                      <a:r>
                        <a:rPr lang="es-CR" dirty="0">
                          <a:latin typeface="Times New Roman" panose="02020603050405020304" pitchFamily="18" charset="0"/>
                          <a:cs typeface="Times New Roman" panose="02020603050405020304" pitchFamily="18" charset="0"/>
                        </a:rPr>
                        <a:t>LSLI Rd, Rn, #?</a:t>
                      </a:r>
                    </a:p>
                  </a:txBody>
                  <a:tcPr anchor="ctr"/>
                </a:tc>
                <a:tc>
                  <a:txBody>
                    <a:bodyPr/>
                    <a:lstStyle/>
                    <a:p>
                      <a:r>
                        <a:rPr lang="es-ES" dirty="0">
                          <a:latin typeface="Times New Roman" panose="02020603050405020304" pitchFamily="18" charset="0"/>
                          <a:cs typeface="Times New Roman" panose="02020603050405020304" pitchFamily="18" charset="0"/>
                        </a:rPr>
                        <a:t>Desplazamiento lógico a la izquierda con val de inmediato</a:t>
                      </a:r>
                    </a:p>
                  </a:txBody>
                  <a:tcPr anchor="ctr"/>
                </a:tc>
                <a:tc>
                  <a:txBody>
                    <a:bodyPr/>
                    <a:lstStyle/>
                    <a:p>
                      <a:r>
                        <a:rPr lang="es-CR" dirty="0">
                          <a:latin typeface="Times New Roman" panose="02020603050405020304" pitchFamily="18" charset="0"/>
                          <a:cs typeface="Times New Roman" panose="02020603050405020304" pitchFamily="18" charset="0"/>
                        </a:rPr>
                        <a:t>Rd ← Rn &lt;&lt; Im</a:t>
                      </a:r>
                    </a:p>
                  </a:txBody>
                  <a:tcPr anchor="ctr"/>
                </a:tc>
                <a:extLst>
                  <a:ext uri="{0D108BD9-81ED-4DB2-BD59-A6C34878D82A}">
                    <a16:rowId xmlns:a16="http://schemas.microsoft.com/office/drawing/2014/main" val="374389779"/>
                  </a:ext>
                </a:extLst>
              </a:tr>
              <a:tr h="370840">
                <a:tc>
                  <a:txBody>
                    <a:bodyPr/>
                    <a:lstStyle/>
                    <a:p>
                      <a:r>
                        <a:rPr lang="es-CR" dirty="0">
                          <a:latin typeface="Times New Roman" panose="02020603050405020304" pitchFamily="18" charset="0"/>
                          <a:cs typeface="Times New Roman" panose="02020603050405020304" pitchFamily="18" charset="0"/>
                        </a:rPr>
                        <a:t>LSR Rd, Rn, Rm</a:t>
                      </a:r>
                    </a:p>
                  </a:txBody>
                  <a:tcPr anchor="ctr"/>
                </a:tc>
                <a:tc>
                  <a:txBody>
                    <a:bodyPr/>
                    <a:lstStyle/>
                    <a:p>
                      <a:r>
                        <a:rPr lang="es-ES" dirty="0">
                          <a:latin typeface="Times New Roman" panose="02020603050405020304" pitchFamily="18" charset="0"/>
                          <a:cs typeface="Times New Roman" panose="02020603050405020304" pitchFamily="18" charset="0"/>
                        </a:rPr>
                        <a:t>Desplazamiento lógico a la derecha con val de registro</a:t>
                      </a:r>
                    </a:p>
                  </a:txBody>
                  <a:tcPr anchor="ctr"/>
                </a:tc>
                <a:tc>
                  <a:txBody>
                    <a:bodyPr/>
                    <a:lstStyle/>
                    <a:p>
                      <a:r>
                        <a:rPr lang="sv-SE" dirty="0">
                          <a:latin typeface="Times New Roman" panose="02020603050405020304" pitchFamily="18" charset="0"/>
                          <a:cs typeface="Times New Roman" panose="02020603050405020304" pitchFamily="18" charset="0"/>
                        </a:rPr>
                        <a:t>Rd ← Rn &gt;&gt; </a:t>
                      </a:r>
                      <a:r>
                        <a:rPr lang="es-CR" dirty="0">
                          <a:latin typeface="Times New Roman" panose="02020603050405020304" pitchFamily="18" charset="0"/>
                          <a:cs typeface="Times New Roman" panose="02020603050405020304" pitchFamily="18" charset="0"/>
                        </a:rPr>
                        <a:t>Rm</a:t>
                      </a:r>
                      <a:endParaRPr lang="sv-SE"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71047311"/>
                  </a:ext>
                </a:extLst>
              </a:tr>
              <a:tr h="370840">
                <a:tc>
                  <a:txBody>
                    <a:bodyPr/>
                    <a:lstStyle/>
                    <a:p>
                      <a:r>
                        <a:rPr lang="es-CR" dirty="0">
                          <a:latin typeface="Times New Roman" panose="02020603050405020304" pitchFamily="18" charset="0"/>
                          <a:cs typeface="Times New Roman" panose="02020603050405020304" pitchFamily="18" charset="0"/>
                        </a:rPr>
                        <a:t>LSRI Rd, Rn, #?</a:t>
                      </a:r>
                    </a:p>
                  </a:txBody>
                  <a:tcPr anchor="ctr"/>
                </a:tc>
                <a:tc>
                  <a:txBody>
                    <a:bodyPr/>
                    <a:lstStyle/>
                    <a:p>
                      <a:r>
                        <a:rPr lang="es-ES" dirty="0">
                          <a:latin typeface="Times New Roman" panose="02020603050405020304" pitchFamily="18" charset="0"/>
                          <a:cs typeface="Times New Roman" panose="02020603050405020304" pitchFamily="18" charset="0"/>
                        </a:rPr>
                        <a:t>Desplazamiento lógico a la derecha con val de inmediato</a:t>
                      </a:r>
                    </a:p>
                  </a:txBody>
                  <a:tcPr anchor="ctr"/>
                </a:tc>
                <a:tc>
                  <a:txBody>
                    <a:bodyPr/>
                    <a:lstStyle/>
                    <a:p>
                      <a:r>
                        <a:rPr lang="sv-SE" dirty="0">
                          <a:latin typeface="Times New Roman" panose="02020603050405020304" pitchFamily="18" charset="0"/>
                          <a:cs typeface="Times New Roman" panose="02020603050405020304" pitchFamily="18" charset="0"/>
                        </a:rPr>
                        <a:t>Rd ← Rn &gt;&gt; </a:t>
                      </a:r>
                      <a:r>
                        <a:rPr lang="es-CR" dirty="0">
                          <a:latin typeface="Times New Roman" panose="02020603050405020304" pitchFamily="18" charset="0"/>
                          <a:cs typeface="Times New Roman" panose="02020603050405020304" pitchFamily="18" charset="0"/>
                        </a:rPr>
                        <a:t>Im</a:t>
                      </a:r>
                      <a:endParaRPr lang="sv-SE"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18992293"/>
                  </a:ext>
                </a:extLst>
              </a:tr>
              <a:tr h="370840">
                <a:tc>
                  <a:txBody>
                    <a:bodyPr/>
                    <a:lstStyle/>
                    <a:p>
                      <a:r>
                        <a:rPr lang="es-CR" dirty="0">
                          <a:latin typeface="Times New Roman" panose="02020603050405020304" pitchFamily="18" charset="0"/>
                          <a:cs typeface="Times New Roman" panose="02020603050405020304" pitchFamily="18" charset="0"/>
                        </a:rPr>
                        <a:t>ASR Rd, Rn, Rm</a:t>
                      </a:r>
                    </a:p>
                  </a:txBody>
                  <a:tcPr anchor="ctr"/>
                </a:tc>
                <a:tc>
                  <a:txBody>
                    <a:bodyPr/>
                    <a:lstStyle/>
                    <a:p>
                      <a:r>
                        <a:rPr lang="es-ES" dirty="0">
                          <a:latin typeface="Times New Roman" panose="02020603050405020304" pitchFamily="18" charset="0"/>
                          <a:cs typeface="Times New Roman" panose="02020603050405020304" pitchFamily="18" charset="0"/>
                        </a:rPr>
                        <a:t>Desplazamiento aritmético a la derecha con val de registro</a:t>
                      </a:r>
                    </a:p>
                  </a:txBody>
                  <a:tcPr anchor="ctr"/>
                </a:tc>
                <a:tc>
                  <a:txBody>
                    <a:bodyPr/>
                    <a:lstStyle/>
                    <a:p>
                      <a:r>
                        <a:rPr lang="it-IT" dirty="0">
                          <a:latin typeface="Times New Roman" panose="02020603050405020304" pitchFamily="18" charset="0"/>
                          <a:cs typeface="Times New Roman" panose="02020603050405020304" pitchFamily="18" charset="0"/>
                        </a:rPr>
                        <a:t>Rd ← Rn &gt;&gt; </a:t>
                      </a:r>
                      <a:r>
                        <a:rPr lang="es-CR" dirty="0">
                          <a:latin typeface="Times New Roman" panose="02020603050405020304" pitchFamily="18" charset="0"/>
                          <a:cs typeface="Times New Roman" panose="02020603050405020304" pitchFamily="18" charset="0"/>
                        </a:rPr>
                        <a:t>Rm</a:t>
                      </a:r>
                      <a:endParaRPr lang="it-IT"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45727092"/>
                  </a:ext>
                </a:extLst>
              </a:tr>
              <a:tr h="370840">
                <a:tc>
                  <a:txBody>
                    <a:bodyPr/>
                    <a:lstStyle/>
                    <a:p>
                      <a:r>
                        <a:rPr lang="es-CR" dirty="0">
                          <a:latin typeface="Times New Roman" panose="02020603050405020304" pitchFamily="18" charset="0"/>
                          <a:cs typeface="Times New Roman" panose="02020603050405020304" pitchFamily="18" charset="0"/>
                        </a:rPr>
                        <a:t>ASRI Rd, Rn, #?</a:t>
                      </a:r>
                    </a:p>
                  </a:txBody>
                  <a:tcPr anchor="ctr"/>
                </a:tc>
                <a:tc>
                  <a:txBody>
                    <a:bodyPr/>
                    <a:lstStyle/>
                    <a:p>
                      <a:r>
                        <a:rPr lang="es-ES" dirty="0">
                          <a:latin typeface="Times New Roman" panose="02020603050405020304" pitchFamily="18" charset="0"/>
                          <a:cs typeface="Times New Roman" panose="02020603050405020304" pitchFamily="18" charset="0"/>
                        </a:rPr>
                        <a:t>Desplazamiento aritmético a la derecha con val de inmediato</a:t>
                      </a:r>
                    </a:p>
                  </a:txBody>
                  <a:tcPr anchor="ctr"/>
                </a:tc>
                <a:tc>
                  <a:txBody>
                    <a:bodyPr/>
                    <a:lstStyle/>
                    <a:p>
                      <a:r>
                        <a:rPr lang="it-IT" dirty="0">
                          <a:latin typeface="Times New Roman" panose="02020603050405020304" pitchFamily="18" charset="0"/>
                          <a:cs typeface="Times New Roman" panose="02020603050405020304" pitchFamily="18" charset="0"/>
                        </a:rPr>
                        <a:t>Rd ← Rn &gt;&gt; </a:t>
                      </a:r>
                      <a:r>
                        <a:rPr lang="es-CR" dirty="0">
                          <a:latin typeface="Times New Roman" panose="02020603050405020304" pitchFamily="18" charset="0"/>
                          <a:cs typeface="Times New Roman" panose="02020603050405020304" pitchFamily="18" charset="0"/>
                        </a:rPr>
                        <a:t>Im</a:t>
                      </a:r>
                      <a:endParaRPr lang="it-IT"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37110549"/>
                  </a:ext>
                </a:extLst>
              </a:tr>
              <a:tr h="370840">
                <a:tc>
                  <a:txBody>
                    <a:bodyPr/>
                    <a:lstStyle/>
                    <a:p>
                      <a:r>
                        <a:rPr lang="es-CR" dirty="0">
                          <a:latin typeface="Times New Roman" panose="02020603050405020304" pitchFamily="18" charset="0"/>
                          <a:cs typeface="Times New Roman" panose="02020603050405020304" pitchFamily="18" charset="0"/>
                        </a:rPr>
                        <a:t>ROR Rd, Rn, Rm</a:t>
                      </a:r>
                    </a:p>
                  </a:txBody>
                  <a:tcPr anchor="ctr"/>
                </a:tc>
                <a:tc>
                  <a:txBody>
                    <a:bodyPr/>
                    <a:lstStyle/>
                    <a:p>
                      <a:r>
                        <a:rPr lang="es-CR" dirty="0">
                          <a:latin typeface="Times New Roman" panose="02020603050405020304" pitchFamily="18" charset="0"/>
                          <a:cs typeface="Times New Roman" panose="02020603050405020304" pitchFamily="18" charset="0"/>
                        </a:rPr>
                        <a:t>Rotación a la derecha </a:t>
                      </a:r>
                      <a:r>
                        <a:rPr lang="es-ES" dirty="0">
                          <a:latin typeface="Times New Roman" panose="02020603050405020304" pitchFamily="18" charset="0"/>
                          <a:cs typeface="Times New Roman" panose="02020603050405020304" pitchFamily="18" charset="0"/>
                        </a:rPr>
                        <a:t>con val de registro</a:t>
                      </a:r>
                      <a:endParaRPr lang="es-CR" dirty="0">
                        <a:latin typeface="Times New Roman" panose="02020603050405020304" pitchFamily="18" charset="0"/>
                        <a:cs typeface="Times New Roman" panose="02020603050405020304" pitchFamily="18" charset="0"/>
                      </a:endParaRPr>
                    </a:p>
                  </a:txBody>
                  <a:tcPr anchor="ctr"/>
                </a:tc>
                <a:tc>
                  <a:txBody>
                    <a:bodyPr/>
                    <a:lstStyle/>
                    <a:p>
                      <a:r>
                        <a:rPr lang="es-CR" dirty="0">
                          <a:latin typeface="Times New Roman" panose="02020603050405020304" pitchFamily="18" charset="0"/>
                          <a:cs typeface="Times New Roman" panose="02020603050405020304" pitchFamily="18" charset="0"/>
                        </a:rPr>
                        <a:t>Rd ← ROR(Rn, Rm)</a:t>
                      </a:r>
                    </a:p>
                  </a:txBody>
                  <a:tcPr anchor="ctr"/>
                </a:tc>
                <a:extLst>
                  <a:ext uri="{0D108BD9-81ED-4DB2-BD59-A6C34878D82A}">
                    <a16:rowId xmlns:a16="http://schemas.microsoft.com/office/drawing/2014/main" val="1853457810"/>
                  </a:ext>
                </a:extLst>
              </a:tr>
              <a:tr h="370840">
                <a:tc>
                  <a:txBody>
                    <a:bodyPr/>
                    <a:lstStyle/>
                    <a:p>
                      <a:r>
                        <a:rPr lang="es-CR" dirty="0">
                          <a:latin typeface="Times New Roman" panose="02020603050405020304" pitchFamily="18" charset="0"/>
                          <a:cs typeface="Times New Roman" panose="02020603050405020304" pitchFamily="18" charset="0"/>
                        </a:rPr>
                        <a:t>RORI Rd, Rn, #?</a:t>
                      </a:r>
                    </a:p>
                  </a:txBody>
                  <a:tcPr anchor="ctr"/>
                </a:tc>
                <a:tc>
                  <a:txBody>
                    <a:bodyPr/>
                    <a:lstStyle/>
                    <a:p>
                      <a:r>
                        <a:rPr lang="es-CR" dirty="0">
                          <a:latin typeface="Times New Roman" panose="02020603050405020304" pitchFamily="18" charset="0"/>
                          <a:cs typeface="Times New Roman" panose="02020603050405020304" pitchFamily="18" charset="0"/>
                        </a:rPr>
                        <a:t>Rotación a la derecha </a:t>
                      </a:r>
                      <a:r>
                        <a:rPr lang="es-ES" dirty="0">
                          <a:latin typeface="Times New Roman" panose="02020603050405020304" pitchFamily="18" charset="0"/>
                          <a:cs typeface="Times New Roman" panose="02020603050405020304" pitchFamily="18" charset="0"/>
                        </a:rPr>
                        <a:t>con val de inmediato</a:t>
                      </a:r>
                      <a:endParaRPr lang="es-CR" dirty="0">
                        <a:latin typeface="Times New Roman" panose="02020603050405020304" pitchFamily="18" charset="0"/>
                        <a:cs typeface="Times New Roman" panose="02020603050405020304" pitchFamily="18" charset="0"/>
                      </a:endParaRPr>
                    </a:p>
                  </a:txBody>
                  <a:tcPr anchor="ctr"/>
                </a:tc>
                <a:tc>
                  <a:txBody>
                    <a:bodyPr/>
                    <a:lstStyle/>
                    <a:p>
                      <a:r>
                        <a:rPr lang="es-CR" dirty="0">
                          <a:latin typeface="Times New Roman" panose="02020603050405020304" pitchFamily="18" charset="0"/>
                          <a:cs typeface="Times New Roman" panose="02020603050405020304" pitchFamily="18" charset="0"/>
                        </a:rPr>
                        <a:t>Rd ← ROR(Rn, Src2)</a:t>
                      </a:r>
                    </a:p>
                  </a:txBody>
                  <a:tcPr anchor="ctr"/>
                </a:tc>
                <a:extLst>
                  <a:ext uri="{0D108BD9-81ED-4DB2-BD59-A6C34878D82A}">
                    <a16:rowId xmlns:a16="http://schemas.microsoft.com/office/drawing/2014/main" val="1033153130"/>
                  </a:ext>
                </a:extLst>
              </a:tr>
            </a:tbl>
          </a:graphicData>
        </a:graphic>
      </p:graphicFrame>
      <p:sp>
        <p:nvSpPr>
          <p:cNvPr id="5" name="CuadroTexto 4">
            <a:extLst>
              <a:ext uri="{FF2B5EF4-FFF2-40B4-BE49-F238E27FC236}">
                <a16:creationId xmlns:a16="http://schemas.microsoft.com/office/drawing/2014/main" id="{55ED8D57-1400-8C4C-FB3D-688DAD319787}"/>
              </a:ext>
            </a:extLst>
          </p:cNvPr>
          <p:cNvSpPr txBox="1"/>
          <p:nvPr/>
        </p:nvSpPr>
        <p:spPr>
          <a:xfrm>
            <a:off x="128016" y="167116"/>
            <a:ext cx="4197096" cy="369332"/>
          </a:xfrm>
          <a:prstGeom prst="rect">
            <a:avLst/>
          </a:prstGeom>
          <a:noFill/>
        </p:spPr>
        <p:txBody>
          <a:bodyPr wrap="square" rtlCol="0">
            <a:spAutoFit/>
          </a:bodyPr>
          <a:lstStyle>
            <a:defPPr>
              <a:defRPr lang="en-US"/>
            </a:defPPr>
            <a:lvl1pPr>
              <a:defRPr i="1"/>
            </a:lvl1pPr>
          </a:lstStyle>
          <a:p>
            <a:r>
              <a:rPr lang="es-CR" dirty="0"/>
              <a:t>Desplazamientos y Rotaciones:</a:t>
            </a:r>
          </a:p>
        </p:txBody>
      </p:sp>
      <p:sp>
        <p:nvSpPr>
          <p:cNvPr id="2" name="Rectángulo 1">
            <a:extLst>
              <a:ext uri="{FF2B5EF4-FFF2-40B4-BE49-F238E27FC236}">
                <a16:creationId xmlns:a16="http://schemas.microsoft.com/office/drawing/2014/main" id="{579F8286-20DB-5117-186E-45AC11473C12}"/>
              </a:ext>
            </a:extLst>
          </p:cNvPr>
          <p:cNvSpPr/>
          <p:nvPr/>
        </p:nvSpPr>
        <p:spPr>
          <a:xfrm>
            <a:off x="475488" y="4965716"/>
            <a:ext cx="1954911" cy="515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R" b="1" dirty="0">
                <a:solidFill>
                  <a:srgbClr val="FF0000"/>
                </a:solidFill>
              </a:rPr>
              <a:t>8 Operaciones</a:t>
            </a:r>
          </a:p>
        </p:txBody>
      </p:sp>
    </p:spTree>
    <p:extLst>
      <p:ext uri="{BB962C8B-B14F-4D97-AF65-F5344CB8AC3E}">
        <p14:creationId xmlns:p14="http://schemas.microsoft.com/office/powerpoint/2010/main" val="3490872088"/>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TM04033923[[fn=Profundidad]]</Template>
  <TotalTime>1196</TotalTime>
  <Words>6036</Words>
  <Application>Microsoft Office PowerPoint</Application>
  <PresentationFormat>Panorámica</PresentationFormat>
  <Paragraphs>1089</Paragraphs>
  <Slides>35</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35</vt:i4>
      </vt:variant>
    </vt:vector>
  </HeadingPairs>
  <TitlesOfParts>
    <vt:vector size="40" baseType="lpstr">
      <vt:lpstr>Aptos</vt:lpstr>
      <vt:lpstr>Arial</vt:lpstr>
      <vt:lpstr>Corbel</vt:lpstr>
      <vt:lpstr>Times New Roman</vt:lpstr>
      <vt:lpstr>Profundidad</vt:lpstr>
      <vt:lpstr>Información General Del Desarrollo Del Proyecto</vt:lpstr>
      <vt:lpstr>Presentación de PowerPoint</vt:lpstr>
      <vt:lpstr>Presentación de PowerPoint</vt:lpstr>
      <vt:lpstr>Presentación de PowerPoint</vt:lpstr>
      <vt:lpstr>Presentación de PowerPoint</vt:lpstr>
      <vt:lpstr>Operaciones del procesador básicas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Operaciones del procesador avanzadas</vt:lpstr>
      <vt:lpstr>Presentación de PowerPoint</vt:lpstr>
      <vt:lpstr>Presentación de PowerPoint</vt:lpstr>
      <vt:lpstr>Presentación de PowerPoint</vt:lpstr>
      <vt:lpstr>Presentación de PowerPoint</vt:lpstr>
      <vt:lpstr>Ejemplo de encriptación y desencriptación:</vt:lpstr>
      <vt:lpstr>Codificación de las instrucciones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Diagramas del Funcionamiento Total</vt:lpstr>
      <vt:lpstr>Desarrollo del Hardware Pipeline con Hazard:</vt:lpstr>
      <vt:lpstr>Siguiente Paso hacer un diagrama oficial, que incluya todos los componentes que nuestro procesador va a requerir (incluye los componentes extra de login)</vt:lpstr>
      <vt:lpstr>Hace falta hacer el compilador para transformar nuestra op a binario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Adriel Chaves S</dc:creator>
  <cp:lastModifiedBy>Adriel Chaves S</cp:lastModifiedBy>
  <cp:revision>129</cp:revision>
  <dcterms:created xsi:type="dcterms:W3CDTF">2025-05-09T20:54:03Z</dcterms:created>
  <dcterms:modified xsi:type="dcterms:W3CDTF">2025-05-22T04:15:01Z</dcterms:modified>
</cp:coreProperties>
</file>