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9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DBD507-82D7-25C0-393C-B1B2EFD4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 un Intérprete con ANTLR v4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394CE-E5CE-08DF-8904-C36D4426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67" y="1789237"/>
            <a:ext cx="7479287" cy="2988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R" b="1" dirty="0"/>
              <a:t>Profesor:</a:t>
            </a:r>
            <a:r>
              <a:rPr lang="es-CR" dirty="0"/>
              <a:t> Ing. Marco A. Hernández Vásquez</a:t>
            </a:r>
          </a:p>
          <a:p>
            <a:pPr>
              <a:buNone/>
            </a:pPr>
            <a:r>
              <a:rPr lang="es-CR" b="1" dirty="0"/>
              <a:t>Estudiantes: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Adriel Sebastián Chaves Salazar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José Manuel Loría Cordero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Emmanuel Esquivel Chavarría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Daniel Duarte Cordero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9078715C-2F56-FDC5-59F5-323F2546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09" r="2" b="28413"/>
          <a:stretch/>
        </p:blipFill>
        <p:spPr>
          <a:xfrm>
            <a:off x="-9320" y="4407703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260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F28351-8D2E-58FF-39F0-D116AAA7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Implementación del Analizador Semántico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8346E-E022-9AFE-CE9C-899097E0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/>
              <a:t>Acciones semánticas para declaración y asignación de variables: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69723A-3C52-58BF-8B05-4DB902B6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74" y="3236585"/>
            <a:ext cx="9820189" cy="25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5B15A9-E822-FE9B-7B1A-5685E52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dirty="0"/>
              <a:t>Implementación del Analizador Semántico</a:t>
            </a:r>
            <a:endParaRPr lang="es-CR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2286194-B0C6-C8E8-91F7-46534879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5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AFF6D-BC53-2D39-DA9B-C470EA5D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s-ES" dirty="0"/>
              <a:t>Clases para la gestión de variables: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301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1470A-9F25-199D-CEB4-77B2EFD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s-ES" dirty="0"/>
              <a:t>Patrón Interpreter y Nuevas Funcionalidades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56A21-578A-9B61-8402-FDF7D04B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700" b="1" dirty="0"/>
              <a:t>El patrón Interpreter: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Permite representar la gramática del lenguaje como una jerarquía de clases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Cada nodo del AST sabe cómo ejecutar su parte correspondiente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Facilita la extensión del lenguaje con nuevas construcciones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Se basa en una interfaz común </a:t>
            </a:r>
            <a:r>
              <a:rPr lang="es-ES" sz="1700" dirty="0" err="1"/>
              <a:t>ASTNode</a:t>
            </a:r>
            <a:r>
              <a:rPr lang="es-ES" sz="1700" dirty="0"/>
              <a:t> con el método </a:t>
            </a:r>
            <a:r>
              <a:rPr lang="es-ES" sz="1700" dirty="0" err="1"/>
              <a:t>execute</a:t>
            </a:r>
            <a:r>
              <a:rPr lang="es-ES" sz="1700" dirty="0"/>
              <a:t>()</a:t>
            </a: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7491DAF-1DC8-637F-BFFB-2E115B4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617" y="3648243"/>
            <a:ext cx="5606956" cy="17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7E700-CBE5-E9F0-39A6-D4E46E7E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Patrón Interpreter y Nuevas Funcionalidades</a:t>
            </a:r>
            <a:endParaRPr lang="es-CR" sz="34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816797-AF6E-1999-5B29-43D217C6E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ASTNode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Interfaz común con el método execute()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Clases concretas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Addition, Multiplication, Println, If, etc.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Estructura jerárquica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Permite componer expresiones complejas 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E64D176-F15A-C029-979C-A5B95CF1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995824"/>
            <a:ext cx="6401443" cy="48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99" name="Freeform: Shape 46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E9681A-8DBB-03D3-0252-DE988060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Patrón Interpreter y Nuevas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00225-16F8-91F1-6C02-729E40A4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4412201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Operaciones lógicas AND y OR: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A4F870-5C15-AA6B-A733-837DF9E0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52" y="106389"/>
            <a:ext cx="4383797" cy="6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07E57-8788-DB16-E461-9507EC08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150E4-90EC-E8C6-343F-EBA3C3D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Patrón Interpreter y Nuevas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F8744-7629-E6AA-C770-55D980FD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s-CR" b="1"/>
              <a:t>Operación matemática </a:t>
            </a:r>
            <a:r>
              <a:rPr lang="es-CR" b="1" err="1"/>
              <a:t>Paquerial</a:t>
            </a:r>
            <a:r>
              <a:rPr lang="es-C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Similar al factorial pero sumando en lugar de multiplicar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Para un entero n: |-n = n + (n-1) + (n-2) + ... + 2 + 1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Ejemplo: |-6 = 6 + 5 + 4 + 3 + 2 + 1 = 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30D2C0-B3F2-AB3D-2CBF-80033A5E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102" y="729344"/>
            <a:ext cx="5965905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FC4E7D-CD69-2A14-5A6C-96C7E318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/>
              <a:t>Patrón Interpreter y Nuevas Funcionalidades</a:t>
            </a:r>
            <a:endParaRPr lang="es-CR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D3F4D-5C4A-5240-B1E1-B9CB0EC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400" b="1"/>
              <a:t>Operación probabilística </a:t>
            </a:r>
            <a:r>
              <a:rPr lang="es-ES" sz="1400" b="1" err="1"/>
              <a:t>MutGen</a:t>
            </a:r>
            <a:r>
              <a:rPr lang="es-ES" sz="1400" b="1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Aplica mutaciones aleatorias a cadenas binarias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Simula procesos de mutación genética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Recibe tres parámetros: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Arreglo de cadenas binarias (individuos)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Probabilidad de mutación (entre 0 y 1)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Número de generaciones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Proceso: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Para cada bit hay una probabilidad de que se invierta (0→1, 1→0)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Se repite para cada generación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Retorna la población mutada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F7B0FA-F818-C41E-E9E6-4C6135FE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32" y="32986"/>
            <a:ext cx="3292628" cy="67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C2991-EB6E-1399-CC23-0728C22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Ejemplo de </a:t>
            </a:r>
            <a:r>
              <a:rPr lang="en-US" sz="4600" dirty="0" err="1"/>
              <a:t>uso</a:t>
            </a:r>
            <a:r>
              <a:rPr lang="en-US" sz="4600" dirty="0"/>
              <a:t> de las </a:t>
            </a:r>
            <a:r>
              <a:rPr lang="en-US" sz="4600" dirty="0" err="1"/>
              <a:t>nuevas</a:t>
            </a:r>
            <a:r>
              <a:rPr lang="en-US" sz="4600" dirty="0"/>
              <a:t> </a:t>
            </a:r>
            <a:r>
              <a:rPr lang="en-US" sz="4600" dirty="0" err="1"/>
              <a:t>funcionalidades</a:t>
            </a:r>
            <a:endParaRPr lang="en-US" sz="4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B55845-0B9D-20B7-1EDC-FA98D469F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89" y="722903"/>
            <a:ext cx="4900337" cy="54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940F0-2DED-453E-159A-83EB274E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Ejemplo de </a:t>
            </a:r>
            <a:r>
              <a:rPr lang="en-US" sz="4400" dirty="0" err="1"/>
              <a:t>uso</a:t>
            </a:r>
            <a:r>
              <a:rPr lang="en-US" sz="4400" dirty="0"/>
              <a:t> de las </a:t>
            </a:r>
            <a:r>
              <a:rPr lang="en-US" sz="4400" dirty="0" err="1"/>
              <a:t>nuevas</a:t>
            </a:r>
            <a:r>
              <a:rPr lang="en-US" sz="4400" dirty="0"/>
              <a:t> </a:t>
            </a:r>
            <a:r>
              <a:rPr lang="en-US" sz="4400" dirty="0" err="1"/>
              <a:t>funcionalidades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DCA0E-B13E-3FC3-C6C3-13A110C9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Enseñar árbol generado…</a:t>
            </a:r>
          </a:p>
        </p:txBody>
      </p:sp>
    </p:spTree>
    <p:extLst>
      <p:ext uri="{BB962C8B-B14F-4D97-AF65-F5344CB8AC3E}">
        <p14:creationId xmlns:p14="http://schemas.microsoft.com/office/powerpoint/2010/main" val="28315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85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F443F1-E33B-2FC9-8F4B-2BF488AD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3" y="494831"/>
            <a:ext cx="2845941" cy="976183"/>
          </a:xfrm>
        </p:spPr>
        <p:txBody>
          <a:bodyPr>
            <a:normAutofit/>
          </a:bodyPr>
          <a:lstStyle/>
          <a:p>
            <a:r>
              <a:rPr lang="es-CR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1EA4F7-B12E-0330-878E-83CAC73C3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3005"/>
            <a:ext cx="4398756" cy="3260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1- Implementación del analizador léxico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2- Implementación del analizador sintáctico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3- Implementación del analizador semántico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4- Patrón Interpreter y nuevas funcionalidades </a:t>
            </a:r>
            <a:b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5- Ejemplo de uso de nuevas funcionalidades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3FB20B45-1ED8-F05C-EDEC-239DCDE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36" y="3507851"/>
            <a:ext cx="3502393" cy="2635551"/>
          </a:xfrm>
          <a:prstGeom prst="rect">
            <a:avLst/>
          </a:prstGeom>
        </p:spPr>
      </p:pic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DE984F03-4901-7FFE-1E65-3E8BDAC1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14" y="336693"/>
            <a:ext cx="3904520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A190F-88D0-391E-7ED9-7C680219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s-CR" dirty="0"/>
              <a:t>Implementación del Analizador Léxico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782DB-2D29-2FC1-47D2-7D9A616F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900" b="1" dirty="0"/>
              <a:t>¿Qué es el analizador léxico?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Primer componente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Transforma el código fuente en un flujo de tokens (Token </a:t>
            </a:r>
            <a:r>
              <a:rPr lang="es-ES" sz="1900" dirty="0" err="1"/>
              <a:t>Stream</a:t>
            </a:r>
            <a:r>
              <a:rPr lang="es-ES" sz="1900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Utiliza una gramática regular para definir patrones que identifican tokens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El componente analizador se denomina "lexer"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8BB7786-71FD-B7C1-0A5B-7C53971614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617" y="3206696"/>
            <a:ext cx="5606956" cy="26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9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9" name="Freeform: Shape 101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4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7E07B-D222-2248-B36C-E72EBD1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100"/>
              <a:t>Tipos de tokens definidos en nuestro lenguaje:</a:t>
            </a:r>
            <a:endParaRPr lang="es-CR" sz="41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F6F35D2-A905-7CFC-F8AE-1783BF89E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3005"/>
            <a:ext cx="4398756" cy="3260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Palabras reservadas: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program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var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println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if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else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Operadores: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+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&amp;&amp;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||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!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&gt;=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etc.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Símbolos de puntuación: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{}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Identificadores: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Secuencias de letras y números que comienzan con letra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Constantes numéricas y booleanas: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Secuencias de dígitos,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true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/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false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Espacios en blanco: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Ignorados mediante la instrucción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-&gt; skip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F319D83-343E-C7CF-9078-779F7D14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12" y="45069"/>
            <a:ext cx="3596334" cy="564131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B157593-A796-5879-A7D1-FBA87349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47" y="4143594"/>
            <a:ext cx="3192782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59538-6E93-6429-A300-E13F024D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Sintáctico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47D52-AE63-B3B9-94CD-61B1A4F1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700" b="1"/>
              <a:t>¿Qué es el analizador sintáctico?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Segunda etapa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También conocido como "</a:t>
            </a:r>
            <a:r>
              <a:rPr lang="es-ES" sz="1700" err="1"/>
              <a:t>parser</a:t>
            </a:r>
            <a:r>
              <a:rPr lang="es-ES" sz="1700"/>
              <a:t>"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Determina si la secuencia de tokens cumple con las reglas gramaticales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Construye un árbol de sintaxis concreta (</a:t>
            </a:r>
            <a:r>
              <a:rPr lang="es-ES" sz="1700" err="1"/>
              <a:t>Parse</a:t>
            </a:r>
            <a:r>
              <a:rPr lang="es-ES" sz="1700"/>
              <a:t> Tree)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Utiliza una gramática libre de contexto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A461CB88-E578-0B5D-6A1D-C9938CE4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83934"/>
            <a:ext cx="6401443" cy="39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C4845-A45C-5FBC-D559-AE68919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Sintáctico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8E759-9930-E422-2922-E95FD415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400" b="1"/>
              <a:t>Componentes de la gramática libre de contexto: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Símbolos no terminales:</a:t>
            </a:r>
            <a:r>
              <a:rPr lang="es-ES" sz="1400"/>
              <a:t> Estructuras compuestas (program, </a:t>
            </a:r>
            <a:r>
              <a:rPr lang="es-ES" sz="1400" err="1"/>
              <a:t>sentence</a:t>
            </a:r>
            <a:r>
              <a:rPr lang="es-ES" sz="1400"/>
              <a:t>, </a:t>
            </a:r>
            <a:r>
              <a:rPr lang="es-ES" sz="1400" err="1"/>
              <a:t>expression</a:t>
            </a:r>
            <a:r>
              <a:rPr lang="es-ES" sz="140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Símbolos terminales:</a:t>
            </a:r>
            <a:r>
              <a:rPr lang="es-ES" sz="1400"/>
              <a:t> Tokens definidos en la gramática regular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Producciones:</a:t>
            </a:r>
            <a:r>
              <a:rPr lang="es-ES" sz="1400"/>
              <a:t> Definen cómo se componen los símbolos no terminales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 inicial:</a:t>
            </a:r>
            <a:r>
              <a:rPr lang="es-ES" sz="1400"/>
              <a:t> Punto de partida para el análisis (program)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357C47-6AFA-9631-C50B-6C7A6CF7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059838"/>
            <a:ext cx="6401443" cy="47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32A02012-0D24-4DB1-B9AC-3EE7170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5400B-BDEC-562B-34F2-A9A245FA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3" y="725952"/>
            <a:ext cx="10295029" cy="2018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Implementación del Analizador Sintáctico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0526F7D-2F9C-9127-56BA-47437826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6586" y="2647810"/>
            <a:ext cx="3876445" cy="3866754"/>
          </a:xfrm>
          <a:prstGeom prst="rect">
            <a:avLst/>
          </a:prstGeom>
        </p:spPr>
      </p:pic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33C0A27A-52C7-254C-EA67-36D91BF3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76" y="1789005"/>
            <a:ext cx="6036831" cy="49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1517B3A5-1BB5-4C60-B65A-E4D6CA02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D158E-A289-0522-6025-1E794AB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968990"/>
            <a:ext cx="10611627" cy="1651379"/>
          </a:xfrm>
        </p:spPr>
        <p:txBody>
          <a:bodyPr anchor="ctr">
            <a:normAutofit/>
          </a:bodyPr>
          <a:lstStyle/>
          <a:p>
            <a:r>
              <a:rPr lang="es-CR"/>
              <a:t>Implementación del Analizador Semántico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8B40E-BCAF-CC64-9EEA-4AFF1C27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914058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600" b="1" dirty="0"/>
              <a:t>¿Qué es el analizador semántico?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Tercera etapa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Verifica la validez semántica de las construcciones sintácticamente correctas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Determina el significado de las instrucciones del programa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Utiliza la tabla de símbolos para gestionar variables y sus valores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Convierte el árbol de sintaxis concreta en un árbol de sintaxis abstracta (AST)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556554BD-9560-A250-916F-89060FCB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078" y="2893396"/>
            <a:ext cx="5412274" cy="32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5D57BB-DF8A-FCE0-326D-EE76E56F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Semántico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87F980-1F67-B856-2F29-DFAEAE5E9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Tabla de símbolos: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Estructura de datos clave para el análisis semántico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Almacena información sobre todos los identificadores (variables, funciones)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Implementada como un HashMap en Java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Añadida a la gramática mediante directivas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@parser::header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y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@parser::members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8971621-5C81-6D3C-0723-A289334C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63" y="729344"/>
            <a:ext cx="6164983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9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665</Words>
  <Application>Microsoft Office PowerPoint</Application>
  <PresentationFormat>Panorámica</PresentationFormat>
  <Paragraphs>88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Grandview</vt:lpstr>
      <vt:lpstr>Wingdings</vt:lpstr>
      <vt:lpstr>CosineVTI</vt:lpstr>
      <vt:lpstr>Implementación de un Intérprete con ANTLR v4</vt:lpstr>
      <vt:lpstr>Agenda</vt:lpstr>
      <vt:lpstr>Implementación del Analizador Léxico</vt:lpstr>
      <vt:lpstr>Tipos de tokens definidos en nuestro lenguaje:</vt:lpstr>
      <vt:lpstr>Implementación del Analizador Sintáctico</vt:lpstr>
      <vt:lpstr>Implementación del Analizador Sintáctico</vt:lpstr>
      <vt:lpstr>Implementación del Analizador Sintáctico</vt:lpstr>
      <vt:lpstr>Implementación del Analizador Semántico</vt:lpstr>
      <vt:lpstr>Implementación del Analizador Semántico</vt:lpstr>
      <vt:lpstr>Implementación del Analizador Semántico</vt:lpstr>
      <vt:lpstr>Implementación del Analizador Semántico</vt:lpstr>
      <vt:lpstr>Patrón Interpreter y Nuevas Funcionalidades</vt:lpstr>
      <vt:lpstr>Patrón Interpreter y Nuevas Funcionalidades</vt:lpstr>
      <vt:lpstr>Patrón Interpreter y Nuevas Funcionalidades</vt:lpstr>
      <vt:lpstr>Patrón Interpreter y Nuevas Funcionalidades</vt:lpstr>
      <vt:lpstr>Patrón Interpreter y Nuevas Funcionalidades</vt:lpstr>
      <vt:lpstr>Ejemplo de uso de las nuevas funcionalidades</vt:lpstr>
      <vt:lpstr>Ejemplo de uso de las nuevas funcionalidades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Adriel Chaves S</dc:creator>
  <cp:lastModifiedBy>Adriel Chaves S</cp:lastModifiedBy>
  <cp:revision>2</cp:revision>
  <dcterms:created xsi:type="dcterms:W3CDTF">2025-04-03T09:47:46Z</dcterms:created>
  <dcterms:modified xsi:type="dcterms:W3CDTF">2025-04-03T10:17:27Z</dcterms:modified>
</cp:coreProperties>
</file>