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4" r:id="rId21"/>
    <p:sldId id="275" r:id="rId22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73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090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65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96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71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08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5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99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79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43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4/3/2025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074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C33D14-2894-4D0B-A680-525CBB7899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7F13A46-6183-476D-B2BA-073C0E3225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F7481D1-4DD3-45A2-B071-3900DD9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AE7E168-B525-479D-B0B0-55103E5E9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14">
              <a:extLst>
                <a:ext uri="{FF2B5EF4-FFF2-40B4-BE49-F238E27FC236}">
                  <a16:creationId xmlns:a16="http://schemas.microsoft.com/office/drawing/2014/main" id="{27DD39E2-1720-4DA0-8AE6-88F24C073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15">
              <a:extLst>
                <a:ext uri="{FF2B5EF4-FFF2-40B4-BE49-F238E27FC236}">
                  <a16:creationId xmlns:a16="http://schemas.microsoft.com/office/drawing/2014/main" id="{A993677B-437F-4E88-BB63-A5E81FC5C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16">
              <a:extLst>
                <a:ext uri="{FF2B5EF4-FFF2-40B4-BE49-F238E27FC236}">
                  <a16:creationId xmlns:a16="http://schemas.microsoft.com/office/drawing/2014/main" id="{069BDB73-647A-4675-9946-A08137AA4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17">
              <a:extLst>
                <a:ext uri="{FF2B5EF4-FFF2-40B4-BE49-F238E27FC236}">
                  <a16:creationId xmlns:a16="http://schemas.microsoft.com/office/drawing/2014/main" id="{4F7E0BD3-0A11-410E-82BA-FE1FDEFAEF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433527-1B36-4601-BA50-08897583E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4D3F476-1743-4F27-8525-899DE7AA3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1427650-9C5D-4857-877B-F692E0A16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EE06038-8E2F-47A8-A48A-082A4688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62AAFFB-4BBF-44E9-A93D-73CD69B0A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C1BDC0F-1D22-4FCC-856C-8F05157BE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06CA872-1012-4E50-B09E-2A4FFAA4E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67515C6-F35A-4FF0-AFE5-F30AFB104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CC5328A-88E7-42E6-846C-79E3C42A3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2B67772-4CFC-47D4-B340-24F59A06E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2934457-5F3A-4072-8613-28DE1C6C3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709EABD-4ED9-4105-B031-A926D15E90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1137950-C684-4026-B3A8-3C12C5B9DC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9BBA354-F5F6-49B0-986C-663E7490A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8A2891B-1902-4128-9EA2-9E47C63F1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68D001-CACA-4602-A2C8-6709DFEAD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8074E4F-FCD6-4115-ADF3-537D13889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91D549D-527D-4E04-8657-660799439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697C9FB-9333-4050-AA15-D78E19053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5C3AE99-7B8F-4399-B82E-42898B805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610BEF6-D2AC-4950-932D-80D5BD793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1A455F1-3220-4A1F-9C4C-FE1289BF2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D1D9888-DBC1-4392-913C-E8F84BB63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021C553-8CED-4BC0-98A5-730C4D043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ADBD507-82D7-25C0-393C-B1B2EFD44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170167"/>
            <a:ext cx="10495904" cy="1395872"/>
          </a:xfrm>
        </p:spPr>
        <p:txBody>
          <a:bodyPr>
            <a:normAutofit fontScale="90000"/>
          </a:bodyPr>
          <a:lstStyle/>
          <a:p>
            <a:r>
              <a:rPr lang="es-ES" dirty="0"/>
              <a:t>Implementación de un Intérprete con ANTLR v4</a:t>
            </a:r>
            <a:endParaRPr lang="es-C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A394CE-E5CE-08DF-8904-C36D4426A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767" y="1789237"/>
            <a:ext cx="7479287" cy="298894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s-CR" b="1" dirty="0"/>
              <a:t>Profesor:</a:t>
            </a:r>
            <a:r>
              <a:rPr lang="es-CR" dirty="0"/>
              <a:t> Ing. Marco A. Hernández Vásquez</a:t>
            </a:r>
          </a:p>
          <a:p>
            <a:pPr>
              <a:buNone/>
            </a:pPr>
            <a:r>
              <a:rPr lang="es-CR" b="1" dirty="0"/>
              <a:t>Estudiantes:</a:t>
            </a:r>
            <a:endParaRPr lang="es-CR" dirty="0"/>
          </a:p>
          <a:p>
            <a:pPr>
              <a:buFont typeface="Arial" panose="020B0604020202020204" pitchFamily="34" charset="0"/>
              <a:buChar char="•"/>
            </a:pPr>
            <a:r>
              <a:rPr lang="es-CR" dirty="0"/>
              <a:t>Adriel Sebastián Chaves Salazar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R" dirty="0"/>
              <a:t>José Manuel Loría Cordero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R" dirty="0"/>
              <a:t>Emmanuel Esquivel Chavarría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R" dirty="0"/>
              <a:t>Daniel Duarte Cordero</a:t>
            </a:r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33F2B4F9-421B-46F9-A5C1-235873782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94999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Tinta y acuarela líquida">
            <a:extLst>
              <a:ext uri="{FF2B5EF4-FFF2-40B4-BE49-F238E27FC236}">
                <a16:creationId xmlns:a16="http://schemas.microsoft.com/office/drawing/2014/main" id="{9078715C-2F56-FDC5-59F5-323F25461C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609" r="2" b="28413"/>
          <a:stretch/>
        </p:blipFill>
        <p:spPr>
          <a:xfrm>
            <a:off x="-9320" y="4407703"/>
            <a:ext cx="12198212" cy="3599364"/>
          </a:xfrm>
          <a:custGeom>
            <a:avLst/>
            <a:gdLst/>
            <a:ahLst/>
            <a:cxnLst/>
            <a:rect l="l" t="t" r="r" b="b"/>
            <a:pathLst>
              <a:path w="12178449" h="3424057">
                <a:moveTo>
                  <a:pt x="8778628" y="0"/>
                </a:moveTo>
                <a:lnTo>
                  <a:pt x="9096995" y="0"/>
                </a:lnTo>
                <a:lnTo>
                  <a:pt x="9540073" y="10341"/>
                </a:lnTo>
                <a:cubicBezTo>
                  <a:pt x="10154127" y="37036"/>
                  <a:pt x="10847400" y="104023"/>
                  <a:pt x="11653844" y="224215"/>
                </a:cubicBezTo>
                <a:lnTo>
                  <a:pt x="12178449" y="307575"/>
                </a:lnTo>
                <a:lnTo>
                  <a:pt x="12178449" y="3424056"/>
                </a:lnTo>
                <a:lnTo>
                  <a:pt x="0" y="3424057"/>
                </a:lnTo>
                <a:lnTo>
                  <a:pt x="0" y="1093185"/>
                </a:lnTo>
                <a:lnTo>
                  <a:pt x="851945" y="1080793"/>
                </a:lnTo>
                <a:cubicBezTo>
                  <a:pt x="4637202" y="967650"/>
                  <a:pt x="5848483" y="115490"/>
                  <a:pt x="8385751" y="774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02602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19EC7B8-C390-4F1B-8960-E6D324510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CEE1CC1-2CD0-4957-8A12-48FA80C0C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4901FEB-A7C2-457B-A124-AD433B041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76048A8-79AA-454C-BD3E-3004F7426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7B51975-25FE-4328-9815-2AA302F28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40B47E-6D3E-4978-B887-B53DA0BFF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D94D0A1-D760-40DE-B758-008B93D58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9E590CB-0538-40D7-9CAC-1BBD39CC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D7C67DA-B2AA-46E2-8065-1F862A6F7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0C2ED54-1B65-4F4A-B14B-41FC05B37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AE5BBBC-F576-4D54-BF67-C00BB1F4F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0D490E7-12F8-40DC-A9C1-D119667EE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C855383-9F21-4BDA-8FCA-22AF3D69F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C3E600C-E08A-418E-B30E-2B0FC15DF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980D58F-BD3F-4B47-9BD2-888B0D9D1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3544818-9B28-4A71-8D7B-80727A5326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01FFBC7-035F-48C5-91FA-4A4973FC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6195BC5-BB4E-4F3F-8378-0B308B425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2404171-AF5C-4FA1-9D4E-DCF75562B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AD45A86-9385-473D-9DBF-565E0A94A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BA5A228-913F-4D4F-AB25-537293624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87E8BFE-D92E-4EB3-ADD1-FB75CAA68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8756FCD-8335-4089-B4EE-13D629E53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9707D7B-937E-4DC3-87BA-B7B704268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B1A72DC-3F29-4488-9051-C21E1CBB7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56DAD76-815C-4F16-98CF-8E8BE1965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AF2F8C5-6691-4EBD-B42E-4B17DF1ED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32ED14D-1C00-41C8-849C-030A1434E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2F296F5-9867-45CA-BF0A-EF216F6A8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3B72471-9DB5-428B-AF52-E11E03B9F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8656B49-5277-4610-BD7B-F5D98170B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1A47399-8F78-4DB1-BD21-1166BCB26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ight Triangle 79">
            <a:extLst>
              <a:ext uri="{FF2B5EF4-FFF2-40B4-BE49-F238E27FC236}">
                <a16:creationId xmlns:a16="http://schemas.microsoft.com/office/drawing/2014/main" id="{F952A221-69C2-46B3-890D-354CA5961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810332" y="-28672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4F28351-8D2E-58FF-39F0-D116AAA7B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071" y="722904"/>
            <a:ext cx="9821130" cy="10759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800"/>
              <a:t>Implementación del Analizador Semántico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C8346E-E022-9AFE-CE9C-899097E09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9657" y="1970523"/>
            <a:ext cx="7893025" cy="6148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/>
              <a:t>Acciones semánticas para declaración y asignación de variables: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E69723A-3C52-58BF-8B05-4DB902B64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774" y="3236585"/>
            <a:ext cx="9820189" cy="255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264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95B15A9-E822-FE9B-7B1A-5685E5280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8653" y="725951"/>
            <a:ext cx="4927425" cy="19385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CR" dirty="0"/>
              <a:t>Implementación del Analizador Semántico</a:t>
            </a:r>
            <a:endParaRPr lang="es-CR"/>
          </a:p>
        </p:txBody>
      </p:sp>
      <p:pic>
        <p:nvPicPr>
          <p:cNvPr id="5" name="Imagen 4" descr="Texto&#10;&#10;El contenido generado por IA puede ser incorrecto.">
            <a:extLst>
              <a:ext uri="{FF2B5EF4-FFF2-40B4-BE49-F238E27FC236}">
                <a16:creationId xmlns:a16="http://schemas.microsoft.com/office/drawing/2014/main" id="{22286194-B0C6-C8E8-91F7-4653487909B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455"/>
          <a:stretch/>
        </p:blipFill>
        <p:spPr>
          <a:xfrm>
            <a:off x="1" y="10"/>
            <a:ext cx="5854890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7339" y="-2926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4AFF6D-BC53-2D39-DA9B-C470EA5DF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8653" y="2886116"/>
            <a:ext cx="4927425" cy="3245931"/>
          </a:xfrm>
        </p:spPr>
        <p:txBody>
          <a:bodyPr>
            <a:normAutofit/>
          </a:bodyPr>
          <a:lstStyle/>
          <a:p>
            <a:r>
              <a:rPr lang="es-ES" dirty="0"/>
              <a:t>Clases para la gestión de variables: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330106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B74A58D-C788-4F75-B5D1-921E78FF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27BC05A-659D-4294-B1DB-0412C6A1E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2A8233F-A451-46B4-BED4-27DD64582D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8A4F6C4-FDB0-4115-ABAE-9A5A8CED0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1C99737-F794-494E-8C0C-76B75CC9D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8F02DA6-DBA7-462E-82AD-42EEDC280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DE71D6B-949D-4D9E-9EEA-56A8D498A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4EFD95D-F204-41B7-9C56-DBF1155EC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53D25B4-D3D4-4B6C-A740-E8FD4409B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3FB8D2F-FC2D-463E-A588-218B5ED1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1BB6B9-EAEA-43A1-9449-A10294E4F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C62509-6F9A-4A66-AE78-EF71FE7D4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F0D677E-8866-4D5C-91F9-90001EBE8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6C1C222-FB70-4063-9BF6-25E539454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48C3B78-3424-4DF2-AE25-BC08956E2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89169EC-7A8F-439B-BDD2-669CDE6D9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625A96E-5FA1-467F-8929-E9F3A4D42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4167E38-35D8-4680-8EF9-67045C8AA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9E9F9CA-B0D2-4D5B-BA3E-D9F5817AF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1909765-556E-4AA4-8CA8-34ABA30EB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9E7D9C-D2A0-4C04-AC8C-CC796A575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13C351-6AD8-4CC8-85E6-1382AA235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190FC97-7BCE-42C2-9768-14559A44A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32B857D-BE14-48CD-8F4D-0E882D328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F2E92CD-7175-484E-B557-CF29951C2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B179EA7-0CFA-4FE9-BEF1-462C0ED396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66676B7-1322-4E27-9218-6D5E8B0EC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026F347-76EB-45F8-9B81-653E64A00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1E93AAC-F0A9-4B35-A413-A322DB9FC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145F376-7C0E-4F7E-816B-48D485A8C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5F4E9A3-2521-4838-9AA2-A5D5020D4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D0F8335-C6C7-4994-9ECB-54F0EB8C5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17D11638-D7E0-4D85-B1A6-AF57358C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89" y="15123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61470A-9F25-199D-CEB4-77B2EFD98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23" y="721946"/>
            <a:ext cx="10611627" cy="1990906"/>
          </a:xfrm>
        </p:spPr>
        <p:txBody>
          <a:bodyPr anchor="ctr">
            <a:normAutofit/>
          </a:bodyPr>
          <a:lstStyle/>
          <a:p>
            <a:r>
              <a:rPr lang="es-ES" dirty="0"/>
              <a:t>Patrón Interpreter y Nuevas Funcionalidades</a:t>
            </a:r>
            <a:endParaRPr lang="es-C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756A21-578A-9B61-8402-FDF7D04B0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7738" y="2893475"/>
            <a:ext cx="4425911" cy="3242577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1700" b="1" dirty="0"/>
              <a:t>El patrón Interpreter: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700" dirty="0"/>
              <a:t>Permite representar la gramática del lenguaje como una jerarquía de clases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700" dirty="0"/>
              <a:t>Cada nodo del AST sabe cómo ejecutar su parte correspondiente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700" dirty="0"/>
              <a:t>Facilita la extensión del lenguaje con nuevas construcciones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700" dirty="0"/>
              <a:t>Se basa en una interfaz común </a:t>
            </a:r>
            <a:r>
              <a:rPr lang="es-ES" sz="1700" dirty="0" err="1"/>
              <a:t>ASTNode</a:t>
            </a:r>
            <a:r>
              <a:rPr lang="es-ES" sz="1700" dirty="0"/>
              <a:t> con el método </a:t>
            </a:r>
            <a:r>
              <a:rPr lang="es-ES" sz="1700" dirty="0" err="1"/>
              <a:t>execute</a:t>
            </a:r>
            <a:r>
              <a:rPr lang="es-ES" sz="1700" dirty="0"/>
              <a:t>()</a:t>
            </a:r>
          </a:p>
        </p:txBody>
      </p:sp>
      <p:pic>
        <p:nvPicPr>
          <p:cNvPr id="5" name="Imagen 4" descr="Interfaz de usuario gráfica, Texto, Aplicación&#10;&#10;El contenido generado por IA puede ser incorrecto.">
            <a:extLst>
              <a:ext uri="{FF2B5EF4-FFF2-40B4-BE49-F238E27FC236}">
                <a16:creationId xmlns:a16="http://schemas.microsoft.com/office/drawing/2014/main" id="{67491DAF-1DC8-637F-BFFB-2E115B41C0B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7617" y="3648243"/>
            <a:ext cx="5606956" cy="172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760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10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5" name="Group 12">
            <a:extLst>
              <a:ext uri="{FF2B5EF4-FFF2-40B4-BE49-F238E27FC236}">
                <a16:creationId xmlns:a16="http://schemas.microsoft.com/office/drawing/2014/main" id="{5591A4A5-C00F-4B45-9735-FD2841BF3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A16FDB6-C8B8-4BB9-B5F6-C9E7D1549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14">
              <a:extLst>
                <a:ext uri="{FF2B5EF4-FFF2-40B4-BE49-F238E27FC236}">
                  <a16:creationId xmlns:a16="http://schemas.microsoft.com/office/drawing/2014/main" id="{D65D67BC-2831-45D1-804D-2B848B7FF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3254059-39EC-48CC-B948-9EE6B0551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F3E0572-7D5E-4FAA-B67C-23A9C6D71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C5F1231-CF22-4258-B764-592B6CB8D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B2C5387-42A2-4464-BF18-E70B0227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926F39D-AFC8-4FF6-9211-84AA77717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D812696-9AF7-4D2B-A041-80C015F33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E6CB557-1E5B-4D2D-9330-8EB4AF730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03A4B30-3A15-4294-9BED-E7317857F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E7B8343-CDF9-4023-9FBF-F4ADE601B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BB30BD5-639D-4F53-BC6C-2A8D0FFFE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D7E1947-04B8-4F0B-9E3C-FC4E26D61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3EDB6D6-D309-48D4-87F4-AAED7C57C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F2E163F-B043-43B7-85CE-36F2136B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F6CB03C-E3B1-4D22-ABA3-986CC09FB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9B41E31-EE5F-423F-8B88-3B56009A3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59D4FE6-B271-4427-8273-0B80EF1366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F7D26D0-83A1-41B0-82E3-FB5D3E9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7E47C02-EBB8-4368-815C-FEDA2336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E61DA55-8618-4048-A65A-41E072D9F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DFC058B-6608-4509-92E1-D4D0D5BD5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E3652A3-36D6-4E0C-B7FB-52CD69E9C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BF82BE6-B2D5-4FA1-98B4-1E0072C39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ECA553C-C7B8-4353-BC4C-D622087D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F802227-5CA9-40B4-870E-495C7899C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1A19F9E-BB49-4808-8481-77F848C2F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53A57BE-F139-4C31-8201-477E20DD2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9F800EC-2D85-47C7-BFB8-B146DD929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478BA6D-3F48-40B1-8227-830029B62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21E6C45-0A76-456E-BDD6-3DCB66126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3C541D4F-11C2-4F36-B2A3-AB9028F2A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0590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867E700-CBE5-E9F0-39A6-D4E46E7E2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4038652" cy="188117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3400"/>
              <a:t>Patrón Interpreter y Nuevas Funcionalidades</a:t>
            </a:r>
            <a:endParaRPr lang="es-CR" sz="340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C816797-AF6E-1999-5B29-43D217C6E0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1079" y="2886117"/>
            <a:ext cx="4038652" cy="327682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CR" altLang="es-CR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ASTNode</a:t>
            </a:r>
            <a:r>
              <a:rPr kumimoji="0" lang="es-CR" altLang="es-CR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Interfaz común con el método execute()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CR" altLang="es-CR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Clases concretas</a:t>
            </a:r>
            <a:r>
              <a:rPr kumimoji="0" lang="es-CR" altLang="es-CR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Addition, Multiplication, Println, If, etc.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CR" altLang="es-CR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Estructura jerárquica</a:t>
            </a:r>
            <a:r>
              <a:rPr kumimoji="0" lang="es-CR" altLang="es-CR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Permite componer expresiones complejas </a:t>
            </a:r>
          </a:p>
        </p:txBody>
      </p:sp>
      <p:pic>
        <p:nvPicPr>
          <p:cNvPr id="5" name="Imagen 4" descr="Diagrama&#10;&#10;El contenido generado por IA puede ser incorrecto.">
            <a:extLst>
              <a:ext uri="{FF2B5EF4-FFF2-40B4-BE49-F238E27FC236}">
                <a16:creationId xmlns:a16="http://schemas.microsoft.com/office/drawing/2014/main" id="{9E64D176-F15A-C029-979C-A5B95CF11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333" y="995824"/>
            <a:ext cx="6401443" cy="488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842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99" name="Freeform: Shape 46">
            <a:extLst>
              <a:ext uri="{FF2B5EF4-FFF2-40B4-BE49-F238E27FC236}">
                <a16:creationId xmlns:a16="http://schemas.microsoft.com/office/drawing/2014/main" id="{8BD06E9B-D0BF-47A6-AE6D-EAD493128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490555" y="162759"/>
            <a:ext cx="6857996" cy="6532473"/>
          </a:xfrm>
          <a:custGeom>
            <a:avLst/>
            <a:gdLst>
              <a:gd name="connsiteX0" fmla="*/ 0 w 6857996"/>
              <a:gd name="connsiteY0" fmla="*/ 2827344 h 6142577"/>
              <a:gd name="connsiteX1" fmla="*/ 0 w 6857996"/>
              <a:gd name="connsiteY1" fmla="*/ 5080510 h 6142577"/>
              <a:gd name="connsiteX2" fmla="*/ 3 w 6857996"/>
              <a:gd name="connsiteY2" fmla="*/ 5080510 h 6142577"/>
              <a:gd name="connsiteX3" fmla="*/ 3 w 6857996"/>
              <a:gd name="connsiteY3" fmla="*/ 6142577 h 6142577"/>
              <a:gd name="connsiteX4" fmla="*/ 6857996 w 6857996"/>
              <a:gd name="connsiteY4" fmla="*/ 6142577 h 6142577"/>
              <a:gd name="connsiteX5" fmla="*/ 6857996 w 6857996"/>
              <a:gd name="connsiteY5" fmla="*/ 3928749 h 6142577"/>
              <a:gd name="connsiteX6" fmla="*/ 6857996 w 6857996"/>
              <a:gd name="connsiteY6" fmla="*/ 2572597 h 6142577"/>
              <a:gd name="connsiteX7" fmla="*/ 6857996 w 6857996"/>
              <a:gd name="connsiteY7" fmla="*/ 307516 h 6142577"/>
              <a:gd name="connsiteX8" fmla="*/ 6550769 w 6857996"/>
              <a:gd name="connsiteY8" fmla="*/ 222609 h 6142577"/>
              <a:gd name="connsiteX9" fmla="*/ 5031274 w 6857996"/>
              <a:gd name="connsiteY9" fmla="*/ 33 h 6142577"/>
              <a:gd name="connsiteX10" fmla="*/ 310659 w 6857996"/>
              <a:gd name="connsiteY10" fmla="*/ 1067285 h 6142577"/>
              <a:gd name="connsiteX11" fmla="*/ 2 w 6857996"/>
              <a:gd name="connsiteY11" fmla="*/ 1072307 h 6142577"/>
              <a:gd name="connsiteX12" fmla="*/ 2 w 6857996"/>
              <a:gd name="connsiteY12" fmla="*/ 2827344 h 614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6" h="6142577">
                <a:moveTo>
                  <a:pt x="0" y="2827344"/>
                </a:moveTo>
                <a:lnTo>
                  <a:pt x="0" y="5080510"/>
                </a:lnTo>
                <a:lnTo>
                  <a:pt x="3" y="5080510"/>
                </a:lnTo>
                <a:lnTo>
                  <a:pt x="3" y="6142577"/>
                </a:lnTo>
                <a:lnTo>
                  <a:pt x="6857996" y="6142577"/>
                </a:lnTo>
                <a:lnTo>
                  <a:pt x="6857996" y="3928749"/>
                </a:lnTo>
                <a:lnTo>
                  <a:pt x="6857996" y="2572597"/>
                </a:lnTo>
                <a:lnTo>
                  <a:pt x="6857996" y="307516"/>
                </a:lnTo>
                <a:lnTo>
                  <a:pt x="6550769" y="222609"/>
                </a:lnTo>
                <a:cubicBezTo>
                  <a:pt x="5946238" y="65902"/>
                  <a:pt x="5454822" y="1688"/>
                  <a:pt x="5031274" y="33"/>
                </a:cubicBezTo>
                <a:cubicBezTo>
                  <a:pt x="3337081" y="-6590"/>
                  <a:pt x="2728780" y="987729"/>
                  <a:pt x="310659" y="1067285"/>
                </a:cubicBezTo>
                <a:lnTo>
                  <a:pt x="2" y="1072307"/>
                </a:lnTo>
                <a:lnTo>
                  <a:pt x="2" y="2827344"/>
                </a:ln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0297160-077C-4B0C-9F1E-6519CEDB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1F77CDE-CC8E-40E6-8745-8D7CB6208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3FCA172-142C-4352-A938-33B43EC3B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53BB53B-6660-4F6B-8C3C-4EAA148CF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21D1E67-3038-4399-8F14-244731FAE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9A17FB9-5481-4E6D-A157-C4A1D8F29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B5B4D4B-6074-48B5-B7D7-5B22BDC2A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FE68CF5-4975-4F0E-98F8-E40F12E8F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63AD0D6-BFAB-41EE-A0DD-BFEB6844D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7EA9615-8E94-4E0C-BAF0-C52132326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6A76D71-0BE7-402F-BF24-CB0154E2A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B18C09B-8FB5-4D88-B4FF-2090E7818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A06FA18-2473-40B2-8AE0-DEDDC5E9A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187746C-FE57-4160-B924-6B283B332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7337AAE-EB93-4FBD-9904-036641260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6FA7169-C5DB-4F02-935F-AA39EDA4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4195B93-DBB3-4197-8D91-A786D4753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F2FF9EB-46CC-4A22-AF8A-9D11BC966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631DADE-538C-4EA4-9D90-3AED82E01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35A7E2F-77A0-48A1-A881-1A12940D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C39BAD-DB08-4260-BCE5-4E1FB09A4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68F31ED-A97B-4A9A-9F56-221FFB7A3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362574E-3A61-4C31-915F-F541B7BE0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32BD431-3E1E-4528-AC59-5A23CE4C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DE7131F-209C-4427-96DA-26E0E973E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283DFDB-6A1C-41B8-B590-966064699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1DA3D6B3-30E3-4C45-A709-4F775DB84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F481924-9C4A-4A91-8AB4-D796F33D7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3787DCF-DA69-4379-94AB-C361DF326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53DC9D9-196D-4C02-982F-935945BD5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E2AF9976-A85B-4FAC-ACA0-7B4F06D18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FD38ACD-F4A1-4970-BE99-87B0A0482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Right Triangle 81">
            <a:extLst>
              <a:ext uri="{FF2B5EF4-FFF2-40B4-BE49-F238E27FC236}">
                <a16:creationId xmlns:a16="http://schemas.microsoft.com/office/drawing/2014/main" id="{429C64BC-8915-422E-9361-EE04C48F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261028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E9681A-8DBB-03D3-0252-DE9880604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5402451" cy="246077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/>
              <a:t>Patrón Interpreter y Nuevas Funcionalidades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200225-16F8-91F1-6C02-729E40A43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8" y="3428997"/>
            <a:ext cx="4412201" cy="230663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/>
              <a:t>Operaciones lógicas AND y OR: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0A4F870-5C15-AA6B-A733-837DF9E06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552" y="106389"/>
            <a:ext cx="4383797" cy="664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117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A07E57-8788-DB16-E461-9507EC089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591A4A5-C00F-4B45-9735-FD2841BF3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A16FDB6-C8B8-4BB9-B5F6-C9E7D1549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5D67BC-2831-45D1-804D-2B848B7FF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3254059-39EC-48CC-B948-9EE6B0551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F3E0572-7D5E-4FAA-B67C-23A9C6D71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C5F1231-CF22-4258-B764-592B6CB8D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B2C5387-42A2-4464-BF18-E70B0227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926F39D-AFC8-4FF6-9211-84AA77717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D812696-9AF7-4D2B-A041-80C015F33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E6CB557-1E5B-4D2D-9330-8EB4AF730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03A4B30-3A15-4294-9BED-E7317857F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E7B8343-CDF9-4023-9FBF-F4ADE601B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BB30BD5-639D-4F53-BC6C-2A8D0FFFE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D7E1947-04B8-4F0B-9E3C-FC4E26D61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3EDB6D6-D309-48D4-87F4-AAED7C57C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F2E163F-B043-43B7-85CE-36F2136B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F6CB03C-E3B1-4D22-ABA3-986CC09FB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9B41E31-EE5F-423F-8B88-3B56009A3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59D4FE6-B271-4427-8273-0B80EF1366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F7D26D0-83A1-41B0-82E3-FB5D3E9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7E47C02-EBB8-4368-815C-FEDA2336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E61DA55-8618-4048-A65A-41E072D9F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DFC058B-6608-4509-92E1-D4D0D5BD5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E3652A3-36D6-4E0C-B7FB-52CD69E9C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BF82BE6-B2D5-4FA1-98B4-1E0072C39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ECA553C-C7B8-4353-BC4C-D622087D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F802227-5CA9-40B4-870E-495C7899C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1A19F9E-BB49-4808-8481-77F848C2F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53A57BE-F139-4C31-8201-477E20DD2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9F800EC-2D85-47C7-BFB8-B146DD929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478BA6D-3F48-40B1-8227-830029B62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21E6C45-0A76-456E-BDD6-3DCB66126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3C541D4F-11C2-4F36-B2A3-AB9028F2A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0590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6F150E4-90EC-E8C6-343F-EBA3C3D6D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4038652" cy="188117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Patrón Interpreter y Nuevas Funcionalidades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DF8744-7629-E6AA-C770-55D980FD0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886117"/>
            <a:ext cx="4038652" cy="327682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r>
              <a:rPr lang="es-CR" b="1"/>
              <a:t>Operación matemática </a:t>
            </a:r>
            <a:r>
              <a:rPr lang="es-CR" b="1" err="1"/>
              <a:t>Paquerial</a:t>
            </a:r>
            <a:r>
              <a:rPr lang="es-CR" b="1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R"/>
              <a:t>Similar al factorial pero sumando en lugar de multiplicar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R"/>
              <a:t>Para un entero n: |-n = n + (n-1) + (n-2) + ... + 2 + 1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R"/>
              <a:t>Ejemplo: |-6 = 6 + 5 + 4 + 3 + 2 + 1 = 21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E30D2C0-B3F2-AB3D-2CBF-80033A5E5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102" y="729344"/>
            <a:ext cx="5965905" cy="541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393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8" name="Group 11">
            <a:extLst>
              <a:ext uri="{FF2B5EF4-FFF2-40B4-BE49-F238E27FC236}">
                <a16:creationId xmlns:a16="http://schemas.microsoft.com/office/drawing/2014/main" id="{807F70BA-21EF-4B7D-ACFF-D02E136D4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D487A9C-B45A-450B-B04B-02570D8F4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C56948-B944-4EAA-A601-1C3F289A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EFFD07-1C36-4595-9832-727669712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A5917E5-3154-42BC-8308-71C3D44DB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B05D64D-A9ED-421A-9ABE-761977A815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5E49393-F5BE-4823-92E3-7A624F7EA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6035503-21C0-4568-B46B-90BB7503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5CACA2B-D1AF-419E-BFBF-413F69DFD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284408D-F3CE-466F-A0C8-D27F2BCFC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2C5065B-1474-4D66-99DB-CFEF811C0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C6F4B51-92DC-4003-A3E7-28710D57A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D5C13CE-E4FE-4F85-BC09-9C950ED75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51C5D97-1CDA-475E-BAC6-EE58999872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B712EBA-54FF-45FE-9A4E-98C0C0EC2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E0AB49E-A89E-4B6C-AAAA-96E326D15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E63E817-E471-4A64-9EF6-FFB1FBB34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4BB2927-CDAC-455A-8D26-8582DD13D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E42F79-594B-4397-8A30-281228EF9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E578AA8-0A5F-4BAA-AAFC-8A1E0783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BA6CB24-165E-4D82-A315-18FFF8ABC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A7AFC89-7922-47E2-8920-9883AF13C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2D63DEE-348A-4118-952F-DCD6FC1B6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7A17409-8146-400D-A3C1-1E93FE205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21B7B93-01A0-4FDD-A6E1-572957781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D3948D1-38CD-41AC-BBE8-291A85A70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633F3FE-70B6-41BD-A2D7-F9A53AB38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9D1DD0D-9D4A-41EA-9650-F8215D949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148EE7C-8DC4-4A31-A981-8F838EA8FA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7F7EC5C-3015-4A5E-A9E3-B53F5293D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D7AF31F-4674-411A-837A-ED991478D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D3DAED2-414E-42E1-998A-6D7EF4A4D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ight Triangle 44">
            <a:extLst>
              <a:ext uri="{FF2B5EF4-FFF2-40B4-BE49-F238E27FC236}">
                <a16:creationId xmlns:a16="http://schemas.microsoft.com/office/drawing/2014/main" id="{9E92C66B-792F-479F-B983-F47FEE1AB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2530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3FC4E7D-CD69-2A14-5A6C-96C7E318A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5818396" cy="136215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3700"/>
              <a:t>Patrón Interpreter y Nuevas Funcionalidades</a:t>
            </a:r>
            <a:endParaRPr lang="es-CR" sz="370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4D3F4D-5C4A-5240-B1E1-B9CB0ECE3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5818396" cy="379191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1400" b="1"/>
              <a:t>Operación probabilística </a:t>
            </a:r>
            <a:r>
              <a:rPr lang="es-ES" sz="1400" b="1" err="1"/>
              <a:t>MutGen</a:t>
            </a:r>
            <a:r>
              <a:rPr lang="es-ES" sz="1400" b="1"/>
              <a:t>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400"/>
              <a:t>Aplica mutaciones aleatorias a cadenas binarias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400"/>
              <a:t>Simula procesos de mutación genética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400"/>
              <a:t>Recibe tres parámetros: 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400"/>
              <a:t>Arreglo de cadenas binarias (individuos)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400"/>
              <a:t>Probabilidad de mutación (entre 0 y 1)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400"/>
              <a:t>Número de generaciones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400"/>
              <a:t>Proceso: 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400"/>
              <a:t>Para cada bit hay una probabilidad de que se invierta (0→1, 1→0)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400"/>
              <a:t>Se repite para cada generación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400"/>
              <a:t>Retorna la población mutada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FF7B0FA-F818-C41E-E9E6-4C6135FE2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1132" y="32986"/>
            <a:ext cx="3292628" cy="678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220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805421D-23CB-40F5-9098-D716667E5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BEDFB19-5DE1-4CA8-842F-CF9657C9B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B04A073-94DC-4578-A9E2-F2E11D914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7F7BBB2-E3AC-457B-807F-64236CF30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0853883-33B5-4C34-9FBE-49F74C507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3148E7B-B5D6-4263-9D85-5D3DFB6178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967EC22-EFE1-454E-8FD1-12FFCD9D2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49EB4AF-9931-410A-9F68-C24B6C39E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4941F79-4D72-496E-AE99-73B9E1F72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D4E79B3-CB64-439D-B1FC-FC4BF47CD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92598D1-4713-4DC0-BD6B-7CC594357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5EB19DC-1DB5-4675-A6DE-6360F0AD7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05E56D6-1D38-4913-B543-41ECE2C46B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F6ACC1A-6B97-4B0B-A036-F81890623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2197E3E-AC71-447A-A5F1-AC337FD73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37D0DA4-9FA9-4502-8296-6DD8842C3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A94CC6E-AA45-4AFF-8EC6-17FE42173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330A0C5-0C67-4AC8-9F75-D63277BFF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10410FE-F829-4EB2-98EE-397D51FC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E2C1BE1-F256-4B52-BB5D-50C84668FA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E104CCA-10BA-45D1-A504-EF3AD7334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6E7DBD2-8DAE-45A0-9A8C-331329107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AD51F90-1778-4825-87B9-E04A473A43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8B4C11C-68F4-4AAA-B3C6-99B339FD5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F65B701-4451-455A-A72C-968591A58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8E9A4D7-E804-4F7D-B46F-9182BE11D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522ECDE-9CC3-4260-A85A-1575376E7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940BF09-5C37-4ABA-919D-A22281C3A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ECA37BD-68D3-427B-9FDA-2ADAFCF5DC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C5F91D5-B215-42B0-81E5-7CE4263BD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C21ED72-60A2-439D-8DD2-85900BA4C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853A371-AB64-4677-9E5A-FE61C0E04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ight Triangle 79">
            <a:extLst>
              <a:ext uri="{FF2B5EF4-FFF2-40B4-BE49-F238E27FC236}">
                <a16:creationId xmlns:a16="http://schemas.microsoft.com/office/drawing/2014/main" id="{B3093A12-B759-4321-96FD-060689E3A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7291541" y="-287371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9C2991-EB6E-1399-CC23-0728C223D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3120" y="722903"/>
            <a:ext cx="4415630" cy="246077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dirty="0"/>
              <a:t>Ejemplo de </a:t>
            </a:r>
            <a:r>
              <a:rPr lang="en-US" sz="4600" dirty="0" err="1"/>
              <a:t>uso</a:t>
            </a:r>
            <a:r>
              <a:rPr lang="en-US" sz="4600" dirty="0"/>
              <a:t> de las </a:t>
            </a:r>
            <a:r>
              <a:rPr lang="en-US" sz="4600" dirty="0" err="1"/>
              <a:t>nuevas</a:t>
            </a:r>
            <a:r>
              <a:rPr lang="en-US" sz="4600" dirty="0"/>
              <a:t> </a:t>
            </a:r>
            <a:r>
              <a:rPr lang="en-US" sz="4600" dirty="0" err="1"/>
              <a:t>funcionalidades</a:t>
            </a:r>
            <a:endParaRPr lang="en-US" sz="4600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EB55845-0B9D-20B7-1EDC-FA98D469FD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1489" y="722903"/>
            <a:ext cx="4900337" cy="541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580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805421D-23CB-40F5-9098-D716667E5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BEDFB19-5DE1-4CA8-842F-CF9657C9B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B04A073-94DC-4578-A9E2-F2E11D914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7F7BBB2-E3AC-457B-807F-64236CF30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0853883-33B5-4C34-9FBE-49F74C507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3148E7B-B5D6-4263-9D85-5D3DFB6178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967EC22-EFE1-454E-8FD1-12FFCD9D2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49EB4AF-9931-410A-9F68-C24B6C39E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4941F79-4D72-496E-AE99-73B9E1F72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D4E79B3-CB64-439D-B1FC-FC4BF47CD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92598D1-4713-4DC0-BD6B-7CC594357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5EB19DC-1DB5-4675-A6DE-6360F0AD7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05E56D6-1D38-4913-B543-41ECE2C46B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F6ACC1A-6B97-4B0B-A036-F81890623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2197E3E-AC71-447A-A5F1-AC337FD73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37D0DA4-9FA9-4502-8296-6DD8842C3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A94CC6E-AA45-4AFF-8EC6-17FE42173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330A0C5-0C67-4AC8-9F75-D63277BFF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10410FE-F829-4EB2-98EE-397D51FC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E2C1BE1-F256-4B52-BB5D-50C84668FA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E104CCA-10BA-45D1-A504-EF3AD7334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6E7DBD2-8DAE-45A0-9A8C-331329107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AD51F90-1778-4825-87B9-E04A473A43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8B4C11C-68F4-4AAA-B3C6-99B339FD5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F65B701-4451-455A-A72C-968591A58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8E9A4D7-E804-4F7D-B46F-9182BE11D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522ECDE-9CC3-4260-A85A-1575376E7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940BF09-5C37-4ABA-919D-A22281C3A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ECA37BD-68D3-427B-9FDA-2ADAFCF5DC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C5F91D5-B215-42B0-81E5-7CE4263BD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C21ED72-60A2-439D-8DD2-85900BA4C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853A371-AB64-4677-9E5A-FE61C0E04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Right Triangle 81">
            <a:extLst>
              <a:ext uri="{FF2B5EF4-FFF2-40B4-BE49-F238E27FC236}">
                <a16:creationId xmlns:a16="http://schemas.microsoft.com/office/drawing/2014/main" id="{B3093A12-B759-4321-96FD-060689E3A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7291541" y="-287371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9940F0-2DED-453E-159A-83EB274E2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3120" y="722903"/>
            <a:ext cx="4415630" cy="246077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dirty="0"/>
              <a:t>Ejemplo de </a:t>
            </a:r>
            <a:r>
              <a:rPr lang="en-US" sz="4600" dirty="0" err="1"/>
              <a:t>uso</a:t>
            </a:r>
            <a:r>
              <a:rPr lang="en-US" sz="4600" dirty="0"/>
              <a:t> de las </a:t>
            </a:r>
            <a:r>
              <a:rPr lang="en-US" sz="4600" dirty="0" err="1"/>
              <a:t>nuevas</a:t>
            </a:r>
            <a:r>
              <a:rPr lang="en-US" sz="4600" dirty="0"/>
              <a:t> </a:t>
            </a:r>
            <a:r>
              <a:rPr lang="en-US" sz="4600" dirty="0" err="1"/>
              <a:t>funcionalidades</a:t>
            </a:r>
            <a:endParaRPr lang="en-US" sz="4600" dirty="0"/>
          </a:p>
        </p:txBody>
      </p:sp>
      <p:pic>
        <p:nvPicPr>
          <p:cNvPr id="7" name="Marcador de contenido 6" descr="Texto&#10;&#10;El contenido generado por IA puede ser incorrecto.">
            <a:extLst>
              <a:ext uri="{FF2B5EF4-FFF2-40B4-BE49-F238E27FC236}">
                <a16:creationId xmlns:a16="http://schemas.microsoft.com/office/drawing/2014/main" id="{EF68E54E-AB29-0E02-29FA-2381D692EA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1482242"/>
            <a:ext cx="5414891" cy="389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568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E00D12-B73E-4F29-0BC2-6511636664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0297160-077C-4B0C-9F1E-6519CEDB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1F77CDE-CC8E-40E6-8745-8D7CB6208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3FCA172-142C-4352-A938-33B43EC3B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53BB53B-6660-4F6B-8C3C-4EAA148CF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21D1E67-3038-4399-8F14-244731FAE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9A17FB9-5481-4E6D-A157-C4A1D8F29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B5B4D4B-6074-48B5-B7D7-5B22BDC2A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FE68CF5-4975-4F0E-98F8-E40F12E8F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63AD0D6-BFAB-41EE-A0DD-BFEB6844D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7EA9615-8E94-4E0C-BAF0-C52132326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6A76D71-0BE7-402F-BF24-CB0154E2A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B18C09B-8FB5-4D88-B4FF-2090E7818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A06FA18-2473-40B2-8AE0-DEDDC5E9A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187746C-FE57-4160-B924-6B283B332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7337AAE-EB93-4FBD-9904-036641260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6FA7169-C5DB-4F02-935F-AA39EDA4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4195B93-DBB3-4197-8D91-A786D4753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F2FF9EB-46CC-4A22-AF8A-9D11BC966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631DADE-538C-4EA4-9D90-3AED82E01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35A7E2F-77A0-48A1-A881-1A12940D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AC39BAD-DB08-4260-BCE5-4E1FB09A4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68F31ED-A97B-4A9A-9F56-221FFB7A3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362574E-3A61-4C31-915F-F541B7BE0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32BD431-3E1E-4528-AC59-5A23CE4C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DE7131F-209C-4427-96DA-26E0E973E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283DFDB-6A1C-41B8-B590-966064699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DA3D6B3-30E3-4C45-A709-4F775DB84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F481924-9C4A-4A91-8AB4-D796F33D7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3787DCF-DA69-4379-94AB-C361DF326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53DC9D9-196D-4C02-982F-935945BD5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2AF9976-A85B-4FAC-ACA0-7B4F06D18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FD38ACD-F4A1-4970-BE99-87B0A0482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Right Triangle 80">
            <a:extLst>
              <a:ext uri="{FF2B5EF4-FFF2-40B4-BE49-F238E27FC236}">
                <a16:creationId xmlns:a16="http://schemas.microsoft.com/office/drawing/2014/main" id="{429C64BC-8915-422E-9361-EE04C48F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261028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F20132-B86C-D6D2-94AE-ED6D70024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3930417" cy="247977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/>
              <a:t>Ejemplo de uso de las nuevas funcionalidades</a:t>
            </a:r>
          </a:p>
        </p:txBody>
      </p:sp>
      <p:pic>
        <p:nvPicPr>
          <p:cNvPr id="6" name="Marcador de contenido 5" descr="Texto&#10;&#10;El contenido generado por IA puede ser incorrecto.">
            <a:extLst>
              <a:ext uri="{FF2B5EF4-FFF2-40B4-BE49-F238E27FC236}">
                <a16:creationId xmlns:a16="http://schemas.microsoft.com/office/drawing/2014/main" id="{5F1F6511-4E4B-94F5-1E3A-351EEEF0B8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340" y="871879"/>
            <a:ext cx="6382411" cy="510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510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53" name="Freeform: Shape 52">
            <a:extLst>
              <a:ext uri="{FF2B5EF4-FFF2-40B4-BE49-F238E27FC236}">
                <a16:creationId xmlns:a16="http://schemas.microsoft.com/office/drawing/2014/main" id="{E176DC30-5F54-423B-AF50-738BEABE7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490555" y="162759"/>
            <a:ext cx="6857996" cy="6532473"/>
          </a:xfrm>
          <a:custGeom>
            <a:avLst/>
            <a:gdLst>
              <a:gd name="connsiteX0" fmla="*/ 0 w 6857996"/>
              <a:gd name="connsiteY0" fmla="*/ 2827344 h 6142577"/>
              <a:gd name="connsiteX1" fmla="*/ 0 w 6857996"/>
              <a:gd name="connsiteY1" fmla="*/ 5080510 h 6142577"/>
              <a:gd name="connsiteX2" fmla="*/ 3 w 6857996"/>
              <a:gd name="connsiteY2" fmla="*/ 5080510 h 6142577"/>
              <a:gd name="connsiteX3" fmla="*/ 3 w 6857996"/>
              <a:gd name="connsiteY3" fmla="*/ 6142577 h 6142577"/>
              <a:gd name="connsiteX4" fmla="*/ 6857996 w 6857996"/>
              <a:gd name="connsiteY4" fmla="*/ 6142577 h 6142577"/>
              <a:gd name="connsiteX5" fmla="*/ 6857996 w 6857996"/>
              <a:gd name="connsiteY5" fmla="*/ 3928749 h 6142577"/>
              <a:gd name="connsiteX6" fmla="*/ 6857996 w 6857996"/>
              <a:gd name="connsiteY6" fmla="*/ 2572597 h 6142577"/>
              <a:gd name="connsiteX7" fmla="*/ 6857996 w 6857996"/>
              <a:gd name="connsiteY7" fmla="*/ 307516 h 6142577"/>
              <a:gd name="connsiteX8" fmla="*/ 6550769 w 6857996"/>
              <a:gd name="connsiteY8" fmla="*/ 222609 h 6142577"/>
              <a:gd name="connsiteX9" fmla="*/ 5031274 w 6857996"/>
              <a:gd name="connsiteY9" fmla="*/ 33 h 6142577"/>
              <a:gd name="connsiteX10" fmla="*/ 310659 w 6857996"/>
              <a:gd name="connsiteY10" fmla="*/ 1067285 h 6142577"/>
              <a:gd name="connsiteX11" fmla="*/ 2 w 6857996"/>
              <a:gd name="connsiteY11" fmla="*/ 1072307 h 6142577"/>
              <a:gd name="connsiteX12" fmla="*/ 2 w 6857996"/>
              <a:gd name="connsiteY12" fmla="*/ 2827344 h 614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6" h="6142577">
                <a:moveTo>
                  <a:pt x="0" y="2827344"/>
                </a:moveTo>
                <a:lnTo>
                  <a:pt x="0" y="5080510"/>
                </a:lnTo>
                <a:lnTo>
                  <a:pt x="3" y="5080510"/>
                </a:lnTo>
                <a:lnTo>
                  <a:pt x="3" y="6142577"/>
                </a:lnTo>
                <a:lnTo>
                  <a:pt x="6857996" y="6142577"/>
                </a:lnTo>
                <a:lnTo>
                  <a:pt x="6857996" y="3928749"/>
                </a:lnTo>
                <a:lnTo>
                  <a:pt x="6857996" y="2572597"/>
                </a:lnTo>
                <a:lnTo>
                  <a:pt x="6857996" y="307516"/>
                </a:lnTo>
                <a:lnTo>
                  <a:pt x="6550769" y="222609"/>
                </a:lnTo>
                <a:cubicBezTo>
                  <a:pt x="5946238" y="65902"/>
                  <a:pt x="5454822" y="1688"/>
                  <a:pt x="5031274" y="33"/>
                </a:cubicBezTo>
                <a:cubicBezTo>
                  <a:pt x="3337081" y="-6590"/>
                  <a:pt x="2728780" y="987729"/>
                  <a:pt x="310659" y="1067285"/>
                </a:cubicBezTo>
                <a:lnTo>
                  <a:pt x="2" y="1072307"/>
                </a:lnTo>
                <a:lnTo>
                  <a:pt x="2" y="2827344"/>
                </a:ln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675998B-83F9-4DD6-A181-01CC6390E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203DA02-DFF0-43DA-97F8-713359A5E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7DB5F66-3FA1-4342-A884-49FFC898B0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62E1DE4-95C3-4648-880D-D5F16DA5B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F0DE976-09C7-468E-88D4-E653C3B9A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46834F4-CE01-4256-A71F-E9622367B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24B1666-CD3C-4141-91C0-782A8C0A7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BEB9DED-5756-4349-86C4-BB40C843E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E66CDAA-2393-4E50-88AE-4B6DE356D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52ED3B2-4AF6-4D71-AFE0-E628195BE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8F8274F-6455-416D-9E21-09DCC607D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A4FC2BA-35B4-4272-AE27-2EA963B9C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075E2C7-38CF-4C4C-BA60-8EBC4C597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A41EEBD-A69D-4000-B18A-0FF9079FF4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D674DC2-DB19-4D12-A7CC-A19B45A57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CE37544-AEB0-4C32-9AB4-FD8868FBB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A4D92EE-9609-4B42-A0C2-EE8B291A2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14BE4F6-D0F0-4D05-BADF-7BAB738853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2022A48-AB28-42C0-99AA-84E9E942A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BE1212E-2DDC-41F9-817C-2B0AF529E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EAC07E3-6FB7-48B5-9418-5D58EC897A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C112200-C0E8-4E4F-B475-BB0C5619B1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BA45913-5C20-4A2E-9401-B69D433BA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53BFA98-23F1-401A-B615-F706954A4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9EE95EF-D097-47D9-98DF-5BA037C49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2E5EAA5-1BC5-4C85-85D9-F7BA73476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8F5AAC3-E106-4C3A-986B-23C44A9B1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EC6582A-5366-4B33-8D40-2B474D8B5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A25249E-2F40-425D-A7F1-B7E55EF53C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13EC936-5CFC-4FE5-BCA8-59B3A2EF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FCDE7F7A-C490-430C-876F-0349FC8BFB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85">
              <a:extLst>
                <a:ext uri="{FF2B5EF4-FFF2-40B4-BE49-F238E27FC236}">
                  <a16:creationId xmlns:a16="http://schemas.microsoft.com/office/drawing/2014/main" id="{CD686B4E-119A-4F4A-9392-1F9CFE3BE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Right Triangle 87">
            <a:extLst>
              <a:ext uri="{FF2B5EF4-FFF2-40B4-BE49-F238E27FC236}">
                <a16:creationId xmlns:a16="http://schemas.microsoft.com/office/drawing/2014/main" id="{F3730C34-30B8-42E4-824D-F095747C4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5" y="2059091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F443F1-E33B-2FC9-8F4B-2BF488AD8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323" y="494831"/>
            <a:ext cx="2845941" cy="976183"/>
          </a:xfrm>
        </p:spPr>
        <p:txBody>
          <a:bodyPr>
            <a:normAutofit/>
          </a:bodyPr>
          <a:lstStyle/>
          <a:p>
            <a:r>
              <a:rPr lang="es-CR" dirty="0"/>
              <a:t>Agenda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A1EA4F7-B12E-0330-878E-83CAC73C3A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1079" y="2883005"/>
            <a:ext cx="4398756" cy="326039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s-CR" altLang="es-CR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1- Implementación del analizador léxico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s-CR" altLang="es-CR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2- Implementación del analizador sintáctico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s-CR" altLang="es-CR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3- Implementación del analizador semántico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s-CR" altLang="es-CR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4- Patrón Interpreter y nuevas funcionalidades </a:t>
            </a:r>
            <a:br>
              <a:rPr kumimoji="0" lang="es-CR" altLang="es-CR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s-CR" altLang="es-CR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5- Ejemplo de uso de nuevas funcionalidades</a:t>
            </a:r>
          </a:p>
        </p:txBody>
      </p:sp>
      <p:pic>
        <p:nvPicPr>
          <p:cNvPr id="6" name="Imagen 5" descr="Diagrama&#10;&#10;El contenido generado por IA puede ser incorrecto.">
            <a:extLst>
              <a:ext uri="{FF2B5EF4-FFF2-40B4-BE49-F238E27FC236}">
                <a16:creationId xmlns:a16="http://schemas.microsoft.com/office/drawing/2014/main" id="{3FB20B45-1ED8-F05C-EDEC-239DCDE28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4936" y="3507851"/>
            <a:ext cx="3502393" cy="2635551"/>
          </a:xfrm>
          <a:prstGeom prst="rect">
            <a:avLst/>
          </a:prstGeom>
        </p:spPr>
      </p:pic>
      <p:pic>
        <p:nvPicPr>
          <p:cNvPr id="8" name="Imagen 7" descr="Diagrama&#10;&#10;El contenido generado por IA puede ser incorrecto.">
            <a:extLst>
              <a:ext uri="{FF2B5EF4-FFF2-40B4-BE49-F238E27FC236}">
                <a16:creationId xmlns:a16="http://schemas.microsoft.com/office/drawing/2014/main" id="{DE984F03-4901-7FFE-1E65-3E8BDAC1C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8814" y="336693"/>
            <a:ext cx="3904520" cy="263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236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2" y="47874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1" name="Group 48">
            <a:extLst>
              <a:ext uri="{FF2B5EF4-FFF2-40B4-BE49-F238E27FC236}">
                <a16:creationId xmlns:a16="http://schemas.microsoft.com/office/drawing/2014/main" id="{37FED684-730A-45BB-8648-1715CD837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1A7CD44-68BE-4F85-A32A-EEB3FD7B7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1C526A4-9917-4F88-B557-06A3D1CD2A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8A18C03-10FA-4DDC-AC04-9AAE993EA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52">
              <a:extLst>
                <a:ext uri="{FF2B5EF4-FFF2-40B4-BE49-F238E27FC236}">
                  <a16:creationId xmlns:a16="http://schemas.microsoft.com/office/drawing/2014/main" id="{71C2F839-1AD1-4919-AC75-28044E2C4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53">
              <a:extLst>
                <a:ext uri="{FF2B5EF4-FFF2-40B4-BE49-F238E27FC236}">
                  <a16:creationId xmlns:a16="http://schemas.microsoft.com/office/drawing/2014/main" id="{85C3ACF5-D0E7-4D3B-B20D-9D476B901B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046A95C-C9C5-4D94-9EFB-90CA9D362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55">
              <a:extLst>
                <a:ext uri="{FF2B5EF4-FFF2-40B4-BE49-F238E27FC236}">
                  <a16:creationId xmlns:a16="http://schemas.microsoft.com/office/drawing/2014/main" id="{542F2708-2EE1-4F78-805B-F3178B5DB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40BAC22-4029-4891-B264-F3D599527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0A02C11-1F70-429C-9E29-3C3869800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6FFCDF9-1374-459A-927C-CB28DE895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78115F-6173-490B-97A2-B1ACEFA9E8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03A1D66-5800-4485-947F-99D1B56D5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BEBFEAA-22B4-455E-A58A-F8DFDEDB6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CFA647A-B0CA-474F-93A4-DC5C8A95A6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E6FEA36-ACB5-4E85-8554-BCD928B2FD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1292BCC-9565-4313-83BB-85140C2ACD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FC4B3E3-82F2-46BE-BCB8-35929B819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1FDF1B4-8A1E-47B7-A694-7E1FE818F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E0B13F0-B560-425D-B953-93C134B26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BA26BFA-5407-40B0-8B98-8DB884B4A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F055A08-FAED-4B3B-A0C7-95689F530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80ED2AF-D486-4640-A974-B646AFEB8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C96069C-1AE6-4797-B7C9-60791D4AD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803BDF4-B647-433F-9C9D-9C18B6C4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1515216-BB24-4F50-A971-E79F92727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9DC9EE9A-FF35-409C-935C-BCE037CA0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A0599AD-C545-4E4A-A4D1-8C18E2ED12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23DF24F-915E-455D-8DB8-426F9A1DA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C964028-29BF-403F-9E2C-77D1CF1A96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320AAC7-C2EF-4199-896C-1693C5062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DAF3086-8DAF-4249-B358-0BBC086C4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Right Triangle 81">
            <a:extLst>
              <a:ext uri="{FF2B5EF4-FFF2-40B4-BE49-F238E27FC236}">
                <a16:creationId xmlns:a16="http://schemas.microsoft.com/office/drawing/2014/main" id="{AC87FECD-3316-44B9-A55A-C138B3EB4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5975" y="2081701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1714AF-57C0-7D5B-A072-284B1DBC7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237" y="-238785"/>
            <a:ext cx="11517533" cy="19453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dirty="0"/>
              <a:t>Ejemplo de </a:t>
            </a:r>
            <a:r>
              <a:rPr lang="en-US" sz="4200" dirty="0" err="1"/>
              <a:t>uso</a:t>
            </a:r>
            <a:r>
              <a:rPr lang="en-US" sz="4200" dirty="0"/>
              <a:t> de las </a:t>
            </a:r>
            <a:r>
              <a:rPr lang="en-US" sz="4200" dirty="0" err="1"/>
              <a:t>nuevas</a:t>
            </a:r>
            <a:r>
              <a:rPr lang="en-US" sz="4200" dirty="0"/>
              <a:t> </a:t>
            </a:r>
            <a:r>
              <a:rPr lang="en-US" sz="4200" dirty="0" err="1"/>
              <a:t>funcionalidades</a:t>
            </a:r>
            <a:endParaRPr lang="en-US" sz="4200" dirty="0"/>
          </a:p>
        </p:txBody>
      </p:sp>
      <p:pic>
        <p:nvPicPr>
          <p:cNvPr id="7" name="Imagen 6" descr="Interfaz de usuario gráfica, Texto&#10;&#10;El contenido generado por IA puede ser incorrecto.">
            <a:extLst>
              <a:ext uri="{FF2B5EF4-FFF2-40B4-BE49-F238E27FC236}">
                <a16:creationId xmlns:a16="http://schemas.microsoft.com/office/drawing/2014/main" id="{A44BF2A5-8FB1-204D-936A-4D7691C06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26" y="2373424"/>
            <a:ext cx="10774538" cy="2074097"/>
          </a:xfrm>
          <a:prstGeom prst="rect">
            <a:avLst/>
          </a:prstGeom>
        </p:spPr>
      </p:pic>
      <p:pic>
        <p:nvPicPr>
          <p:cNvPr id="5" name="Marcador de contenido 4" descr="Texto&#10;&#10;El contenido generado por IA puede ser incorrecto.">
            <a:extLst>
              <a:ext uri="{FF2B5EF4-FFF2-40B4-BE49-F238E27FC236}">
                <a16:creationId xmlns:a16="http://schemas.microsoft.com/office/drawing/2014/main" id="{AA39CD50-31B9-7B7A-F428-DA7F2F82F9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48" y="4619236"/>
            <a:ext cx="11006038" cy="206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055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647294-E9D7-D4B3-B0D2-BE0D4822A3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6E3D94-29D3-FDF0-71AC-18D868D2C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170167"/>
            <a:ext cx="10495904" cy="1395872"/>
          </a:xfrm>
        </p:spPr>
        <p:txBody>
          <a:bodyPr>
            <a:normAutofit fontScale="90000"/>
          </a:bodyPr>
          <a:lstStyle/>
          <a:p>
            <a:r>
              <a:rPr lang="es-ES" dirty="0"/>
              <a:t>Implementación de un Intérprete con ANTLR v4</a:t>
            </a:r>
            <a:endParaRPr lang="es-C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28D328-7447-5483-0865-71A3A3C15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767" y="1789237"/>
            <a:ext cx="7479287" cy="298894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s-CR" b="1" dirty="0"/>
              <a:t>Profesor:</a:t>
            </a:r>
            <a:r>
              <a:rPr lang="es-CR" dirty="0"/>
              <a:t> Ing. Marco A. Hernández Vásquez</a:t>
            </a:r>
          </a:p>
          <a:p>
            <a:pPr>
              <a:buNone/>
            </a:pPr>
            <a:r>
              <a:rPr lang="es-CR" b="1" dirty="0"/>
              <a:t>Estudiantes:</a:t>
            </a:r>
            <a:endParaRPr lang="es-CR" dirty="0"/>
          </a:p>
          <a:p>
            <a:pPr>
              <a:buFont typeface="Arial" panose="020B0604020202020204" pitchFamily="34" charset="0"/>
              <a:buChar char="•"/>
            </a:pPr>
            <a:r>
              <a:rPr lang="es-CR" dirty="0"/>
              <a:t>Adriel Sebastián Chaves Salazar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R" dirty="0"/>
              <a:t>José Manuel Loría Cordero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R" dirty="0"/>
              <a:t>Emmanuel Esquivel Chavarría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R" dirty="0"/>
              <a:t>Daniel Duarte Cordero</a:t>
            </a:r>
          </a:p>
        </p:txBody>
      </p:sp>
      <p:pic>
        <p:nvPicPr>
          <p:cNvPr id="4" name="Picture 3" descr="Tinta y acuarela líquida">
            <a:extLst>
              <a:ext uri="{FF2B5EF4-FFF2-40B4-BE49-F238E27FC236}">
                <a16:creationId xmlns:a16="http://schemas.microsoft.com/office/drawing/2014/main" id="{40FE1C0D-C617-098B-843A-774ACB6BB9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609" r="2" b="28413"/>
          <a:stretch/>
        </p:blipFill>
        <p:spPr>
          <a:xfrm>
            <a:off x="-9320" y="4407703"/>
            <a:ext cx="12198212" cy="3599364"/>
          </a:xfrm>
          <a:custGeom>
            <a:avLst/>
            <a:gdLst/>
            <a:ahLst/>
            <a:cxnLst/>
            <a:rect l="l" t="t" r="r" b="b"/>
            <a:pathLst>
              <a:path w="12178449" h="3424057">
                <a:moveTo>
                  <a:pt x="8778628" y="0"/>
                </a:moveTo>
                <a:lnTo>
                  <a:pt x="9096995" y="0"/>
                </a:lnTo>
                <a:lnTo>
                  <a:pt x="9540073" y="10341"/>
                </a:lnTo>
                <a:cubicBezTo>
                  <a:pt x="10154127" y="37036"/>
                  <a:pt x="10847400" y="104023"/>
                  <a:pt x="11653844" y="224215"/>
                </a:cubicBezTo>
                <a:lnTo>
                  <a:pt x="12178449" y="307575"/>
                </a:lnTo>
                <a:lnTo>
                  <a:pt x="12178449" y="3424056"/>
                </a:lnTo>
                <a:lnTo>
                  <a:pt x="0" y="3424057"/>
                </a:lnTo>
                <a:lnTo>
                  <a:pt x="0" y="1093185"/>
                </a:lnTo>
                <a:lnTo>
                  <a:pt x="851945" y="1080793"/>
                </a:lnTo>
                <a:cubicBezTo>
                  <a:pt x="4637202" y="967650"/>
                  <a:pt x="5848483" y="115490"/>
                  <a:pt x="8385751" y="774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6929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B74A58D-C788-4F75-B5D1-921E78FF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27BC05A-659D-4294-B1DB-0412C6A1E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2A8233F-A451-46B4-BED4-27DD64582D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8A4F6C4-FDB0-4115-ABAE-9A5A8CED0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1C99737-F794-494E-8C0C-76B75CC9D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8F02DA6-DBA7-462E-82AD-42EEDC280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DE71D6B-949D-4D9E-9EEA-56A8D498A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4EFD95D-F204-41B7-9C56-DBF1155EC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53D25B4-D3D4-4B6C-A740-E8FD4409B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3FB8D2F-FC2D-463E-A588-218B5ED1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1BB6B9-EAEA-43A1-9449-A10294E4F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C62509-6F9A-4A66-AE78-EF71FE7D4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F0D677E-8866-4D5C-91F9-90001EBE8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6C1C222-FB70-4063-9BF6-25E539454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48C3B78-3424-4DF2-AE25-BC08956E2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89169EC-7A8F-439B-BDD2-669CDE6D9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625A96E-5FA1-467F-8929-E9F3A4D42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4167E38-35D8-4680-8EF9-67045C8AA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9E9F9CA-B0D2-4D5B-BA3E-D9F5817AF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1909765-556E-4AA4-8CA8-34ABA30EB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9E7D9C-D2A0-4C04-AC8C-CC796A575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13C351-6AD8-4CC8-85E6-1382AA235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190FC97-7BCE-42C2-9768-14559A44A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32B857D-BE14-48CD-8F4D-0E882D328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F2E92CD-7175-484E-B557-CF29951C2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B179EA7-0CFA-4FE9-BEF1-462C0ED396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66676B7-1322-4E27-9218-6D5E8B0EC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026F347-76EB-45F8-9B81-653E64A00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1E93AAC-F0A9-4B35-A413-A322DB9FC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145F376-7C0E-4F7E-816B-48D485A8C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5F4E9A3-2521-4838-9AA2-A5D5020D4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D0F8335-C6C7-4994-9ECB-54F0EB8C5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17D11638-D7E0-4D85-B1A6-AF57358C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89" y="15123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46A190F-88D0-391E-7ED9-7C6802193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23" y="721946"/>
            <a:ext cx="10611627" cy="1990906"/>
          </a:xfrm>
        </p:spPr>
        <p:txBody>
          <a:bodyPr anchor="ctr">
            <a:normAutofit/>
          </a:bodyPr>
          <a:lstStyle/>
          <a:p>
            <a:r>
              <a:rPr lang="es-CR" dirty="0"/>
              <a:t>Implementación del Analizador Léxico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8782DB-2D29-2FC1-47D2-7D9A616F7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7738" y="2893475"/>
            <a:ext cx="4425911" cy="3242577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1900" b="1" dirty="0"/>
              <a:t>¿Qué es el analizador léxico?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900" dirty="0"/>
              <a:t>Primer componente del intérprete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900" dirty="0"/>
              <a:t>Transforma el código fuente en un flujo de tokens (Token </a:t>
            </a:r>
            <a:r>
              <a:rPr lang="es-ES" sz="1900" dirty="0" err="1"/>
              <a:t>Stream</a:t>
            </a:r>
            <a:r>
              <a:rPr lang="es-ES" sz="1900" dirty="0"/>
              <a:t>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900" dirty="0"/>
              <a:t>Utiliza una gramática regular para definir patrones que identifican tokens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900" dirty="0"/>
              <a:t>El componente analizador se denomina "lexer"</a:t>
            </a:r>
          </a:p>
        </p:txBody>
      </p:sp>
      <p:pic>
        <p:nvPicPr>
          <p:cNvPr id="5" name="Imagen 4" descr="Diagrama&#10;&#10;El contenido generado por IA puede ser incorrecto.">
            <a:extLst>
              <a:ext uri="{FF2B5EF4-FFF2-40B4-BE49-F238E27FC236}">
                <a16:creationId xmlns:a16="http://schemas.microsoft.com/office/drawing/2014/main" id="{B8BB7786-71FD-B7C1-0A5B-7C539716143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7617" y="3206696"/>
            <a:ext cx="5606956" cy="260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967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8" name="Rectangle 9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139" name="Freeform: Shape 101">
            <a:extLst>
              <a:ext uri="{FF2B5EF4-FFF2-40B4-BE49-F238E27FC236}">
                <a16:creationId xmlns:a16="http://schemas.microsoft.com/office/drawing/2014/main" id="{E176DC30-5F54-423B-AF50-738BEABE7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490555" y="162759"/>
            <a:ext cx="6857996" cy="6532473"/>
          </a:xfrm>
          <a:custGeom>
            <a:avLst/>
            <a:gdLst>
              <a:gd name="connsiteX0" fmla="*/ 0 w 6857996"/>
              <a:gd name="connsiteY0" fmla="*/ 2827344 h 6142577"/>
              <a:gd name="connsiteX1" fmla="*/ 0 w 6857996"/>
              <a:gd name="connsiteY1" fmla="*/ 5080510 h 6142577"/>
              <a:gd name="connsiteX2" fmla="*/ 3 w 6857996"/>
              <a:gd name="connsiteY2" fmla="*/ 5080510 h 6142577"/>
              <a:gd name="connsiteX3" fmla="*/ 3 w 6857996"/>
              <a:gd name="connsiteY3" fmla="*/ 6142577 h 6142577"/>
              <a:gd name="connsiteX4" fmla="*/ 6857996 w 6857996"/>
              <a:gd name="connsiteY4" fmla="*/ 6142577 h 6142577"/>
              <a:gd name="connsiteX5" fmla="*/ 6857996 w 6857996"/>
              <a:gd name="connsiteY5" fmla="*/ 3928749 h 6142577"/>
              <a:gd name="connsiteX6" fmla="*/ 6857996 w 6857996"/>
              <a:gd name="connsiteY6" fmla="*/ 2572597 h 6142577"/>
              <a:gd name="connsiteX7" fmla="*/ 6857996 w 6857996"/>
              <a:gd name="connsiteY7" fmla="*/ 307516 h 6142577"/>
              <a:gd name="connsiteX8" fmla="*/ 6550769 w 6857996"/>
              <a:gd name="connsiteY8" fmla="*/ 222609 h 6142577"/>
              <a:gd name="connsiteX9" fmla="*/ 5031274 w 6857996"/>
              <a:gd name="connsiteY9" fmla="*/ 33 h 6142577"/>
              <a:gd name="connsiteX10" fmla="*/ 310659 w 6857996"/>
              <a:gd name="connsiteY10" fmla="*/ 1067285 h 6142577"/>
              <a:gd name="connsiteX11" fmla="*/ 2 w 6857996"/>
              <a:gd name="connsiteY11" fmla="*/ 1072307 h 6142577"/>
              <a:gd name="connsiteX12" fmla="*/ 2 w 6857996"/>
              <a:gd name="connsiteY12" fmla="*/ 2827344 h 614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6" h="6142577">
                <a:moveTo>
                  <a:pt x="0" y="2827344"/>
                </a:moveTo>
                <a:lnTo>
                  <a:pt x="0" y="5080510"/>
                </a:lnTo>
                <a:lnTo>
                  <a:pt x="3" y="5080510"/>
                </a:lnTo>
                <a:lnTo>
                  <a:pt x="3" y="6142577"/>
                </a:lnTo>
                <a:lnTo>
                  <a:pt x="6857996" y="6142577"/>
                </a:lnTo>
                <a:lnTo>
                  <a:pt x="6857996" y="3928749"/>
                </a:lnTo>
                <a:lnTo>
                  <a:pt x="6857996" y="2572597"/>
                </a:lnTo>
                <a:lnTo>
                  <a:pt x="6857996" y="307516"/>
                </a:lnTo>
                <a:lnTo>
                  <a:pt x="6550769" y="222609"/>
                </a:lnTo>
                <a:cubicBezTo>
                  <a:pt x="5946238" y="65902"/>
                  <a:pt x="5454822" y="1688"/>
                  <a:pt x="5031274" y="33"/>
                </a:cubicBezTo>
                <a:cubicBezTo>
                  <a:pt x="3337081" y="-6590"/>
                  <a:pt x="2728780" y="987729"/>
                  <a:pt x="310659" y="1067285"/>
                </a:cubicBezTo>
                <a:lnTo>
                  <a:pt x="2" y="1072307"/>
                </a:lnTo>
                <a:lnTo>
                  <a:pt x="2" y="2827344"/>
                </a:ln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4675998B-83F9-4DD6-A181-01CC6390E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203DA02-DFF0-43DA-97F8-713359A5E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7DB5F66-3FA1-4342-A884-49FFC898B0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62E1DE4-95C3-4648-880D-D5F16DA5B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F0DE976-09C7-468E-88D4-E653C3B9A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146834F4-CE01-4256-A71F-E9622367B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24B1666-CD3C-4141-91C0-782A8C0A7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BEB9DED-5756-4349-86C4-BB40C843E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3E66CDAA-2393-4E50-88AE-4B6DE356D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52ED3B2-4AF6-4D71-AFE0-E628195BE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8F8274F-6455-416D-9E21-09DCC607D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5A4FC2BA-35B4-4272-AE27-2EA963B9C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075E2C7-38CF-4C4C-BA60-8EBC4C597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A41EEBD-A69D-4000-B18A-0FF9079FF4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5D674DC2-DB19-4D12-A7CC-A19B45A57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CE37544-AEB0-4C32-9AB4-FD8868FBB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4A4D92EE-9609-4B42-A0C2-EE8B291A2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014BE4F6-D0F0-4D05-BADF-7BAB738853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82022A48-AB28-42C0-99AA-84E9E942A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1BE1212E-2DDC-41F9-817C-2B0AF529E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2EAC07E3-6FB7-48B5-9418-5D58EC897A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2C112200-C0E8-4E4F-B475-BB0C5619B1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9BA45913-5C20-4A2E-9401-B69D433BA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53BFA98-23F1-401A-B615-F706954A4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99EE95EF-D097-47D9-98DF-5BA037C49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72E5EAA5-1BC5-4C85-85D9-F7BA73476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8F5AAC3-E106-4C3A-986B-23C44A9B1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3EC6582A-5366-4B33-8D40-2B474D8B5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8A25249E-2F40-425D-A7F1-B7E55EF53C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A13EC936-5CFC-4FE5-BCA8-59B3A2EF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FCDE7F7A-C490-430C-876F-0349FC8BFB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4">
              <a:extLst>
                <a:ext uri="{FF2B5EF4-FFF2-40B4-BE49-F238E27FC236}">
                  <a16:creationId xmlns:a16="http://schemas.microsoft.com/office/drawing/2014/main" id="{CD686B4E-119A-4F4A-9392-1F9CFE3BE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Right Triangle 136">
            <a:extLst>
              <a:ext uri="{FF2B5EF4-FFF2-40B4-BE49-F238E27FC236}">
                <a16:creationId xmlns:a16="http://schemas.microsoft.com/office/drawing/2014/main" id="{F3730C34-30B8-42E4-824D-F095747C4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5" y="2059091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07E07B-D222-2248-B36C-E72EBD1F2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5951"/>
            <a:ext cx="5398648" cy="187841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4100"/>
              <a:t>Tipos de tokens definidos en nuestro lenguaje:</a:t>
            </a:r>
            <a:endParaRPr lang="es-CR" sz="410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7F6F35D2-A905-7CFC-F8AE-1783BF89EA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1079" y="2883005"/>
            <a:ext cx="4398756" cy="326039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CR" altLang="es-CR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Palabras reservadas: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program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</a:rPr>
              <a:t>, 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var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</a:rPr>
              <a:t>, 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println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</a:rPr>
              <a:t>, 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if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</a:rPr>
              <a:t>, 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else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</a:rPr>
              <a:t> </a:t>
            </a:r>
            <a:endParaRPr kumimoji="0" lang="es-CR" altLang="es-CR" sz="17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CR" altLang="es-CR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Operadores: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+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</a:rPr>
              <a:t>, 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-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</a:rPr>
              <a:t>, 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*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</a:rPr>
              <a:t>, 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/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</a:rPr>
              <a:t>, 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&amp;&amp;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</a:rPr>
              <a:t>, 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||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</a:rPr>
              <a:t>, 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!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</a:rPr>
              <a:t>, 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&gt;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</a:rPr>
              <a:t>, 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&lt;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</a:rPr>
              <a:t>, 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&gt;=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</a:rPr>
              <a:t>, etc.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CR" altLang="es-CR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Símbolos de puntuación: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{}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</a:rPr>
              <a:t>, 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()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</a:rPr>
              <a:t>, 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;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</a:rPr>
              <a:t> </a:t>
            </a:r>
            <a:endParaRPr kumimoji="0" lang="es-CR" altLang="es-CR" sz="17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CR" altLang="es-CR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Identificadores: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Secuencias de letras y números que comienzan con letra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CR" altLang="es-CR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Constantes numéricas y booleanas: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Secuencias de dígitos, 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true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</a:rPr>
              <a:t>/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false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</a:rPr>
              <a:t> </a:t>
            </a:r>
            <a:endParaRPr kumimoji="0" lang="es-CR" altLang="es-CR" sz="17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CR" altLang="es-CR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Espacios en blanco: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Ignorados mediante la instrucción 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-&gt; skip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</a:rPr>
              <a:t> </a:t>
            </a:r>
            <a:endParaRPr kumimoji="0" lang="es-CR" altLang="es-CR" sz="17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DF319D83-343E-C7CF-9078-779F7D146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8112" y="45069"/>
            <a:ext cx="3596334" cy="5641311"/>
          </a:xfrm>
          <a:prstGeom prst="rect">
            <a:avLst/>
          </a:prstGeom>
        </p:spPr>
      </p:pic>
      <p:pic>
        <p:nvPicPr>
          <p:cNvPr id="46" name="Imagen 45">
            <a:extLst>
              <a:ext uri="{FF2B5EF4-FFF2-40B4-BE49-F238E27FC236}">
                <a16:creationId xmlns:a16="http://schemas.microsoft.com/office/drawing/2014/main" id="{4B157593-A796-5879-A7D1-FBA87349F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847" y="4143594"/>
            <a:ext cx="3192782" cy="263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848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91A4A5-C00F-4B45-9735-FD2841BF3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A16FDB6-C8B8-4BB9-B5F6-C9E7D1549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65D67BC-2831-45D1-804D-2B848B7FF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3254059-39EC-48CC-B948-9EE6B0551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F3E0572-7D5E-4FAA-B67C-23A9C6D71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5F1231-CF22-4258-B764-592B6CB8D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B2C5387-42A2-4464-BF18-E70B0227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926F39D-AFC8-4FF6-9211-84AA77717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D812696-9AF7-4D2B-A041-80C015F33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E6CB557-1E5B-4D2D-9330-8EB4AF730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03A4B30-3A15-4294-9BED-E7317857F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E7B8343-CDF9-4023-9FBF-F4ADE601B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BB30BD5-639D-4F53-BC6C-2A8D0FFFE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D7E1947-04B8-4F0B-9E3C-FC4E26D61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3EDB6D6-D309-48D4-87F4-AAED7C57C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F2E163F-B043-43B7-85CE-36F2136B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F6CB03C-E3B1-4D22-ABA3-986CC09FB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9B41E31-EE5F-423F-8B88-3B56009A3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59D4FE6-B271-4427-8273-0B80EF1366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F7D26D0-83A1-41B0-82E3-FB5D3E9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7E47C02-EBB8-4368-815C-FEDA2336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E61DA55-8618-4048-A65A-41E072D9F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DFC058B-6608-4509-92E1-D4D0D5BD5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E3652A3-36D6-4E0C-B7FB-52CD69E9C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BF82BE6-B2D5-4FA1-98B4-1E0072C39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ECA553C-C7B8-4353-BC4C-D622087D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F802227-5CA9-40B4-870E-495C7899C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1A19F9E-BB49-4808-8481-77F848C2F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53A57BE-F139-4C31-8201-477E20DD2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9F800EC-2D85-47C7-BFB8-B146DD929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478BA6D-3F48-40B1-8227-830029B62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21E6C45-0A76-456E-BDD6-3DCB66126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3C541D4F-11C2-4F36-B2A3-AB9028F2A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0590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D659538-6E93-6429-A300-E13F024DB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4038652" cy="188117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CR" sz="4100"/>
              <a:t>Implementación del Analizador Sintáctico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047D52-AE63-B3B9-94CD-61B1A4F1A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886117"/>
            <a:ext cx="4038652" cy="327682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1700" b="1"/>
              <a:t>¿Qué es el analizador sintáctico?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700"/>
              <a:t>Segunda etapa del intérprete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700"/>
              <a:t>También conocido como "</a:t>
            </a:r>
            <a:r>
              <a:rPr lang="es-ES" sz="1700" err="1"/>
              <a:t>parser</a:t>
            </a:r>
            <a:r>
              <a:rPr lang="es-ES" sz="1700"/>
              <a:t>"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700"/>
              <a:t>Determina si la secuencia de tokens cumple con las reglas gramaticales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700"/>
              <a:t>Construye un árbol de sintaxis concreta (</a:t>
            </a:r>
            <a:r>
              <a:rPr lang="es-ES" sz="1700" err="1"/>
              <a:t>Parse</a:t>
            </a:r>
            <a:r>
              <a:rPr lang="es-ES" sz="1700"/>
              <a:t> Tree)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700"/>
              <a:t>Utiliza una gramática libre de contexto</a:t>
            </a:r>
          </a:p>
        </p:txBody>
      </p:sp>
      <p:pic>
        <p:nvPicPr>
          <p:cNvPr id="5" name="Imagen 4" descr="Diagrama&#10;&#10;El contenido generado por IA puede ser incorrecto.">
            <a:extLst>
              <a:ext uri="{FF2B5EF4-FFF2-40B4-BE49-F238E27FC236}">
                <a16:creationId xmlns:a16="http://schemas.microsoft.com/office/drawing/2014/main" id="{A461CB88-E578-0B5D-6A1D-C9938CE41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333" y="1483934"/>
            <a:ext cx="6401443" cy="390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389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91A4A5-C00F-4B45-9735-FD2841BF3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A16FDB6-C8B8-4BB9-B5F6-C9E7D1549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65D67BC-2831-45D1-804D-2B848B7FF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3254059-39EC-48CC-B948-9EE6B0551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F3E0572-7D5E-4FAA-B67C-23A9C6D71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5F1231-CF22-4258-B764-592B6CB8D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B2C5387-42A2-4464-BF18-E70B0227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926F39D-AFC8-4FF6-9211-84AA77717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D812696-9AF7-4D2B-A041-80C015F33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E6CB557-1E5B-4D2D-9330-8EB4AF730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03A4B30-3A15-4294-9BED-E7317857F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E7B8343-CDF9-4023-9FBF-F4ADE601B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BB30BD5-639D-4F53-BC6C-2A8D0FFFE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D7E1947-04B8-4F0B-9E3C-FC4E26D61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3EDB6D6-D309-48D4-87F4-AAED7C57C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F2E163F-B043-43B7-85CE-36F2136B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F6CB03C-E3B1-4D22-ABA3-986CC09FB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9B41E31-EE5F-423F-8B88-3B56009A3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59D4FE6-B271-4427-8273-0B80EF1366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F7D26D0-83A1-41B0-82E3-FB5D3E9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7E47C02-EBB8-4368-815C-FEDA2336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E61DA55-8618-4048-A65A-41E072D9F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DFC058B-6608-4509-92E1-D4D0D5BD5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E3652A3-36D6-4E0C-B7FB-52CD69E9C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BF82BE6-B2D5-4FA1-98B4-1E0072C39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ECA553C-C7B8-4353-BC4C-D622087D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F802227-5CA9-40B4-870E-495C7899C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1A19F9E-BB49-4808-8481-77F848C2F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53A57BE-F139-4C31-8201-477E20DD2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9F800EC-2D85-47C7-BFB8-B146DD929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478BA6D-3F48-40B1-8227-830029B62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21E6C45-0A76-456E-BDD6-3DCB66126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3C541D4F-11C2-4F36-B2A3-AB9028F2A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0590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3C4845-A45C-5FBC-D559-AE6891990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4038652" cy="188117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CR" sz="4100"/>
              <a:t>Implementación del Analizador Sintáctico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18E759-9930-E422-2922-E95FD4154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886117"/>
            <a:ext cx="4038652" cy="327682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1400" b="1"/>
              <a:t>Componentes de la gramática libre de contexto: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400" b="1"/>
              <a:t>Símbolos no terminales:</a:t>
            </a:r>
            <a:r>
              <a:rPr lang="es-ES" sz="1400"/>
              <a:t> Estructuras compuestas (program, </a:t>
            </a:r>
            <a:r>
              <a:rPr lang="es-ES" sz="1400" err="1"/>
              <a:t>sentence</a:t>
            </a:r>
            <a:r>
              <a:rPr lang="es-ES" sz="1400"/>
              <a:t>, </a:t>
            </a:r>
            <a:r>
              <a:rPr lang="es-ES" sz="1400" err="1"/>
              <a:t>expression</a:t>
            </a:r>
            <a:r>
              <a:rPr lang="es-ES" sz="1400"/>
              <a:t>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400" b="1"/>
              <a:t>Símbolos terminales:</a:t>
            </a:r>
            <a:r>
              <a:rPr lang="es-ES" sz="1400"/>
              <a:t> Tokens definidos en la gramática regular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400" b="1"/>
              <a:t>Producciones:</a:t>
            </a:r>
            <a:r>
              <a:rPr lang="es-ES" sz="1400"/>
              <a:t> Definen cómo se componen los símbolos no terminales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400" b="1"/>
              <a:t>Símbolo inicial:</a:t>
            </a:r>
            <a:r>
              <a:rPr lang="es-ES" sz="1400"/>
              <a:t> Punto de partida para el análisis (program)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B357C47-6AFA-9631-C50B-6C7A6CF74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333" y="1059838"/>
            <a:ext cx="6401443" cy="475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258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Right Triangle 122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5" name="Rectangle 124">
            <a:extLst>
              <a:ext uri="{FF2B5EF4-FFF2-40B4-BE49-F238E27FC236}">
                <a16:creationId xmlns:a16="http://schemas.microsoft.com/office/drawing/2014/main" id="{C7FE5201-BB98-480C-BADB-207C8F893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7" name="Freeform: Shape 126">
            <a:extLst>
              <a:ext uri="{FF2B5EF4-FFF2-40B4-BE49-F238E27FC236}">
                <a16:creationId xmlns:a16="http://schemas.microsoft.com/office/drawing/2014/main" id="{32A02012-0D24-4DB1-B9AC-3EE717050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463" y="2604042"/>
            <a:ext cx="12184765" cy="4253959"/>
          </a:xfrm>
          <a:custGeom>
            <a:avLst/>
            <a:gdLst>
              <a:gd name="connsiteX0" fmla="*/ 8942254 w 12188952"/>
              <a:gd name="connsiteY0" fmla="*/ 34 h 3975477"/>
              <a:gd name="connsiteX1" fmla="*/ 11642906 w 12188952"/>
              <a:gd name="connsiteY1" fmla="*/ 225257 h 3975477"/>
              <a:gd name="connsiteX2" fmla="*/ 12188952 w 12188952"/>
              <a:gd name="connsiteY2" fmla="*/ 311174 h 3975477"/>
              <a:gd name="connsiteX3" fmla="*/ 12188952 w 12188952"/>
              <a:gd name="connsiteY3" fmla="*/ 3975477 h 3975477"/>
              <a:gd name="connsiteX4" fmla="*/ 0 w 12188952"/>
              <a:gd name="connsiteY4" fmla="*/ 3975477 h 3975477"/>
              <a:gd name="connsiteX5" fmla="*/ 0 w 12188952"/>
              <a:gd name="connsiteY5" fmla="*/ 1085061 h 3975477"/>
              <a:gd name="connsiteX6" fmla="*/ 552141 w 12188952"/>
              <a:gd name="connsiteY6" fmla="*/ 1079980 h 3975477"/>
              <a:gd name="connsiteX7" fmla="*/ 8942254 w 12188952"/>
              <a:gd name="connsiteY7" fmla="*/ 34 h 397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975477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A9730426-7927-49A4-AEF1-F89E5D3D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F483FAD-F6DC-4BD1-9F5E-4F797C28E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DBE58ADD-8E8B-4F12-8EDE-70230B37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60357A6-3739-44EE-9190-910E00A6C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B93B5C7E-2014-450B-8783-D6F8B49FD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7A90EE5-0C8F-41E4-9C7E-E039A3D55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A18D50F5-AF54-4152-934C-A02E01286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10097E5B-FEB0-40E8-BEEC-C85984EFF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4943C8FF-F65E-4A53-904A-088EFA950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90E9654E-215A-41FB-93B2-F323CE191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B22DAF69-2C0F-41F8-811C-849473456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0C11372B-560D-438D-B831-BFDDC97AD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B3537632-39C3-456D-BE2E-7D5F8E3C09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181D6148-3C2B-464B-A8BC-7230EAAE9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9E7FD4AC-AD6A-4636-9208-1475AB252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92E1E831-66E4-4F46-9D1D-7694855AA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794ABAE-531B-41BA-9F88-4D544D324C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68EE85C8-2E16-4BB8-A276-A93D69D68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9A2CF32B-7655-4F08-B3A2-4C1D423F2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37F5DA01-C42A-4146-BCDD-F3E22D0CE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3C1356DD-4E07-4146-AAAE-02446DD496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1A7DFAAF-4204-485A-9B3B-57E60A82F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62B9A5C3-A4F9-4D0F-96B7-F0F9BA1FFC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FC4C0C28-39D0-49A4-8CCA-F06ACE19FB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C7FC979C-6B0E-48F2-85E1-93DA2B5CE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F0F74FB6-9A38-49A1-86D6-7679A9D10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C373C0F2-2193-49BB-A34A-42855CBF7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6B8C63D8-86B1-46B2-A7E9-96C0A0E43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D3EE6681-9724-477C-9869-347B27235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F05E4C19-6356-404E-8FB5-8CC94599A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A886AAE0-A34C-42D0-8DAB-8D12E358E9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2725F354-4164-493C-8D50-322D37D2E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Right Triangle 161">
            <a:extLst>
              <a:ext uri="{FF2B5EF4-FFF2-40B4-BE49-F238E27FC236}">
                <a16:creationId xmlns:a16="http://schemas.microsoft.com/office/drawing/2014/main" id="{864B9254-C448-41C9-B0B5-5C6D50733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26853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405400B-BDEC-562B-34F2-A9A245FA8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73" y="725952"/>
            <a:ext cx="10295029" cy="20183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/>
              <a:t>Implementación del Analizador Sintáctico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70526F7D-2F9C-9127-56BA-4743782696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86586" y="2647810"/>
            <a:ext cx="3876445" cy="3866754"/>
          </a:xfrm>
          <a:prstGeom prst="rect">
            <a:avLst/>
          </a:prstGeom>
        </p:spPr>
      </p:pic>
      <p:pic>
        <p:nvPicPr>
          <p:cNvPr id="5" name="Imagen 4" descr="Texto&#10;&#10;El contenido generado por IA puede ser incorrecto.">
            <a:extLst>
              <a:ext uri="{FF2B5EF4-FFF2-40B4-BE49-F238E27FC236}">
                <a16:creationId xmlns:a16="http://schemas.microsoft.com/office/drawing/2014/main" id="{33C0A27A-52C7-254C-EA67-36D91BF3BC8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7876" y="1789005"/>
            <a:ext cx="6036831" cy="496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54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9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49" name="Freeform: Shape 11">
            <a:extLst>
              <a:ext uri="{FF2B5EF4-FFF2-40B4-BE49-F238E27FC236}">
                <a16:creationId xmlns:a16="http://schemas.microsoft.com/office/drawing/2014/main" id="{1517B3A5-1BB5-4C60-B65A-E4D6CA020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379" y="2882524"/>
            <a:ext cx="12184765" cy="3975477"/>
          </a:xfrm>
          <a:custGeom>
            <a:avLst/>
            <a:gdLst>
              <a:gd name="connsiteX0" fmla="*/ 8942254 w 12188952"/>
              <a:gd name="connsiteY0" fmla="*/ 34 h 3975477"/>
              <a:gd name="connsiteX1" fmla="*/ 11642906 w 12188952"/>
              <a:gd name="connsiteY1" fmla="*/ 225257 h 3975477"/>
              <a:gd name="connsiteX2" fmla="*/ 12188952 w 12188952"/>
              <a:gd name="connsiteY2" fmla="*/ 311174 h 3975477"/>
              <a:gd name="connsiteX3" fmla="*/ 12188952 w 12188952"/>
              <a:gd name="connsiteY3" fmla="*/ 3975477 h 3975477"/>
              <a:gd name="connsiteX4" fmla="*/ 0 w 12188952"/>
              <a:gd name="connsiteY4" fmla="*/ 3975477 h 3975477"/>
              <a:gd name="connsiteX5" fmla="*/ 0 w 12188952"/>
              <a:gd name="connsiteY5" fmla="*/ 1085061 h 3975477"/>
              <a:gd name="connsiteX6" fmla="*/ 552141 w 12188952"/>
              <a:gd name="connsiteY6" fmla="*/ 1079980 h 3975477"/>
              <a:gd name="connsiteX7" fmla="*/ 8942254 w 12188952"/>
              <a:gd name="connsiteY7" fmla="*/ 34 h 397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975477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B74A58D-C788-4F75-B5D1-921E78FF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27BC05A-659D-4294-B1DB-0412C6A1E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2A8233F-A451-46B4-BED4-27DD64582D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8A4F6C4-FDB0-4115-ABAE-9A5A8CED0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1C99737-F794-494E-8C0C-76B75CC9D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8F02DA6-DBA7-462E-82AD-42EEDC280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DE71D6B-949D-4D9E-9EEA-56A8D498A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4EFD95D-F204-41B7-9C56-DBF1155EC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53D25B4-D3D4-4B6C-A740-E8FD4409B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FB8D2F-FC2D-463E-A588-218B5ED1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21BB6B9-EAEA-43A1-9449-A10294E4F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0C62509-6F9A-4A66-AE78-EF71FE7D45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F0D677E-8866-4D5C-91F9-90001EBE8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6C1C222-FB70-4063-9BF6-25E539454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48C3B78-3424-4DF2-AE25-BC08956E2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89169EC-7A8F-439B-BDD2-669CDE6D9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625A96E-5FA1-467F-8929-E9F3A4D42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4167E38-35D8-4680-8EF9-67045C8AA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9E9F9CA-B0D2-4D5B-BA3E-D9F5817AF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1909765-556E-4AA4-8CA8-34ABA30EB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D9E7D9C-D2A0-4C04-AC8C-CC796A575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513C351-6AD8-4CC8-85E6-1382AA235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190FC97-7BCE-42C2-9768-14559A44A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32B857D-BE14-48CD-8F4D-0E882D328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F2E92CD-7175-484E-B557-CF29951C2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B179EA7-0CFA-4FE9-BEF1-462C0ED396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66676B7-1322-4E27-9218-6D5E8B0EC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026F347-76EB-45F8-9B81-653E64A00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1E93AAC-F0A9-4B35-A413-A322DB9FC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145F376-7C0E-4F7E-816B-48D485A8C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5F4E9A3-2521-4838-9AA2-A5D5020D4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4">
              <a:extLst>
                <a:ext uri="{FF2B5EF4-FFF2-40B4-BE49-F238E27FC236}">
                  <a16:creationId xmlns:a16="http://schemas.microsoft.com/office/drawing/2014/main" id="{9D0F8335-C6C7-4994-9ECB-54F0EB8C5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17D11638-D7E0-4D85-B1A6-AF57358C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89" y="15123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0D158E-A289-0522-6025-1E794AB4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23" y="968990"/>
            <a:ext cx="10611627" cy="1651379"/>
          </a:xfrm>
        </p:spPr>
        <p:txBody>
          <a:bodyPr anchor="ctr">
            <a:normAutofit/>
          </a:bodyPr>
          <a:lstStyle/>
          <a:p>
            <a:r>
              <a:rPr lang="es-CR"/>
              <a:t>Implementación del Analizador Semántico</a:t>
            </a:r>
            <a:endParaRPr lang="es-C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A8B40E-BCAF-CC64-9EEA-4AFF1C279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7738" y="2893475"/>
            <a:ext cx="4914058" cy="3242577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1600" b="1" dirty="0"/>
              <a:t>¿Qué es el analizador semántico?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600" dirty="0"/>
              <a:t>Tercera etapa del intérprete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600" dirty="0"/>
              <a:t>Verifica la validez semántica de las construcciones sintácticamente correctas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600" dirty="0"/>
              <a:t>Determina el significado de las instrucciones del programa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600" dirty="0"/>
              <a:t>Utiliza la tabla de símbolos para gestionar variables y sus valores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1600" dirty="0"/>
              <a:t>Convierte el árbol de sintaxis concreta en un árbol de sintaxis abstracta (AST)</a:t>
            </a:r>
          </a:p>
        </p:txBody>
      </p:sp>
      <p:pic>
        <p:nvPicPr>
          <p:cNvPr id="5" name="Imagen 4" descr="Diagrama&#10;&#10;El contenido generado por IA puede ser incorrecto.">
            <a:extLst>
              <a:ext uri="{FF2B5EF4-FFF2-40B4-BE49-F238E27FC236}">
                <a16:creationId xmlns:a16="http://schemas.microsoft.com/office/drawing/2014/main" id="{556554BD-9560-A250-916F-89060FCB2CD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1078" y="2893396"/>
            <a:ext cx="5412274" cy="323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745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1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2" name="Group 13">
            <a:extLst>
              <a:ext uri="{FF2B5EF4-FFF2-40B4-BE49-F238E27FC236}">
                <a16:creationId xmlns:a16="http://schemas.microsoft.com/office/drawing/2014/main" id="{5591A4A5-C00F-4B45-9735-FD2841BF3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16FDB6-C8B8-4BB9-B5F6-C9E7D1549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15">
              <a:extLst>
                <a:ext uri="{FF2B5EF4-FFF2-40B4-BE49-F238E27FC236}">
                  <a16:creationId xmlns:a16="http://schemas.microsoft.com/office/drawing/2014/main" id="{D65D67BC-2831-45D1-804D-2B848B7FF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3254059-39EC-48CC-B948-9EE6B0551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F3E0572-7D5E-4FAA-B67C-23A9C6D71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C5F1231-CF22-4258-B764-592B6CB8D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B2C5387-42A2-4464-BF18-E70B0227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926F39D-AFC8-4FF6-9211-84AA77717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D812696-9AF7-4D2B-A041-80C015F33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E6CB557-1E5B-4D2D-9330-8EB4AF730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03A4B30-3A15-4294-9BED-E7317857F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E7B8343-CDF9-4023-9FBF-F4ADE601B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BB30BD5-639D-4F53-BC6C-2A8D0FFFE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D7E1947-04B8-4F0B-9E3C-FC4E26D61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EDB6D6-D309-48D4-87F4-AAED7C57C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F2E163F-B043-43B7-85CE-36F2136B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F6CB03C-E3B1-4D22-ABA3-986CC09FB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9B41E31-EE5F-423F-8B88-3B56009A3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59D4FE6-B271-4427-8273-0B80EF1366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F7D26D0-83A1-41B0-82E3-FB5D3E9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7C02-EBB8-4368-815C-FEDA2336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E61DA55-8618-4048-A65A-41E072D9F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DFC058B-6608-4509-92E1-D4D0D5BD5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E3652A3-36D6-4E0C-B7FB-52CD69E9C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BF82BE6-B2D5-4FA1-98B4-1E0072C39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ECA553C-C7B8-4353-BC4C-D622087D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F802227-5CA9-40B4-870E-495C7899C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1A19F9E-BB49-4808-8481-77F848C2F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53A57BE-F139-4C31-8201-477E20DD2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9F800EC-2D85-47C7-BFB8-B146DD929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478BA6D-3F48-40B1-8227-830029B62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21E6C45-0A76-456E-BDD6-3DCB66126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3C541D4F-11C2-4F36-B2A3-AB9028F2A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0590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B5D57BB-DF8A-FCE0-326D-EE76E56F5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4038652" cy="188117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CR" sz="4100"/>
              <a:t>Implementación del Analizador Semántico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287F980-1F67-B856-2F29-DFAEAE5E98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1079" y="2886117"/>
            <a:ext cx="4038652" cy="327682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s-CR" altLang="es-CR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Tabla de símbolos: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Estructura de datos clave para el análisis semántico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Almacena información sobre todos los identificadores (variables, funciones)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Implementada como un HashMap en Java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Añadida a la gramática mediante directivas 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@parser::header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</a:rPr>
              <a:t> y </a:t>
            </a:r>
            <a:r>
              <a:rPr kumimoji="0" lang="es-CR" altLang="es-CR" sz="17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@parser::members</a:t>
            </a:r>
            <a:endParaRPr kumimoji="0" lang="es-CR" altLang="es-CR" sz="17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s-CR" altLang="es-CR" sz="17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n 6" descr="Texto&#10;&#10;El contenido generado por IA puede ser incorrecto.">
            <a:extLst>
              <a:ext uri="{FF2B5EF4-FFF2-40B4-BE49-F238E27FC236}">
                <a16:creationId xmlns:a16="http://schemas.microsoft.com/office/drawing/2014/main" id="{E8971621-5C81-6D3C-0723-A289334C0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563" y="729344"/>
            <a:ext cx="6164983" cy="541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939675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Custom 133">
      <a:dk1>
        <a:sysClr val="windowText" lastClr="000000"/>
      </a:dk1>
      <a:lt1>
        <a:sysClr val="window" lastClr="FFFFFF"/>
      </a:lt1>
      <a:dk2>
        <a:srgbClr val="2A2735"/>
      </a:dk2>
      <a:lt2>
        <a:srgbClr val="EEEEEE"/>
      </a:lt2>
      <a:accent1>
        <a:srgbClr val="1EBE9B"/>
      </a:accent1>
      <a:accent2>
        <a:srgbClr val="8F99BB"/>
      </a:accent2>
      <a:accent3>
        <a:srgbClr val="FD8686"/>
      </a:accent3>
      <a:accent4>
        <a:srgbClr val="A3A3C1"/>
      </a:accent4>
      <a:accent5>
        <a:srgbClr val="7162FE"/>
      </a:accent5>
      <a:accent6>
        <a:srgbClr val="E76445"/>
      </a:accent6>
      <a:hlink>
        <a:srgbClr val="EF08F7"/>
      </a:hlink>
      <a:folHlink>
        <a:srgbClr val="8477FE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707</Words>
  <Application>Microsoft Office PowerPoint</Application>
  <PresentationFormat>Panorámica</PresentationFormat>
  <Paragraphs>96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Arial</vt:lpstr>
      <vt:lpstr>Arial Unicode MS</vt:lpstr>
      <vt:lpstr>Grandview</vt:lpstr>
      <vt:lpstr>Wingdings</vt:lpstr>
      <vt:lpstr>CosineVTI</vt:lpstr>
      <vt:lpstr>Implementación de un Intérprete con ANTLR v4</vt:lpstr>
      <vt:lpstr>Agenda</vt:lpstr>
      <vt:lpstr>Implementación del Analizador Léxico</vt:lpstr>
      <vt:lpstr>Tipos de tokens definidos en nuestro lenguaje:</vt:lpstr>
      <vt:lpstr>Implementación del Analizador Sintáctico</vt:lpstr>
      <vt:lpstr>Implementación del Analizador Sintáctico</vt:lpstr>
      <vt:lpstr>Implementación del Analizador Sintáctico</vt:lpstr>
      <vt:lpstr>Implementación del Analizador Semántico</vt:lpstr>
      <vt:lpstr>Implementación del Analizador Semántico</vt:lpstr>
      <vt:lpstr>Implementación del Analizador Semántico</vt:lpstr>
      <vt:lpstr>Implementación del Analizador Semántico</vt:lpstr>
      <vt:lpstr>Patrón Interpreter y Nuevas Funcionalidades</vt:lpstr>
      <vt:lpstr>Patrón Interpreter y Nuevas Funcionalidades</vt:lpstr>
      <vt:lpstr>Patrón Interpreter y Nuevas Funcionalidades</vt:lpstr>
      <vt:lpstr>Patrón Interpreter y Nuevas Funcionalidades</vt:lpstr>
      <vt:lpstr>Patrón Interpreter y Nuevas Funcionalidades</vt:lpstr>
      <vt:lpstr>Ejemplo de uso de las nuevas funcionalidades</vt:lpstr>
      <vt:lpstr>Ejemplo de uso de las nuevas funcionalidades</vt:lpstr>
      <vt:lpstr>Ejemplo de uso de las nuevas funcionalidades</vt:lpstr>
      <vt:lpstr>Ejemplo de uso de las nuevas funcionalidades</vt:lpstr>
      <vt:lpstr>Implementación de un Intérprete con ANTLR v4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Adriel Chaves S</dc:creator>
  <cp:lastModifiedBy>Adriel Chaves S</cp:lastModifiedBy>
  <cp:revision>4</cp:revision>
  <dcterms:created xsi:type="dcterms:W3CDTF">2025-04-03T09:47:46Z</dcterms:created>
  <dcterms:modified xsi:type="dcterms:W3CDTF">2025-04-03T16:25:51Z</dcterms:modified>
</cp:coreProperties>
</file>