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8" r:id="rId3"/>
    <p:sldId id="260" r:id="rId4"/>
    <p:sldId id="259" r:id="rId5"/>
    <p:sldId id="261" r:id="rId6"/>
    <p:sldId id="262" r:id="rId7"/>
    <p:sldId id="269" r:id="rId8"/>
    <p:sldId id="273" r:id="rId9"/>
    <p:sldId id="272" r:id="rId10"/>
    <p:sldId id="266" r:id="rId11"/>
    <p:sldId id="267" r:id="rId12"/>
    <p:sldId id="264" r:id="rId13"/>
    <p:sldId id="274" r:id="rId14"/>
    <p:sldId id="275"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87"/>
    <p:restoredTop sz="94729"/>
  </p:normalViewPr>
  <p:slideViewPr>
    <p:cSldViewPr snapToGrid="0" snapToObjects="1">
      <p:cViewPr>
        <p:scale>
          <a:sx n="110" d="100"/>
          <a:sy n="110" d="100"/>
        </p:scale>
        <p:origin x="568" y="2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A42E0-CEE6-1C49-B758-85EDD496B465}" type="datetimeFigureOut">
              <a:rPr lang="en-US" smtClean="0"/>
              <a:t>12/14/17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3AF47-E6C2-B84D-AC68-9C8D71B7C034}" type="slidenum">
              <a:rPr lang="en-US" smtClean="0"/>
              <a:t>‹#›</a:t>
            </a:fld>
            <a:endParaRPr lang="en-US"/>
          </a:p>
        </p:txBody>
      </p:sp>
    </p:spTree>
    <p:extLst>
      <p:ext uri="{BB962C8B-B14F-4D97-AF65-F5344CB8AC3E}">
        <p14:creationId xmlns:p14="http://schemas.microsoft.com/office/powerpoint/2010/main" val="80961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F3AF47-E6C2-B84D-AC68-9C8D71B7C034}" type="slidenum">
              <a:rPr lang="en-US" smtClean="0"/>
              <a:t>1</a:t>
            </a:fld>
            <a:endParaRPr lang="en-US"/>
          </a:p>
        </p:txBody>
      </p:sp>
    </p:spTree>
    <p:extLst>
      <p:ext uri="{BB962C8B-B14F-4D97-AF65-F5344CB8AC3E}">
        <p14:creationId xmlns:p14="http://schemas.microsoft.com/office/powerpoint/2010/main" val="71055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C3AD25-64B9-7943-BD21-D986092B9D27}"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DB4E-353D-F547-AFE5-58C263BE41F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150716" y="1847850"/>
            <a:ext cx="105156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3AD25-64B9-7943-BD21-D986092B9D27}"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DB4E-353D-F547-AFE5-58C263BE41FF}" type="slidenum">
              <a:rPr lang="en-US" smtClean="0"/>
              <a:t>‹#›</a:t>
            </a:fld>
            <a:endParaRPr lang="en-US"/>
          </a:p>
        </p:txBody>
      </p:sp>
      <p:sp>
        <p:nvSpPr>
          <p:cNvPr id="7" name="Title 1"/>
          <p:cNvSpPr txBox="1">
            <a:spLocks/>
          </p:cNvSpPr>
          <p:nvPr userDrawn="1"/>
        </p:nvSpPr>
        <p:spPr>
          <a:xfrm>
            <a:off x="1150716"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10" name="TextBox 9"/>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3AD25-64B9-7943-BD21-D986092B9D27}"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DB4E-353D-F547-AFE5-58C263BE41FF}"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9" name="TextBox 8"/>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716" y="365125"/>
            <a:ext cx="10515600" cy="1325563"/>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150716" y="1825625"/>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3AD25-64B9-7943-BD21-D986092B9D27}"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DB4E-353D-F547-AFE5-58C263BE41FF}"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9" name="TextBox 8"/>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941"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115594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C3AD25-64B9-7943-BD21-D986092B9D27}"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DB4E-353D-F547-AFE5-58C263BE41FF}"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9" name="TextBox 8"/>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716"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4716"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C3AD25-64B9-7943-BD21-D986092B9D27}"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6DB4E-353D-F547-AFE5-58C263BE41FF}" type="slidenum">
              <a:rPr lang="en-US" smtClean="0"/>
              <a:t>‹#›</a:t>
            </a:fld>
            <a:endParaRPr lang="en-US"/>
          </a:p>
        </p:txBody>
      </p:sp>
      <p:sp>
        <p:nvSpPr>
          <p:cNvPr id="8" name="Title 1"/>
          <p:cNvSpPr txBox="1">
            <a:spLocks/>
          </p:cNvSpPr>
          <p:nvPr userDrawn="1"/>
        </p:nvSpPr>
        <p:spPr>
          <a:xfrm>
            <a:off x="1150716"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a:lstStyle>
          <a:p>
            <a:r>
              <a:rPr lang="en-US" smtClean="0"/>
              <a:t>Click to edit Master title style</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11" name="TextBox 10"/>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0716"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0716"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3128"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83128"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C3AD25-64B9-7943-BD21-D986092B9D27}" type="datetimeFigureOut">
              <a:rPr lang="en-US" smtClean="0"/>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B6DB4E-353D-F547-AFE5-58C263BE41FF}" type="slidenum">
              <a:rPr lang="en-US" smtClean="0"/>
              <a:t>‹#›</a:t>
            </a:fld>
            <a:endParaRPr lang="en-US"/>
          </a:p>
        </p:txBody>
      </p:sp>
      <p:sp>
        <p:nvSpPr>
          <p:cNvPr id="10" name="Title 1"/>
          <p:cNvSpPr>
            <a:spLocks noGrp="1"/>
          </p:cNvSpPr>
          <p:nvPr>
            <p:ph type="title"/>
          </p:nvPr>
        </p:nvSpPr>
        <p:spPr>
          <a:xfrm>
            <a:off x="1150716" y="365125"/>
            <a:ext cx="10515600" cy="1325563"/>
          </a:xfrm>
        </p:spPr>
        <p:txBody>
          <a:bodyPr/>
          <a:lstStyle/>
          <a:p>
            <a:r>
              <a:rPr lang="en-US" smtClean="0"/>
              <a:t>Click to edit Master title style</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13" name="TextBox 12"/>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6C3AD25-64B9-7943-BD21-D986092B9D27}" type="datetimeFigureOut">
              <a:rPr lang="en-US" smtClean="0"/>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B6DB4E-353D-F547-AFE5-58C263BE41FF}" type="slidenum">
              <a:rPr lang="en-US" smtClean="0"/>
              <a:t>‹#›</a:t>
            </a:fld>
            <a:endParaRPr lang="en-US"/>
          </a:p>
        </p:txBody>
      </p:sp>
      <p:sp>
        <p:nvSpPr>
          <p:cNvPr id="6" name="Title 1"/>
          <p:cNvSpPr>
            <a:spLocks noGrp="1"/>
          </p:cNvSpPr>
          <p:nvPr>
            <p:ph type="title"/>
          </p:nvPr>
        </p:nvSpPr>
        <p:spPr>
          <a:xfrm>
            <a:off x="1150716" y="365125"/>
            <a:ext cx="10515600" cy="1325563"/>
          </a:xfrm>
        </p:spPr>
        <p:txBody>
          <a:body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9" name="TextBox 8"/>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3AD25-64B9-7943-BD21-D986092B9D27}" type="datetimeFigureOut">
              <a:rPr lang="en-US" smtClean="0"/>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B6DB4E-353D-F547-AFE5-58C263BE41FF}"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7" name="TextBox 6"/>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6477"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524500"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6477"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3AD25-64B9-7943-BD21-D986092B9D27}"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6DB4E-353D-F547-AFE5-58C263BE41FF}"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10" name="TextBox 9"/>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524500"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16C3AD25-64B9-7943-BD21-D986092B9D27}"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6DB4E-353D-F547-AFE5-58C263BE41FF}" type="slidenum">
              <a:rPr lang="en-US" smtClean="0"/>
              <a:t>‹#›</a:t>
            </a:fld>
            <a:endParaRPr lang="en-US"/>
          </a:p>
        </p:txBody>
      </p:sp>
      <p:sp>
        <p:nvSpPr>
          <p:cNvPr id="8" name="Title 1"/>
          <p:cNvSpPr txBox="1">
            <a:spLocks/>
          </p:cNvSpPr>
          <p:nvPr userDrawn="1"/>
        </p:nvSpPr>
        <p:spPr>
          <a:xfrm>
            <a:off x="1256477" y="457200"/>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Helvetica" charset="0"/>
                <a:ea typeface="Helvetica" charset="0"/>
                <a:cs typeface="Helvetica" charset="0"/>
              </a:defRPr>
            </a:lvl1pPr>
          </a:lstStyle>
          <a:p>
            <a:r>
              <a:rPr lang="en-US" smtClean="0"/>
              <a:t>Click to edit Master title style</a:t>
            </a:r>
            <a:endParaRPr lang="en-US" dirty="0"/>
          </a:p>
        </p:txBody>
      </p:sp>
      <p:sp>
        <p:nvSpPr>
          <p:cNvPr id="9" name="Text Placeholder 3"/>
          <p:cNvSpPr>
            <a:spLocks noGrp="1"/>
          </p:cNvSpPr>
          <p:nvPr>
            <p:ph type="body" sz="half" idx="13"/>
          </p:nvPr>
        </p:nvSpPr>
        <p:spPr>
          <a:xfrm>
            <a:off x="1256477"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812" y="-148281"/>
            <a:ext cx="1878664" cy="7006281"/>
          </a:xfrm>
          <a:prstGeom prst="rect">
            <a:avLst/>
          </a:prstGeom>
        </p:spPr>
      </p:pic>
      <p:sp>
        <p:nvSpPr>
          <p:cNvPr id="13" name="TextBox 12"/>
          <p:cNvSpPr txBox="1"/>
          <p:nvPr userDrawn="1"/>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3AD25-64B9-7943-BD21-D986092B9D27}" type="datetimeFigureOut">
              <a:rPr lang="en-US" smtClean="0"/>
              <a:t>12/14/17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6DB4E-353D-F547-AFE5-58C263BE41FF}" type="slidenum">
              <a:rPr lang="en-US" smtClean="0"/>
              <a:t>‹#›</a:t>
            </a:fld>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99700" y="-149902"/>
            <a:ext cx="1878664" cy="7007902"/>
          </a:xfrm>
          <a:prstGeom prst="rect">
            <a:avLst/>
          </a:prstGeom>
        </p:spPr>
      </p:pic>
      <p:sp>
        <p:nvSpPr>
          <p:cNvPr id="11" name="Text Placeholder 2"/>
          <p:cNvSpPr txBox="1">
            <a:spLocks/>
          </p:cNvSpPr>
          <p:nvPr userDrawn="1"/>
        </p:nvSpPr>
        <p:spPr>
          <a:xfrm>
            <a:off x="34192" y="1491887"/>
            <a:ext cx="804008" cy="5229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900" dirty="0"/>
          </a:p>
        </p:txBody>
      </p:sp>
    </p:spTree>
    <p:extLst>
      <p:ext uri="{BB962C8B-B14F-4D97-AF65-F5344CB8AC3E}">
        <p14:creationId xmlns:p14="http://schemas.microsoft.com/office/powerpoint/2010/main" val="1731237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1448"/>
            <a:ext cx="12192000" cy="6858000"/>
          </a:xfrm>
          <a:prstGeom prst="rect">
            <a:avLst/>
          </a:prstGeom>
        </p:spPr>
      </p:pic>
      <p:sp>
        <p:nvSpPr>
          <p:cNvPr id="2" name="Title 1"/>
          <p:cNvSpPr>
            <a:spLocks noGrp="1"/>
          </p:cNvSpPr>
          <p:nvPr>
            <p:ph type="ctrTitle"/>
          </p:nvPr>
        </p:nvSpPr>
        <p:spPr>
          <a:xfrm>
            <a:off x="1524000" y="844570"/>
            <a:ext cx="9144000" cy="2387600"/>
          </a:xfrm>
        </p:spPr>
        <p:txBody>
          <a:bodyPr/>
          <a:lstStyle/>
          <a:p>
            <a:r>
              <a:rPr lang="en-US" dirty="0" smtClean="0">
                <a:latin typeface="Helvetica" charset="0"/>
                <a:ea typeface="Helvetica" charset="0"/>
                <a:cs typeface="Helvetica" charset="0"/>
              </a:rPr>
              <a:t>Careers in Marketing</a:t>
            </a:r>
            <a:endParaRPr lang="en-US" dirty="0">
              <a:latin typeface="Helvetica" charset="0"/>
              <a:ea typeface="Helvetica" charset="0"/>
              <a:cs typeface="Helvetica" charset="0"/>
            </a:endParaRPr>
          </a:p>
        </p:txBody>
      </p:sp>
      <p:sp>
        <p:nvSpPr>
          <p:cNvPr id="3" name="Subtitle 2"/>
          <p:cNvSpPr>
            <a:spLocks noGrp="1"/>
          </p:cNvSpPr>
          <p:nvPr>
            <p:ph type="subTitle" idx="1"/>
          </p:nvPr>
        </p:nvSpPr>
        <p:spPr>
          <a:xfrm>
            <a:off x="2502911" y="3349706"/>
            <a:ext cx="9144000" cy="423641"/>
          </a:xfrm>
        </p:spPr>
        <p:txBody>
          <a:bodyPr/>
          <a:lstStyle/>
          <a:p>
            <a:pPr algn="l"/>
            <a:r>
              <a:rPr lang="en-US" dirty="0" smtClean="0"/>
              <a:t>Predicting Possible Marketing Careers With Skill Trees</a:t>
            </a:r>
            <a:endParaRPr lang="en-US" dirty="0"/>
          </a:p>
        </p:txBody>
      </p:sp>
      <p:sp>
        <p:nvSpPr>
          <p:cNvPr id="12" name="Subtitle 2"/>
          <p:cNvSpPr txBox="1">
            <a:spLocks/>
          </p:cNvSpPr>
          <p:nvPr/>
        </p:nvSpPr>
        <p:spPr>
          <a:xfrm>
            <a:off x="2502911" y="434889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Adriel Casellas</a:t>
            </a:r>
          </a:p>
          <a:p>
            <a:pPr algn="l"/>
            <a:r>
              <a:rPr lang="en-US" sz="1600" dirty="0" smtClean="0"/>
              <a:t>12-08-2017</a:t>
            </a:r>
            <a:endParaRPr lang="en-US" sz="1600" dirty="0"/>
          </a:p>
        </p:txBody>
      </p:sp>
    </p:spTree>
    <p:extLst>
      <p:ext uri="{BB962C8B-B14F-4D97-AF65-F5344CB8AC3E}">
        <p14:creationId xmlns:p14="http://schemas.microsoft.com/office/powerpoint/2010/main" val="1220702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Adjustments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84" y="-150333"/>
            <a:ext cx="1919844" cy="7008333"/>
          </a:xfrm>
        </p:spPr>
      </p:pic>
      <p:sp>
        <p:nvSpPr>
          <p:cNvPr id="4" name="TextBox 3"/>
          <p:cNvSpPr txBox="1"/>
          <p:nvPr/>
        </p:nvSpPr>
        <p:spPr>
          <a:xfrm>
            <a:off x="81023" y="1446836"/>
            <a:ext cx="949124" cy="3170099"/>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a:p>
            <a:endParaRPr lang="en-US" sz="1000" b="1" dirty="0"/>
          </a:p>
          <a:p>
            <a:endParaRPr lang="en-US" sz="1000" b="1" dirty="0" smtClean="0"/>
          </a:p>
          <a:p>
            <a:r>
              <a:rPr lang="en-US" sz="1000" b="1" dirty="0" smtClean="0"/>
              <a:t>EDA</a:t>
            </a:r>
          </a:p>
          <a:p>
            <a:endParaRPr lang="en-US" sz="1000" b="1" dirty="0"/>
          </a:p>
          <a:p>
            <a:endParaRPr lang="en-US" sz="1000" b="1" dirty="0" smtClean="0"/>
          </a:p>
          <a:p>
            <a:endParaRPr lang="en-US" sz="1000" b="1" dirty="0"/>
          </a:p>
          <a:p>
            <a:endParaRPr lang="en-US" sz="1000" b="1" dirty="0" smtClean="0"/>
          </a:p>
          <a:p>
            <a:r>
              <a:rPr lang="en-US" sz="1000" b="1" dirty="0" smtClean="0"/>
              <a:t>Data Adjustments</a:t>
            </a:r>
          </a:p>
          <a:p>
            <a:endParaRPr lang="en-US" sz="1000" b="1" dirty="0"/>
          </a:p>
          <a:p>
            <a:endParaRPr lang="en-US" sz="1000" b="1" dirty="0" smtClean="0"/>
          </a:p>
        </p:txBody>
      </p:sp>
      <p:sp>
        <p:nvSpPr>
          <p:cNvPr id="7" name="Content Placeholder 2"/>
          <p:cNvSpPr txBox="1">
            <a:spLocks/>
          </p:cNvSpPr>
          <p:nvPr/>
        </p:nvSpPr>
        <p:spPr>
          <a:xfrm>
            <a:off x="1150716" y="1446836"/>
            <a:ext cx="10515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60000"/>
              </a:lnSpc>
              <a:spcBef>
                <a:spcPts val="0"/>
              </a:spcBef>
              <a:buFont typeface="+mj-lt"/>
              <a:buAutoNum type="arabicPeriod"/>
            </a:pPr>
            <a:r>
              <a:rPr lang="en-US" dirty="0"/>
              <a:t>Clean out all of the incomplete survey responses. If they are more than 60% done then they are left </a:t>
            </a:r>
            <a:r>
              <a:rPr lang="en-US" dirty="0" smtClean="0"/>
              <a:t>in</a:t>
            </a:r>
            <a:endParaRPr lang="en-US" dirty="0"/>
          </a:p>
          <a:p>
            <a:pPr marL="514350" indent="-514350">
              <a:lnSpc>
                <a:spcPct val="160000"/>
              </a:lnSpc>
              <a:spcBef>
                <a:spcPts val="0"/>
              </a:spcBef>
              <a:buFont typeface="+mj-lt"/>
              <a:buAutoNum type="arabicPeriod"/>
            </a:pPr>
            <a:r>
              <a:rPr lang="en-US" dirty="0" smtClean="0"/>
              <a:t>Adjustments for PCA data only</a:t>
            </a:r>
          </a:p>
          <a:p>
            <a:pPr marL="971550" lvl="1" indent="-514350">
              <a:lnSpc>
                <a:spcPct val="160000"/>
              </a:lnSpc>
              <a:spcBef>
                <a:spcPts val="0"/>
              </a:spcBef>
              <a:buFont typeface="+mj-lt"/>
              <a:buAutoNum type="arabicPeriod"/>
            </a:pPr>
            <a:r>
              <a:rPr lang="en-US" dirty="0" smtClean="0"/>
              <a:t>Center all of the observations about zero (normalized)</a:t>
            </a:r>
          </a:p>
          <a:p>
            <a:pPr marL="971550" lvl="1" indent="-514350">
              <a:lnSpc>
                <a:spcPct val="160000"/>
              </a:lnSpc>
              <a:spcBef>
                <a:spcPts val="0"/>
              </a:spcBef>
              <a:buFont typeface="+mj-lt"/>
              <a:buAutoNum type="arabicPeriod"/>
            </a:pPr>
            <a:r>
              <a:rPr lang="en-US" dirty="0" smtClean="0"/>
              <a:t>Compute the covariance matrix, </a:t>
            </a:r>
            <a:r>
              <a:rPr lang="el-GR" dirty="0"/>
              <a:t>Σ </a:t>
            </a:r>
            <a:r>
              <a:rPr lang="en-US" dirty="0" smtClean="0"/>
              <a:t>(how do factors interact?)</a:t>
            </a:r>
          </a:p>
          <a:p>
            <a:pPr marL="971550" lvl="1" indent="-514350">
              <a:lnSpc>
                <a:spcPct val="160000"/>
              </a:lnSpc>
              <a:spcBef>
                <a:spcPts val="0"/>
              </a:spcBef>
              <a:buFont typeface="+mj-lt"/>
              <a:buAutoNum type="arabicPeriod"/>
            </a:pPr>
            <a:r>
              <a:rPr lang="en-US" dirty="0" smtClean="0"/>
              <a:t>Multiply vectors by </a:t>
            </a:r>
            <a:r>
              <a:rPr lang="el-GR" dirty="0" smtClean="0"/>
              <a:t>Σ</a:t>
            </a:r>
            <a:r>
              <a:rPr lang="en-US" dirty="0" smtClean="0"/>
              <a:t> to “stretch” variance</a:t>
            </a:r>
          </a:p>
          <a:p>
            <a:pPr marL="514350" indent="-514350">
              <a:lnSpc>
                <a:spcPct val="160000"/>
              </a:lnSpc>
              <a:spcBef>
                <a:spcPts val="0"/>
              </a:spcBef>
              <a:buFont typeface="+mj-lt"/>
              <a:buAutoNum type="arabicPeriod"/>
            </a:pPr>
            <a:r>
              <a:rPr lang="en-US" dirty="0" smtClean="0"/>
              <a:t>Data for Random Forest is already prepared</a:t>
            </a:r>
          </a:p>
          <a:p>
            <a:pPr marL="971550" lvl="1" indent="-514350">
              <a:lnSpc>
                <a:spcPct val="160000"/>
              </a:lnSpc>
              <a:spcBef>
                <a:spcPts val="0"/>
              </a:spcBef>
              <a:buFont typeface="+mj-lt"/>
              <a:buAutoNum type="arabicPeriod"/>
            </a:pPr>
            <a:endParaRPr lang="en-US" dirty="0"/>
          </a:p>
        </p:txBody>
      </p:sp>
    </p:spTree>
    <p:extLst>
      <p:ext uri="{BB962C8B-B14F-4D97-AF65-F5344CB8AC3E}">
        <p14:creationId xmlns:p14="http://schemas.microsoft.com/office/powerpoint/2010/main" val="626912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Random Forest Algorithm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978" y="-156929"/>
            <a:ext cx="1895527" cy="7014929"/>
          </a:xfrm>
        </p:spPr>
      </p:pic>
      <p:sp>
        <p:nvSpPr>
          <p:cNvPr id="4" name="TextBox 3"/>
          <p:cNvSpPr txBox="1"/>
          <p:nvPr/>
        </p:nvSpPr>
        <p:spPr>
          <a:xfrm>
            <a:off x="81023" y="1446836"/>
            <a:ext cx="949124" cy="3939540"/>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a:p>
            <a:endParaRPr lang="en-US" sz="1000" b="1" dirty="0"/>
          </a:p>
          <a:p>
            <a:endParaRPr lang="en-US" sz="1000" b="1" dirty="0" smtClean="0"/>
          </a:p>
          <a:p>
            <a:r>
              <a:rPr lang="en-US" sz="1000" b="1" dirty="0" smtClean="0"/>
              <a:t>EDA</a:t>
            </a:r>
          </a:p>
          <a:p>
            <a:endParaRPr lang="en-US" sz="1000" b="1" dirty="0"/>
          </a:p>
          <a:p>
            <a:endParaRPr lang="en-US" sz="1000" b="1" dirty="0" smtClean="0"/>
          </a:p>
          <a:p>
            <a:endParaRPr lang="en-US" sz="1000" b="1" dirty="0"/>
          </a:p>
          <a:p>
            <a:endParaRPr lang="en-US" sz="1000" b="1" dirty="0" smtClean="0"/>
          </a:p>
          <a:p>
            <a:r>
              <a:rPr lang="en-US" sz="1000" b="1" dirty="0" smtClean="0"/>
              <a:t>Data Adjustments</a:t>
            </a:r>
          </a:p>
          <a:p>
            <a:endParaRPr lang="en-US" sz="1000" b="1" dirty="0"/>
          </a:p>
          <a:p>
            <a:endParaRPr lang="en-US" sz="1000" b="1" dirty="0" smtClean="0"/>
          </a:p>
          <a:p>
            <a:endParaRPr lang="en-US" sz="1000" b="1" dirty="0"/>
          </a:p>
          <a:p>
            <a:endParaRPr lang="en-US" sz="1000" b="1" dirty="0" smtClean="0"/>
          </a:p>
          <a:p>
            <a:r>
              <a:rPr lang="en-US" sz="1000" b="1" dirty="0" smtClean="0"/>
              <a:t>Model</a:t>
            </a:r>
          </a:p>
          <a:p>
            <a:endParaRPr lang="en-US" sz="1000" b="1" dirty="0"/>
          </a:p>
          <a:p>
            <a:endParaRPr lang="en-US" sz="1000" b="1" dirty="0" smtClean="0"/>
          </a:p>
        </p:txBody>
      </p:sp>
      <p:sp>
        <p:nvSpPr>
          <p:cNvPr id="7" name="Content Placeholder 2"/>
          <p:cNvSpPr txBox="1">
            <a:spLocks/>
          </p:cNvSpPr>
          <p:nvPr/>
        </p:nvSpPr>
        <p:spPr>
          <a:xfrm>
            <a:off x="1150716" y="1446836"/>
            <a:ext cx="10515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60000"/>
              </a:lnSpc>
              <a:spcBef>
                <a:spcPts val="0"/>
              </a:spcBef>
              <a:buFont typeface="+mj-lt"/>
              <a:buAutoNum type="arabicPeriod"/>
            </a:pPr>
            <a:endParaRPr lang="en-US" dirty="0"/>
          </a:p>
        </p:txBody>
      </p:sp>
      <p:sp>
        <p:nvSpPr>
          <p:cNvPr id="8" name="Content Placeholder 2"/>
          <p:cNvSpPr txBox="1">
            <a:spLocks/>
          </p:cNvSpPr>
          <p:nvPr/>
        </p:nvSpPr>
        <p:spPr>
          <a:xfrm>
            <a:off x="1150716" y="1446835"/>
            <a:ext cx="10515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60000"/>
              </a:lnSpc>
              <a:spcBef>
                <a:spcPts val="0"/>
              </a:spcBef>
              <a:buFont typeface="+mj-lt"/>
              <a:buAutoNum type="arabicPeriod"/>
            </a:pPr>
            <a:r>
              <a:rPr lang="en-US" dirty="0" smtClean="0"/>
              <a:t>Decision trees are built out by examining at which point a variable will have the largest effect on the prediction</a:t>
            </a:r>
          </a:p>
          <a:p>
            <a:pPr marL="514350" indent="-514350">
              <a:lnSpc>
                <a:spcPct val="160000"/>
              </a:lnSpc>
              <a:spcBef>
                <a:spcPts val="0"/>
              </a:spcBef>
              <a:buFont typeface="+mj-lt"/>
              <a:buAutoNum type="arabicPeriod"/>
            </a:pPr>
            <a:r>
              <a:rPr lang="en-US" dirty="0" smtClean="0"/>
              <a:t>Once a split is made in the tree, a random subset of the remaining variables are used to build the tree.</a:t>
            </a:r>
          </a:p>
          <a:p>
            <a:pPr marL="971550" lvl="1" indent="-514350">
              <a:lnSpc>
                <a:spcPct val="160000"/>
              </a:lnSpc>
              <a:spcBef>
                <a:spcPts val="0"/>
              </a:spcBef>
              <a:buFont typeface="+mj-lt"/>
              <a:buAutoNum type="arabicPeriod"/>
            </a:pPr>
            <a:r>
              <a:rPr lang="en-US" dirty="0" smtClean="0"/>
              <a:t>Often </a:t>
            </a:r>
            <a:r>
              <a:rPr lang="en-US" i="1" dirty="0" err="1" smtClean="0"/>
              <a:t>sqrt</a:t>
            </a:r>
            <a:r>
              <a:rPr lang="en-US" i="1" dirty="0" smtClean="0"/>
              <a:t>(p) </a:t>
            </a:r>
            <a:r>
              <a:rPr lang="en-US" dirty="0" smtClean="0"/>
              <a:t> is used to calculate the number of predictors (</a:t>
            </a:r>
            <a:r>
              <a:rPr lang="en-US" i="1" dirty="0" smtClean="0"/>
              <a:t>p</a:t>
            </a:r>
            <a:r>
              <a:rPr lang="en-US" dirty="0" smtClean="0"/>
              <a:t>) used</a:t>
            </a:r>
            <a:endParaRPr lang="en-US" i="1" dirty="0" smtClean="0"/>
          </a:p>
          <a:p>
            <a:pPr marL="514350" indent="-514350">
              <a:lnSpc>
                <a:spcPct val="160000"/>
              </a:lnSpc>
              <a:spcBef>
                <a:spcPts val="0"/>
              </a:spcBef>
              <a:buFont typeface="+mj-lt"/>
              <a:buAutoNum type="arabicPeriod"/>
            </a:pPr>
            <a:r>
              <a:rPr lang="en-US" dirty="0" smtClean="0"/>
              <a:t>This is done multiple times, and the average of the trees is used as the final model</a:t>
            </a:r>
          </a:p>
        </p:txBody>
      </p:sp>
    </p:spTree>
    <p:extLst>
      <p:ext uri="{BB962C8B-B14F-4D97-AF65-F5344CB8AC3E}">
        <p14:creationId xmlns:p14="http://schemas.microsoft.com/office/powerpoint/2010/main" val="965464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Results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708" y="-148642"/>
            <a:ext cx="1894936" cy="7006642"/>
          </a:xfrm>
        </p:spPr>
      </p:pic>
      <p:sp>
        <p:nvSpPr>
          <p:cNvPr id="4" name="TextBox 3"/>
          <p:cNvSpPr txBox="1"/>
          <p:nvPr/>
        </p:nvSpPr>
        <p:spPr>
          <a:xfrm>
            <a:off x="81023" y="1446836"/>
            <a:ext cx="949124" cy="4555093"/>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a:p>
            <a:endParaRPr lang="en-US" sz="1000" b="1" dirty="0"/>
          </a:p>
          <a:p>
            <a:endParaRPr lang="en-US" sz="1000" b="1" dirty="0" smtClean="0"/>
          </a:p>
          <a:p>
            <a:r>
              <a:rPr lang="en-US" sz="1000" b="1" dirty="0" smtClean="0"/>
              <a:t>EDA</a:t>
            </a:r>
          </a:p>
          <a:p>
            <a:endParaRPr lang="en-US" sz="1000" b="1" dirty="0"/>
          </a:p>
          <a:p>
            <a:endParaRPr lang="en-US" sz="1000" b="1" dirty="0" smtClean="0"/>
          </a:p>
          <a:p>
            <a:endParaRPr lang="en-US" sz="1000" b="1" dirty="0"/>
          </a:p>
          <a:p>
            <a:endParaRPr lang="en-US" sz="1000" b="1" dirty="0" smtClean="0"/>
          </a:p>
          <a:p>
            <a:r>
              <a:rPr lang="en-US" sz="1000" b="1" dirty="0" smtClean="0"/>
              <a:t>Data Adjustments</a:t>
            </a:r>
          </a:p>
          <a:p>
            <a:endParaRPr lang="en-US" sz="1000" b="1" dirty="0"/>
          </a:p>
          <a:p>
            <a:endParaRPr lang="en-US" sz="1000" b="1" dirty="0" smtClean="0"/>
          </a:p>
          <a:p>
            <a:endParaRPr lang="en-US" sz="1000" b="1" dirty="0"/>
          </a:p>
          <a:p>
            <a:endParaRPr lang="en-US" sz="1000" b="1" dirty="0" smtClean="0"/>
          </a:p>
          <a:p>
            <a:r>
              <a:rPr lang="en-US" sz="1000" b="1" dirty="0" smtClean="0"/>
              <a:t>Model</a:t>
            </a:r>
          </a:p>
          <a:p>
            <a:endParaRPr lang="en-US" sz="1000" b="1" dirty="0"/>
          </a:p>
          <a:p>
            <a:endParaRPr lang="en-US" sz="1000" b="1" dirty="0" smtClean="0"/>
          </a:p>
          <a:p>
            <a:endParaRPr lang="en-US" sz="1000" b="1" dirty="0"/>
          </a:p>
          <a:p>
            <a:endParaRPr lang="en-US" sz="1000" b="1" dirty="0" smtClean="0"/>
          </a:p>
          <a:p>
            <a:r>
              <a:rPr lang="en-US" sz="1000" b="1" dirty="0" smtClean="0"/>
              <a:t>Results</a:t>
            </a:r>
          </a:p>
          <a:p>
            <a:endParaRPr lang="en-US" sz="10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235" y="249378"/>
            <a:ext cx="6377650" cy="6377650"/>
          </a:xfrm>
          <a:prstGeom prst="rect">
            <a:avLst/>
          </a:prstGeom>
        </p:spPr>
      </p:pic>
      <p:sp>
        <p:nvSpPr>
          <p:cNvPr id="8" name="Content Placeholder 2"/>
          <p:cNvSpPr txBox="1">
            <a:spLocks/>
          </p:cNvSpPr>
          <p:nvPr/>
        </p:nvSpPr>
        <p:spPr>
          <a:xfrm>
            <a:off x="1150716" y="1446835"/>
            <a:ext cx="4137950" cy="5411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smtClean="0"/>
              <a:t>Interpretation</a:t>
            </a:r>
          </a:p>
          <a:p>
            <a:pPr marL="0" indent="0">
              <a:lnSpc>
                <a:spcPct val="100000"/>
              </a:lnSpc>
              <a:spcBef>
                <a:spcPts val="0"/>
              </a:spcBef>
              <a:buNone/>
            </a:pPr>
            <a:endParaRPr lang="en-US" sz="2000" dirty="0" smtClean="0"/>
          </a:p>
          <a:p>
            <a:pPr marL="0" indent="0">
              <a:lnSpc>
                <a:spcPct val="100000"/>
              </a:lnSpc>
              <a:spcBef>
                <a:spcPts val="0"/>
              </a:spcBef>
              <a:buNone/>
            </a:pPr>
            <a:r>
              <a:rPr lang="en-US" sz="2000" dirty="0" smtClean="0"/>
              <a:t>PC1(X-axis): How technical the skill is</a:t>
            </a:r>
          </a:p>
          <a:p>
            <a:pPr marL="0" indent="0">
              <a:lnSpc>
                <a:spcPct val="100000"/>
              </a:lnSpc>
              <a:spcBef>
                <a:spcPts val="0"/>
              </a:spcBef>
              <a:buNone/>
            </a:pPr>
            <a:endParaRPr lang="en-US" sz="2000" dirty="0"/>
          </a:p>
          <a:p>
            <a:pPr marL="0" indent="0">
              <a:lnSpc>
                <a:spcPct val="100000"/>
              </a:lnSpc>
              <a:spcBef>
                <a:spcPts val="0"/>
              </a:spcBef>
              <a:buNone/>
            </a:pPr>
            <a:r>
              <a:rPr lang="en-US" sz="2000" dirty="0" smtClean="0"/>
              <a:t>PC2 (Y-axis): How business critical the skill is</a:t>
            </a:r>
          </a:p>
          <a:p>
            <a:pPr marL="0" indent="0">
              <a:lnSpc>
                <a:spcPct val="100000"/>
              </a:lnSpc>
              <a:spcBef>
                <a:spcPts val="0"/>
              </a:spcBef>
              <a:buNone/>
            </a:pPr>
            <a:endParaRPr lang="en-US" sz="2000" dirty="0"/>
          </a:p>
          <a:p>
            <a:pPr marL="0" indent="0">
              <a:lnSpc>
                <a:spcPct val="100000"/>
              </a:lnSpc>
              <a:spcBef>
                <a:spcPts val="0"/>
              </a:spcBef>
              <a:buNone/>
            </a:pPr>
            <a:r>
              <a:rPr lang="en-US" sz="2000" b="1" dirty="0" smtClean="0"/>
              <a:t>Insights:</a:t>
            </a:r>
          </a:p>
          <a:p>
            <a:pPr marL="0" indent="0">
              <a:lnSpc>
                <a:spcPct val="100000"/>
              </a:lnSpc>
              <a:spcBef>
                <a:spcPts val="0"/>
              </a:spcBef>
              <a:buNone/>
            </a:pPr>
            <a:endParaRPr lang="en-US" sz="2000" b="1" dirty="0"/>
          </a:p>
          <a:p>
            <a:pPr marL="0" indent="0">
              <a:lnSpc>
                <a:spcPct val="100000"/>
              </a:lnSpc>
              <a:spcBef>
                <a:spcPts val="0"/>
              </a:spcBef>
              <a:buNone/>
            </a:pPr>
            <a:r>
              <a:rPr lang="en-US" sz="2000" dirty="0" smtClean="0"/>
              <a:t>One of the most critical marketing roles, brand strategy, seems to be very versatile (or not clearly defined). </a:t>
            </a:r>
          </a:p>
          <a:p>
            <a:pPr marL="0" indent="0">
              <a:lnSpc>
                <a:spcPct val="100000"/>
              </a:lnSpc>
              <a:spcBef>
                <a:spcPts val="0"/>
              </a:spcBef>
              <a:buNone/>
            </a:pPr>
            <a:endParaRPr lang="en-US" sz="2000" dirty="0"/>
          </a:p>
          <a:p>
            <a:pPr marL="0" indent="0">
              <a:lnSpc>
                <a:spcPct val="100000"/>
              </a:lnSpc>
              <a:spcBef>
                <a:spcPts val="0"/>
              </a:spcBef>
              <a:buNone/>
            </a:pPr>
            <a:r>
              <a:rPr lang="en-US" sz="2000" dirty="0" smtClean="0"/>
              <a:t>There appears to be four career groupings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235" y="2193421"/>
            <a:ext cx="6336751" cy="2853141"/>
          </a:xfrm>
          <a:prstGeom prst="rect">
            <a:avLst/>
          </a:prstGeom>
        </p:spPr>
      </p:pic>
    </p:spTree>
    <p:extLst>
      <p:ext uri="{BB962C8B-B14F-4D97-AF65-F5344CB8AC3E}">
        <p14:creationId xmlns:p14="http://schemas.microsoft.com/office/powerpoint/2010/main" val="30408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Results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708" y="-148642"/>
            <a:ext cx="1894936" cy="7006642"/>
          </a:xfrm>
        </p:spPr>
      </p:pic>
      <p:sp>
        <p:nvSpPr>
          <p:cNvPr id="4" name="TextBox 3"/>
          <p:cNvSpPr txBox="1"/>
          <p:nvPr/>
        </p:nvSpPr>
        <p:spPr>
          <a:xfrm>
            <a:off x="81023" y="1446836"/>
            <a:ext cx="949124" cy="4555093"/>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a:p>
            <a:endParaRPr lang="en-US" sz="1000" b="1" dirty="0"/>
          </a:p>
          <a:p>
            <a:endParaRPr lang="en-US" sz="1000" b="1" dirty="0" smtClean="0"/>
          </a:p>
          <a:p>
            <a:r>
              <a:rPr lang="en-US" sz="1000" b="1" dirty="0" smtClean="0"/>
              <a:t>EDA</a:t>
            </a:r>
          </a:p>
          <a:p>
            <a:endParaRPr lang="en-US" sz="1000" b="1" dirty="0"/>
          </a:p>
          <a:p>
            <a:endParaRPr lang="en-US" sz="1000" b="1" dirty="0" smtClean="0"/>
          </a:p>
          <a:p>
            <a:endParaRPr lang="en-US" sz="1000" b="1" dirty="0"/>
          </a:p>
          <a:p>
            <a:endParaRPr lang="en-US" sz="1000" b="1" dirty="0" smtClean="0"/>
          </a:p>
          <a:p>
            <a:r>
              <a:rPr lang="en-US" sz="1000" b="1" dirty="0" smtClean="0"/>
              <a:t>Data Adjustments</a:t>
            </a:r>
          </a:p>
          <a:p>
            <a:endParaRPr lang="en-US" sz="1000" b="1" dirty="0"/>
          </a:p>
          <a:p>
            <a:endParaRPr lang="en-US" sz="1000" b="1" dirty="0" smtClean="0"/>
          </a:p>
          <a:p>
            <a:endParaRPr lang="en-US" sz="1000" b="1" dirty="0"/>
          </a:p>
          <a:p>
            <a:endParaRPr lang="en-US" sz="1000" b="1" dirty="0" smtClean="0"/>
          </a:p>
          <a:p>
            <a:r>
              <a:rPr lang="en-US" sz="1000" b="1" dirty="0" smtClean="0"/>
              <a:t>Model</a:t>
            </a:r>
          </a:p>
          <a:p>
            <a:endParaRPr lang="en-US" sz="1000" b="1" dirty="0"/>
          </a:p>
          <a:p>
            <a:endParaRPr lang="en-US" sz="1000" b="1" dirty="0" smtClean="0"/>
          </a:p>
          <a:p>
            <a:endParaRPr lang="en-US" sz="1000" b="1" dirty="0"/>
          </a:p>
          <a:p>
            <a:endParaRPr lang="en-US" sz="1000" b="1" dirty="0" smtClean="0"/>
          </a:p>
          <a:p>
            <a:r>
              <a:rPr lang="en-US" sz="1000" b="1" dirty="0" smtClean="0"/>
              <a:t>Results</a:t>
            </a:r>
          </a:p>
          <a:p>
            <a:endParaRPr lang="en-US" sz="1000" b="1" dirty="0"/>
          </a:p>
        </p:txBody>
      </p:sp>
      <p:sp>
        <p:nvSpPr>
          <p:cNvPr id="8" name="Content Placeholder 2"/>
          <p:cNvSpPr txBox="1">
            <a:spLocks/>
          </p:cNvSpPr>
          <p:nvPr/>
        </p:nvSpPr>
        <p:spPr>
          <a:xfrm>
            <a:off x="1150716" y="1446835"/>
            <a:ext cx="2981446" cy="5411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smtClean="0"/>
              <a:t>Interpretation</a:t>
            </a:r>
          </a:p>
          <a:p>
            <a:pPr marL="0" indent="0">
              <a:lnSpc>
                <a:spcPct val="100000"/>
              </a:lnSpc>
              <a:spcBef>
                <a:spcPts val="0"/>
              </a:spcBef>
              <a:buNone/>
            </a:pPr>
            <a:endParaRPr lang="en-US" sz="2000" b="1" dirty="0"/>
          </a:p>
          <a:p>
            <a:pPr marL="0" indent="0">
              <a:lnSpc>
                <a:spcPct val="100000"/>
              </a:lnSpc>
              <a:spcBef>
                <a:spcPts val="0"/>
              </a:spcBef>
              <a:buNone/>
            </a:pPr>
            <a:r>
              <a:rPr lang="en-US" sz="2000" dirty="0" smtClean="0"/>
              <a:t>Interestingly, skills in negotiations seemed to be the most important when determining what career fits best with the skills a student may have or be interested in learning.</a:t>
            </a:r>
          </a:p>
          <a:p>
            <a:pPr marL="0" indent="0">
              <a:lnSpc>
                <a:spcPct val="100000"/>
              </a:lnSpc>
              <a:spcBef>
                <a:spcPts val="0"/>
              </a:spcBef>
              <a:buNone/>
            </a:pPr>
            <a:endParaRPr lang="en-US" sz="2000" dirty="0"/>
          </a:p>
          <a:p>
            <a:pPr marL="0" indent="0">
              <a:lnSpc>
                <a:spcPct val="100000"/>
              </a:lnSpc>
              <a:spcBef>
                <a:spcPts val="0"/>
              </a:spcBef>
              <a:buNone/>
            </a:pPr>
            <a:r>
              <a:rPr lang="en-US" sz="2000" dirty="0" smtClean="0"/>
              <a:t>SQL seems to be more of a decider (likely for the Analyst position)</a:t>
            </a:r>
          </a:p>
          <a:p>
            <a:pPr marL="0" indent="0">
              <a:lnSpc>
                <a:spcPct val="100000"/>
              </a:lnSpc>
              <a:spcBef>
                <a:spcPts val="0"/>
              </a:spcBef>
              <a:buNone/>
            </a:pPr>
            <a:endParaRPr lang="en-US" sz="20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003" y="1030147"/>
            <a:ext cx="7919997" cy="4769684"/>
          </a:xfrm>
          <a:prstGeom prst="rect">
            <a:avLst/>
          </a:prstGeom>
        </p:spPr>
      </p:pic>
      <p:sp>
        <p:nvSpPr>
          <p:cNvPr id="6" name="TextBox 5"/>
          <p:cNvSpPr txBox="1"/>
          <p:nvPr/>
        </p:nvSpPr>
        <p:spPr>
          <a:xfrm>
            <a:off x="5920310" y="617990"/>
            <a:ext cx="4623382" cy="369332"/>
          </a:xfrm>
          <a:prstGeom prst="rect">
            <a:avLst/>
          </a:prstGeom>
          <a:noFill/>
        </p:spPr>
        <p:txBody>
          <a:bodyPr wrap="none" rtlCol="0">
            <a:spAutoFit/>
          </a:bodyPr>
          <a:lstStyle/>
          <a:p>
            <a:r>
              <a:rPr lang="en-US" dirty="0" smtClean="0"/>
              <a:t>Random Forest predicting for each </a:t>
            </a:r>
            <a:r>
              <a:rPr lang="en-US" dirty="0"/>
              <a:t>c</a:t>
            </a:r>
            <a:r>
              <a:rPr lang="en-US" dirty="0" smtClean="0"/>
              <a:t>areer type</a:t>
            </a:r>
            <a:endParaRPr lang="en-US" dirty="0"/>
          </a:p>
        </p:txBody>
      </p:sp>
    </p:spTree>
    <p:extLst>
      <p:ext uri="{BB962C8B-B14F-4D97-AF65-F5344CB8AC3E}">
        <p14:creationId xmlns:p14="http://schemas.microsoft.com/office/powerpoint/2010/main" val="1672474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Results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708" y="-148642"/>
            <a:ext cx="1894936" cy="7006642"/>
          </a:xfrm>
        </p:spPr>
      </p:pic>
      <p:sp>
        <p:nvSpPr>
          <p:cNvPr id="4" name="TextBox 3"/>
          <p:cNvSpPr txBox="1"/>
          <p:nvPr/>
        </p:nvSpPr>
        <p:spPr>
          <a:xfrm>
            <a:off x="81023" y="1446836"/>
            <a:ext cx="949124" cy="4555093"/>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a:p>
            <a:endParaRPr lang="en-US" sz="1000" b="1" dirty="0"/>
          </a:p>
          <a:p>
            <a:endParaRPr lang="en-US" sz="1000" b="1" dirty="0" smtClean="0"/>
          </a:p>
          <a:p>
            <a:r>
              <a:rPr lang="en-US" sz="1000" b="1" dirty="0" smtClean="0"/>
              <a:t>EDA</a:t>
            </a:r>
          </a:p>
          <a:p>
            <a:endParaRPr lang="en-US" sz="1000" b="1" dirty="0"/>
          </a:p>
          <a:p>
            <a:endParaRPr lang="en-US" sz="1000" b="1" dirty="0" smtClean="0"/>
          </a:p>
          <a:p>
            <a:endParaRPr lang="en-US" sz="1000" b="1" dirty="0"/>
          </a:p>
          <a:p>
            <a:endParaRPr lang="en-US" sz="1000" b="1" dirty="0" smtClean="0"/>
          </a:p>
          <a:p>
            <a:r>
              <a:rPr lang="en-US" sz="1000" b="1" dirty="0" smtClean="0"/>
              <a:t>Data Adjustments</a:t>
            </a:r>
          </a:p>
          <a:p>
            <a:endParaRPr lang="en-US" sz="1000" b="1" dirty="0"/>
          </a:p>
          <a:p>
            <a:endParaRPr lang="en-US" sz="1000" b="1" dirty="0" smtClean="0"/>
          </a:p>
          <a:p>
            <a:endParaRPr lang="en-US" sz="1000" b="1" dirty="0"/>
          </a:p>
          <a:p>
            <a:endParaRPr lang="en-US" sz="1000" b="1" dirty="0" smtClean="0"/>
          </a:p>
          <a:p>
            <a:r>
              <a:rPr lang="en-US" sz="1000" b="1" dirty="0" smtClean="0"/>
              <a:t>Model</a:t>
            </a:r>
          </a:p>
          <a:p>
            <a:endParaRPr lang="en-US" sz="1000" b="1" dirty="0"/>
          </a:p>
          <a:p>
            <a:endParaRPr lang="en-US" sz="1000" b="1" dirty="0" smtClean="0"/>
          </a:p>
          <a:p>
            <a:endParaRPr lang="en-US" sz="1000" b="1" dirty="0"/>
          </a:p>
          <a:p>
            <a:endParaRPr lang="en-US" sz="1000" b="1" dirty="0" smtClean="0"/>
          </a:p>
          <a:p>
            <a:r>
              <a:rPr lang="en-US" sz="1000" b="1" dirty="0" smtClean="0"/>
              <a:t>Results</a:t>
            </a:r>
          </a:p>
          <a:p>
            <a:endParaRPr lang="en-US" sz="1000" b="1" dirty="0"/>
          </a:p>
        </p:txBody>
      </p:sp>
      <p:sp>
        <p:nvSpPr>
          <p:cNvPr id="8" name="Content Placeholder 2"/>
          <p:cNvSpPr txBox="1">
            <a:spLocks/>
          </p:cNvSpPr>
          <p:nvPr/>
        </p:nvSpPr>
        <p:spPr>
          <a:xfrm>
            <a:off x="1150716" y="1446836"/>
            <a:ext cx="3976869" cy="5411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smtClean="0"/>
              <a:t>Prediction accuracy was 70</a:t>
            </a:r>
            <a:r>
              <a:rPr lang="en-US" sz="2000" dirty="0" smtClean="0"/>
              <a:t>%</a:t>
            </a:r>
          </a:p>
          <a:p>
            <a:pPr marL="0" indent="0">
              <a:lnSpc>
                <a:spcPct val="100000"/>
              </a:lnSpc>
              <a:spcBef>
                <a:spcPts val="0"/>
              </a:spcBef>
              <a:buNone/>
            </a:pPr>
            <a:endParaRPr lang="en-US" sz="2000" dirty="0" smtClean="0"/>
          </a:p>
          <a:p>
            <a:pPr marL="0" indent="0">
              <a:lnSpc>
                <a:spcPct val="100000"/>
              </a:lnSpc>
              <a:spcBef>
                <a:spcPts val="0"/>
              </a:spcBef>
              <a:buNone/>
            </a:pPr>
            <a:r>
              <a:rPr lang="en-US" sz="2000" dirty="0" smtClean="0"/>
              <a:t>The top predictors for what job matched with certain skills were skills that were more strategic in nature. These included skills such as brand design and negotiations, which are more high level compared to skills such as Adobe Creative Cloud and R, which are more tactical in nature.</a:t>
            </a:r>
            <a:endParaRPr lang="en-US" sz="2000" dirty="0"/>
          </a:p>
        </p:txBody>
      </p:sp>
      <p:sp>
        <p:nvSpPr>
          <p:cNvPr id="6" name="TextBox 5"/>
          <p:cNvSpPr txBox="1"/>
          <p:nvPr/>
        </p:nvSpPr>
        <p:spPr>
          <a:xfrm>
            <a:off x="5920310" y="617990"/>
            <a:ext cx="4623382" cy="369332"/>
          </a:xfrm>
          <a:prstGeom prst="rect">
            <a:avLst/>
          </a:prstGeom>
          <a:noFill/>
        </p:spPr>
        <p:txBody>
          <a:bodyPr wrap="none" rtlCol="0">
            <a:spAutoFit/>
          </a:bodyPr>
          <a:lstStyle/>
          <a:p>
            <a:r>
              <a:rPr lang="en-US" dirty="0" smtClean="0"/>
              <a:t>Random Forest predicting for each </a:t>
            </a:r>
            <a:r>
              <a:rPr lang="en-US" dirty="0"/>
              <a:t>c</a:t>
            </a:r>
            <a:r>
              <a:rPr lang="en-US" dirty="0" smtClean="0"/>
              <a:t>areer type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781" y="1027906"/>
            <a:ext cx="1302795" cy="55517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0892" y="1027906"/>
            <a:ext cx="812800" cy="5569821"/>
          </a:xfrm>
          <a:prstGeom prst="rect">
            <a:avLst/>
          </a:prstGeom>
        </p:spPr>
      </p:pic>
    </p:spTree>
    <p:extLst>
      <p:ext uri="{BB962C8B-B14F-4D97-AF65-F5344CB8AC3E}">
        <p14:creationId xmlns:p14="http://schemas.microsoft.com/office/powerpoint/2010/main" val="913329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893" y="-148832"/>
            <a:ext cx="1878325" cy="7006832"/>
          </a:xfrm>
        </p:spPr>
      </p:pic>
      <p:sp>
        <p:nvSpPr>
          <p:cNvPr id="4" name="TextBox 3"/>
          <p:cNvSpPr txBox="1"/>
          <p:nvPr/>
        </p:nvSpPr>
        <p:spPr>
          <a:xfrm>
            <a:off x="81023" y="1446836"/>
            <a:ext cx="949124" cy="5324535"/>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a:p>
            <a:endParaRPr lang="en-US" sz="1000" b="1" dirty="0"/>
          </a:p>
          <a:p>
            <a:endParaRPr lang="en-US" sz="1000" b="1" dirty="0" smtClean="0"/>
          </a:p>
          <a:p>
            <a:r>
              <a:rPr lang="en-US" sz="1000" b="1" dirty="0" smtClean="0"/>
              <a:t>EDA</a:t>
            </a:r>
          </a:p>
          <a:p>
            <a:endParaRPr lang="en-US" sz="1000" b="1" dirty="0"/>
          </a:p>
          <a:p>
            <a:endParaRPr lang="en-US" sz="1000" b="1" dirty="0" smtClean="0"/>
          </a:p>
          <a:p>
            <a:endParaRPr lang="en-US" sz="1000" b="1" dirty="0"/>
          </a:p>
          <a:p>
            <a:endParaRPr lang="en-US" sz="1000" b="1" dirty="0" smtClean="0"/>
          </a:p>
          <a:p>
            <a:r>
              <a:rPr lang="en-US" sz="1000" b="1" dirty="0" smtClean="0"/>
              <a:t>Data Adjustments</a:t>
            </a:r>
          </a:p>
          <a:p>
            <a:endParaRPr lang="en-US" sz="1000" b="1" dirty="0"/>
          </a:p>
          <a:p>
            <a:endParaRPr lang="en-US" sz="1000" b="1" dirty="0" smtClean="0"/>
          </a:p>
          <a:p>
            <a:endParaRPr lang="en-US" sz="1000" b="1" dirty="0"/>
          </a:p>
          <a:p>
            <a:endParaRPr lang="en-US" sz="1000" b="1" dirty="0" smtClean="0"/>
          </a:p>
          <a:p>
            <a:r>
              <a:rPr lang="en-US" sz="1000" b="1" dirty="0" smtClean="0"/>
              <a:t>Model</a:t>
            </a:r>
          </a:p>
          <a:p>
            <a:endParaRPr lang="en-US" sz="1000" b="1" dirty="0"/>
          </a:p>
          <a:p>
            <a:endParaRPr lang="en-US" sz="1000" b="1" dirty="0" smtClean="0"/>
          </a:p>
          <a:p>
            <a:endParaRPr lang="en-US" sz="1000" b="1" dirty="0"/>
          </a:p>
          <a:p>
            <a:endParaRPr lang="en-US" sz="1000" b="1" dirty="0" smtClean="0"/>
          </a:p>
          <a:p>
            <a:r>
              <a:rPr lang="en-US" sz="1000" b="1" dirty="0" smtClean="0"/>
              <a:t>Results</a:t>
            </a:r>
          </a:p>
          <a:p>
            <a:endParaRPr lang="en-US" sz="1000" b="1" dirty="0"/>
          </a:p>
          <a:p>
            <a:endParaRPr lang="en-US" sz="1000" b="1" dirty="0" smtClean="0"/>
          </a:p>
          <a:p>
            <a:endParaRPr lang="en-US" sz="1000" b="1" dirty="0"/>
          </a:p>
          <a:p>
            <a:endParaRPr lang="en-US" sz="1000" b="1" dirty="0" smtClean="0"/>
          </a:p>
          <a:p>
            <a:r>
              <a:rPr lang="en-US" sz="1000" b="1" dirty="0" smtClean="0"/>
              <a:t>Findings and Implications</a:t>
            </a:r>
          </a:p>
        </p:txBody>
      </p:sp>
      <p:sp>
        <p:nvSpPr>
          <p:cNvPr id="6" name="Content Placeholder 2"/>
          <p:cNvSpPr txBox="1">
            <a:spLocks/>
          </p:cNvSpPr>
          <p:nvPr/>
        </p:nvSpPr>
        <p:spPr>
          <a:xfrm>
            <a:off x="1150716" y="1446836"/>
            <a:ext cx="10515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60000"/>
              </a:lnSpc>
              <a:spcBef>
                <a:spcPts val="0"/>
              </a:spcBef>
              <a:buFont typeface="+mj-lt"/>
              <a:buAutoNum type="arabicPeriod"/>
            </a:pPr>
            <a:r>
              <a:rPr lang="en-US" dirty="0" smtClean="0"/>
              <a:t>The PCA revealed that four career options may be more suitable for a marketing major. If the school can include more technical </a:t>
            </a:r>
            <a:r>
              <a:rPr lang="en-US" dirty="0" smtClean="0"/>
              <a:t>classes.</a:t>
            </a:r>
          </a:p>
          <a:p>
            <a:pPr marL="514350" indent="-514350">
              <a:lnSpc>
                <a:spcPct val="160000"/>
              </a:lnSpc>
              <a:spcBef>
                <a:spcPts val="0"/>
              </a:spcBef>
              <a:buFont typeface="+mj-lt"/>
              <a:buAutoNum type="arabicPeriod"/>
            </a:pPr>
            <a:endParaRPr lang="en-US" dirty="0"/>
          </a:p>
          <a:p>
            <a:pPr marL="514350" indent="-514350">
              <a:lnSpc>
                <a:spcPct val="160000"/>
              </a:lnSpc>
              <a:spcBef>
                <a:spcPts val="0"/>
              </a:spcBef>
              <a:buFont typeface="+mj-lt"/>
              <a:buAutoNum type="arabicPeriod"/>
            </a:pPr>
            <a:r>
              <a:rPr lang="en-US" dirty="0" smtClean="0"/>
              <a:t>Marketing education should place more focus on higher level skills, given that tactical skills may be easier to teach on the job.</a:t>
            </a:r>
            <a:endParaRPr lang="en-US" dirty="0" smtClean="0"/>
          </a:p>
          <a:p>
            <a:pPr marL="514350" indent="-514350">
              <a:lnSpc>
                <a:spcPct val="160000"/>
              </a:lnSpc>
              <a:spcBef>
                <a:spcPts val="0"/>
              </a:spcBef>
              <a:buFont typeface="+mj-lt"/>
              <a:buAutoNum type="arabicPeriod"/>
            </a:pPr>
            <a:endParaRPr lang="en-US" dirty="0"/>
          </a:p>
        </p:txBody>
      </p:sp>
    </p:spTree>
    <p:extLst>
      <p:ext uri="{BB962C8B-B14F-4D97-AF65-F5344CB8AC3E}">
        <p14:creationId xmlns:p14="http://schemas.microsoft.com/office/powerpoint/2010/main" val="1051950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07624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436233" y="1547831"/>
            <a:ext cx="5944565" cy="5032375"/>
          </a:xfrm>
        </p:spPr>
        <p:txBody>
          <a:bodyPr>
            <a:normAutofit/>
          </a:bodyPr>
          <a:lstStyle/>
          <a:p>
            <a:pPr marL="514350" marR="0" lvl="0" indent="-514350" defTabSz="914400" eaLnBrk="1" fontAlgn="auto" latinLnBrk="0" hangingPunct="1">
              <a:lnSpc>
                <a:spcPct val="160000"/>
              </a:lnSpc>
              <a:spcBef>
                <a:spcPts val="0"/>
              </a:spcBef>
              <a:spcAft>
                <a:spcPts val="0"/>
              </a:spcAft>
              <a:buClrTx/>
              <a:buSzTx/>
              <a:buFont typeface="+mj-lt"/>
              <a:buAutoNum type="arabicPeriod"/>
              <a:tabLst/>
              <a:defRPr/>
            </a:pPr>
            <a:r>
              <a:rPr lang="en-US" dirty="0" smtClean="0"/>
              <a:t>Context and Questions</a:t>
            </a:r>
          </a:p>
          <a:p>
            <a:pPr marL="514350" marR="0" lvl="0" indent="-514350" defTabSz="914400" eaLnBrk="1" fontAlgn="auto" latinLnBrk="0" hangingPunct="1">
              <a:lnSpc>
                <a:spcPct val="160000"/>
              </a:lnSpc>
              <a:spcBef>
                <a:spcPts val="0"/>
              </a:spcBef>
              <a:spcAft>
                <a:spcPts val="0"/>
              </a:spcAft>
              <a:buClrTx/>
              <a:buSzTx/>
              <a:buFont typeface="+mj-lt"/>
              <a:buAutoNum type="arabicPeriod"/>
              <a:tabLst/>
              <a:defRPr/>
            </a:pPr>
            <a:r>
              <a:rPr lang="en-US" dirty="0" smtClean="0"/>
              <a:t>Data Overview</a:t>
            </a:r>
            <a:endParaRPr lang="en-US" dirty="0"/>
          </a:p>
          <a:p>
            <a:pPr marL="514350" marR="0" lvl="0" indent="-514350" defTabSz="914400" eaLnBrk="1" fontAlgn="auto" latinLnBrk="0" hangingPunct="1">
              <a:lnSpc>
                <a:spcPct val="160000"/>
              </a:lnSpc>
              <a:spcBef>
                <a:spcPts val="0"/>
              </a:spcBef>
              <a:spcAft>
                <a:spcPts val="0"/>
              </a:spcAft>
              <a:buClrTx/>
              <a:buSzTx/>
              <a:buFont typeface="+mj-lt"/>
              <a:buAutoNum type="arabicPeriod"/>
              <a:tabLst/>
              <a:defRPr/>
            </a:pPr>
            <a:r>
              <a:rPr lang="en-US" dirty="0" smtClean="0"/>
              <a:t>Exploratory Data Analysis (EDA)</a:t>
            </a:r>
            <a:endParaRPr lang="en-US" dirty="0"/>
          </a:p>
          <a:p>
            <a:pPr marL="514350" marR="0" lvl="0" indent="-514350" defTabSz="914400" eaLnBrk="1" fontAlgn="auto" latinLnBrk="0" hangingPunct="1">
              <a:lnSpc>
                <a:spcPct val="160000"/>
              </a:lnSpc>
              <a:spcBef>
                <a:spcPts val="0"/>
              </a:spcBef>
              <a:spcAft>
                <a:spcPts val="0"/>
              </a:spcAft>
              <a:buClrTx/>
              <a:buSzTx/>
              <a:buFont typeface="+mj-lt"/>
              <a:buAutoNum type="arabicPeriod"/>
              <a:tabLst/>
              <a:defRPr/>
            </a:pPr>
            <a:r>
              <a:rPr lang="en-US" dirty="0" smtClean="0"/>
              <a:t>Data Adjustments</a:t>
            </a:r>
          </a:p>
          <a:p>
            <a:pPr marL="514350" marR="0" lvl="0" indent="-514350" defTabSz="914400" eaLnBrk="1" fontAlgn="auto" latinLnBrk="0" hangingPunct="1">
              <a:lnSpc>
                <a:spcPct val="160000"/>
              </a:lnSpc>
              <a:spcBef>
                <a:spcPts val="0"/>
              </a:spcBef>
              <a:spcAft>
                <a:spcPts val="0"/>
              </a:spcAft>
              <a:buClrTx/>
              <a:buSzTx/>
              <a:buFont typeface="+mj-lt"/>
              <a:buAutoNum type="arabicPeriod"/>
              <a:tabLst/>
              <a:defRPr/>
            </a:pPr>
            <a:r>
              <a:rPr lang="en-US" dirty="0" smtClean="0"/>
              <a:t>Decision Tree</a:t>
            </a:r>
          </a:p>
          <a:p>
            <a:pPr marL="514350" marR="0" lvl="0" indent="-514350" defTabSz="914400" eaLnBrk="1" fontAlgn="auto" latinLnBrk="0" hangingPunct="1">
              <a:lnSpc>
                <a:spcPct val="160000"/>
              </a:lnSpc>
              <a:spcBef>
                <a:spcPts val="0"/>
              </a:spcBef>
              <a:spcAft>
                <a:spcPts val="0"/>
              </a:spcAft>
              <a:buClrTx/>
              <a:buSzTx/>
              <a:buFont typeface="+mj-lt"/>
              <a:buAutoNum type="arabicPeriod"/>
              <a:tabLst/>
              <a:defRPr/>
            </a:pPr>
            <a:r>
              <a:rPr lang="en-US" dirty="0" smtClean="0"/>
              <a:t>Results</a:t>
            </a:r>
          </a:p>
          <a:p>
            <a:pPr marL="514350" marR="0" lvl="0" indent="-514350" defTabSz="914400" eaLnBrk="1" fontAlgn="auto" latinLnBrk="0" hangingPunct="1">
              <a:lnSpc>
                <a:spcPct val="160000"/>
              </a:lnSpc>
              <a:spcBef>
                <a:spcPts val="0"/>
              </a:spcBef>
              <a:spcAft>
                <a:spcPts val="0"/>
              </a:spcAft>
              <a:buClrTx/>
              <a:buSzTx/>
              <a:buFont typeface="+mj-lt"/>
              <a:buAutoNum type="arabicPeriod"/>
              <a:tabLst/>
              <a:defRPr/>
            </a:pPr>
            <a:r>
              <a:rPr lang="en-US" dirty="0" smtClean="0"/>
              <a:t>Findings and Implications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04280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BYU Marketing Majors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4500" y="1219880"/>
            <a:ext cx="6172200" cy="4408714"/>
          </a:xfrm>
        </p:spPr>
      </p:pic>
      <p:sp>
        <p:nvSpPr>
          <p:cNvPr id="4" name="Text Placeholder 3"/>
          <p:cNvSpPr>
            <a:spLocks noGrp="1"/>
          </p:cNvSpPr>
          <p:nvPr>
            <p:ph type="body" sz="half" idx="2"/>
          </p:nvPr>
        </p:nvSpPr>
        <p:spPr/>
        <p:txBody>
          <a:bodyPr/>
          <a:lstStyle/>
          <a:p>
            <a:pPr marL="285750" indent="-285750">
              <a:buFont typeface="Arial" charset="0"/>
              <a:buChar char="•"/>
            </a:pPr>
            <a:endParaRPr lang="en-US" dirty="0"/>
          </a:p>
          <a:p>
            <a:pPr marL="285750" indent="-285750">
              <a:buFont typeface="Arial" charset="0"/>
              <a:buChar char="•"/>
            </a:pPr>
            <a:r>
              <a:rPr lang="en-US" dirty="0" smtClean="0"/>
              <a:t>Limited </a:t>
            </a:r>
            <a:r>
              <a:rPr lang="en-US" dirty="0"/>
              <a:t>e</a:t>
            </a:r>
            <a:r>
              <a:rPr lang="en-US" dirty="0" smtClean="0"/>
              <a:t>nrollment </a:t>
            </a:r>
            <a:r>
              <a:rPr lang="en-US" dirty="0"/>
              <a:t>p</a:t>
            </a:r>
            <a:r>
              <a:rPr lang="en-US" dirty="0" smtClean="0"/>
              <a:t>rogram</a:t>
            </a:r>
            <a:r>
              <a:rPr lang="en-US" dirty="0"/>
              <a:t> of 90 </a:t>
            </a:r>
            <a:r>
              <a:rPr lang="en-US" dirty="0" smtClean="0"/>
              <a:t>students each semester</a:t>
            </a:r>
          </a:p>
          <a:p>
            <a:pPr marL="285750" indent="-285750">
              <a:buFont typeface="Arial" charset="0"/>
              <a:buChar char="•"/>
            </a:pPr>
            <a:endParaRPr lang="en-US" dirty="0"/>
          </a:p>
          <a:p>
            <a:pPr marL="285750" indent="-285750">
              <a:buFont typeface="Arial" charset="0"/>
              <a:buChar char="•"/>
            </a:pPr>
            <a:r>
              <a:rPr lang="en-US" dirty="0" smtClean="0"/>
              <a:t>59% acceptance rate</a:t>
            </a:r>
          </a:p>
          <a:p>
            <a:pPr marL="285750" indent="-285750">
              <a:buFont typeface="Arial" charset="0"/>
              <a:buChar char="•"/>
            </a:pPr>
            <a:endParaRPr lang="en-US" dirty="0"/>
          </a:p>
          <a:p>
            <a:pPr marL="285750" indent="-285750">
              <a:buFont typeface="Arial" charset="0"/>
              <a:buChar char="•"/>
            </a:pPr>
            <a:r>
              <a:rPr lang="en-US" dirty="0" smtClean="0"/>
              <a:t>Top recruiters include Nielsen, Frito-Lay, and Qualtrics</a:t>
            </a:r>
          </a:p>
          <a:p>
            <a:pPr marL="285750" indent="-285750">
              <a:buFont typeface="Arial" charset="0"/>
              <a:buChar char="•"/>
            </a:pPr>
            <a:endParaRPr lang="en-US" dirty="0"/>
          </a:p>
          <a:p>
            <a:pPr marL="285750" indent="-285750">
              <a:buFont typeface="Arial" charset="0"/>
              <a:buChar char="•"/>
            </a:pPr>
            <a:r>
              <a:rPr lang="en-US" dirty="0" smtClean="0"/>
              <a:t>Teaching focus on marketing strategy, branding, and research</a:t>
            </a:r>
          </a:p>
          <a:p>
            <a:endParaRPr lang="en-US" dirty="0"/>
          </a:p>
          <a:p>
            <a:endParaRPr lang="en-US" dirty="0" smtClean="0"/>
          </a:p>
          <a:p>
            <a:endParaRPr lang="en-US" dirty="0" smtClean="0"/>
          </a:p>
        </p:txBody>
      </p:sp>
    </p:spTree>
    <p:extLst>
      <p:ext uri="{BB962C8B-B14F-4D97-AF65-F5344CB8AC3E}">
        <p14:creationId xmlns:p14="http://schemas.microsoft.com/office/powerpoint/2010/main" val="215900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Careers</a:t>
            </a:r>
            <a:endParaRPr lang="en-US" dirty="0"/>
          </a:p>
        </p:txBody>
      </p:sp>
      <p:sp>
        <p:nvSpPr>
          <p:cNvPr id="3" name="Content Placeholder 2"/>
          <p:cNvSpPr>
            <a:spLocks noGrp="1"/>
          </p:cNvSpPr>
          <p:nvPr>
            <p:ph idx="1"/>
          </p:nvPr>
        </p:nvSpPr>
        <p:spPr>
          <a:xfrm>
            <a:off x="1150716" y="1690688"/>
            <a:ext cx="10515600" cy="484139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Context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Marketing is a very broad field with three main career paths: sales, digital, and analytics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Issue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Many marketing students are unaware of how to prepare or even choose a career path.</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Implication</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Educate marketing students on the different marketing career options, how they compare, and what skills apply to each</a:t>
            </a:r>
            <a:endParaRPr lang="en-US" dirty="0"/>
          </a:p>
        </p:txBody>
      </p:sp>
      <p:sp>
        <p:nvSpPr>
          <p:cNvPr id="7" name="TextBox 6"/>
          <p:cNvSpPr txBox="1"/>
          <p:nvPr/>
        </p:nvSpPr>
        <p:spPr>
          <a:xfrm>
            <a:off x="81023" y="1446836"/>
            <a:ext cx="949124" cy="246221"/>
          </a:xfrm>
          <a:prstGeom prst="rect">
            <a:avLst/>
          </a:prstGeom>
          <a:noFill/>
        </p:spPr>
        <p:txBody>
          <a:bodyPr wrap="square" rtlCol="0">
            <a:spAutoFit/>
          </a:bodyPr>
          <a:lstStyle/>
          <a:p>
            <a:r>
              <a:rPr lang="en-US" sz="1000" b="1" dirty="0" smtClean="0"/>
              <a:t>Context</a:t>
            </a:r>
            <a:endParaRPr lang="en-US" sz="1000" b="1" dirty="0"/>
          </a:p>
        </p:txBody>
      </p:sp>
    </p:spTree>
    <p:extLst>
      <p:ext uri="{BB962C8B-B14F-4D97-AF65-F5344CB8AC3E}">
        <p14:creationId xmlns:p14="http://schemas.microsoft.com/office/powerpoint/2010/main" val="43573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a:t>
            </a:r>
            <a:endParaRPr lang="en-US" dirty="0"/>
          </a:p>
        </p:txBody>
      </p:sp>
      <p:sp>
        <p:nvSpPr>
          <p:cNvPr id="3" name="Content Placeholder 2"/>
          <p:cNvSpPr>
            <a:spLocks noGrp="1"/>
          </p:cNvSpPr>
          <p:nvPr>
            <p:ph idx="1"/>
          </p:nvPr>
        </p:nvSpPr>
        <p:spPr>
          <a:xfrm>
            <a:off x="1150716" y="1690689"/>
            <a:ext cx="10515600" cy="5691746"/>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Understand which skills are most important in different marketing jobs, and how a student can prepare for a certain career path.</a:t>
            </a:r>
          </a:p>
        </p:txBody>
      </p:sp>
      <p:sp>
        <p:nvSpPr>
          <p:cNvPr id="6" name="Title 1"/>
          <p:cNvSpPr txBox="1">
            <a:spLocks/>
          </p:cNvSpPr>
          <p:nvPr/>
        </p:nvSpPr>
        <p:spPr>
          <a:xfrm>
            <a:off x="1150716" y="3927346"/>
            <a:ext cx="10515600" cy="1001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a:lstStyle>
          <a:p>
            <a:r>
              <a:rPr lang="en-US" dirty="0" smtClean="0"/>
              <a:t>Method:</a:t>
            </a:r>
          </a:p>
        </p:txBody>
      </p:sp>
      <p:sp>
        <p:nvSpPr>
          <p:cNvPr id="7" name="Content Placeholder 2"/>
          <p:cNvSpPr txBox="1">
            <a:spLocks/>
          </p:cNvSpPr>
          <p:nvPr/>
        </p:nvSpPr>
        <p:spPr>
          <a:xfrm>
            <a:off x="1150716" y="4929340"/>
            <a:ext cx="10515600" cy="2346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dirty="0"/>
              <a:t>R</a:t>
            </a:r>
            <a:r>
              <a:rPr lang="en-US" dirty="0" smtClean="0"/>
              <a:t>andom forest decision trees</a:t>
            </a:r>
          </a:p>
        </p:txBody>
      </p:sp>
    </p:spTree>
    <p:extLst>
      <p:ext uri="{BB962C8B-B14F-4D97-AF65-F5344CB8AC3E}">
        <p14:creationId xmlns:p14="http://schemas.microsoft.com/office/powerpoint/2010/main" val="524681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716" y="365125"/>
            <a:ext cx="7565021" cy="1325563"/>
          </a:xfrm>
        </p:spPr>
        <p:txBody>
          <a:bodyPr/>
          <a:lstStyle/>
          <a:p>
            <a:r>
              <a:rPr lang="en-US" dirty="0" smtClean="0"/>
              <a:t>Source of Data: Survey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028" y="-154646"/>
            <a:ext cx="1894084" cy="7012646"/>
          </a:xfrm>
        </p:spPr>
      </p:pic>
      <p:sp>
        <p:nvSpPr>
          <p:cNvPr id="4" name="TextBox 3"/>
          <p:cNvSpPr txBox="1"/>
          <p:nvPr/>
        </p:nvSpPr>
        <p:spPr>
          <a:xfrm>
            <a:off x="81023" y="1446836"/>
            <a:ext cx="949124" cy="1477328"/>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071" y="1899033"/>
            <a:ext cx="2819199" cy="482739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0413" y="2014004"/>
            <a:ext cx="2420503" cy="477118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6389" y="1956130"/>
            <a:ext cx="2765129" cy="500985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2649" y="1896163"/>
            <a:ext cx="2816900" cy="5013924"/>
          </a:xfrm>
          <a:prstGeom prst="rect">
            <a:avLst/>
          </a:prstGeom>
        </p:spPr>
      </p:pic>
      <p:sp>
        <p:nvSpPr>
          <p:cNvPr id="13" name="TextBox 12"/>
          <p:cNvSpPr txBox="1"/>
          <p:nvPr/>
        </p:nvSpPr>
        <p:spPr>
          <a:xfrm>
            <a:off x="2223020" y="1586798"/>
            <a:ext cx="1369286" cy="400110"/>
          </a:xfrm>
          <a:prstGeom prst="rect">
            <a:avLst/>
          </a:prstGeom>
          <a:noFill/>
        </p:spPr>
        <p:txBody>
          <a:bodyPr wrap="none" rtlCol="0">
            <a:spAutoFit/>
          </a:bodyPr>
          <a:lstStyle/>
          <a:p>
            <a:pPr algn="ctr"/>
            <a:r>
              <a:rPr lang="en-US" sz="2000" dirty="0" smtClean="0">
                <a:latin typeface="Helvetica" charset="0"/>
                <a:ea typeface="Helvetica" charset="0"/>
                <a:cs typeface="Helvetica" charset="0"/>
              </a:rPr>
              <a:t>Classifiers</a:t>
            </a:r>
            <a:endParaRPr lang="en-US" sz="2000" dirty="0">
              <a:latin typeface="Helvetica" charset="0"/>
              <a:ea typeface="Helvetica" charset="0"/>
              <a:cs typeface="Helvetica" charset="0"/>
            </a:endParaRPr>
          </a:p>
        </p:txBody>
      </p:sp>
      <p:sp>
        <p:nvSpPr>
          <p:cNvPr id="14" name="TextBox 13"/>
          <p:cNvSpPr txBox="1"/>
          <p:nvPr/>
        </p:nvSpPr>
        <p:spPr>
          <a:xfrm>
            <a:off x="4468090" y="1586798"/>
            <a:ext cx="1725152" cy="400110"/>
          </a:xfrm>
          <a:prstGeom prst="rect">
            <a:avLst/>
          </a:prstGeom>
          <a:noFill/>
        </p:spPr>
        <p:txBody>
          <a:bodyPr wrap="none" rtlCol="0">
            <a:spAutoFit/>
          </a:bodyPr>
          <a:lstStyle/>
          <a:p>
            <a:pPr algn="ctr"/>
            <a:r>
              <a:rPr lang="en-US" sz="2000" dirty="0" smtClean="0">
                <a:latin typeface="Helvetica" charset="0"/>
                <a:ea typeface="Helvetica" charset="0"/>
                <a:cs typeface="Helvetica" charset="0"/>
              </a:rPr>
              <a:t>Job Selection</a:t>
            </a:r>
            <a:endParaRPr lang="en-US" sz="2000" dirty="0">
              <a:latin typeface="Helvetica" charset="0"/>
              <a:ea typeface="Helvetica" charset="0"/>
              <a:cs typeface="Helvetica" charset="0"/>
            </a:endParaRPr>
          </a:p>
        </p:txBody>
      </p:sp>
      <p:sp>
        <p:nvSpPr>
          <p:cNvPr id="15" name="TextBox 14"/>
          <p:cNvSpPr txBox="1"/>
          <p:nvPr/>
        </p:nvSpPr>
        <p:spPr>
          <a:xfrm>
            <a:off x="6830797" y="1586798"/>
            <a:ext cx="2033442" cy="400110"/>
          </a:xfrm>
          <a:prstGeom prst="rect">
            <a:avLst/>
          </a:prstGeom>
          <a:noFill/>
        </p:spPr>
        <p:txBody>
          <a:bodyPr wrap="none" rtlCol="0">
            <a:spAutoFit/>
          </a:bodyPr>
          <a:lstStyle/>
          <a:p>
            <a:pPr algn="ctr"/>
            <a:r>
              <a:rPr lang="en-US" sz="2000" dirty="0" smtClean="0">
                <a:latin typeface="Helvetica" charset="0"/>
                <a:ea typeface="Helvetica" charset="0"/>
                <a:cs typeface="Helvetica" charset="0"/>
              </a:rPr>
              <a:t>Factor Valuation</a:t>
            </a:r>
            <a:endParaRPr lang="en-US" sz="2000" dirty="0">
              <a:latin typeface="Helvetica" charset="0"/>
              <a:ea typeface="Helvetica" charset="0"/>
              <a:cs typeface="Helvetica" charset="0"/>
            </a:endParaRPr>
          </a:p>
        </p:txBody>
      </p:sp>
      <p:sp>
        <p:nvSpPr>
          <p:cNvPr id="16" name="TextBox 15"/>
          <p:cNvSpPr txBox="1"/>
          <p:nvPr/>
        </p:nvSpPr>
        <p:spPr>
          <a:xfrm>
            <a:off x="8991631" y="1274975"/>
            <a:ext cx="2678938" cy="707886"/>
          </a:xfrm>
          <a:prstGeom prst="rect">
            <a:avLst/>
          </a:prstGeom>
          <a:noFill/>
        </p:spPr>
        <p:txBody>
          <a:bodyPr wrap="none" rtlCol="0">
            <a:spAutoFit/>
          </a:bodyPr>
          <a:lstStyle/>
          <a:p>
            <a:pPr algn="ctr"/>
            <a:r>
              <a:rPr lang="en-US" sz="2000" dirty="0" smtClean="0">
                <a:latin typeface="Helvetica" charset="0"/>
                <a:ea typeface="Helvetica" charset="0"/>
                <a:cs typeface="Helvetica" charset="0"/>
              </a:rPr>
              <a:t>Factor Valuation for</a:t>
            </a:r>
          </a:p>
          <a:p>
            <a:pPr algn="ctr"/>
            <a:r>
              <a:rPr lang="en-US" sz="2000" dirty="0" smtClean="0">
                <a:latin typeface="Helvetica" charset="0"/>
                <a:ea typeface="Helvetica" charset="0"/>
                <a:cs typeface="Helvetica" charset="0"/>
              </a:rPr>
              <a:t>Second Job (optional)</a:t>
            </a: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21473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028" y="-154646"/>
            <a:ext cx="1894084" cy="7012646"/>
          </a:xfrm>
        </p:spPr>
      </p:pic>
      <p:sp>
        <p:nvSpPr>
          <p:cNvPr id="4" name="TextBox 3"/>
          <p:cNvSpPr txBox="1"/>
          <p:nvPr/>
        </p:nvSpPr>
        <p:spPr>
          <a:xfrm>
            <a:off x="81023" y="1446836"/>
            <a:ext cx="949124" cy="1477328"/>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p:txBody>
      </p:sp>
      <p:sp>
        <p:nvSpPr>
          <p:cNvPr id="18" name="Text Placeholder 1"/>
          <p:cNvSpPr txBox="1">
            <a:spLocks/>
          </p:cNvSpPr>
          <p:nvPr/>
        </p:nvSpPr>
        <p:spPr>
          <a:xfrm>
            <a:off x="1150716" y="1769697"/>
            <a:ext cx="5064889" cy="18946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961 respondents</a:t>
            </a:r>
          </a:p>
          <a:p>
            <a:r>
              <a:rPr lang="en-US" sz="2400" dirty="0" smtClean="0"/>
              <a:t>Both students and professionals</a:t>
            </a:r>
          </a:p>
          <a:p>
            <a:r>
              <a:rPr lang="en-US" sz="2400" dirty="0" smtClean="0"/>
              <a:t>Facebook and LinkedIn was the largest sources</a:t>
            </a:r>
          </a:p>
          <a:p>
            <a:endParaRPr lang="en-US" sz="2400" dirty="0" smtClean="0"/>
          </a:p>
        </p:txBody>
      </p:sp>
      <p:sp>
        <p:nvSpPr>
          <p:cNvPr id="19" name="Content Placeholder 2"/>
          <p:cNvSpPr txBox="1">
            <a:spLocks/>
          </p:cNvSpPr>
          <p:nvPr/>
        </p:nvSpPr>
        <p:spPr>
          <a:xfrm>
            <a:off x="1150716" y="4780083"/>
            <a:ext cx="533150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The job of which the respondent is familiar</a:t>
            </a:r>
          </a:p>
          <a:p>
            <a:r>
              <a:rPr lang="en-US" sz="2000" dirty="0" smtClean="0"/>
              <a:t>Gender</a:t>
            </a:r>
          </a:p>
          <a:p>
            <a:r>
              <a:rPr lang="en-US" sz="2000" dirty="0" smtClean="0"/>
              <a:t>Schooling status (student, industry, professor)</a:t>
            </a:r>
          </a:p>
          <a:p>
            <a:endParaRPr lang="en-US" sz="2000" dirty="0"/>
          </a:p>
        </p:txBody>
      </p:sp>
      <p:sp>
        <p:nvSpPr>
          <p:cNvPr id="20" name="Text Placeholder 3"/>
          <p:cNvSpPr txBox="1">
            <a:spLocks/>
          </p:cNvSpPr>
          <p:nvPr/>
        </p:nvSpPr>
        <p:spPr>
          <a:xfrm>
            <a:off x="6483128" y="3956171"/>
            <a:ext cx="5183188" cy="823912"/>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Quantitative</a:t>
            </a:r>
            <a:endParaRPr lang="en-US" sz="2400" b="1" dirty="0"/>
          </a:p>
        </p:txBody>
      </p:sp>
      <p:sp>
        <p:nvSpPr>
          <p:cNvPr id="21" name="Content Placeholder 4"/>
          <p:cNvSpPr txBox="1">
            <a:spLocks/>
          </p:cNvSpPr>
          <p:nvPr/>
        </p:nvSpPr>
        <p:spPr>
          <a:xfrm>
            <a:off x="6483128" y="4780083"/>
            <a:ext cx="518318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Skill importance measures (not important at all == 0, extremely == 7)</a:t>
            </a:r>
          </a:p>
          <a:p>
            <a:r>
              <a:rPr lang="en-US" sz="2000" dirty="0" smtClean="0"/>
              <a:t>Year of birth</a:t>
            </a:r>
            <a:endParaRPr lang="en-US" sz="2000" dirty="0"/>
          </a:p>
          <a:p>
            <a:r>
              <a:rPr lang="en-US" sz="2000" dirty="0" smtClean="0"/>
              <a:t>Marketing and Advertising similarity score</a:t>
            </a:r>
          </a:p>
        </p:txBody>
      </p:sp>
      <p:sp>
        <p:nvSpPr>
          <p:cNvPr id="22" name="Title 5"/>
          <p:cNvSpPr>
            <a:spLocks noGrp="1"/>
          </p:cNvSpPr>
          <p:nvPr>
            <p:ph type="title"/>
          </p:nvPr>
        </p:nvSpPr>
        <p:spPr>
          <a:xfrm>
            <a:off x="1150716" y="365125"/>
            <a:ext cx="10515600" cy="1325563"/>
          </a:xfrm>
        </p:spPr>
        <p:txBody>
          <a:bodyPr/>
          <a:lstStyle/>
          <a:p>
            <a:r>
              <a:rPr lang="en-US" dirty="0" smtClean="0"/>
              <a:t>Survey Responses</a:t>
            </a:r>
            <a:endParaRPr lang="en-US" dirty="0"/>
          </a:p>
        </p:txBody>
      </p:sp>
      <p:sp>
        <p:nvSpPr>
          <p:cNvPr id="25" name="Text Placeholder 1"/>
          <p:cNvSpPr txBox="1">
            <a:spLocks/>
          </p:cNvSpPr>
          <p:nvPr/>
        </p:nvSpPr>
        <p:spPr>
          <a:xfrm>
            <a:off x="1324437" y="3956171"/>
            <a:ext cx="5157787" cy="82391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Categorical</a:t>
            </a:r>
            <a:endParaRPr lang="en-US" sz="24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565" y="803701"/>
            <a:ext cx="6553549" cy="2860676"/>
          </a:xfrm>
          <a:prstGeom prst="rect">
            <a:avLst/>
          </a:prstGeom>
        </p:spPr>
      </p:pic>
    </p:spTree>
    <p:extLst>
      <p:ext uri="{BB962C8B-B14F-4D97-AF65-F5344CB8AC3E}">
        <p14:creationId xmlns:p14="http://schemas.microsoft.com/office/powerpoint/2010/main" val="201661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344" y="-143540"/>
            <a:ext cx="1897912" cy="6964326"/>
          </a:xfrm>
        </p:spPr>
      </p:pic>
      <p:sp>
        <p:nvSpPr>
          <p:cNvPr id="4" name="TextBox 3"/>
          <p:cNvSpPr txBox="1"/>
          <p:nvPr/>
        </p:nvSpPr>
        <p:spPr>
          <a:xfrm>
            <a:off x="81023" y="1446836"/>
            <a:ext cx="949124" cy="2246769"/>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a:p>
            <a:endParaRPr lang="en-US" sz="1000" b="1" dirty="0"/>
          </a:p>
          <a:p>
            <a:endParaRPr lang="en-US" sz="1000" b="1" dirty="0" smtClean="0"/>
          </a:p>
          <a:p>
            <a:r>
              <a:rPr lang="en-US" sz="1000" b="1" dirty="0" smtClean="0"/>
              <a:t>EDA</a:t>
            </a:r>
          </a:p>
          <a:p>
            <a:endParaRPr lang="en-US" sz="1000" b="1" dirty="0"/>
          </a:p>
          <a:p>
            <a:endParaRPr lang="en-US" sz="1000" b="1" dirty="0" smtClean="0"/>
          </a:p>
        </p:txBody>
      </p:sp>
      <p:sp>
        <p:nvSpPr>
          <p:cNvPr id="10" name="TextBox 9"/>
          <p:cNvSpPr txBox="1"/>
          <p:nvPr/>
        </p:nvSpPr>
        <p:spPr>
          <a:xfrm>
            <a:off x="2836932" y="1576343"/>
            <a:ext cx="7046738" cy="461665"/>
          </a:xfrm>
          <a:prstGeom prst="rect">
            <a:avLst/>
          </a:prstGeom>
          <a:noFill/>
        </p:spPr>
        <p:txBody>
          <a:bodyPr wrap="square" rtlCol="0">
            <a:spAutoFit/>
          </a:bodyPr>
          <a:lstStyle/>
          <a:p>
            <a:r>
              <a:rPr lang="en-US" sz="2400" dirty="0" smtClean="0">
                <a:latin typeface="Helvetica" charset="0"/>
                <a:ea typeface="Helvetica" charset="0"/>
                <a:cs typeface="Helvetica" charset="0"/>
              </a:rPr>
              <a:t>Importance scores are not normal</a:t>
            </a:r>
            <a:endParaRPr lang="en-US" sz="2400" dirty="0">
              <a:latin typeface="Helvetica" charset="0"/>
              <a:ea typeface="Helvetica" charset="0"/>
              <a:cs typeface="Helvetica"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932" y="1968393"/>
            <a:ext cx="7143168" cy="4889607"/>
          </a:xfrm>
          <a:prstGeom prst="rect">
            <a:avLst/>
          </a:prstGeom>
        </p:spPr>
      </p:pic>
    </p:spTree>
    <p:extLst>
      <p:ext uri="{BB962C8B-B14F-4D97-AF65-F5344CB8AC3E}">
        <p14:creationId xmlns:p14="http://schemas.microsoft.com/office/powerpoint/2010/main" val="719264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344" y="-143540"/>
            <a:ext cx="1897912" cy="6964326"/>
          </a:xfrm>
        </p:spPr>
      </p:pic>
      <p:sp>
        <p:nvSpPr>
          <p:cNvPr id="4" name="TextBox 3"/>
          <p:cNvSpPr txBox="1"/>
          <p:nvPr/>
        </p:nvSpPr>
        <p:spPr>
          <a:xfrm>
            <a:off x="81023" y="1446836"/>
            <a:ext cx="949124" cy="2246769"/>
          </a:xfrm>
          <a:prstGeom prst="rect">
            <a:avLst/>
          </a:prstGeom>
          <a:noFill/>
        </p:spPr>
        <p:txBody>
          <a:bodyPr wrap="square" rtlCol="0">
            <a:spAutoFit/>
          </a:bodyPr>
          <a:lstStyle/>
          <a:p>
            <a:r>
              <a:rPr lang="en-US" sz="1000" b="1" dirty="0" smtClean="0"/>
              <a:t>Context</a:t>
            </a:r>
          </a:p>
          <a:p>
            <a:endParaRPr lang="en-US" sz="1000" b="1" dirty="0"/>
          </a:p>
          <a:p>
            <a:endParaRPr lang="en-US" sz="1000" b="1" dirty="0" smtClean="0"/>
          </a:p>
          <a:p>
            <a:endParaRPr lang="en-US" sz="1000" b="1" dirty="0"/>
          </a:p>
          <a:p>
            <a:endParaRPr lang="en-US" sz="1000" b="1" dirty="0"/>
          </a:p>
          <a:p>
            <a:r>
              <a:rPr lang="en-US" sz="1000" b="1" dirty="0" smtClean="0"/>
              <a:t>Data Overview</a:t>
            </a:r>
          </a:p>
          <a:p>
            <a:endParaRPr lang="en-US" sz="1000" b="1" dirty="0"/>
          </a:p>
          <a:p>
            <a:endParaRPr lang="en-US" sz="1000" b="1" dirty="0" smtClean="0"/>
          </a:p>
          <a:p>
            <a:endParaRPr lang="en-US" sz="1000" b="1" dirty="0"/>
          </a:p>
          <a:p>
            <a:endParaRPr lang="en-US" sz="1000" b="1" dirty="0" smtClean="0"/>
          </a:p>
          <a:p>
            <a:r>
              <a:rPr lang="en-US" sz="1000" b="1" dirty="0" smtClean="0"/>
              <a:t>EDA</a:t>
            </a:r>
          </a:p>
          <a:p>
            <a:endParaRPr lang="en-US" sz="1000" b="1" dirty="0"/>
          </a:p>
          <a:p>
            <a:endParaRPr lang="en-US" sz="1000" b="1" dirty="0" smtClean="0"/>
          </a:p>
        </p:txBody>
      </p:sp>
      <p:sp>
        <p:nvSpPr>
          <p:cNvPr id="10" name="TextBox 9"/>
          <p:cNvSpPr txBox="1"/>
          <p:nvPr/>
        </p:nvSpPr>
        <p:spPr>
          <a:xfrm>
            <a:off x="1150716" y="1400538"/>
            <a:ext cx="7046738" cy="461665"/>
          </a:xfrm>
          <a:prstGeom prst="rect">
            <a:avLst/>
          </a:prstGeom>
          <a:noFill/>
        </p:spPr>
        <p:txBody>
          <a:bodyPr wrap="square" rtlCol="0">
            <a:spAutoFit/>
          </a:bodyPr>
          <a:lstStyle/>
          <a:p>
            <a:r>
              <a:rPr lang="en-US" sz="2400" dirty="0" err="1" smtClean="0">
                <a:latin typeface="Helvetica" charset="0"/>
                <a:ea typeface="Helvetica" charset="0"/>
                <a:cs typeface="Helvetica" charset="0"/>
              </a:rPr>
              <a:t>Corrgram</a:t>
            </a:r>
            <a:r>
              <a:rPr lang="en-US" sz="2400" dirty="0" smtClean="0">
                <a:latin typeface="Helvetica" charset="0"/>
                <a:ea typeface="Helvetica" charset="0"/>
                <a:cs typeface="Helvetica" charset="0"/>
              </a:rPr>
              <a:t>: blue is positive and red is negative </a:t>
            </a:r>
            <a:r>
              <a:rPr lang="en-US" sz="2400" dirty="0" err="1" smtClean="0">
                <a:latin typeface="Helvetica" charset="0"/>
                <a:ea typeface="Helvetica" charset="0"/>
                <a:cs typeface="Helvetica" charset="0"/>
              </a:rPr>
              <a:t>cor</a:t>
            </a:r>
            <a:endParaRPr lang="en-US" sz="2400" dirty="0">
              <a:latin typeface="Helvetica" charset="0"/>
              <a:ea typeface="Helvetica" charset="0"/>
              <a:cs typeface="Helvetica" charset="0"/>
            </a:endParaRPr>
          </a:p>
        </p:txBody>
      </p:sp>
      <p:sp>
        <p:nvSpPr>
          <p:cNvPr id="11" name="TextBox 10"/>
          <p:cNvSpPr txBox="1"/>
          <p:nvPr/>
        </p:nvSpPr>
        <p:spPr>
          <a:xfrm>
            <a:off x="8430874" y="1974004"/>
            <a:ext cx="3548923" cy="3970318"/>
          </a:xfrm>
          <a:prstGeom prst="rect">
            <a:avLst/>
          </a:prstGeom>
          <a:noFill/>
        </p:spPr>
        <p:txBody>
          <a:bodyPr wrap="square" rtlCol="0">
            <a:spAutoFit/>
          </a:bodyPr>
          <a:lstStyle/>
          <a:p>
            <a:r>
              <a:rPr lang="en-US" b="1" dirty="0" smtClean="0">
                <a:latin typeface="Helvetica" charset="0"/>
                <a:ea typeface="Helvetica" charset="0"/>
                <a:cs typeface="Helvetica" charset="0"/>
              </a:rPr>
              <a:t>Interesting insights:</a:t>
            </a:r>
          </a:p>
          <a:p>
            <a:endParaRPr lang="en-US" dirty="0" smtClean="0"/>
          </a:p>
          <a:p>
            <a:r>
              <a:rPr lang="en-US" dirty="0" smtClean="0"/>
              <a:t>Respondents view of marketing as being “important” is positively correlated with their opinion on the importance of  learning the following skills: forecasting, budgeting and A/B testing.</a:t>
            </a:r>
          </a:p>
          <a:p>
            <a:endParaRPr lang="en-US" dirty="0">
              <a:latin typeface="Helvetica" charset="0"/>
              <a:ea typeface="Helvetica" charset="0"/>
              <a:cs typeface="Helvetica" charset="0"/>
            </a:endParaRPr>
          </a:p>
          <a:p>
            <a:r>
              <a:rPr lang="en-US" dirty="0" smtClean="0">
                <a:latin typeface="Helvetica" charset="0"/>
                <a:ea typeface="Helvetica" charset="0"/>
                <a:cs typeface="Helvetica" charset="0"/>
              </a:rPr>
              <a:t>A higher </a:t>
            </a:r>
            <a:r>
              <a:rPr lang="en-US" dirty="0" err="1" smtClean="0">
                <a:latin typeface="Helvetica" charset="0"/>
                <a:ea typeface="Helvetica" charset="0"/>
                <a:cs typeface="Helvetica" charset="0"/>
              </a:rPr>
              <a:t>percieved</a:t>
            </a:r>
            <a:r>
              <a:rPr lang="en-US" dirty="0" smtClean="0">
                <a:latin typeface="Helvetica" charset="0"/>
                <a:ea typeface="Helvetica" charset="0"/>
                <a:cs typeface="Helvetica" charset="0"/>
              </a:rPr>
              <a:t> importance of learning R for marketing is more positively correlated with a “boring” perception of marketing than is true for Python or SAS.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568" y="1974004"/>
            <a:ext cx="6679871" cy="4565692"/>
          </a:xfrm>
          <a:prstGeom prst="rect">
            <a:avLst/>
          </a:prstGeom>
        </p:spPr>
      </p:pic>
    </p:spTree>
    <p:extLst>
      <p:ext uri="{BB962C8B-B14F-4D97-AF65-F5344CB8AC3E}">
        <p14:creationId xmlns:p14="http://schemas.microsoft.com/office/powerpoint/2010/main" val="994360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keting Data" id="{3552E53D-F01B-024E-9691-C4E63F57F43C}" vid="{91390881-FCC2-E145-BBF0-B64A9C5CE7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Marketing Data</Template>
  <TotalTime>4</TotalTime>
  <Words>725</Words>
  <Application>Microsoft Macintosh PowerPoint</Application>
  <PresentationFormat>Widescreen</PresentationFormat>
  <Paragraphs>285</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Helvetica</vt:lpstr>
      <vt:lpstr>Office Theme</vt:lpstr>
      <vt:lpstr>Careers in Marketing</vt:lpstr>
      <vt:lpstr>Agenda</vt:lpstr>
      <vt:lpstr>BYU Marketing Majors</vt:lpstr>
      <vt:lpstr>Marketing Careers</vt:lpstr>
      <vt:lpstr>Research Goal:</vt:lpstr>
      <vt:lpstr>Source of Data: Survey</vt:lpstr>
      <vt:lpstr>Survey Responses</vt:lpstr>
      <vt:lpstr>Exploratory Data Analysis</vt:lpstr>
      <vt:lpstr>Exploratory Data Analysis</vt:lpstr>
      <vt:lpstr>Data Adjustments</vt:lpstr>
      <vt:lpstr>The Random Forest Algorithm</vt:lpstr>
      <vt:lpstr>PCA Results</vt:lpstr>
      <vt:lpstr>RF Results</vt:lpstr>
      <vt:lpstr>RF Results</vt:lpstr>
      <vt:lpstr>Findings</vt:lpstr>
      <vt:lpstr>Thank you</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Careers in Marketing</dc:title>
  <dc:creator>Adriel Casellas</dc:creator>
  <cp:lastModifiedBy>Adriel Casellas</cp:lastModifiedBy>
  <cp:revision>1</cp:revision>
  <cp:lastPrinted>2017-12-08T14:37:07Z</cp:lastPrinted>
  <dcterms:created xsi:type="dcterms:W3CDTF">2017-12-14T07:19:48Z</dcterms:created>
  <dcterms:modified xsi:type="dcterms:W3CDTF">2017-12-14T07:24:46Z</dcterms:modified>
</cp:coreProperties>
</file>