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78" r:id="rId4"/>
    <p:sldId id="279" r:id="rId5"/>
    <p:sldId id="258" r:id="rId6"/>
    <p:sldId id="280" r:id="rId7"/>
    <p:sldId id="259" r:id="rId8"/>
    <p:sldId id="262" r:id="rId9"/>
    <p:sldId id="28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Soares Vianna" initials="LS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" userId="27d4901598d3bcf6" providerId="LiveId" clId="{D98ADEBB-3271-411F-8649-DC7D7CC395BD}"/>
    <pc:docChg chg="modSld">
      <pc:chgData name="Leonardo" userId="27d4901598d3bcf6" providerId="LiveId" clId="{D98ADEBB-3271-411F-8649-DC7D7CC395BD}" dt="2021-12-13T16:08:33.565" v="2" actId="20577"/>
      <pc:docMkLst>
        <pc:docMk/>
      </pc:docMkLst>
      <pc:sldChg chg="modSp mod">
        <pc:chgData name="Leonardo" userId="27d4901598d3bcf6" providerId="LiveId" clId="{D98ADEBB-3271-411F-8649-DC7D7CC395BD}" dt="2021-12-13T16:07:19.492" v="1" actId="20577"/>
        <pc:sldMkLst>
          <pc:docMk/>
          <pc:sldMk cId="1446186150" sldId="256"/>
        </pc:sldMkLst>
        <pc:spChg chg="mod">
          <ac:chgData name="Leonardo" userId="27d4901598d3bcf6" providerId="LiveId" clId="{D98ADEBB-3271-411F-8649-DC7D7CC395BD}" dt="2021-12-13T16:07:19.492" v="1" actId="20577"/>
          <ac:spMkLst>
            <pc:docMk/>
            <pc:sldMk cId="1446186150" sldId="256"/>
            <ac:spMk id="3" creationId="{00000000-0000-0000-0000-000000000000}"/>
          </ac:spMkLst>
        </pc:spChg>
      </pc:sldChg>
      <pc:sldChg chg="modSp mod">
        <pc:chgData name="Leonardo" userId="27d4901598d3bcf6" providerId="LiveId" clId="{D98ADEBB-3271-411F-8649-DC7D7CC395BD}" dt="2021-12-13T16:08:33.565" v="2" actId="20577"/>
        <pc:sldMkLst>
          <pc:docMk/>
          <pc:sldMk cId="3858361189" sldId="259"/>
        </pc:sldMkLst>
        <pc:spChg chg="mod">
          <ac:chgData name="Leonardo" userId="27d4901598d3bcf6" providerId="LiveId" clId="{D98ADEBB-3271-411F-8649-DC7D7CC395BD}" dt="2021-12-13T16:08:33.565" v="2" actId="20577"/>
          <ac:spMkLst>
            <pc:docMk/>
            <pc:sldMk cId="3858361189" sldId="25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41F8A-0F10-4F86-83FB-6859FA75494D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81051-4094-4420-A003-D02B178BA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4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1051-4094-4420-A003-D02B178BAFC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1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7B8810-6935-4995-AED3-3BE37515A2A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7B8810-6935-4995-AED3-3BE37515A2A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7B8810-6935-4995-AED3-3BE37515A2A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7B8810-6935-4995-AED3-3BE37515A2A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Arquivos (manipulação em C)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FPR – Professor Leonardo Vianna</a:t>
            </a:r>
            <a:endParaRPr lang="pt-BR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18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>
                <a:latin typeface="+mn-lt"/>
                <a:ea typeface="+mn-ea"/>
                <a:cs typeface="+mn-cs"/>
              </a:rPr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Diversas foram as estruturas estudadas até o momento e chegamos ao ponto de conseguir armazenar, por exemplo, diversos dados de cada aluno de uma turma, simultaneamente.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Para isso, utilizamos vetores de </a:t>
            </a:r>
            <a:r>
              <a:rPr lang="pt-BR" sz="2400" i="1" dirty="0" err="1">
                <a:solidFill>
                  <a:schemeClr val="tx2"/>
                </a:solidFill>
              </a:rPr>
              <a:t>structs</a:t>
            </a:r>
            <a:r>
              <a:rPr lang="pt-BR" sz="2400" dirty="0">
                <a:solidFill>
                  <a:schemeClr val="tx2"/>
                </a:solidFill>
              </a:rPr>
              <a:t>, onde cada posição era capaz de armazenar dados como a </a:t>
            </a:r>
            <a:r>
              <a:rPr lang="pt-BR" sz="2400" i="1" dirty="0">
                <a:solidFill>
                  <a:schemeClr val="tx2"/>
                </a:solidFill>
              </a:rPr>
              <a:t>matrícula</a:t>
            </a:r>
            <a:r>
              <a:rPr lang="pt-BR" sz="2400" dirty="0">
                <a:solidFill>
                  <a:schemeClr val="tx2"/>
                </a:solidFill>
              </a:rPr>
              <a:t> do aluno, assim como seu </a:t>
            </a:r>
            <a:r>
              <a:rPr lang="pt-BR" sz="2400" i="1" dirty="0">
                <a:solidFill>
                  <a:schemeClr val="tx2"/>
                </a:solidFill>
              </a:rPr>
              <a:t>nome</a:t>
            </a:r>
            <a:r>
              <a:rPr lang="pt-BR" sz="2400" dirty="0">
                <a:solidFill>
                  <a:schemeClr val="tx2"/>
                </a:solidFill>
              </a:rPr>
              <a:t>, </a:t>
            </a:r>
            <a:r>
              <a:rPr lang="pt-BR" sz="2400" i="1" dirty="0">
                <a:solidFill>
                  <a:schemeClr val="tx2"/>
                </a:solidFill>
              </a:rPr>
              <a:t>coeficiente de rendimento</a:t>
            </a:r>
            <a:r>
              <a:rPr lang="pt-BR" sz="2400" dirty="0">
                <a:solidFill>
                  <a:schemeClr val="tx2"/>
                </a:solidFill>
              </a:rPr>
              <a:t>, </a:t>
            </a:r>
            <a:r>
              <a:rPr lang="pt-BR" sz="2400" i="1" dirty="0">
                <a:solidFill>
                  <a:schemeClr val="tx2"/>
                </a:solidFill>
              </a:rPr>
              <a:t>semestre de ingresso</a:t>
            </a:r>
            <a:r>
              <a:rPr lang="pt-BR" sz="2400" dirty="0">
                <a:solidFill>
                  <a:schemeClr val="tx2"/>
                </a:solidFill>
              </a:rPr>
              <a:t>, etc.</a:t>
            </a:r>
            <a:endParaRPr lang="pt-BR" sz="2400" i="1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23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>
                <a:latin typeface="+mn-lt"/>
                <a:ea typeface="+mn-ea"/>
                <a:cs typeface="+mn-cs"/>
              </a:rPr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Porém, um problema sério ainda persistia, mesmo com o uso destas estruturas: </a:t>
            </a:r>
            <a:r>
              <a:rPr lang="pt-BR" sz="2400" i="1" dirty="0">
                <a:solidFill>
                  <a:schemeClr val="tx2"/>
                </a:solidFill>
              </a:rPr>
              <a:t>tudo se perde quando o programa termina a sua execução</a:t>
            </a:r>
            <a:r>
              <a:rPr lang="pt-BR" sz="2400" dirty="0">
                <a:solidFill>
                  <a:schemeClr val="tx2"/>
                </a:solidFill>
              </a:rPr>
              <a:t>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Isto acontece pois estas estruturas são manipuladas em </a:t>
            </a:r>
            <a:r>
              <a:rPr lang="pt-BR" sz="2400" i="1" dirty="0">
                <a:solidFill>
                  <a:schemeClr val="tx2"/>
                </a:solidFill>
              </a:rPr>
              <a:t>memória principal</a:t>
            </a:r>
            <a:r>
              <a:rPr lang="pt-BR" sz="2400" dirty="0">
                <a:solidFill>
                  <a:schemeClr val="tx2"/>
                </a:solidFill>
              </a:rPr>
              <a:t>, cujo armazenamento não é permanente.</a:t>
            </a:r>
            <a:endParaRPr lang="pt-BR" sz="2400" i="1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33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>
                <a:latin typeface="+mn-lt"/>
                <a:ea typeface="+mn-ea"/>
                <a:cs typeface="+mn-cs"/>
              </a:rPr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Por outro lado, temos os </a:t>
            </a:r>
            <a:r>
              <a:rPr lang="pt-BR" sz="2400" i="1" u="sng" dirty="0">
                <a:solidFill>
                  <a:schemeClr val="tx2"/>
                </a:solidFill>
              </a:rPr>
              <a:t>Arquivos</a:t>
            </a:r>
            <a:r>
              <a:rPr lang="pt-BR" sz="2400" dirty="0">
                <a:solidFill>
                  <a:schemeClr val="tx2"/>
                </a:solidFill>
              </a:rPr>
              <a:t>, que são estruturas manipuladas em disco e, portanto, conseguem armazenar os dados de maneira permanente, mesmo que o programa termine a sua execução.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Estes arquivos podem ser acessados de duas maneiras:</a:t>
            </a:r>
          </a:p>
          <a:p>
            <a:pPr marL="699516" lvl="1" indent="-342900" algn="just"/>
            <a:r>
              <a:rPr lang="pt-BR" sz="2200" dirty="0">
                <a:solidFill>
                  <a:schemeClr val="tx2"/>
                </a:solidFill>
              </a:rPr>
              <a:t>Sequencial, lendo um registro após o outro;</a:t>
            </a:r>
          </a:p>
          <a:p>
            <a:pPr marL="699516" lvl="1" indent="-342900" algn="just"/>
            <a:r>
              <a:rPr lang="pt-BR" sz="2200" dirty="0">
                <a:solidFill>
                  <a:schemeClr val="tx2"/>
                </a:solidFill>
              </a:rPr>
              <a:t>Aleatório, posicionando-se diretamente em um determinado registro.</a:t>
            </a:r>
            <a:endParaRPr lang="pt-BR" sz="2400" i="1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63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>
                <a:latin typeface="+mn-lt"/>
                <a:ea typeface="+mn-ea"/>
                <a:cs typeface="+mn-cs"/>
              </a:rPr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A seguir são apresentadas as principais funções de manipulação de arquivos, presentes na biblioteca </a:t>
            </a:r>
            <a:r>
              <a:rPr lang="pt-BR" sz="2400" i="1" dirty="0" err="1">
                <a:solidFill>
                  <a:schemeClr val="tx2"/>
                </a:solidFill>
              </a:rPr>
              <a:t>stdio.h</a:t>
            </a:r>
            <a:r>
              <a:rPr lang="pt-BR" sz="2400" dirty="0">
                <a:solidFill>
                  <a:schemeClr val="tx2"/>
                </a:solidFill>
              </a:rPr>
              <a:t>:</a:t>
            </a:r>
          </a:p>
          <a:p>
            <a:pPr marL="64008" indent="0" algn="just">
              <a:buNone/>
            </a:pPr>
            <a:endParaRPr lang="pt-BR" sz="1200" dirty="0">
              <a:solidFill>
                <a:schemeClr val="tx2"/>
              </a:solidFill>
            </a:endParaRPr>
          </a:p>
          <a:p>
            <a:pPr marL="235458" indent="-171450" algn="just"/>
            <a:r>
              <a:rPr lang="pt-BR" sz="1800" b="1" i="1" dirty="0" err="1">
                <a:solidFill>
                  <a:schemeClr val="tx2"/>
                </a:solidFill>
              </a:rPr>
              <a:t>fopen</a:t>
            </a:r>
            <a:r>
              <a:rPr lang="pt-BR" sz="1800" b="1" i="1" dirty="0">
                <a:solidFill>
                  <a:schemeClr val="tx2"/>
                </a:solidFill>
              </a:rPr>
              <a:t>:</a:t>
            </a:r>
            <a:r>
              <a:rPr lang="pt-BR" sz="1800" dirty="0">
                <a:solidFill>
                  <a:schemeClr val="tx2"/>
                </a:solidFill>
              </a:rPr>
              <a:t> </a:t>
            </a:r>
          </a:p>
          <a:p>
            <a:pPr marL="64008" indent="0" algn="just">
              <a:buNone/>
            </a:pPr>
            <a:r>
              <a:rPr lang="pt-BR" sz="1800" dirty="0">
                <a:solidFill>
                  <a:schemeClr val="tx2"/>
                </a:solidFill>
              </a:rPr>
              <a:t>	</a:t>
            </a:r>
            <a:r>
              <a:rPr lang="pt-BR" sz="1600" dirty="0">
                <a:solidFill>
                  <a:schemeClr val="tx2"/>
                </a:solidFill>
              </a:rPr>
              <a:t>Abre um arquivo</a:t>
            </a:r>
          </a:p>
          <a:p>
            <a:pPr marL="235458" indent="-171450" algn="just"/>
            <a:endParaRPr lang="pt-BR" sz="1000" dirty="0">
              <a:solidFill>
                <a:schemeClr val="tx2"/>
              </a:solidFill>
            </a:endParaRPr>
          </a:p>
          <a:p>
            <a:pPr marL="235458" indent="-171450" algn="just"/>
            <a:r>
              <a:rPr lang="pt-BR" sz="1800" b="1" i="1" dirty="0" err="1">
                <a:solidFill>
                  <a:schemeClr val="tx2"/>
                </a:solidFill>
              </a:rPr>
              <a:t>fclose</a:t>
            </a:r>
            <a:r>
              <a:rPr lang="pt-BR" sz="1800" b="1" i="1" dirty="0">
                <a:solidFill>
                  <a:schemeClr val="tx2"/>
                </a:solidFill>
              </a:rPr>
              <a:t>:</a:t>
            </a:r>
          </a:p>
          <a:p>
            <a:pPr marL="64008" indent="0" algn="just">
              <a:buNone/>
            </a:pPr>
            <a:r>
              <a:rPr lang="pt-BR" sz="1800" dirty="0">
                <a:solidFill>
                  <a:schemeClr val="tx2"/>
                </a:solidFill>
              </a:rPr>
              <a:t>	</a:t>
            </a:r>
            <a:r>
              <a:rPr lang="pt-BR" sz="1600" dirty="0">
                <a:solidFill>
                  <a:schemeClr val="tx2"/>
                </a:solidFill>
              </a:rPr>
              <a:t>Fecha um arquivo</a:t>
            </a:r>
            <a:endParaRPr lang="pt-BR" sz="1800" dirty="0">
              <a:solidFill>
                <a:schemeClr val="tx2"/>
              </a:solidFill>
            </a:endParaRPr>
          </a:p>
          <a:p>
            <a:pPr marL="235458" indent="-171450" algn="just"/>
            <a:endParaRPr lang="pt-BR" sz="1000" dirty="0">
              <a:solidFill>
                <a:schemeClr val="tx2"/>
              </a:solidFill>
            </a:endParaRPr>
          </a:p>
          <a:p>
            <a:pPr marL="235458" indent="-171450" algn="just"/>
            <a:r>
              <a:rPr lang="pt-BR" sz="1800" b="1" i="1" dirty="0" err="1">
                <a:solidFill>
                  <a:schemeClr val="tx2"/>
                </a:solidFill>
              </a:rPr>
              <a:t>putc</a:t>
            </a:r>
            <a:r>
              <a:rPr lang="pt-BR" sz="1800" b="1" i="1" dirty="0">
                <a:solidFill>
                  <a:schemeClr val="tx2"/>
                </a:solidFill>
              </a:rPr>
              <a:t>  </a:t>
            </a:r>
            <a:r>
              <a:rPr lang="pt-BR" sz="1800" b="1" dirty="0">
                <a:solidFill>
                  <a:schemeClr val="tx2"/>
                </a:solidFill>
              </a:rPr>
              <a:t>ou</a:t>
            </a:r>
            <a:r>
              <a:rPr lang="pt-BR" sz="1800" b="1" i="1" dirty="0">
                <a:solidFill>
                  <a:schemeClr val="tx2"/>
                </a:solidFill>
              </a:rPr>
              <a:t>  </a:t>
            </a:r>
            <a:r>
              <a:rPr lang="pt-BR" sz="1800" b="1" i="1" dirty="0" err="1">
                <a:solidFill>
                  <a:schemeClr val="tx2"/>
                </a:solidFill>
              </a:rPr>
              <a:t>fputc</a:t>
            </a:r>
            <a:r>
              <a:rPr lang="pt-BR" sz="1800" b="1" i="1" dirty="0">
                <a:solidFill>
                  <a:schemeClr val="tx2"/>
                </a:solidFill>
              </a:rPr>
              <a:t>:</a:t>
            </a:r>
          </a:p>
          <a:p>
            <a:pPr marL="64008" indent="0" algn="just">
              <a:buNone/>
            </a:pPr>
            <a:r>
              <a:rPr lang="pt-BR" sz="1800" dirty="0">
                <a:solidFill>
                  <a:schemeClr val="tx2"/>
                </a:solidFill>
              </a:rPr>
              <a:t>	</a:t>
            </a:r>
            <a:r>
              <a:rPr lang="pt-BR" sz="1600" dirty="0">
                <a:solidFill>
                  <a:schemeClr val="tx2"/>
                </a:solidFill>
              </a:rPr>
              <a:t>Escreve um </a:t>
            </a:r>
            <a:r>
              <a:rPr lang="pt-BR" sz="1600" dirty="0" err="1">
                <a:solidFill>
                  <a:schemeClr val="tx2"/>
                </a:solidFill>
              </a:rPr>
              <a:t>caracter</a:t>
            </a:r>
            <a:r>
              <a:rPr lang="pt-BR" sz="1600" dirty="0">
                <a:solidFill>
                  <a:schemeClr val="tx2"/>
                </a:solidFill>
              </a:rPr>
              <a:t> em um arquivo</a:t>
            </a:r>
          </a:p>
          <a:p>
            <a:pPr marL="64008" indent="0" algn="just">
              <a:buNone/>
            </a:pPr>
            <a:r>
              <a:rPr lang="pt-BR" sz="1000" dirty="0">
                <a:solidFill>
                  <a:schemeClr val="tx2"/>
                </a:solidFill>
              </a:rPr>
              <a:t>	</a:t>
            </a:r>
          </a:p>
          <a:p>
            <a:pPr marL="235458" indent="-171450" algn="just"/>
            <a:r>
              <a:rPr lang="pt-BR" sz="1800" b="1" i="1" dirty="0" err="1">
                <a:solidFill>
                  <a:schemeClr val="tx2"/>
                </a:solidFill>
              </a:rPr>
              <a:t>getc</a:t>
            </a:r>
            <a:r>
              <a:rPr lang="pt-BR" sz="1800" b="1" i="1" dirty="0">
                <a:solidFill>
                  <a:schemeClr val="tx2"/>
                </a:solidFill>
              </a:rPr>
              <a:t>  </a:t>
            </a:r>
            <a:r>
              <a:rPr lang="pt-BR" sz="1800" b="1" dirty="0">
                <a:solidFill>
                  <a:schemeClr val="tx2"/>
                </a:solidFill>
              </a:rPr>
              <a:t>ou</a:t>
            </a:r>
            <a:r>
              <a:rPr lang="pt-BR" sz="1800" b="1" i="1" dirty="0">
                <a:solidFill>
                  <a:schemeClr val="tx2"/>
                </a:solidFill>
              </a:rPr>
              <a:t>  </a:t>
            </a:r>
            <a:r>
              <a:rPr lang="pt-BR" sz="1800" b="1" i="1" dirty="0" err="1">
                <a:solidFill>
                  <a:schemeClr val="tx2"/>
                </a:solidFill>
              </a:rPr>
              <a:t>fgetc</a:t>
            </a:r>
            <a:r>
              <a:rPr lang="pt-BR" sz="1800" b="1" i="1" dirty="0">
                <a:solidFill>
                  <a:schemeClr val="tx2"/>
                </a:solidFill>
              </a:rPr>
              <a:t>:</a:t>
            </a:r>
          </a:p>
          <a:p>
            <a:pPr marL="64008" indent="0" algn="just">
              <a:buNone/>
            </a:pPr>
            <a:r>
              <a:rPr lang="pt-BR" sz="1800" dirty="0">
                <a:solidFill>
                  <a:schemeClr val="tx2"/>
                </a:solidFill>
              </a:rPr>
              <a:t>	</a:t>
            </a:r>
            <a:r>
              <a:rPr lang="pt-BR" sz="1600" dirty="0">
                <a:solidFill>
                  <a:schemeClr val="tx2"/>
                </a:solidFill>
              </a:rPr>
              <a:t>Lê um caractere de um arquivo</a:t>
            </a:r>
            <a:endParaRPr lang="pt-BR" sz="18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20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>
                <a:latin typeface="+mn-lt"/>
                <a:ea typeface="+mn-ea"/>
                <a:cs typeface="+mn-cs"/>
              </a:rPr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Autofit/>
          </a:bodyPr>
          <a:lstStyle/>
          <a:p>
            <a:pPr marL="235458" indent="-171450" algn="just"/>
            <a:r>
              <a:rPr lang="pt-BR" sz="1800" b="1" i="1" dirty="0" err="1">
                <a:solidFill>
                  <a:schemeClr val="tx2"/>
                </a:solidFill>
              </a:rPr>
              <a:t>fseek</a:t>
            </a:r>
            <a:r>
              <a:rPr lang="pt-BR" sz="1800" b="1" i="1" dirty="0">
                <a:solidFill>
                  <a:schemeClr val="tx2"/>
                </a:solidFill>
              </a:rPr>
              <a:t>:</a:t>
            </a:r>
          </a:p>
          <a:p>
            <a:pPr marL="64008" indent="0" algn="just">
              <a:buNone/>
            </a:pPr>
            <a:r>
              <a:rPr lang="pt-BR" sz="1800" dirty="0">
                <a:solidFill>
                  <a:schemeClr val="tx2"/>
                </a:solidFill>
              </a:rPr>
              <a:t>	</a:t>
            </a:r>
            <a:r>
              <a:rPr lang="pt-BR" sz="1600" dirty="0">
                <a:solidFill>
                  <a:schemeClr val="tx2"/>
                </a:solidFill>
              </a:rPr>
              <a:t>Posiciona o cursos em determinado registro de um arquivo</a:t>
            </a:r>
            <a:endParaRPr lang="pt-BR" sz="1800" dirty="0">
              <a:solidFill>
                <a:schemeClr val="tx2"/>
              </a:solidFill>
            </a:endParaRPr>
          </a:p>
          <a:p>
            <a:pPr marL="235458" indent="-171450" algn="just"/>
            <a:endParaRPr lang="pt-BR" sz="400" dirty="0">
              <a:solidFill>
                <a:schemeClr val="tx2"/>
              </a:solidFill>
            </a:endParaRPr>
          </a:p>
          <a:p>
            <a:pPr marL="235458" indent="-171450" algn="just"/>
            <a:r>
              <a:rPr lang="pt-BR" sz="1800" b="1" i="1" dirty="0" err="1">
                <a:solidFill>
                  <a:schemeClr val="tx2"/>
                </a:solidFill>
              </a:rPr>
              <a:t>fprintf</a:t>
            </a:r>
            <a:r>
              <a:rPr lang="pt-BR" sz="1800" b="1" i="1" dirty="0">
                <a:solidFill>
                  <a:schemeClr val="tx2"/>
                </a:solidFill>
              </a:rPr>
              <a:t>:</a:t>
            </a:r>
            <a:r>
              <a:rPr lang="pt-BR" sz="1800" dirty="0">
                <a:solidFill>
                  <a:schemeClr val="tx2"/>
                </a:solidFill>
              </a:rPr>
              <a:t>	</a:t>
            </a:r>
          </a:p>
          <a:p>
            <a:pPr marL="64008" indent="0" algn="just">
              <a:buNone/>
            </a:pPr>
            <a:r>
              <a:rPr lang="pt-BR" sz="1800" dirty="0">
                <a:solidFill>
                  <a:schemeClr val="tx2"/>
                </a:solidFill>
              </a:rPr>
              <a:t>	</a:t>
            </a:r>
            <a:r>
              <a:rPr lang="pt-BR" sz="1600" dirty="0">
                <a:solidFill>
                  <a:schemeClr val="tx2"/>
                </a:solidFill>
              </a:rPr>
              <a:t>Efetua impressão formatada em um arquivo</a:t>
            </a:r>
          </a:p>
          <a:p>
            <a:pPr marL="235458" indent="-171450" algn="just"/>
            <a:endParaRPr lang="pt-BR" sz="400" dirty="0">
              <a:solidFill>
                <a:schemeClr val="tx2"/>
              </a:solidFill>
            </a:endParaRPr>
          </a:p>
          <a:p>
            <a:pPr marL="235458" indent="-171450" algn="just"/>
            <a:r>
              <a:rPr lang="pt-BR" sz="1800" b="1" i="1" dirty="0" err="1">
                <a:solidFill>
                  <a:schemeClr val="tx2"/>
                </a:solidFill>
              </a:rPr>
              <a:t>fscanf</a:t>
            </a:r>
            <a:r>
              <a:rPr lang="pt-BR" sz="1800" b="1" i="1" dirty="0">
                <a:solidFill>
                  <a:schemeClr val="tx2"/>
                </a:solidFill>
              </a:rPr>
              <a:t>:</a:t>
            </a:r>
          </a:p>
          <a:p>
            <a:pPr marL="64008" indent="0" algn="just">
              <a:buNone/>
            </a:pPr>
            <a:r>
              <a:rPr lang="pt-BR" sz="1800" dirty="0">
                <a:solidFill>
                  <a:schemeClr val="tx2"/>
                </a:solidFill>
              </a:rPr>
              <a:t>	</a:t>
            </a:r>
            <a:r>
              <a:rPr lang="pt-BR" sz="1600" dirty="0">
                <a:solidFill>
                  <a:schemeClr val="tx2"/>
                </a:solidFill>
              </a:rPr>
              <a:t>Efetua leitura formatada em um arquivo</a:t>
            </a:r>
          </a:p>
          <a:p>
            <a:pPr marL="64008" indent="0" algn="just">
              <a:buNone/>
            </a:pPr>
            <a:endParaRPr lang="pt-BR" sz="400" dirty="0">
              <a:solidFill>
                <a:schemeClr val="tx2"/>
              </a:solidFill>
            </a:endParaRPr>
          </a:p>
          <a:p>
            <a:pPr marL="235458" indent="-171450" algn="just"/>
            <a:r>
              <a:rPr lang="pt-BR" sz="1800" b="1" i="1" dirty="0" err="1">
                <a:solidFill>
                  <a:schemeClr val="tx2"/>
                </a:solidFill>
              </a:rPr>
              <a:t>feof</a:t>
            </a:r>
            <a:r>
              <a:rPr lang="pt-BR" sz="1800" b="1" i="1" dirty="0">
                <a:solidFill>
                  <a:schemeClr val="tx2"/>
                </a:solidFill>
              </a:rPr>
              <a:t>:</a:t>
            </a:r>
          </a:p>
          <a:p>
            <a:pPr marL="64008" indent="0" algn="just">
              <a:buNone/>
            </a:pPr>
            <a:r>
              <a:rPr lang="pt-BR" sz="1800" dirty="0">
                <a:solidFill>
                  <a:schemeClr val="tx2"/>
                </a:solidFill>
              </a:rPr>
              <a:t>	</a:t>
            </a:r>
            <a:r>
              <a:rPr lang="pt-BR" sz="1600" dirty="0">
                <a:solidFill>
                  <a:schemeClr val="tx2"/>
                </a:solidFill>
              </a:rPr>
              <a:t>Verifica o final de um arquivo</a:t>
            </a:r>
          </a:p>
          <a:p>
            <a:pPr marL="235458" indent="-171450" algn="just"/>
            <a:endParaRPr lang="pt-BR" sz="400" dirty="0">
              <a:solidFill>
                <a:schemeClr val="tx2"/>
              </a:solidFill>
            </a:endParaRPr>
          </a:p>
          <a:p>
            <a:pPr marL="235458" indent="-171450" algn="just"/>
            <a:r>
              <a:rPr lang="pt-BR" sz="1800" b="1" i="1" dirty="0" err="1">
                <a:solidFill>
                  <a:schemeClr val="tx2"/>
                </a:solidFill>
              </a:rPr>
              <a:t>fwrite</a:t>
            </a:r>
            <a:r>
              <a:rPr lang="pt-BR" sz="1800" b="1" i="1" dirty="0">
                <a:solidFill>
                  <a:schemeClr val="tx2"/>
                </a:solidFill>
              </a:rPr>
              <a:t>:</a:t>
            </a:r>
          </a:p>
          <a:p>
            <a:pPr marL="64008" indent="0" algn="just">
              <a:buNone/>
            </a:pPr>
            <a:r>
              <a:rPr lang="pt-BR" sz="1800" dirty="0">
                <a:solidFill>
                  <a:schemeClr val="tx2"/>
                </a:solidFill>
              </a:rPr>
              <a:t>	</a:t>
            </a:r>
            <a:r>
              <a:rPr lang="pt-BR" sz="1600" dirty="0">
                <a:solidFill>
                  <a:schemeClr val="tx2"/>
                </a:solidFill>
              </a:rPr>
              <a:t>Escreve “vários” bytes de uma só vez em um arquivo</a:t>
            </a:r>
          </a:p>
          <a:p>
            <a:pPr marL="235458" indent="-171450" algn="just"/>
            <a:endParaRPr lang="pt-BR" sz="400" dirty="0">
              <a:solidFill>
                <a:schemeClr val="tx2"/>
              </a:solidFill>
            </a:endParaRPr>
          </a:p>
          <a:p>
            <a:pPr marL="235458" indent="-171450" algn="just"/>
            <a:r>
              <a:rPr lang="pt-BR" sz="1800" b="1" i="1" dirty="0" err="1">
                <a:solidFill>
                  <a:schemeClr val="tx2"/>
                </a:solidFill>
              </a:rPr>
              <a:t>fread</a:t>
            </a:r>
            <a:r>
              <a:rPr lang="pt-BR" sz="1800" b="1" i="1" dirty="0">
                <a:solidFill>
                  <a:schemeClr val="tx2"/>
                </a:solidFill>
              </a:rPr>
              <a:t>:</a:t>
            </a:r>
          </a:p>
          <a:p>
            <a:pPr marL="64008" indent="0" algn="just">
              <a:buNone/>
            </a:pPr>
            <a:r>
              <a:rPr lang="pt-BR" sz="1800" dirty="0">
                <a:solidFill>
                  <a:schemeClr val="tx2"/>
                </a:solidFill>
              </a:rPr>
              <a:t>	</a:t>
            </a:r>
            <a:r>
              <a:rPr lang="pt-BR" sz="1600" dirty="0">
                <a:solidFill>
                  <a:schemeClr val="tx2"/>
                </a:solidFill>
              </a:rPr>
              <a:t>Lê “vários” bytes de uma só vez de um arquivo</a:t>
            </a:r>
          </a:p>
          <a:p>
            <a:pPr marL="64008" indent="0" algn="just">
              <a:buNone/>
            </a:pPr>
            <a:endParaRPr lang="pt-BR" sz="16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27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>
                <a:latin typeface="+mn-lt"/>
                <a:ea typeface="+mn-ea"/>
                <a:cs typeface="+mn-cs"/>
              </a:rPr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Porém, antes de iniciar a manipulação de um arquivo com as funções apresentadas anteriormente, é necessário que uma variável seja declarada, evidenciando que estará associada a um arquivo.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ctr">
              <a:buNone/>
            </a:pPr>
            <a:r>
              <a:rPr lang="pt-BR" sz="2400" i="1" dirty="0">
                <a:solidFill>
                  <a:schemeClr val="tx2"/>
                </a:solidFill>
              </a:rPr>
              <a:t>FILE	*</a:t>
            </a:r>
            <a:r>
              <a:rPr lang="pt-BR" sz="2400" i="1" dirty="0" err="1">
                <a:solidFill>
                  <a:schemeClr val="tx2"/>
                </a:solidFill>
              </a:rPr>
              <a:t>arq</a:t>
            </a:r>
            <a:r>
              <a:rPr lang="pt-BR" sz="2400" i="1" dirty="0">
                <a:solidFill>
                  <a:schemeClr val="tx2"/>
                </a:solidFill>
              </a:rPr>
              <a:t>;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Com esta declaração, temos uma variável chamada </a:t>
            </a:r>
            <a:r>
              <a:rPr lang="pt-BR" sz="2400" b="1" i="1" dirty="0" err="1">
                <a:solidFill>
                  <a:schemeClr val="tx2"/>
                </a:solidFill>
              </a:rPr>
              <a:t>arq</a:t>
            </a:r>
            <a:r>
              <a:rPr lang="pt-BR" sz="2400" dirty="0">
                <a:solidFill>
                  <a:schemeClr val="tx2"/>
                </a:solidFill>
              </a:rPr>
              <a:t>, que é um ponteiro para o arquivo a ser manipulado.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36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>
                <a:latin typeface="+mn-lt"/>
                <a:ea typeface="+mn-ea"/>
                <a:cs typeface="+mn-cs"/>
              </a:rPr>
              <a:t>Abertura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Autofit/>
          </a:bodyPr>
          <a:lstStyle/>
          <a:p>
            <a:pPr marL="699516" lvl="1" indent="-342900" algn="just"/>
            <a:r>
              <a:rPr lang="pt-BR" sz="1500" dirty="0">
                <a:solidFill>
                  <a:schemeClr val="tx2"/>
                </a:solidFill>
              </a:rPr>
              <a:t>"r"	Abre um arquivo </a:t>
            </a:r>
            <a:r>
              <a:rPr lang="pt-BR" sz="1500" b="1" u="sng" dirty="0">
                <a:solidFill>
                  <a:schemeClr val="tx2"/>
                </a:solidFill>
              </a:rPr>
              <a:t>texto</a:t>
            </a:r>
            <a:r>
              <a:rPr lang="pt-BR" sz="1500" b="1" dirty="0">
                <a:solidFill>
                  <a:schemeClr val="tx2"/>
                </a:solidFill>
              </a:rPr>
              <a:t> </a:t>
            </a:r>
            <a:r>
              <a:rPr lang="pt-BR" sz="1500" dirty="0">
                <a:solidFill>
                  <a:schemeClr val="tx2"/>
                </a:solidFill>
              </a:rPr>
              <a:t>para leitura.</a:t>
            </a:r>
          </a:p>
          <a:p>
            <a:pPr marL="356616" lvl="1" indent="0" algn="just">
              <a:buNone/>
            </a:pPr>
            <a:r>
              <a:rPr lang="pt-BR" sz="1500" dirty="0">
                <a:solidFill>
                  <a:schemeClr val="tx2"/>
                </a:solidFill>
              </a:rPr>
              <a:t>		</a:t>
            </a:r>
            <a:r>
              <a:rPr lang="pt-BR" sz="1500" i="1" dirty="0">
                <a:solidFill>
                  <a:schemeClr val="tx2"/>
                </a:solidFill>
              </a:rPr>
              <a:t>O arquivo deve existir antes de ser  aberto.	</a:t>
            </a:r>
          </a:p>
          <a:p>
            <a:pPr marL="699516" lvl="1" indent="-342900" algn="just"/>
            <a:endParaRPr lang="pt-BR" sz="1500" dirty="0">
              <a:solidFill>
                <a:schemeClr val="tx2"/>
              </a:solidFill>
            </a:endParaRPr>
          </a:p>
          <a:p>
            <a:pPr marL="699516" lvl="1" indent="-342900" algn="just"/>
            <a:r>
              <a:rPr lang="pt-BR" sz="1500" dirty="0">
                <a:solidFill>
                  <a:schemeClr val="tx2"/>
                </a:solidFill>
              </a:rPr>
              <a:t>"w"	Abre um arquivo </a:t>
            </a:r>
            <a:r>
              <a:rPr lang="pt-BR" sz="1500" b="1" u="sng" dirty="0">
                <a:solidFill>
                  <a:schemeClr val="tx2"/>
                </a:solidFill>
              </a:rPr>
              <a:t>texto</a:t>
            </a:r>
            <a:r>
              <a:rPr lang="pt-BR" sz="1500" dirty="0">
                <a:solidFill>
                  <a:schemeClr val="tx2"/>
                </a:solidFill>
              </a:rPr>
              <a:t> para gravação. </a:t>
            </a:r>
          </a:p>
          <a:p>
            <a:pPr marL="356616" lvl="1" indent="0" algn="just">
              <a:buNone/>
            </a:pPr>
            <a:r>
              <a:rPr lang="pt-BR" sz="1500" dirty="0">
                <a:solidFill>
                  <a:schemeClr val="tx2"/>
                </a:solidFill>
              </a:rPr>
              <a:t>		</a:t>
            </a:r>
            <a:r>
              <a:rPr lang="pt-BR" sz="1500" i="1" dirty="0">
                <a:solidFill>
                  <a:schemeClr val="tx2"/>
                </a:solidFill>
              </a:rPr>
              <a:t>Se o arquivo não existir, ele será criado. Se já existir, o conteúdo 		anterior será destruído.</a:t>
            </a:r>
            <a:r>
              <a:rPr lang="pt-BR" sz="1500" dirty="0">
                <a:solidFill>
                  <a:schemeClr val="tx2"/>
                </a:solidFill>
              </a:rPr>
              <a:t>		</a:t>
            </a:r>
          </a:p>
          <a:p>
            <a:pPr marL="699516" lvl="1" indent="-342900" algn="just"/>
            <a:endParaRPr lang="pt-BR" sz="1500" dirty="0">
              <a:solidFill>
                <a:schemeClr val="tx2"/>
              </a:solidFill>
            </a:endParaRPr>
          </a:p>
          <a:p>
            <a:pPr marL="699516" lvl="1" indent="-342900" algn="just"/>
            <a:r>
              <a:rPr lang="pt-BR" sz="1500" dirty="0">
                <a:solidFill>
                  <a:schemeClr val="tx2"/>
                </a:solidFill>
              </a:rPr>
              <a:t>"a"	Abre um arquivo </a:t>
            </a:r>
            <a:r>
              <a:rPr lang="pt-BR" sz="1500" b="1" u="sng" dirty="0">
                <a:solidFill>
                  <a:schemeClr val="tx2"/>
                </a:solidFill>
              </a:rPr>
              <a:t>texto</a:t>
            </a:r>
            <a:r>
              <a:rPr lang="pt-BR" sz="1500" dirty="0">
                <a:solidFill>
                  <a:schemeClr val="tx2"/>
                </a:solidFill>
              </a:rPr>
              <a:t> para gravação; porém, os dados serão adicionados 		no fim do arquivo (</a:t>
            </a:r>
            <a:r>
              <a:rPr lang="pt-BR" sz="1500" i="1" dirty="0" err="1">
                <a:solidFill>
                  <a:schemeClr val="tx2"/>
                </a:solidFill>
              </a:rPr>
              <a:t>append</a:t>
            </a:r>
            <a:r>
              <a:rPr lang="pt-BR" sz="1500" dirty="0">
                <a:solidFill>
                  <a:schemeClr val="tx2"/>
                </a:solidFill>
              </a:rPr>
              <a:t>), se ele já existir, ou um novo arquivo será 		criado.		</a:t>
            </a:r>
          </a:p>
          <a:p>
            <a:pPr marL="356616" lvl="1" indent="0" algn="just">
              <a:buNone/>
            </a:pPr>
            <a:r>
              <a:rPr lang="pt-BR" sz="1500" dirty="0">
                <a:solidFill>
                  <a:schemeClr val="tx2"/>
                </a:solidFill>
              </a:rPr>
              <a:t>	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05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>
                <a:latin typeface="+mn-lt"/>
                <a:ea typeface="+mn-ea"/>
                <a:cs typeface="+mn-cs"/>
              </a:rPr>
              <a:t>Abertura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Autofit/>
          </a:bodyPr>
          <a:lstStyle/>
          <a:p>
            <a:pPr marL="699516" lvl="1" indent="-342900" algn="just"/>
            <a:r>
              <a:rPr lang="pt-BR" sz="1500" dirty="0">
                <a:solidFill>
                  <a:schemeClr val="tx2"/>
                </a:solidFill>
              </a:rPr>
              <a:t>"</a:t>
            </a:r>
            <a:r>
              <a:rPr lang="pt-BR" sz="1500" dirty="0" err="1">
                <a:solidFill>
                  <a:schemeClr val="tx2"/>
                </a:solidFill>
              </a:rPr>
              <a:t>rb</a:t>
            </a:r>
            <a:r>
              <a:rPr lang="pt-BR" sz="1500" dirty="0">
                <a:solidFill>
                  <a:schemeClr val="tx2"/>
                </a:solidFill>
              </a:rPr>
              <a:t>"	Abre um arquivo </a:t>
            </a:r>
            <a:r>
              <a:rPr lang="pt-BR" sz="1500" b="1" u="sng" dirty="0">
                <a:solidFill>
                  <a:schemeClr val="tx2"/>
                </a:solidFill>
              </a:rPr>
              <a:t>binário</a:t>
            </a:r>
            <a:r>
              <a:rPr lang="pt-BR" sz="1500" dirty="0">
                <a:solidFill>
                  <a:schemeClr val="tx2"/>
                </a:solidFill>
              </a:rPr>
              <a:t> para leitura (equivalente ao modo </a:t>
            </a:r>
            <a:r>
              <a:rPr lang="pt-BR" sz="1500" i="1" dirty="0">
                <a:solidFill>
                  <a:schemeClr val="tx2"/>
                </a:solidFill>
              </a:rPr>
              <a:t>“r</a:t>
            </a:r>
            <a:r>
              <a:rPr lang="pt-BR" sz="1500" dirty="0">
                <a:solidFill>
                  <a:schemeClr val="tx2"/>
                </a:solidFill>
              </a:rPr>
              <a:t>”, porém 		aplicado a arquivos binários).</a:t>
            </a:r>
          </a:p>
          <a:p>
            <a:pPr marL="699516" lvl="1" indent="-342900" algn="just"/>
            <a:endParaRPr lang="pt-BR" sz="1500" dirty="0">
              <a:solidFill>
                <a:schemeClr val="tx2"/>
              </a:solidFill>
            </a:endParaRPr>
          </a:p>
          <a:p>
            <a:pPr marL="699516" lvl="1" indent="-342900" algn="just"/>
            <a:r>
              <a:rPr lang="pt-BR" sz="1500" dirty="0">
                <a:solidFill>
                  <a:schemeClr val="tx2"/>
                </a:solidFill>
              </a:rPr>
              <a:t>"</a:t>
            </a:r>
            <a:r>
              <a:rPr lang="pt-BR" sz="1500" dirty="0" err="1">
                <a:solidFill>
                  <a:schemeClr val="tx2"/>
                </a:solidFill>
              </a:rPr>
              <a:t>wb</a:t>
            </a:r>
            <a:r>
              <a:rPr lang="pt-BR" sz="1500" dirty="0">
                <a:solidFill>
                  <a:schemeClr val="tx2"/>
                </a:solidFill>
              </a:rPr>
              <a:t>"	Abre um arquivo </a:t>
            </a:r>
            <a:r>
              <a:rPr lang="pt-BR" sz="1500" b="1" u="sng" dirty="0">
                <a:solidFill>
                  <a:schemeClr val="tx2"/>
                </a:solidFill>
              </a:rPr>
              <a:t>binário</a:t>
            </a:r>
            <a:r>
              <a:rPr lang="pt-BR" sz="1500" dirty="0">
                <a:solidFill>
                  <a:schemeClr val="tx2"/>
                </a:solidFill>
              </a:rPr>
              <a:t> para gravação (equivalente ao modo </a:t>
            </a:r>
            <a:r>
              <a:rPr lang="pt-BR" sz="1500" i="1" dirty="0">
                <a:solidFill>
                  <a:schemeClr val="tx2"/>
                </a:solidFill>
              </a:rPr>
              <a:t>“w</a:t>
            </a:r>
            <a:r>
              <a:rPr lang="pt-BR" sz="1500" dirty="0">
                <a:solidFill>
                  <a:schemeClr val="tx2"/>
                </a:solidFill>
              </a:rPr>
              <a:t>”, 		porém aplicado a arquivos binários).		</a:t>
            </a:r>
          </a:p>
          <a:p>
            <a:pPr marL="356616" lvl="1" indent="0" algn="just">
              <a:buNone/>
            </a:pPr>
            <a:r>
              <a:rPr lang="pt-BR" sz="1500" dirty="0">
                <a:solidFill>
                  <a:schemeClr val="tx2"/>
                </a:solidFill>
              </a:rPr>
              <a:t>	</a:t>
            </a:r>
          </a:p>
          <a:p>
            <a:pPr marL="699516" lvl="1" indent="-342900" algn="just"/>
            <a:r>
              <a:rPr lang="pt-BR" sz="1500" dirty="0">
                <a:solidFill>
                  <a:schemeClr val="tx2"/>
                </a:solidFill>
              </a:rPr>
              <a:t>"</a:t>
            </a:r>
            <a:r>
              <a:rPr lang="pt-BR" sz="1500" dirty="0" err="1">
                <a:solidFill>
                  <a:schemeClr val="tx2"/>
                </a:solidFill>
              </a:rPr>
              <a:t>ab</a:t>
            </a:r>
            <a:r>
              <a:rPr lang="pt-BR" sz="1500" dirty="0">
                <a:solidFill>
                  <a:schemeClr val="tx2"/>
                </a:solidFill>
              </a:rPr>
              <a:t>"	Abre um arquivo </a:t>
            </a:r>
            <a:r>
              <a:rPr lang="pt-BR" sz="1500" b="1" u="sng" dirty="0">
                <a:solidFill>
                  <a:schemeClr val="tx2"/>
                </a:solidFill>
              </a:rPr>
              <a:t>binário</a:t>
            </a:r>
            <a:r>
              <a:rPr lang="pt-BR" sz="1500" dirty="0">
                <a:solidFill>
                  <a:schemeClr val="tx2"/>
                </a:solidFill>
              </a:rPr>
              <a:t> para gravação; porém, os dados serão 			adicionados  no fim do arquivo (equivalente ao modo “a”, porém aplicado 		a arquivos binários).		</a:t>
            </a:r>
          </a:p>
          <a:p>
            <a:pPr marL="356616" lvl="1" indent="0" algn="just">
              <a:buNone/>
            </a:pPr>
            <a:r>
              <a:rPr lang="pt-BR" sz="1500" dirty="0">
                <a:solidFill>
                  <a:schemeClr val="tx2"/>
                </a:solidFill>
              </a:rPr>
              <a:t>	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492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4909</TotalTime>
  <Words>256</Words>
  <Application>Microsoft Office PowerPoint</Application>
  <PresentationFormat>Apresentação na tela (4:3)</PresentationFormat>
  <Paragraphs>71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Urbano</vt:lpstr>
      <vt:lpstr>Arquivos (manipulação em C)</vt:lpstr>
      <vt:lpstr>Arquivos</vt:lpstr>
      <vt:lpstr>Arquivos</vt:lpstr>
      <vt:lpstr>Arquivos</vt:lpstr>
      <vt:lpstr>Arquivos</vt:lpstr>
      <vt:lpstr>Arquivos</vt:lpstr>
      <vt:lpstr>Arquivos</vt:lpstr>
      <vt:lpstr>Abertura de Arquivos</vt:lpstr>
      <vt:lpstr>Abertura de Arquivos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Recursividade</dc:title>
  <dc:creator>Leonardo Soares Vianna</dc:creator>
  <cp:lastModifiedBy>Leonardo</cp:lastModifiedBy>
  <cp:revision>63</cp:revision>
  <dcterms:created xsi:type="dcterms:W3CDTF">2020-08-09T13:56:45Z</dcterms:created>
  <dcterms:modified xsi:type="dcterms:W3CDTF">2022-10-05T21:22:12Z</dcterms:modified>
</cp:coreProperties>
</file>