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Soares Vianna" initials="L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1F8A-0F10-4F86-83FB-6859FA75494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81051-4094-4420-A003-D02B178BA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1051-4094-4420-A003-D02B178BAF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B8810-6935-4995-AED3-3BE37515A2A4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FPR – Professor Leonardo Vianna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8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Ao iniciar os estudos sobre programação, aprendemos o conceito de variáveis e fomos apresentados aos tipos de dados básicos (</a:t>
            </a:r>
            <a:r>
              <a:rPr lang="pt-BR" sz="2400" i="1" dirty="0" err="1">
                <a:solidFill>
                  <a:schemeClr val="tx2"/>
                </a:solidFill>
              </a:rPr>
              <a:t>int</a:t>
            </a:r>
            <a:r>
              <a:rPr lang="pt-BR" sz="2400" dirty="0">
                <a:solidFill>
                  <a:schemeClr val="tx2"/>
                </a:solidFill>
              </a:rPr>
              <a:t>, </a:t>
            </a:r>
            <a:r>
              <a:rPr lang="pt-BR" sz="2400" i="1" dirty="0" err="1">
                <a:solidFill>
                  <a:schemeClr val="tx2"/>
                </a:solidFill>
              </a:rPr>
              <a:t>float</a:t>
            </a:r>
            <a:r>
              <a:rPr lang="pt-BR" sz="2400" dirty="0">
                <a:solidFill>
                  <a:schemeClr val="tx2"/>
                </a:solidFill>
              </a:rPr>
              <a:t>, </a:t>
            </a:r>
            <a:r>
              <a:rPr lang="pt-BR" sz="2400" i="1" dirty="0">
                <a:solidFill>
                  <a:schemeClr val="tx2"/>
                </a:solidFill>
              </a:rPr>
              <a:t>char</a:t>
            </a:r>
            <a:r>
              <a:rPr lang="pt-BR" sz="2400" dirty="0">
                <a:solidFill>
                  <a:schemeClr val="tx2"/>
                </a:solidFill>
              </a:rPr>
              <a:t>).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Com a evolução da complexidade dos problemas propostos, observamos que outras variáveis, de estrutura mais rebuscada, surgem como mecanismos mais confortáveis para chegarmos à solução desejada.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2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Aquelas variáveis iniciais passam, então, a ser referenciadas como </a:t>
            </a:r>
            <a:r>
              <a:rPr lang="pt-BR" sz="2400" i="1" u="sng" dirty="0">
                <a:solidFill>
                  <a:schemeClr val="tx2"/>
                </a:solidFill>
              </a:rPr>
              <a:t>variáveis</a:t>
            </a:r>
            <a:r>
              <a:rPr lang="pt-BR" sz="2400" i="1" dirty="0">
                <a:solidFill>
                  <a:schemeClr val="tx2"/>
                </a:solidFill>
              </a:rPr>
              <a:t> </a:t>
            </a:r>
            <a:r>
              <a:rPr lang="pt-BR" sz="2400" i="1" u="sng" dirty="0">
                <a:solidFill>
                  <a:schemeClr val="tx2"/>
                </a:solidFill>
              </a:rPr>
              <a:t>simples</a:t>
            </a:r>
            <a:r>
              <a:rPr lang="pt-BR" sz="2400" dirty="0">
                <a:solidFill>
                  <a:schemeClr val="tx2"/>
                </a:solidFill>
              </a:rPr>
              <a:t>; e estas novas se mostram como </a:t>
            </a:r>
            <a:r>
              <a:rPr lang="pt-BR" sz="2400" i="1" u="sng" dirty="0">
                <a:solidFill>
                  <a:schemeClr val="tx2"/>
                </a:solidFill>
              </a:rPr>
              <a:t>estruturas</a:t>
            </a:r>
            <a:r>
              <a:rPr lang="pt-BR" sz="2400" i="1" dirty="0">
                <a:solidFill>
                  <a:schemeClr val="tx2"/>
                </a:solidFill>
              </a:rPr>
              <a:t> </a:t>
            </a:r>
            <a:r>
              <a:rPr lang="pt-BR" sz="2400" i="1" u="sng" dirty="0">
                <a:solidFill>
                  <a:schemeClr val="tx2"/>
                </a:solidFill>
              </a:rPr>
              <a:t>de</a:t>
            </a:r>
            <a:r>
              <a:rPr lang="pt-BR" sz="2400" i="1" dirty="0">
                <a:solidFill>
                  <a:schemeClr val="tx2"/>
                </a:solidFill>
              </a:rPr>
              <a:t> </a:t>
            </a:r>
            <a:r>
              <a:rPr lang="pt-BR" sz="2400" i="1" u="sng" dirty="0">
                <a:solidFill>
                  <a:schemeClr val="tx2"/>
                </a:solidFill>
              </a:rPr>
              <a:t>dados</a:t>
            </a:r>
            <a:r>
              <a:rPr lang="pt-BR" sz="2400" dirty="0">
                <a:solidFill>
                  <a:schemeClr val="tx2"/>
                </a:solidFill>
              </a:rPr>
              <a:t>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Se por um lado a </a:t>
            </a:r>
            <a:r>
              <a:rPr lang="pt-BR" sz="2400" i="1" dirty="0">
                <a:solidFill>
                  <a:schemeClr val="tx2"/>
                </a:solidFill>
              </a:rPr>
              <a:t>variável simples</a:t>
            </a:r>
            <a:r>
              <a:rPr lang="pt-BR" sz="2400" dirty="0">
                <a:solidFill>
                  <a:schemeClr val="tx2"/>
                </a:solidFill>
              </a:rPr>
              <a:t> é capaz de armazenar um único dado a cada momento, as </a:t>
            </a:r>
            <a:r>
              <a:rPr lang="pt-BR" sz="2400" i="1" dirty="0">
                <a:solidFill>
                  <a:schemeClr val="tx2"/>
                </a:solidFill>
              </a:rPr>
              <a:t>estruturas de dados</a:t>
            </a:r>
            <a:r>
              <a:rPr lang="pt-BR" sz="2400" dirty="0">
                <a:solidFill>
                  <a:schemeClr val="tx2"/>
                </a:solidFill>
              </a:rPr>
              <a:t> são variáveis capazes de manipular, simultaneamente, diversos valores.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7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Nosso primeiro contato com este conceito foi com os vetores (</a:t>
            </a:r>
            <a:r>
              <a:rPr lang="pt-BR" sz="2400" i="1" dirty="0" err="1">
                <a:solidFill>
                  <a:schemeClr val="tx2"/>
                </a:solidFill>
              </a:rPr>
              <a:t>arrays</a:t>
            </a:r>
            <a:r>
              <a:rPr lang="pt-BR" sz="2400" dirty="0">
                <a:solidFill>
                  <a:schemeClr val="tx2"/>
                </a:solidFill>
              </a:rPr>
              <a:t>).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Os vetores são classificados como </a:t>
            </a:r>
            <a:r>
              <a:rPr lang="pt-BR" sz="2400" i="1" dirty="0">
                <a:solidFill>
                  <a:schemeClr val="tx2"/>
                </a:solidFill>
              </a:rPr>
              <a:t>Estruturas de Dados Homogêneas, pois:</a:t>
            </a:r>
          </a:p>
          <a:p>
            <a:pPr marL="699516" lvl="1" indent="-342900" algn="just"/>
            <a:r>
              <a:rPr lang="pt-BR" sz="2200" i="1" dirty="0">
                <a:solidFill>
                  <a:schemeClr val="tx2"/>
                </a:solidFill>
              </a:rPr>
              <a:t>Podem armazenar diversos valores simultaneamente (estrutura de dados); e</a:t>
            </a:r>
          </a:p>
          <a:p>
            <a:pPr marL="699516" lvl="1" indent="-342900" algn="just"/>
            <a:r>
              <a:rPr lang="pt-BR" sz="2200" i="1" dirty="0">
                <a:solidFill>
                  <a:schemeClr val="tx2"/>
                </a:solidFill>
              </a:rPr>
              <a:t>Estes dados devem ser do mesmo tipo (homogeneidade).		</a:t>
            </a:r>
            <a:endParaRPr lang="pt-BR" sz="22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 fontScale="92500" lnSpcReduction="20000"/>
          </a:bodyPr>
          <a:lstStyle/>
          <a:p>
            <a:pPr marL="64008" indent="0" algn="just">
              <a:buNone/>
            </a:pPr>
            <a:r>
              <a:rPr lang="pt-BR" sz="2600" dirty="0">
                <a:solidFill>
                  <a:schemeClr val="tx2"/>
                </a:solidFill>
              </a:rPr>
              <a:t>Porém, abordamos apenas vetores unidimensionais, como o ilustrado abaixo:</a:t>
            </a:r>
          </a:p>
          <a:p>
            <a:pPr marL="64008" indent="0" algn="just">
              <a:buNone/>
            </a:pPr>
            <a:endParaRPr lang="pt-BR" sz="19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1900" i="1" dirty="0">
                <a:solidFill>
                  <a:schemeClr val="tx2"/>
                </a:solidFill>
              </a:rPr>
              <a:t>	</a:t>
            </a:r>
            <a:r>
              <a:rPr lang="pt-BR" sz="1900" i="1" dirty="0" err="1">
                <a:solidFill>
                  <a:schemeClr val="tx2"/>
                </a:solidFill>
              </a:rPr>
              <a:t>float</a:t>
            </a:r>
            <a:r>
              <a:rPr lang="pt-BR" sz="1900" i="1" dirty="0">
                <a:solidFill>
                  <a:schemeClr val="tx2"/>
                </a:solidFill>
              </a:rPr>
              <a:t> valores[30];</a:t>
            </a:r>
          </a:p>
          <a:p>
            <a:pPr marL="64008" indent="0" algn="just">
              <a:buNone/>
            </a:pPr>
            <a:endParaRPr lang="pt-BR" sz="19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24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24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19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600" dirty="0">
                <a:solidFill>
                  <a:schemeClr val="tx2"/>
                </a:solidFill>
              </a:rPr>
              <a:t>Para armazenar o valor 10, por exemplo, na terceira posição, o seguinte comando deve ser executado:</a:t>
            </a:r>
          </a:p>
          <a:p>
            <a:pPr marL="64008" indent="0" algn="just">
              <a:buNone/>
            </a:pPr>
            <a:endParaRPr lang="pt-BR" sz="1900" i="1" dirty="0">
              <a:solidFill>
                <a:schemeClr val="tx2"/>
              </a:solidFill>
            </a:endParaRPr>
          </a:p>
          <a:p>
            <a:pPr marL="64008" indent="0" algn="ctr">
              <a:buNone/>
            </a:pPr>
            <a:r>
              <a:rPr lang="pt-BR" sz="1900" i="1" dirty="0">
                <a:solidFill>
                  <a:schemeClr val="tx2"/>
                </a:solidFill>
              </a:rPr>
              <a:t>valores[2] = 10;</a:t>
            </a:r>
          </a:p>
          <a:p>
            <a:pPr marL="64008" indent="0" algn="just">
              <a:buNone/>
            </a:pPr>
            <a:endParaRPr lang="pt-BR" sz="19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19647"/>
              </p:ext>
            </p:extLst>
          </p:nvPr>
        </p:nvGraphicFramePr>
        <p:xfrm>
          <a:off x="1763688" y="3551416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2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Matrizes são vetores/</a:t>
            </a:r>
            <a:r>
              <a:rPr lang="pt-BR" sz="2400" i="1" dirty="0" err="1">
                <a:solidFill>
                  <a:schemeClr val="tx2"/>
                </a:solidFill>
              </a:rPr>
              <a:t>arrays</a:t>
            </a:r>
            <a:r>
              <a:rPr lang="pt-BR" sz="2400" dirty="0">
                <a:solidFill>
                  <a:schemeClr val="tx2"/>
                </a:solidFill>
              </a:rPr>
              <a:t> multidimensionais, sendo as bidimensionais as mais comuns – </a:t>
            </a:r>
            <a:r>
              <a:rPr lang="pt-BR" sz="2400" i="1" dirty="0">
                <a:solidFill>
                  <a:schemeClr val="tx2"/>
                </a:solidFill>
              </a:rPr>
              <a:t>linha</a:t>
            </a:r>
            <a:r>
              <a:rPr lang="pt-BR" sz="2400" dirty="0">
                <a:solidFill>
                  <a:schemeClr val="tx2"/>
                </a:solidFill>
              </a:rPr>
              <a:t> e </a:t>
            </a:r>
            <a:r>
              <a:rPr lang="pt-BR" sz="2400" i="1" dirty="0">
                <a:solidFill>
                  <a:schemeClr val="tx2"/>
                </a:solidFill>
              </a:rPr>
              <a:t>coluna</a:t>
            </a:r>
            <a:r>
              <a:rPr lang="pt-BR" sz="2400" dirty="0">
                <a:solidFill>
                  <a:schemeClr val="tx2"/>
                </a:solidFill>
              </a:rPr>
              <a:t>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Ao </a:t>
            </a:r>
            <a:r>
              <a:rPr lang="pt-BR" sz="2400">
                <a:solidFill>
                  <a:schemeClr val="tx2"/>
                </a:solidFill>
              </a:rPr>
              <a:t>declarar uma </a:t>
            </a:r>
            <a:r>
              <a:rPr lang="pt-BR" sz="2400" dirty="0">
                <a:solidFill>
                  <a:schemeClr val="tx2"/>
                </a:solidFill>
              </a:rPr>
              <a:t>matriz, a sintaxe é muito similar à declaração de vetores (unidimensionais), com o cuidado adicional sobre a necessidade de definir todas as suas dimensões.</a:t>
            </a:r>
          </a:p>
          <a:p>
            <a:pPr marL="64008" indent="0" algn="just">
              <a:buNone/>
            </a:pPr>
            <a:endParaRPr lang="pt-BR" sz="24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44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 fontScale="92500" lnSpcReduction="10000"/>
          </a:bodyPr>
          <a:lstStyle/>
          <a:p>
            <a:pPr marL="64008" indent="0" algn="just">
              <a:buNone/>
            </a:pPr>
            <a:r>
              <a:rPr lang="pt-BR" sz="2600" dirty="0">
                <a:solidFill>
                  <a:schemeClr val="tx2"/>
                </a:solidFill>
              </a:rPr>
              <a:t>Por exemplo, considerem a situação na qual um professor deseja armazenar, sob a forma </a:t>
            </a:r>
            <a:r>
              <a:rPr lang="pt-BR" sz="2600">
                <a:solidFill>
                  <a:schemeClr val="tx2"/>
                </a:solidFill>
              </a:rPr>
              <a:t>de uma </a:t>
            </a:r>
            <a:r>
              <a:rPr lang="pt-BR" sz="2600" dirty="0">
                <a:solidFill>
                  <a:schemeClr val="tx2"/>
                </a:solidFill>
              </a:rPr>
              <a:t>matriz, as 4 notas de cada um de seus 40 alunos.</a:t>
            </a:r>
          </a:p>
          <a:p>
            <a:pPr marL="64008" indent="0" algn="just">
              <a:buNone/>
            </a:pPr>
            <a:endParaRPr lang="pt-BR" sz="26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600" dirty="0">
                <a:solidFill>
                  <a:schemeClr val="tx2"/>
                </a:solidFill>
              </a:rPr>
              <a:t>Nesse cenário, uma matriz </a:t>
            </a:r>
            <a:r>
              <a:rPr lang="pt-BR" sz="2600" i="1" dirty="0">
                <a:solidFill>
                  <a:schemeClr val="tx2"/>
                </a:solidFill>
              </a:rPr>
              <a:t>M</a:t>
            </a:r>
            <a:r>
              <a:rPr lang="pt-BR" sz="2600" i="1" baseline="-25000" dirty="0">
                <a:solidFill>
                  <a:schemeClr val="tx2"/>
                </a:solidFill>
              </a:rPr>
              <a:t>4x40</a:t>
            </a:r>
            <a:r>
              <a:rPr lang="pt-BR" sz="2600" i="1" dirty="0">
                <a:solidFill>
                  <a:schemeClr val="tx2"/>
                </a:solidFill>
              </a:rPr>
              <a:t> (ou ainda M</a:t>
            </a:r>
            <a:r>
              <a:rPr lang="pt-BR" sz="2600" i="1" baseline="-25000" dirty="0">
                <a:solidFill>
                  <a:schemeClr val="tx2"/>
                </a:solidFill>
              </a:rPr>
              <a:t>40x4</a:t>
            </a:r>
            <a:r>
              <a:rPr lang="pt-BR" sz="2600" i="1" dirty="0">
                <a:solidFill>
                  <a:schemeClr val="tx2"/>
                </a:solidFill>
              </a:rPr>
              <a:t>)</a:t>
            </a:r>
            <a:r>
              <a:rPr lang="pt-BR" sz="2600" dirty="0">
                <a:solidFill>
                  <a:schemeClr val="tx2"/>
                </a:solidFill>
              </a:rPr>
              <a:t> poderia ser utilizada.</a:t>
            </a:r>
          </a:p>
          <a:p>
            <a:pPr marL="64008" indent="0" algn="just">
              <a:buNone/>
            </a:pPr>
            <a:endParaRPr lang="pt-BR" sz="26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600" dirty="0">
                <a:solidFill>
                  <a:schemeClr val="tx2"/>
                </a:solidFill>
              </a:rPr>
              <a:t>Assim, cada linha representará a nota a ser armazenada (por exemplo, </a:t>
            </a:r>
            <a:r>
              <a:rPr lang="pt-BR" sz="2600" i="1" dirty="0">
                <a:solidFill>
                  <a:schemeClr val="tx2"/>
                </a:solidFill>
              </a:rPr>
              <a:t>P1</a:t>
            </a:r>
            <a:r>
              <a:rPr lang="pt-BR" sz="2600" dirty="0">
                <a:solidFill>
                  <a:schemeClr val="tx2"/>
                </a:solidFill>
              </a:rPr>
              <a:t>, </a:t>
            </a:r>
            <a:r>
              <a:rPr lang="pt-BR" sz="2600" i="1" dirty="0">
                <a:solidFill>
                  <a:schemeClr val="tx2"/>
                </a:solidFill>
              </a:rPr>
              <a:t>P2</a:t>
            </a:r>
            <a:r>
              <a:rPr lang="pt-BR" sz="2600" dirty="0">
                <a:solidFill>
                  <a:schemeClr val="tx2"/>
                </a:solidFill>
              </a:rPr>
              <a:t>, </a:t>
            </a:r>
            <a:r>
              <a:rPr lang="pt-BR" sz="2600" i="1" dirty="0">
                <a:solidFill>
                  <a:schemeClr val="tx2"/>
                </a:solidFill>
              </a:rPr>
              <a:t>P3</a:t>
            </a:r>
            <a:r>
              <a:rPr lang="pt-BR" sz="2600" dirty="0">
                <a:solidFill>
                  <a:schemeClr val="tx2"/>
                </a:solidFill>
              </a:rPr>
              <a:t> e </a:t>
            </a:r>
            <a:r>
              <a:rPr lang="pt-BR" sz="2600" i="1" dirty="0">
                <a:solidFill>
                  <a:schemeClr val="tx2"/>
                </a:solidFill>
              </a:rPr>
              <a:t>P4</a:t>
            </a:r>
            <a:r>
              <a:rPr lang="pt-BR" sz="2600" dirty="0">
                <a:solidFill>
                  <a:schemeClr val="tx2"/>
                </a:solidFill>
              </a:rPr>
              <a:t>) e cada coluna representará um aluno da turma.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9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1900" i="1" dirty="0">
                <a:solidFill>
                  <a:schemeClr val="tx2"/>
                </a:solidFill>
              </a:rPr>
              <a:t>	</a:t>
            </a:r>
            <a:r>
              <a:rPr lang="pt-BR" sz="1900" i="1" dirty="0" err="1">
                <a:solidFill>
                  <a:schemeClr val="tx2"/>
                </a:solidFill>
              </a:rPr>
              <a:t>float</a:t>
            </a:r>
            <a:r>
              <a:rPr lang="pt-BR" sz="1900" i="1" dirty="0">
                <a:solidFill>
                  <a:schemeClr val="tx2"/>
                </a:solidFill>
              </a:rPr>
              <a:t> notas[4][40];</a:t>
            </a:r>
          </a:p>
          <a:p>
            <a:pPr marL="64008" indent="0" algn="just">
              <a:buNone/>
            </a:pPr>
            <a:endParaRPr lang="pt-BR" sz="19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24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24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19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19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22395"/>
              </p:ext>
            </p:extLst>
          </p:nvPr>
        </p:nvGraphicFramePr>
        <p:xfrm>
          <a:off x="755576" y="335699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6948264" y="3547424"/>
            <a:ext cx="1921050" cy="738664"/>
            <a:chOff x="6948264" y="3547424"/>
            <a:chExt cx="1921050" cy="738664"/>
          </a:xfrm>
        </p:grpSpPr>
        <p:sp>
          <p:nvSpPr>
            <p:cNvPr id="5" name="CaixaDeTexto 4"/>
            <p:cNvSpPr txBox="1"/>
            <p:nvPr/>
          </p:nvSpPr>
          <p:spPr>
            <a:xfrm>
              <a:off x="7610539" y="3547424"/>
              <a:ext cx="12587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>
                  <a:solidFill>
                    <a:schemeClr val="accent6">
                      <a:lumMod val="50000"/>
                    </a:schemeClr>
                  </a:solidFill>
                </a:rPr>
                <a:t>As notas de toda a turma na P2</a:t>
              </a:r>
            </a:p>
          </p:txBody>
        </p:sp>
        <p:cxnSp>
          <p:nvCxnSpPr>
            <p:cNvPr id="8" name="Conector de seta reta 7"/>
            <p:cNvCxnSpPr>
              <a:stCxn id="5" idx="1"/>
            </p:cNvCxnSpPr>
            <p:nvPr/>
          </p:nvCxnSpPr>
          <p:spPr>
            <a:xfrm flipH="1">
              <a:off x="6948264" y="3916756"/>
              <a:ext cx="662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2064736" y="5229200"/>
            <a:ext cx="1656184" cy="1265992"/>
            <a:chOff x="2064736" y="5229200"/>
            <a:chExt cx="1656184" cy="1265992"/>
          </a:xfrm>
        </p:grpSpPr>
        <p:sp>
          <p:nvSpPr>
            <p:cNvPr id="12" name="CaixaDeTexto 11"/>
            <p:cNvSpPr txBox="1"/>
            <p:nvPr/>
          </p:nvSpPr>
          <p:spPr>
            <a:xfrm>
              <a:off x="2064736" y="5756528"/>
              <a:ext cx="16561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>
                  <a:solidFill>
                    <a:schemeClr val="accent6">
                      <a:lumMod val="50000"/>
                    </a:schemeClr>
                  </a:solidFill>
                </a:rPr>
                <a:t>As notas do 3º aluno na P1, P2, P3 e P4</a:t>
              </a:r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H="1" flipV="1">
              <a:off x="2892257" y="5229200"/>
              <a:ext cx="1" cy="519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4067945" y="1916833"/>
            <a:ext cx="4171981" cy="2369256"/>
            <a:chOff x="5956960" y="3547424"/>
            <a:chExt cx="4006400" cy="2132648"/>
          </a:xfrm>
        </p:grpSpPr>
        <p:sp>
          <p:nvSpPr>
            <p:cNvPr id="17" name="CaixaDeTexto 16"/>
            <p:cNvSpPr txBox="1"/>
            <p:nvPr/>
          </p:nvSpPr>
          <p:spPr>
            <a:xfrm>
              <a:off x="7610539" y="3547424"/>
              <a:ext cx="2352821" cy="85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>
                  <a:solidFill>
                    <a:schemeClr val="accent6">
                      <a:lumMod val="50000"/>
                    </a:schemeClr>
                  </a:solidFill>
                </a:rPr>
                <a:t>Atribuindo 10,0 à P3 do 5º aluno:</a:t>
              </a:r>
            </a:p>
            <a:p>
              <a:endParaRPr lang="pt-BR" sz="1400" i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pt-BR" sz="1400" i="1" dirty="0">
                  <a:solidFill>
                    <a:schemeClr val="accent6">
                      <a:lumMod val="50000"/>
                    </a:schemeClr>
                  </a:solidFill>
                </a:rPr>
                <a:t>notas[2][4] = 10.0;</a:t>
              </a:r>
            </a:p>
          </p:txBody>
        </p:sp>
        <p:cxnSp>
          <p:nvCxnSpPr>
            <p:cNvPr id="18" name="Conector de seta reta 17"/>
            <p:cNvCxnSpPr>
              <a:stCxn id="17" idx="1"/>
            </p:cNvCxnSpPr>
            <p:nvPr/>
          </p:nvCxnSpPr>
          <p:spPr>
            <a:xfrm flipH="1">
              <a:off x="5956960" y="3976837"/>
              <a:ext cx="1653579" cy="170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70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 lnSpcReduction="10000"/>
          </a:bodyPr>
          <a:lstStyle/>
          <a:p>
            <a:pPr marL="64008" indent="0" algn="just">
              <a:buNone/>
            </a:pPr>
            <a:r>
              <a:rPr lang="pt-BR" sz="2400" u="sng" dirty="0">
                <a:solidFill>
                  <a:schemeClr val="tx2"/>
                </a:solidFill>
              </a:rPr>
              <a:t>Exemplos</a:t>
            </a:r>
            <a:r>
              <a:rPr lang="pt-BR" sz="2400" dirty="0">
                <a:solidFill>
                  <a:schemeClr val="tx2"/>
                </a:solidFill>
              </a:rPr>
              <a:t>: dada uma matriz </a:t>
            </a:r>
            <a:r>
              <a:rPr lang="pt-BR" sz="2400" i="1" dirty="0">
                <a:solidFill>
                  <a:schemeClr val="tx2"/>
                </a:solidFill>
              </a:rPr>
              <a:t>M</a:t>
            </a:r>
            <a:r>
              <a:rPr lang="pt-BR" sz="2400" i="1" baseline="-25000" dirty="0">
                <a:solidFill>
                  <a:schemeClr val="tx2"/>
                </a:solidFill>
              </a:rPr>
              <a:t>10x20</a:t>
            </a:r>
            <a:r>
              <a:rPr lang="pt-BR" sz="2400" dirty="0">
                <a:solidFill>
                  <a:schemeClr val="tx2"/>
                </a:solidFill>
              </a:rPr>
              <a:t> de inteiros, desenvolver uma função para cada item a seguir:</a:t>
            </a:r>
          </a:p>
          <a:p>
            <a:pPr marL="521208" indent="-457200" algn="just"/>
            <a:r>
              <a:rPr lang="pt-BR" sz="2000" dirty="0">
                <a:solidFill>
                  <a:schemeClr val="tx2"/>
                </a:solidFill>
              </a:rPr>
              <a:t>Zerar os elementos de uma matriz;</a:t>
            </a:r>
          </a:p>
          <a:p>
            <a:pPr marL="521208" indent="-457200" algn="just"/>
            <a:r>
              <a:rPr lang="pt-BR" sz="2000" dirty="0">
                <a:solidFill>
                  <a:schemeClr val="tx2"/>
                </a:solidFill>
              </a:rPr>
              <a:t>Armazenar o valor 1 em todas as posições da 1ª linha, o número 2 na 2ª, e assim por diante;</a:t>
            </a:r>
          </a:p>
          <a:p>
            <a:pPr marL="521208" indent="-457200" algn="just"/>
            <a:r>
              <a:rPr lang="pt-BR" sz="2000" dirty="0">
                <a:solidFill>
                  <a:schemeClr val="tx2"/>
                </a:solidFill>
              </a:rPr>
              <a:t>Preencher a matriz com números aleatórios (função </a:t>
            </a:r>
            <a:r>
              <a:rPr lang="pt-BR" sz="2000" i="1" dirty="0" err="1">
                <a:solidFill>
                  <a:schemeClr val="tx2"/>
                </a:solidFill>
              </a:rPr>
              <a:t>rand</a:t>
            </a:r>
            <a:r>
              <a:rPr lang="pt-BR" sz="2000" dirty="0">
                <a:solidFill>
                  <a:schemeClr val="tx2"/>
                </a:solidFill>
              </a:rPr>
              <a:t>);</a:t>
            </a:r>
          </a:p>
          <a:p>
            <a:pPr marL="521208" indent="-457200" algn="just"/>
            <a:r>
              <a:rPr lang="pt-BR" sz="2000" dirty="0">
                <a:solidFill>
                  <a:schemeClr val="tx2"/>
                </a:solidFill>
              </a:rPr>
              <a:t>Exibir os elementos da matriz (respeitando a configuração linha por linha);</a:t>
            </a:r>
          </a:p>
          <a:p>
            <a:pPr marL="521208" indent="-457200" algn="just"/>
            <a:r>
              <a:rPr lang="pt-BR" sz="2000" dirty="0">
                <a:solidFill>
                  <a:schemeClr val="tx2"/>
                </a:solidFill>
              </a:rPr>
              <a:t>Determinar o número de ocorrências de um número na matriz;</a:t>
            </a:r>
          </a:p>
          <a:p>
            <a:pPr marL="521208" indent="-457200" algn="just"/>
            <a:r>
              <a:rPr lang="pt-BR" sz="2000" dirty="0">
                <a:solidFill>
                  <a:schemeClr val="tx2"/>
                </a:solidFill>
              </a:rPr>
              <a:t>Determinar o número de ocorrências de um número na linha </a:t>
            </a:r>
            <a:r>
              <a:rPr lang="pt-BR" sz="2000" i="1" dirty="0">
                <a:solidFill>
                  <a:schemeClr val="tx2"/>
                </a:solidFill>
              </a:rPr>
              <a:t>L </a:t>
            </a:r>
            <a:r>
              <a:rPr lang="pt-BR" sz="2000" dirty="0">
                <a:solidFill>
                  <a:schemeClr val="tx2"/>
                </a:solidFill>
              </a:rPr>
              <a:t>da matriz.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455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4822</TotalTime>
  <Words>512</Words>
  <Application>Microsoft Office PowerPoint</Application>
  <PresentationFormat>Apresentação na tela 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Trebuchet MS</vt:lpstr>
      <vt:lpstr>Wingdings 2</vt:lpstr>
      <vt:lpstr>Urbano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Leonardo Soares Vianna</dc:creator>
  <cp:lastModifiedBy>Leonardo</cp:lastModifiedBy>
  <cp:revision>56</cp:revision>
  <dcterms:created xsi:type="dcterms:W3CDTF">2020-08-09T13:56:45Z</dcterms:created>
  <dcterms:modified xsi:type="dcterms:W3CDTF">2021-09-20T21:40:25Z</dcterms:modified>
</cp:coreProperties>
</file>