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</p:sldMasterIdLst>
  <p:notesMasterIdLst>
    <p:notesMasterId r:id="rId73"/>
  </p:notesMasterIdLst>
  <p:handoutMasterIdLst>
    <p:handoutMasterId r:id="rId74"/>
  </p:handoutMasterIdLst>
  <p:sldIdLst>
    <p:sldId id="579" r:id="rId2"/>
    <p:sldId id="831" r:id="rId3"/>
    <p:sldId id="911" r:id="rId4"/>
    <p:sldId id="912" r:id="rId5"/>
    <p:sldId id="952" r:id="rId6"/>
    <p:sldId id="919" r:id="rId7"/>
    <p:sldId id="720" r:id="rId8"/>
    <p:sldId id="925" r:id="rId9"/>
    <p:sldId id="926" r:id="rId10"/>
    <p:sldId id="927" r:id="rId11"/>
    <p:sldId id="929" r:id="rId12"/>
    <p:sldId id="962" r:id="rId13"/>
    <p:sldId id="931" r:id="rId14"/>
    <p:sldId id="963" r:id="rId15"/>
    <p:sldId id="964" r:id="rId16"/>
    <p:sldId id="965" r:id="rId17"/>
    <p:sldId id="966" r:id="rId18"/>
    <p:sldId id="976" r:id="rId19"/>
    <p:sldId id="940" r:id="rId20"/>
    <p:sldId id="968" r:id="rId21"/>
    <p:sldId id="970" r:id="rId22"/>
    <p:sldId id="971" r:id="rId23"/>
    <p:sldId id="972" r:id="rId24"/>
    <p:sldId id="973" r:id="rId25"/>
    <p:sldId id="974" r:id="rId26"/>
    <p:sldId id="975" r:id="rId27"/>
    <p:sldId id="977" r:id="rId28"/>
    <p:sldId id="955" r:id="rId29"/>
    <p:sldId id="978" r:id="rId30"/>
    <p:sldId id="979" r:id="rId31"/>
    <p:sldId id="980" r:id="rId32"/>
    <p:sldId id="981" r:id="rId33"/>
    <p:sldId id="982" r:id="rId34"/>
    <p:sldId id="983" r:id="rId35"/>
    <p:sldId id="984" r:id="rId36"/>
    <p:sldId id="985" r:id="rId37"/>
    <p:sldId id="986" r:id="rId38"/>
    <p:sldId id="958" r:id="rId39"/>
    <p:sldId id="960" r:id="rId40"/>
    <p:sldId id="832" r:id="rId41"/>
    <p:sldId id="833" r:id="rId42"/>
    <p:sldId id="834" r:id="rId43"/>
    <p:sldId id="813" r:id="rId44"/>
    <p:sldId id="837" r:id="rId45"/>
    <p:sldId id="875" r:id="rId46"/>
    <p:sldId id="877" r:id="rId47"/>
    <p:sldId id="890" r:id="rId48"/>
    <p:sldId id="891" r:id="rId49"/>
    <p:sldId id="892" r:id="rId50"/>
    <p:sldId id="893" r:id="rId51"/>
    <p:sldId id="894" r:id="rId52"/>
    <p:sldId id="895" r:id="rId53"/>
    <p:sldId id="896" r:id="rId54"/>
    <p:sldId id="897" r:id="rId55"/>
    <p:sldId id="898" r:id="rId56"/>
    <p:sldId id="899" r:id="rId57"/>
    <p:sldId id="900" r:id="rId58"/>
    <p:sldId id="901" r:id="rId59"/>
    <p:sldId id="902" r:id="rId60"/>
    <p:sldId id="903" r:id="rId61"/>
    <p:sldId id="904" r:id="rId62"/>
    <p:sldId id="905" r:id="rId63"/>
    <p:sldId id="906" r:id="rId64"/>
    <p:sldId id="907" r:id="rId65"/>
    <p:sldId id="874" r:id="rId66"/>
    <p:sldId id="868" r:id="rId67"/>
    <p:sldId id="869" r:id="rId68"/>
    <p:sldId id="871" r:id="rId69"/>
    <p:sldId id="870" r:id="rId70"/>
    <p:sldId id="961" r:id="rId71"/>
    <p:sldId id="873" r:id="rId7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FF2"/>
    <a:srgbClr val="1955FF"/>
    <a:srgbClr val="CF0E30"/>
    <a:srgbClr val="004C22"/>
    <a:srgbClr val="9E6B40"/>
    <a:srgbClr val="FFFDF7"/>
    <a:srgbClr val="FFF9E7"/>
    <a:srgbClr val="FFE48F"/>
    <a:srgbClr val="002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1" autoAdjust="0"/>
  </p:normalViewPr>
  <p:slideViewPr>
    <p:cSldViewPr>
      <p:cViewPr varScale="1">
        <p:scale>
          <a:sx n="64" d="100"/>
          <a:sy n="64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103812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01B04BB-E168-418B-A9EF-7A42761EB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25E05262-32C9-4545-B5D4-D3A56A6B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EA2A7C6-DDF6-41AC-B1B2-D0B0A6297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C63595-AB01-4F1B-8FB5-9B8B22A54070}" type="slidenum">
              <a:rPr lang="pt-BR" altLang="pt-BR"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984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714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540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835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996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2DC2FF5-5958-4ABD-B4CF-F2E20AB39F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2A1B364E-9117-434F-8302-D61C8939CD11}" type="slidenum">
              <a:rPr lang="pt-BR" altLang="pt-BR">
                <a:solidFill>
                  <a:srgbClr val="000000"/>
                </a:solidFill>
              </a:rPr>
              <a:pPr/>
              <a:t>19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152DC4A1-5A26-418B-97B0-D5F831D06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257B468E-D4FE-451B-ACAE-ED993F59F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FD642EC-A86C-4B1C-910F-19FC358422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C950990C-DEE3-4FE1-A6F1-9E5AA0CCA301}" type="slidenum">
              <a:rPr lang="pt-BR" altLang="pt-BR">
                <a:solidFill>
                  <a:srgbClr val="000000"/>
                </a:solidFill>
              </a:rPr>
              <a:pPr/>
              <a:t>20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93E421AB-3D1C-40E5-B0FE-43DFCA820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F760CDDA-F3EB-4F49-8F64-FDAAFF79A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535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535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69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2B87334-0426-4F7A-94B6-AF680D3FC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2F9FAAC-34B1-46AE-95CE-90C5ED1F3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526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96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1331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7C4E3F0-BC69-4A31-9EA6-E6871BA4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A031DFA-D4DA-4720-97AD-4357B8EB6153}" type="slidenum">
              <a:rPr lang="pt-BR" altLang="pt-BR">
                <a:solidFill>
                  <a:srgbClr val="000000"/>
                </a:solidFill>
              </a:rPr>
              <a:pPr/>
              <a:t>26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4C8E3A5C-5087-4D6A-AC1C-562A816B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B1201008-FBC8-4E13-8A69-B5F4AD19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13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27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2041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04AC5C03-291F-49CA-BC82-9D40651B6F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7064D0D8-D4D2-4E21-932F-E4374F434328}" type="slidenum">
              <a:rPr lang="pt-BR" altLang="pt-BR">
                <a:solidFill>
                  <a:srgbClr val="000000"/>
                </a:solidFill>
              </a:rPr>
              <a:pPr/>
              <a:t>28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7523" name="Rectangle 1">
            <a:extLst>
              <a:ext uri="{FF2B5EF4-FFF2-40B4-BE49-F238E27FC236}">
                <a16:creationId xmlns:a16="http://schemas.microsoft.com/office/drawing/2014/main" id="{349BEA03-C498-4847-B17D-99D20B920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20ADA0B4-720B-4061-8837-768333E6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C5DB0CB-D025-49D4-8A26-30B6BA9634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43E179DB-A35D-44A9-9D01-BC98786138B1}" type="slidenum">
              <a:rPr lang="pt-BR" altLang="pt-BR">
                <a:solidFill>
                  <a:srgbClr val="000000"/>
                </a:solidFill>
              </a:rPr>
              <a:pPr/>
              <a:t>38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43E21475-AA39-41EF-A346-EE4169168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8DE7ADE6-D02E-4164-BB63-86063641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78D6D18B-01C2-446B-AB95-8F4D3F4855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E55A260A-139D-418D-BBBA-39D5E72A58C6}" type="slidenum">
              <a:rPr lang="en-US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0D6B74A-3220-4271-BB2D-35CA9C072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7875"/>
            <a:ext cx="5118100" cy="3838575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6AA4794-14D7-41F7-B7B6-870CEFBE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21AD67F-A84D-4EED-B699-E362830EF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DE52B8B-8232-4E7A-8B0B-EE3A16318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A8AC1A8-8D22-4C4A-99DC-E24E3D06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4441CF9-AA13-47C9-9400-4464EF0BD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1C77B583-9E30-4E2F-84D0-5A36A3B7AC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B453AECD-2EF3-4D1A-ABDD-404029286721}" type="slidenum">
              <a:rPr lang="en-US" altLang="pt-BR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8E1E5A2-36E6-460C-8272-E53B33C7E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7875"/>
            <a:ext cx="5118100" cy="3838575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1657DDE-753E-4283-BB5A-1651C2690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CB203DA-5540-4D09-A532-ACC45EC8B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393291F-2C89-4AF9-BB7D-D7A742DA4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620FB99-4C56-4F1E-89BF-E120650DC9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C5805D6-CD18-4D6D-BD8C-8A951F91E323}" type="slidenum">
              <a:rPr lang="en-US" altLang="en-US">
                <a:solidFill>
                  <a:srgbClr val="000000"/>
                </a:solidFill>
                <a:ea typeface="MS Gothic" panose="020B0609070205080204" pitchFamily="49" charset="-128"/>
                <a:cs typeface="Arial Unicode MS" pitchFamily="34" charset="-128"/>
              </a:rPr>
              <a:pPr/>
              <a:t>43</a:t>
            </a:fld>
            <a:endParaRPr lang="en-US" altLang="en-US">
              <a:solidFill>
                <a:srgbClr val="000000"/>
              </a:solidFill>
              <a:ea typeface="MS Gothic" panose="020B0609070205080204" pitchFamily="49" charset="-128"/>
              <a:cs typeface="Arial Unicode MS" pitchFamily="34" charset="-128"/>
            </a:endParaRPr>
          </a:p>
        </p:txBody>
      </p:sp>
      <p:sp>
        <p:nvSpPr>
          <p:cNvPr id="115715" name="Text Box 1">
            <a:extLst>
              <a:ext uri="{FF2B5EF4-FFF2-40B4-BE49-F238E27FC236}">
                <a16:creationId xmlns:a16="http://schemas.microsoft.com/office/drawing/2014/main" id="{5BBFDAB5-1017-4C14-A65B-080B4DF5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/>
            <a:endParaRPr lang="en-US" altLang="en-US"/>
          </a:p>
        </p:txBody>
      </p:sp>
      <p:sp>
        <p:nvSpPr>
          <p:cNvPr id="115716" name="Text Box 2">
            <a:extLst>
              <a:ext uri="{FF2B5EF4-FFF2-40B4-BE49-F238E27FC236}">
                <a16:creationId xmlns:a16="http://schemas.microsoft.com/office/drawing/2014/main" id="{E7937C14-FF7F-4D60-9CB1-5ADC303095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02DFC86-4B90-4536-85C5-0DE72DABF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9FA2233-180F-4ED7-A85B-F7DA9E592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E96FEB9-A0B4-4143-84C4-531F598F6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780C6F2-CFAC-472F-AB99-30221AA00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09CCB6E-5F66-45A0-9B26-2B14D9028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1808408-FF05-4309-AB33-E88CFAA0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E53AAE0-E2DC-4A36-93D1-9A453142C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9C7A3D8-88C5-4AB0-83F5-39A37A59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2A28008-474A-4761-9B13-699E42700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04B98EC-889D-479F-8A44-505BD76D2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BB3D842-5DEF-40A0-BF55-A62127898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97BEA46-1AA3-420F-B93D-7E45303DB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471B5914-B3B9-4F46-8693-689337C0D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5A38734-A98A-4CE8-A60A-F355DF4B9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DC93817-0D99-448E-ACE7-C65EE986D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89BC01DD-333B-4249-8B2B-B38FA588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AA0D9A3-A9C6-4245-A404-A2E400EB6D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B8A7BCD2-A479-4B91-9D4F-55E31B59B6B7}" type="slidenum">
              <a:rPr lang="en-US" altLang="pt-BR" sz="1300">
                <a:solidFill>
                  <a:srgbClr val="000000"/>
                </a:solidFill>
              </a:rPr>
              <a:pPr algn="r" eaLnBrk="1" hangingPunct="1">
                <a:buClr>
                  <a:srgbClr val="000000"/>
                </a:buClr>
                <a:buSzPct val="100000"/>
              </a:pPr>
              <a:t>4</a:t>
            </a:fld>
            <a:endParaRPr lang="en-US" altLang="pt-BR" sz="1300">
              <a:solidFill>
                <a:srgbClr val="000000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70EC8B6-C230-4D81-BA4C-7D399564D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7875"/>
            <a:ext cx="5118100" cy="3838575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9AB743B-49A5-4FFF-86F7-6D6406595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EF71DA35-A213-4E0F-A055-51A6B12FC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56FF9C3-6DC3-4876-BEB8-B1ACE833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FC8C910-453E-460D-A7E4-D5583CECA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EAACE92-236A-46C3-8207-5C73AAE07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2A0DA3BC-19CA-40DB-95A9-BF32D2E94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ABEAAEC-5AC7-4CE8-A967-B2015439C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75D188D-6E44-49F3-8F16-4BE9F4388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C1E7767-C879-4C57-BEEA-B2C6AB6EA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1BC8F83-2B32-4C91-A24A-115DD6AB2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43E26DB6-A9D5-4387-B6A2-FB9B9B77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B53D7DD-B507-4D80-8043-4B7560DAF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0CCCB2-945B-4232-879D-E476A4DD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26476A8F-D8CB-4326-A4CF-F8160E061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72B9AFBF-24F7-4D9E-B0E8-16BC865E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AFFFAC3-0F54-43AA-A76C-0EF087C0A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1014A491-90AB-4B00-9C2B-48227E081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FA77FD1-1EBF-42DE-A299-A5EDA59B0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DC2B67E-ACB3-4439-8524-D821E6B5D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609DCA-0D4A-4A5D-BF66-36289ADC1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32D10A5-4A91-4CEF-ADD4-000991146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2909D2C-8F95-4C18-8D2C-DA6754D684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9CA4A28C-58FD-421E-8C79-5713ED71B0D5}" type="slidenum">
              <a:rPr lang="pt-BR" altLang="pt-BR">
                <a:solidFill>
                  <a:srgbClr val="000000"/>
                </a:solidFill>
              </a:rPr>
              <a:pPr/>
              <a:t>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455A718F-9FC9-4DF2-9DE5-007D15437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38DF3D6-07D5-4ABB-85E4-057BFA8AE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39E15668-DBD7-4E51-BD15-37F5D687F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B07A8BBC-590B-4419-9273-8A19888D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3B78F687-E7DE-4FF5-9AA8-08CFB5705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B791A92-69D2-43D3-9FF7-0926DF0EA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C6E9E22-ABEF-424B-B7FA-3D21E10D04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36DF7F52-1438-4204-8B24-9CE0B05DE0B5}" type="slidenum">
              <a:rPr lang="en-US" altLang="pt-BR">
                <a:solidFill>
                  <a:srgbClr val="000000"/>
                </a:solidFill>
              </a:rPr>
              <a:pPr/>
              <a:t>65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38243" name="Text Box 1">
            <a:extLst>
              <a:ext uri="{FF2B5EF4-FFF2-40B4-BE49-F238E27FC236}">
                <a16:creationId xmlns:a16="http://schemas.microsoft.com/office/drawing/2014/main" id="{F0980D08-FE3C-4F08-9FFC-B3B4599EE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114E9E7C-A95D-4275-A447-E86032988F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A209D4F-6BE2-4AF9-988D-545798DE87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7CA5F5EA-8119-4A55-AA25-141080E4448B}" type="slidenum">
              <a:rPr lang="en-US" altLang="pt-BR">
                <a:solidFill>
                  <a:srgbClr val="000000"/>
                </a:solidFill>
              </a:rPr>
              <a:pPr/>
              <a:t>66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39267" name="Text Box 1">
            <a:extLst>
              <a:ext uri="{FF2B5EF4-FFF2-40B4-BE49-F238E27FC236}">
                <a16:creationId xmlns:a16="http://schemas.microsoft.com/office/drawing/2014/main" id="{8EE8DD59-35AA-418D-8480-7B1004939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A3DC393C-A143-4804-B368-3FB9817E111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000046FA-D3F3-4C05-A743-86F0383FF9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63804239-8661-4854-9BB9-3FAF77A56D93}" type="slidenum">
              <a:rPr lang="en-US" altLang="pt-BR">
                <a:solidFill>
                  <a:srgbClr val="000000"/>
                </a:solidFill>
              </a:rPr>
              <a:pPr/>
              <a:t>67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40291" name="Text Box 1">
            <a:extLst>
              <a:ext uri="{FF2B5EF4-FFF2-40B4-BE49-F238E27FC236}">
                <a16:creationId xmlns:a16="http://schemas.microsoft.com/office/drawing/2014/main" id="{EAE17EB5-4BAC-4952-9644-9075124AB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BF9CC456-76DF-4067-AA83-C58BF08F456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50093C5-0F6C-463A-A0E7-946C6ABFAE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06DF19C4-DA38-48CB-8C8A-0AED5481AA58}" type="slidenum">
              <a:rPr lang="en-US" altLang="pt-BR">
                <a:solidFill>
                  <a:srgbClr val="000000"/>
                </a:solidFill>
              </a:rPr>
              <a:pPr/>
              <a:t>68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6A43EE92-1A72-4C76-A0E7-B8232887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CF1D8287-550E-470E-8E95-5C92AC6557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3E219AD4-02BA-47FE-BAD6-B9BE242E59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74D690B0-C25E-42C1-8AF8-C7EF077840E9}" type="slidenum">
              <a:rPr lang="en-US" altLang="pt-BR" sz="1300">
                <a:solidFill>
                  <a:srgbClr val="000000"/>
                </a:solidFill>
              </a:rPr>
              <a:pPr algn="r" eaLnBrk="1" hangingPunct="1">
                <a:buClr>
                  <a:srgbClr val="000000"/>
                </a:buClr>
                <a:buSzPct val="100000"/>
              </a:pPr>
              <a:t>69</a:t>
            </a:fld>
            <a:endParaRPr lang="en-US" altLang="pt-BR" sz="1300">
              <a:solidFill>
                <a:srgbClr val="000000"/>
              </a:solidFill>
            </a:endParaRPr>
          </a:p>
        </p:txBody>
      </p:sp>
      <p:sp>
        <p:nvSpPr>
          <p:cNvPr id="142339" name="Text Box 1">
            <a:extLst>
              <a:ext uri="{FF2B5EF4-FFF2-40B4-BE49-F238E27FC236}">
                <a16:creationId xmlns:a16="http://schemas.microsoft.com/office/drawing/2014/main" id="{8CB7513A-C048-4E55-8A91-29B7DFF8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B32FBC9B-3561-40E7-8A52-0DFD7948F11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A0475FC9-13CB-4CA7-A42A-77DFAB7537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158FD360-F69D-41C5-81DB-216195832F1D}" type="slidenum">
              <a:rPr lang="en-US" altLang="pt-BR">
                <a:solidFill>
                  <a:srgbClr val="000000"/>
                </a:solidFill>
              </a:rPr>
              <a:pPr/>
              <a:t>70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90DA4266-4218-477B-8FF8-4F9BC93DB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F8F80BD3-A85E-415A-9872-38CA44F50C3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F5D716B1-50FA-42E0-89BF-00799F03F6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BAEF7CAD-E659-45C4-A820-1F89967B8CA2}" type="slidenum">
              <a:rPr lang="en-US" altLang="pt-BR">
                <a:solidFill>
                  <a:srgbClr val="000000"/>
                </a:solidFill>
              </a:rPr>
              <a:pPr/>
              <a:t>71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44387" name="Text Box 1">
            <a:extLst>
              <a:ext uri="{FF2B5EF4-FFF2-40B4-BE49-F238E27FC236}">
                <a16:creationId xmlns:a16="http://schemas.microsoft.com/office/drawing/2014/main" id="{44BE1428-67D2-42E4-AA36-840088C0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CDBD78F9-AD22-49E2-B51B-8330EA8AA6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80075" cy="4711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BBA9BED-C434-4B9D-B99C-618946DE63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931FD07-8D72-4333-8E8A-4878702C8736}" type="slidenum">
              <a:rPr lang="pt-BR" altLang="pt-BR">
                <a:solidFill>
                  <a:srgbClr val="000000"/>
                </a:solidFill>
              </a:rPr>
              <a:pPr/>
              <a:t>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0B61D4B8-3C59-45FF-9A57-446550634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4CD9FAEF-F3A1-4CA0-BF3D-DD4ED4337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FBF088B-CB5C-483F-9E79-6232EB3CF7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F2BCE306-294E-4484-92ED-FD393BAD5115}" type="slidenum">
              <a:rPr lang="pt-BR" altLang="pt-BR">
                <a:solidFill>
                  <a:srgbClr val="000000"/>
                </a:solidFill>
              </a:rPr>
              <a:pPr/>
              <a:t>10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5F9E4389-AC27-465D-B598-09F5FA557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C69A53AE-AE97-4D62-9027-9B2D780CD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3EC81F0-5DD4-4825-828D-7FCA90DE27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48A8255D-9E8C-4E5F-AD56-32C657B77D9C}" type="slidenum">
              <a:rPr lang="pt-BR" altLang="pt-BR">
                <a:solidFill>
                  <a:srgbClr val="000000"/>
                </a:solidFill>
              </a:rPr>
              <a:pPr/>
              <a:t>11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20B1C6C5-F6F6-44F1-939B-CF74CB17A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20B8B26B-D375-417A-87C0-543565A64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5255EBA-96DF-4D49-AED6-F587BCF130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fld id="{AF7BD60B-BCBF-41B8-90AB-40F429AAE228}" type="slidenum">
              <a:rPr lang="pt-BR" altLang="pt-BR">
                <a:solidFill>
                  <a:srgbClr val="000000"/>
                </a:solidFill>
              </a:rPr>
              <a:pPr/>
              <a:t>12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4671B4C7-8E1E-4460-83C7-EDEC12345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7463" cy="3824287"/>
          </a:xfrm>
          <a:solidFill>
            <a:srgbClr val="FFFFFF"/>
          </a:solidFill>
          <a:ln/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E364D00A-576B-4CD5-899C-C036F7D7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0650" cy="4700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32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478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398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C70993A-9DBA-4132-97D1-E37336253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Revisão</a:t>
            </a:r>
            <a:br>
              <a:rPr lang="pt-BR" altLang="pt-BR" dirty="0"/>
            </a:br>
            <a:r>
              <a:rPr lang="pt-BR" altLang="pt-BR" dirty="0"/>
              <a:t>Vetores e Matrizes</a:t>
            </a:r>
            <a:endParaRPr lang="en-US" altLang="pt-BR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865A868-830C-4D22-B496-9F192DC16B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5104E-850C-433F-841B-E03AE138674A}" type="slidenum">
              <a:rPr lang="pt-BR" altLang="pt-BR">
                <a:latin typeface="Calibri" panose="020F0502020204030204" pitchFamily="34" charset="0"/>
              </a:rPr>
              <a:pPr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30559D44-5DF0-4E6C-86FA-35D05B7F5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 : Acesso pelo endereço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995397A-9315-4AB1-84FA-99A9C97A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57313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</a:pPr>
            <a:r>
              <a:rPr lang="pt-BR" altLang="pt-BR" sz="1000" dirty="0">
                <a:solidFill>
                  <a:srgbClr val="000000"/>
                </a:solidFill>
                <a:latin typeface="TTE19556B8t00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EA8333-B3F6-474E-98EF-65B2A81E18E1}"/>
              </a:ext>
            </a:extLst>
          </p:cNvPr>
          <p:cNvSpPr txBox="1"/>
          <p:nvPr/>
        </p:nvSpPr>
        <p:spPr>
          <a:xfrm>
            <a:off x="1454072" y="14256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v[4]=</a:t>
            </a:r>
            <a:r>
              <a:rPr lang="en-US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{17,42,23,34}</a:t>
            </a:r>
            <a:r>
              <a:rPr lang="en-US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93004A-8D71-4D99-85AA-CD2B02B4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72" y="2152449"/>
            <a:ext cx="6133108" cy="32799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7">
            <a:extLst>
              <a:ext uri="{FF2B5EF4-FFF2-40B4-BE49-F238E27FC236}">
                <a16:creationId xmlns:a16="http://schemas.microsoft.com/office/drawing/2014/main" id="{EB48084B-EAB8-4C05-A23F-14FC0F58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16491"/>
            <a:ext cx="3672923" cy="408467"/>
          </a:xfrm>
          <a:prstGeom prst="rect">
            <a:avLst/>
          </a:prstGeom>
        </p:spPr>
      </p:pic>
      <p:sp>
        <p:nvSpPr>
          <p:cNvPr id="13314" name="CaixaDeTexto 38">
            <a:extLst>
              <a:ext uri="{FF2B5EF4-FFF2-40B4-BE49-F238E27FC236}">
                <a16:creationId xmlns:a16="http://schemas.microsoft.com/office/drawing/2014/main" id="{D60C9FB8-34F7-4EA9-826D-E21571BF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300870"/>
            <a:ext cx="8675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Tem-se que: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alt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v      é o endereço da 1º elemento,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alt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v+1  é o endereço da 2º elemento, </a:t>
            </a:r>
          </a:p>
          <a:p>
            <a:pPr marL="1169988" lvl="3" indent="-269875">
              <a:buFont typeface="Wingdings" panose="05000000000000000000" pitchFamily="2" charset="2"/>
              <a:buChar char="ü"/>
            </a:pPr>
            <a:r>
              <a:rPr lang="pt-BR" alt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v+2  é o endereço do 3º elemento</a:t>
            </a:r>
          </a:p>
          <a:p>
            <a:pPr marL="1169988" lvl="3" indent="-269875">
              <a:buFont typeface="Wingdings" panose="05000000000000000000" pitchFamily="2" charset="2"/>
              <a:buChar char="ü"/>
            </a:pPr>
            <a:r>
              <a:rPr lang="pt-BR" alt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 assim sucessivamente</a:t>
            </a: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39E581F8-36FB-4E75-8DED-18B1FF7FB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 : Acesso pelo endereço</a:t>
            </a:r>
          </a:p>
        </p:txBody>
      </p:sp>
      <p:sp>
        <p:nvSpPr>
          <p:cNvPr id="13326" name="CaixaDeTexto 38">
            <a:extLst>
              <a:ext uri="{FF2B5EF4-FFF2-40B4-BE49-F238E27FC236}">
                <a16:creationId xmlns:a16="http://schemas.microsoft.com/office/drawing/2014/main" id="{3D447EAA-8B49-4ED9-8578-3A2422F0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06" y="895410"/>
            <a:ext cx="8521587" cy="20621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Considerando 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1600" b="1" dirty="0">
                <a:solidFill>
                  <a:srgbClr val="0339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  é  um tipo de   </a:t>
            </a:r>
            <a:r>
              <a:rPr lang="pt-BR" alt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"ponteiro constante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", cujo  valor não pode ser alterado  e </a:t>
            </a:r>
            <a:r>
              <a:rPr lang="pt-BR" altLang="pt-BR" sz="1600" b="1" dirty="0">
                <a:solidFill>
                  <a:srgbClr val="0339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 o endereço do 1º elemento do vetor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alt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 Os elementos de um  vetor estão armazenados </a:t>
            </a:r>
            <a:r>
              <a:rPr lang="pt-BR" alt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em  áreas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 consecutivas</a:t>
            </a: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 na memória </a:t>
            </a:r>
          </a:p>
          <a:p>
            <a:endParaRPr lang="pt-BR" alt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  O endereço resultante do incremento de um ponteiro reflete o tamanho do tipo referenciado.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69856A-C02E-4630-BC08-ABBCC081D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165695"/>
            <a:ext cx="3960955" cy="22307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87" y="1926391"/>
            <a:ext cx="3812918" cy="1804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CE24DB-73F9-4FA6-9ACF-292376BE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12" y="1516545"/>
            <a:ext cx="4098268" cy="4084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3865A09-8CDE-4ED6-8C45-43148B994C7A}"/>
              </a:ext>
            </a:extLst>
          </p:cNvPr>
          <p:cNvGrpSpPr/>
          <p:nvPr/>
        </p:nvGrpSpPr>
        <p:grpSpPr>
          <a:xfrm>
            <a:off x="6191870" y="1925012"/>
            <a:ext cx="972518" cy="635000"/>
            <a:chOff x="5148263" y="3614738"/>
            <a:chExt cx="1476375" cy="1077912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F0DE7DCC-5D9E-4494-B096-E6B22AC991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23" name="Rounded Rectangle 20">
              <a:extLst>
                <a:ext uri="{FF2B5EF4-FFF2-40B4-BE49-F238E27FC236}">
                  <a16:creationId xmlns:a16="http://schemas.microsoft.com/office/drawing/2014/main" id="{E5C53ED8-A6FE-447C-862A-AF0CA138888F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6D5654B8-C27B-4452-BA9B-C25916310551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25" name="Rounded Rectangle 22">
              <a:extLst>
                <a:ext uri="{FF2B5EF4-FFF2-40B4-BE49-F238E27FC236}">
                  <a16:creationId xmlns:a16="http://schemas.microsoft.com/office/drawing/2014/main" id="{94A51850-D6F2-4419-A913-8B9C1583B3FC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D65B53-F177-4AC3-A016-6DC4E452C20B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9E0182E4-321F-4752-B618-EDB7F994D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013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2">
            <a:extLst>
              <a:ext uri="{FF2B5EF4-FFF2-40B4-BE49-F238E27FC236}">
                <a16:creationId xmlns:a16="http://schemas.microsoft.com/office/drawing/2014/main" id="{CF30E5F0-FBB1-4886-8CE7-1FFA8C1A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1" y="1442309"/>
            <a:ext cx="4098268" cy="40846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275809" y="1850776"/>
            <a:ext cx="972518" cy="635000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cxnSp>
        <p:nvCxnSpPr>
          <p:cNvPr id="38" name="Curved Connector 18">
            <a:extLst>
              <a:ext uri="{FF2B5EF4-FFF2-40B4-BE49-F238E27FC236}">
                <a16:creationId xmlns:a16="http://schemas.microsoft.com/office/drawing/2014/main" id="{0B154427-3D5A-4EF9-8B3D-12EF976ACBF8}"/>
              </a:ext>
            </a:extLst>
          </p:cNvPr>
          <p:cNvCxnSpPr>
            <a:cxnSpLocks/>
          </p:cNvCxnSpPr>
          <p:nvPr/>
        </p:nvCxnSpPr>
        <p:spPr>
          <a:xfrm rot="10800000">
            <a:off x="2169447" y="2302364"/>
            <a:ext cx="1651520" cy="116143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3BDF2C7-5FA8-4A7E-9468-7604F2C3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809" y="3306107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17</a:t>
            </a:r>
          </a:p>
        </p:txBody>
      </p:sp>
      <p:sp>
        <p:nvSpPr>
          <p:cNvPr id="49" name="Seta para a direita 48">
            <a:extLst>
              <a:ext uri="{FF2B5EF4-FFF2-40B4-BE49-F238E27FC236}">
                <a16:creationId xmlns:a16="http://schemas.microsoft.com/office/drawing/2014/main" id="{D337E747-23C7-4888-998A-A77A4689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182" y="3463799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C80988-7A85-4A92-8F3F-04B6660B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24" y="3311159"/>
            <a:ext cx="5762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6600" b="1" dirty="0">
                <a:solidFill>
                  <a:srgbClr val="0339E7"/>
                </a:solidFill>
              </a:rPr>
              <a:t>*</a:t>
            </a:r>
            <a:endParaRPr lang="pt-BR" altLang="pt-BR" sz="66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B45C081-96BD-4691-898D-DAB54185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23" y="329004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FF0000"/>
                </a:solidFill>
              </a:rPr>
              <a:t>(</a:t>
            </a:r>
            <a:r>
              <a:rPr lang="pt-BR" altLang="pt-BR" sz="4000" b="1" dirty="0" err="1">
                <a:solidFill>
                  <a:srgbClr val="FF0000"/>
                </a:solidFill>
              </a:rPr>
              <a:t>v+i</a:t>
            </a:r>
            <a:r>
              <a:rPr lang="pt-BR" altLang="pt-BR" sz="4000" b="1" dirty="0">
                <a:solidFill>
                  <a:srgbClr val="FF0000"/>
                </a:solidFill>
              </a:rPr>
              <a:t>)</a:t>
            </a:r>
            <a:endParaRPr lang="pt-BR" altLang="pt-BR" sz="4000" dirty="0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97" y="1807655"/>
            <a:ext cx="3812918" cy="18044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2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BC48CBA3-B5E1-496C-B0A0-9B3DF556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1" y="1442309"/>
            <a:ext cx="4098268" cy="40846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97" y="1807655"/>
            <a:ext cx="3812918" cy="1804499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149912" y="1807655"/>
            <a:ext cx="972518" cy="635000"/>
            <a:chOff x="5148263" y="3614738"/>
            <a:chExt cx="1476376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4" y="3619499"/>
              <a:ext cx="1476375" cy="673099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1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cxnSp>
        <p:nvCxnSpPr>
          <p:cNvPr id="38" name="Curved Connector 18">
            <a:extLst>
              <a:ext uri="{FF2B5EF4-FFF2-40B4-BE49-F238E27FC236}">
                <a16:creationId xmlns:a16="http://schemas.microsoft.com/office/drawing/2014/main" id="{0B154427-3D5A-4EF9-8B3D-12EF976ACBF8}"/>
              </a:ext>
            </a:extLst>
          </p:cNvPr>
          <p:cNvCxnSpPr>
            <a:cxnSpLocks/>
          </p:cNvCxnSpPr>
          <p:nvPr/>
        </p:nvCxnSpPr>
        <p:spPr>
          <a:xfrm rot="10800000">
            <a:off x="2933436" y="2302365"/>
            <a:ext cx="1381546" cy="119584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3BDF2C7-5FA8-4A7E-9468-7604F2C3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809" y="3306107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42</a:t>
            </a:r>
          </a:p>
        </p:txBody>
      </p:sp>
      <p:sp>
        <p:nvSpPr>
          <p:cNvPr id="49" name="Seta para a direita 48">
            <a:extLst>
              <a:ext uri="{FF2B5EF4-FFF2-40B4-BE49-F238E27FC236}">
                <a16:creationId xmlns:a16="http://schemas.microsoft.com/office/drawing/2014/main" id="{D337E747-23C7-4888-998A-A77A4689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182" y="3463799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C80988-7A85-4A92-8F3F-04B6660B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24" y="3311159"/>
            <a:ext cx="5762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6600" b="1" dirty="0">
                <a:solidFill>
                  <a:srgbClr val="0339E7"/>
                </a:solidFill>
              </a:rPr>
              <a:t>*</a:t>
            </a:r>
            <a:endParaRPr lang="pt-BR" altLang="pt-BR" sz="66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B45C081-96BD-4691-898D-DAB54185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23" y="329004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FF0000"/>
                </a:solidFill>
              </a:rPr>
              <a:t>(</a:t>
            </a:r>
            <a:r>
              <a:rPr lang="pt-BR" altLang="pt-BR" sz="4000" b="1" dirty="0" err="1">
                <a:solidFill>
                  <a:srgbClr val="FF0000"/>
                </a:solidFill>
              </a:rPr>
              <a:t>v+i</a:t>
            </a:r>
            <a:r>
              <a:rPr lang="pt-BR" altLang="pt-BR" sz="4000" b="1" dirty="0">
                <a:solidFill>
                  <a:srgbClr val="FF0000"/>
                </a:solidFill>
              </a:rPr>
              <a:t>)</a:t>
            </a:r>
            <a:endParaRPr lang="pt-BR" altLang="pt-BR" sz="4000" dirty="0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34673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2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57AB7698-A34C-4CED-80FA-796E012F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1" y="1442309"/>
            <a:ext cx="4098268" cy="40846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97" y="1807655"/>
            <a:ext cx="3812918" cy="1804499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286224" y="1816490"/>
            <a:ext cx="972518" cy="635000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cxnSp>
        <p:nvCxnSpPr>
          <p:cNvPr id="38" name="Curved Connector 18">
            <a:extLst>
              <a:ext uri="{FF2B5EF4-FFF2-40B4-BE49-F238E27FC236}">
                <a16:creationId xmlns:a16="http://schemas.microsoft.com/office/drawing/2014/main" id="{0B154427-3D5A-4EF9-8B3D-12EF976ACB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94235" y="2777457"/>
            <a:ext cx="1221333" cy="22016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3BDF2C7-5FA8-4A7E-9468-7604F2C3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809" y="3306107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23</a:t>
            </a:r>
          </a:p>
        </p:txBody>
      </p:sp>
      <p:sp>
        <p:nvSpPr>
          <p:cNvPr id="49" name="Seta para a direita 48">
            <a:extLst>
              <a:ext uri="{FF2B5EF4-FFF2-40B4-BE49-F238E27FC236}">
                <a16:creationId xmlns:a16="http://schemas.microsoft.com/office/drawing/2014/main" id="{D337E747-23C7-4888-998A-A77A4689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182" y="3463799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C80988-7A85-4A92-8F3F-04B6660B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24" y="3311159"/>
            <a:ext cx="5762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6600" b="1" dirty="0">
                <a:solidFill>
                  <a:srgbClr val="0339E7"/>
                </a:solidFill>
              </a:rPr>
              <a:t>*</a:t>
            </a:r>
            <a:endParaRPr lang="pt-BR" altLang="pt-BR" sz="66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B45C081-96BD-4691-898D-DAB54185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23" y="329004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FF0000"/>
                </a:solidFill>
              </a:rPr>
              <a:t>(</a:t>
            </a:r>
            <a:r>
              <a:rPr lang="pt-BR" altLang="pt-BR" sz="4000" b="1" dirty="0" err="1">
                <a:solidFill>
                  <a:srgbClr val="FF0000"/>
                </a:solidFill>
              </a:rPr>
              <a:t>v+i</a:t>
            </a:r>
            <a:r>
              <a:rPr lang="pt-BR" altLang="pt-BR" sz="4000" b="1" dirty="0">
                <a:solidFill>
                  <a:srgbClr val="FF0000"/>
                </a:solidFill>
              </a:rPr>
              <a:t>)</a:t>
            </a:r>
            <a:endParaRPr lang="pt-BR" altLang="pt-BR" sz="4000" dirty="0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47286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2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BFCD1B9D-603D-4BDA-8732-B578C089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1" y="1442309"/>
            <a:ext cx="4098268" cy="40846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97" y="1807655"/>
            <a:ext cx="3812918" cy="1804499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275809" y="1857896"/>
            <a:ext cx="972518" cy="635000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cxnSp>
        <p:nvCxnSpPr>
          <p:cNvPr id="38" name="Curved Connector 18">
            <a:extLst>
              <a:ext uri="{FF2B5EF4-FFF2-40B4-BE49-F238E27FC236}">
                <a16:creationId xmlns:a16="http://schemas.microsoft.com/office/drawing/2014/main" id="{0B154427-3D5A-4EF9-8B3D-12EF976ACB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3713" y="2681887"/>
            <a:ext cx="1087591" cy="54504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3BDF2C7-5FA8-4A7E-9468-7604F2C36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809" y="3306107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34</a:t>
            </a:r>
          </a:p>
        </p:txBody>
      </p:sp>
      <p:sp>
        <p:nvSpPr>
          <p:cNvPr id="49" name="Seta para a direita 48">
            <a:extLst>
              <a:ext uri="{FF2B5EF4-FFF2-40B4-BE49-F238E27FC236}">
                <a16:creationId xmlns:a16="http://schemas.microsoft.com/office/drawing/2014/main" id="{D337E747-23C7-4888-998A-A77A4689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182" y="3463799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C80988-7A85-4A92-8F3F-04B6660B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24" y="3311159"/>
            <a:ext cx="5762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6600" b="1" dirty="0">
                <a:solidFill>
                  <a:srgbClr val="0339E7"/>
                </a:solidFill>
              </a:rPr>
              <a:t>*</a:t>
            </a:r>
            <a:endParaRPr lang="pt-BR" altLang="pt-BR" sz="66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B45C081-96BD-4691-898D-DAB54185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23" y="329004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FF0000"/>
                </a:solidFill>
              </a:rPr>
              <a:t>(</a:t>
            </a:r>
            <a:r>
              <a:rPr lang="pt-BR" altLang="pt-BR" sz="4000" b="1" dirty="0" err="1">
                <a:solidFill>
                  <a:srgbClr val="FF0000"/>
                </a:solidFill>
              </a:rPr>
              <a:t>v+i</a:t>
            </a:r>
            <a:r>
              <a:rPr lang="pt-BR" altLang="pt-BR" sz="4000" b="1" dirty="0">
                <a:solidFill>
                  <a:srgbClr val="FF0000"/>
                </a:solidFill>
              </a:rPr>
              <a:t>)</a:t>
            </a:r>
            <a:endParaRPr lang="pt-BR" altLang="pt-BR" sz="4000" dirty="0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95714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2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F0FA977E-4A63-41CD-9F0E-E1E51EFE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21" y="1442309"/>
            <a:ext cx="4098268" cy="40846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408581E-D788-49E8-B1C7-3375FEBA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97" y="1807655"/>
            <a:ext cx="3812918" cy="1804499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191870" y="1807655"/>
            <a:ext cx="972518" cy="635000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4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5380" name="CaixaDeTexto 50">
            <a:extLst>
              <a:ext uri="{FF2B5EF4-FFF2-40B4-BE49-F238E27FC236}">
                <a16:creationId xmlns:a16="http://schemas.microsoft.com/office/drawing/2014/main" id="{232C9A9E-9D6F-4E34-A298-DDA6989B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22922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19" y="947493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>
                <a:solidFill>
                  <a:srgbClr val="6600FF"/>
                </a:solidFill>
              </a:rPr>
              <a:t>Exibir valores</a:t>
            </a:r>
            <a:endParaRPr lang="pt-BR" altLang="pt-BR" sz="240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Simulação: Acesso por endereço</a:t>
            </a:r>
          </a:p>
        </p:txBody>
      </p:sp>
      <p:sp>
        <p:nvSpPr>
          <p:cNvPr id="50" name="CaixaDeTexto 41">
            <a:extLst>
              <a:ext uri="{FF2B5EF4-FFF2-40B4-BE49-F238E27FC236}">
                <a16:creationId xmlns:a16="http://schemas.microsoft.com/office/drawing/2014/main" id="{1E773C73-9077-44FB-9B98-2A7BED32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*(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261958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823565" y="2355358"/>
            <a:ext cx="972518" cy="408467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93" y="847680"/>
            <a:ext cx="50272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solidFill>
                  <a:srgbClr val="6600FF"/>
                </a:solidFill>
              </a:rPr>
              <a:t>Armazenar valor na posição i: </a:t>
            </a:r>
            <a:endParaRPr lang="pt-BR" altLang="pt-BR" sz="2400" dirty="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Simulação: Atribuição por endereço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EA11F4A-5DE3-44C1-B468-961BB093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92" y="4247194"/>
            <a:ext cx="4098268" cy="4084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8108B50-9BD3-4235-A3D2-679F0C40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8" y="1957629"/>
            <a:ext cx="4098268" cy="40846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12D4DFC-BC6C-41FD-A478-1F86AFCE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6" y="2299853"/>
            <a:ext cx="3812918" cy="1345171"/>
          </a:xfrm>
          <a:prstGeom prst="rect">
            <a:avLst/>
          </a:prstGeom>
        </p:spPr>
      </p:pic>
      <p:sp>
        <p:nvSpPr>
          <p:cNvPr id="39" name="CaixaDeTexto 41">
            <a:extLst>
              <a:ext uri="{FF2B5EF4-FFF2-40B4-BE49-F238E27FC236}">
                <a16:creationId xmlns:a16="http://schemas.microsoft.com/office/drawing/2014/main" id="{AAC4F1B6-D9E5-48BA-B3CF-07E18CC7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840" y="926772"/>
            <a:ext cx="309555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endParaRPr lang="pt-BR" altLang="pt-BR" dirty="0"/>
          </a:p>
        </p:txBody>
      </p:sp>
      <p:cxnSp>
        <p:nvCxnSpPr>
          <p:cNvPr id="40" name="Curved Connector 18">
            <a:extLst>
              <a:ext uri="{FF2B5EF4-FFF2-40B4-BE49-F238E27FC236}">
                <a16:creationId xmlns:a16="http://schemas.microsoft.com/office/drawing/2014/main" id="{20BF2B1A-1AEA-42C3-BAFE-0D29C818F6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1415" y="3064133"/>
            <a:ext cx="710427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8877C8B-7E60-4867-8FC9-E947B89B8DA1}"/>
              </a:ext>
            </a:extLst>
          </p:cNvPr>
          <p:cNvGrpSpPr/>
          <p:nvPr/>
        </p:nvGrpSpPr>
        <p:grpSpPr>
          <a:xfrm>
            <a:off x="3714092" y="4667619"/>
            <a:ext cx="3812918" cy="1569693"/>
            <a:chOff x="4778739" y="2526750"/>
            <a:chExt cx="3812918" cy="1804499"/>
          </a:xfrm>
        </p:grpSpPr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91F9827D-D14B-4F81-908F-D15684030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739" y="2526750"/>
              <a:ext cx="3812918" cy="1804499"/>
            </a:xfrm>
            <a:prstGeom prst="rect">
              <a:avLst/>
            </a:prstGeom>
          </p:spPr>
        </p:pic>
        <p:sp>
          <p:nvSpPr>
            <p:cNvPr id="48" name="Rounded Rectangle 25">
              <a:extLst>
                <a:ext uri="{FF2B5EF4-FFF2-40B4-BE49-F238E27FC236}">
                  <a16:creationId xmlns:a16="http://schemas.microsoft.com/office/drawing/2014/main" id="{BF1A7FBE-ADB4-41B7-B201-FD68A1AA79DF}"/>
                </a:ext>
              </a:extLst>
            </p:cNvPr>
            <p:cNvSpPr/>
            <p:nvPr/>
          </p:nvSpPr>
          <p:spPr>
            <a:xfrm>
              <a:off x="5712680" y="2555656"/>
              <a:ext cx="972518" cy="39652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77</a:t>
              </a:r>
            </a:p>
          </p:txBody>
        </p:sp>
      </p:grpSp>
      <p:cxnSp>
        <p:nvCxnSpPr>
          <p:cNvPr id="49" name="Curved Connector 18">
            <a:extLst>
              <a:ext uri="{FF2B5EF4-FFF2-40B4-BE49-F238E27FC236}">
                <a16:creationId xmlns:a16="http://schemas.microsoft.com/office/drawing/2014/main" id="{B12AB67E-21EC-44AB-97D0-A1BE25880C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0553" y="4152967"/>
            <a:ext cx="955038" cy="132076"/>
          </a:xfrm>
          <a:prstGeom prst="curvedConnector3">
            <a:avLst>
              <a:gd name="adj1" fmla="val 37443"/>
            </a:avLst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41">
            <a:extLst>
              <a:ext uri="{FF2B5EF4-FFF2-40B4-BE49-F238E27FC236}">
                <a16:creationId xmlns:a16="http://schemas.microsoft.com/office/drawing/2014/main" id="{3C9EE962-44CD-455E-9997-5D05E4B33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716" y="3455190"/>
            <a:ext cx="3095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altLang="pt-BR" dirty="0"/>
          </a:p>
        </p:txBody>
      </p:sp>
      <p:sp>
        <p:nvSpPr>
          <p:cNvPr id="69" name="CaixaDeTexto 41">
            <a:extLst>
              <a:ext uri="{FF2B5EF4-FFF2-40B4-BE49-F238E27FC236}">
                <a16:creationId xmlns:a16="http://schemas.microsoft.com/office/drawing/2014/main" id="{2AB6FCB3-3375-459D-9244-F11555A2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021" y="3402930"/>
            <a:ext cx="30955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v+i</a:t>
            </a:r>
            <a:r>
              <a:rPr lang="pt-BR" altLang="pt-BR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35011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5CBEEF3A-BC12-481A-B2AA-4F5DBAFB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D284FD-0607-47FF-B380-C3D5B519AB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14438"/>
            <a:ext cx="8929687" cy="5357812"/>
          </a:xfrm>
          <a:solidFill>
            <a:schemeClr val="bg1"/>
          </a:solidFill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>
                <a:cs typeface="Calibri" pitchFamily="34" charset="0"/>
              </a:rPr>
              <a:t>DUAS FORMAS:</a:t>
            </a:r>
          </a:p>
          <a:p>
            <a:pPr marL="741363" lvl="1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cs typeface="Calibri" pitchFamily="34" charset="0"/>
              </a:rPr>
              <a:t>Pelo endereço</a:t>
            </a:r>
          </a:p>
          <a:p>
            <a:pPr marL="741363" lvl="1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solidFill>
                  <a:srgbClr val="FF0000"/>
                </a:solidFill>
                <a:cs typeface="Calibri" pitchFamily="34" charset="0"/>
              </a:rPr>
              <a:t>Por indexação</a:t>
            </a: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cs typeface="Calibri" pitchFamily="34" charset="0"/>
              </a:rPr>
              <a:t>				</a:t>
            </a:r>
            <a:endParaRPr lang="pt-BR" sz="4400" dirty="0">
              <a:effectLst>
                <a:outerShdw blurRad="38100" dist="38100" dir="2700000" algn="tl">
                  <a:srgbClr val="C0C0C0"/>
                </a:outerShdw>
              </a:effectLst>
              <a:cs typeface="Calibri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488C695-9D00-4F44-A9BB-E6B02370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57313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</a:pPr>
            <a:r>
              <a:rPr lang="pt-BR" altLang="pt-BR" sz="1000">
                <a:solidFill>
                  <a:srgbClr val="000000"/>
                </a:solidFill>
                <a:latin typeface="TTE19556B8t00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8">
            <a:extLst>
              <a:ext uri="{FF2B5EF4-FFF2-40B4-BE49-F238E27FC236}">
                <a16:creationId xmlns:a16="http://schemas.microsoft.com/office/drawing/2014/main" id="{8E3820B8-692D-4985-B61D-46AF0E5D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F6663-A2BC-4D7E-9001-83895FEBB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Ler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a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matrícula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e 3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de 6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alunos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:</a:t>
            </a: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Calcular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a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média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de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cada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aluno</a:t>
            </a:r>
            <a:endParaRPr lang="en-US" alt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Exibir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as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dos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alunos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com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média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maior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que  a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média</a:t>
            </a:r>
            <a:r>
              <a:rPr lang="en-US" altLang="pt-BR" sz="1600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da </a:t>
            </a:r>
            <a:r>
              <a:rPr lang="en-US" altLang="pt-BR" sz="1600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turma</a:t>
            </a:r>
            <a:endParaRPr lang="pt-BR" sz="1600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F71114-4F60-4134-B0D4-1AD852CE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4" y="2228850"/>
            <a:ext cx="6814571" cy="15504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solidFill>
                  <a:schemeClr val="dk1"/>
                </a:solidFill>
                <a:latin typeface="Lucida Handwriting" panose="03010101010101010101" pitchFamily="66" charset="0"/>
                <a:ea typeface="Calibri"/>
                <a:cs typeface="Calibri"/>
                <a:sym typeface="Calibri"/>
              </a:rPr>
              <a:t>P/cada aluno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solidFill>
                  <a:schemeClr val="dk1"/>
                </a:solidFill>
                <a:latin typeface="Lucida Handwriting" panose="03010101010101010101" pitchFamily="66" charset="0"/>
                <a:ea typeface="Calibri"/>
                <a:cs typeface="Calibri"/>
                <a:sym typeface="Calibri"/>
              </a:rPr>
              <a:t>	Lê dados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solidFill>
                  <a:schemeClr val="dk1"/>
                </a:solidFill>
                <a:latin typeface="Lucida Handwriting" panose="03010101010101010101" pitchFamily="66" charset="0"/>
                <a:ea typeface="Calibri"/>
                <a:cs typeface="Calibri"/>
                <a:sym typeface="Calibri"/>
              </a:rPr>
              <a:t>	Se média do aluno &gt; média da turma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solidFill>
                  <a:schemeClr val="dk1"/>
                </a:solidFill>
                <a:latin typeface="Lucida Handwriting" panose="03010101010101010101" pitchFamily="66" charset="0"/>
                <a:ea typeface="Calibri"/>
                <a:cs typeface="Calibri"/>
                <a:sym typeface="Calibri"/>
              </a:rPr>
              <a:t>		Exibir dados do aluno</a:t>
            </a:r>
          </a:p>
        </p:txBody>
      </p:sp>
      <p:sp>
        <p:nvSpPr>
          <p:cNvPr id="11" name="Texto explicativo em forma de nuvem 10">
            <a:extLst>
              <a:ext uri="{FF2B5EF4-FFF2-40B4-BE49-F238E27FC236}">
                <a16:creationId xmlns:a16="http://schemas.microsoft.com/office/drawing/2014/main" id="{CE31B46E-A406-4C60-8213-D2C28A3E1285}"/>
              </a:ext>
            </a:extLst>
          </p:cNvPr>
          <p:cNvSpPr/>
          <p:nvPr/>
        </p:nvSpPr>
        <p:spPr bwMode="auto">
          <a:xfrm>
            <a:off x="2411760" y="4035278"/>
            <a:ext cx="2055953" cy="1118814"/>
          </a:xfrm>
          <a:prstGeom prst="cloudCallout">
            <a:avLst>
              <a:gd name="adj1" fmla="val 53366"/>
              <a:gd name="adj2" fmla="val -11417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defTabSz="914400">
              <a:defRPr/>
            </a:pPr>
            <a:r>
              <a:rPr lang="pt-BR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Qual a média da turma?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FADA4EE4-3F55-4CBF-A7CF-3A2775C0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045" y="5416396"/>
            <a:ext cx="6814571" cy="78483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altLang="pt-BR" b="1" dirty="0">
                <a:latin typeface="Comic Sans MS" panose="030F0702030302020204" pitchFamily="66" charset="0"/>
              </a:rPr>
              <a:t>Como </a:t>
            </a:r>
            <a:r>
              <a:rPr lang="en-US" altLang="pt-BR" b="1" dirty="0" err="1">
                <a:latin typeface="Comic Sans MS" panose="030F0702030302020204" pitchFamily="66" charset="0"/>
              </a:rPr>
              <a:t>armazenar</a:t>
            </a:r>
            <a:r>
              <a:rPr lang="en-US" altLang="pt-BR" b="1" dirty="0">
                <a:latin typeface="Comic Sans MS" panose="030F0702030302020204" pitchFamily="66" charset="0"/>
              </a:rPr>
              <a:t> as </a:t>
            </a:r>
            <a:r>
              <a:rPr lang="en-US" altLang="pt-BR" b="1" dirty="0" err="1">
                <a:latin typeface="Comic Sans MS" panose="030F0702030302020204" pitchFamily="66" charset="0"/>
              </a:rPr>
              <a:t>matrículas</a:t>
            </a:r>
            <a:r>
              <a:rPr lang="en-US" altLang="pt-BR" b="1" dirty="0">
                <a:latin typeface="Comic Sans MS" panose="030F0702030302020204" pitchFamily="66" charset="0"/>
              </a:rPr>
              <a:t> dos </a:t>
            </a:r>
            <a:r>
              <a:rPr lang="en-US" altLang="pt-BR" b="1" dirty="0" err="1">
                <a:latin typeface="Comic Sans MS" panose="030F0702030302020204" pitchFamily="66" charset="0"/>
              </a:rPr>
              <a:t>alunos</a:t>
            </a:r>
            <a:r>
              <a:rPr lang="en-US" altLang="pt-BR" b="1" dirty="0">
                <a:latin typeface="Comic Sans MS" panose="030F0702030302020204" pitchFamily="66" charset="0"/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n-US" altLang="pt-BR" b="1" dirty="0">
                <a:latin typeface="Comic Sans MS" panose="030F0702030302020204" pitchFamily="66" charset="0"/>
              </a:rPr>
              <a:t>Como </a:t>
            </a:r>
            <a:r>
              <a:rPr lang="en-US" altLang="pt-BR" b="1" dirty="0" err="1">
                <a:latin typeface="Comic Sans MS" panose="030F0702030302020204" pitchFamily="66" charset="0"/>
              </a:rPr>
              <a:t>armazenar</a:t>
            </a:r>
            <a:r>
              <a:rPr lang="en-US" altLang="pt-BR" b="1" dirty="0">
                <a:latin typeface="Comic Sans MS" panose="030F0702030302020204" pitchFamily="66" charset="0"/>
              </a:rPr>
              <a:t> as </a:t>
            </a:r>
            <a:r>
              <a:rPr lang="en-US" altLang="pt-BR" b="1" dirty="0" err="1">
                <a:latin typeface="Comic Sans MS" panose="030F0702030302020204" pitchFamily="66" charset="0"/>
              </a:rPr>
              <a:t>notas</a:t>
            </a:r>
            <a:r>
              <a:rPr lang="en-US" altLang="pt-BR" b="1" dirty="0">
                <a:latin typeface="Comic Sans MS" panose="030F0702030302020204" pitchFamily="66" charset="0"/>
              </a:rPr>
              <a:t> e </a:t>
            </a:r>
            <a:r>
              <a:rPr lang="en-US" altLang="pt-BR" b="1" dirty="0" err="1">
                <a:latin typeface="Comic Sans MS" panose="030F0702030302020204" pitchFamily="66" charset="0"/>
              </a:rPr>
              <a:t>médias</a:t>
            </a:r>
            <a:r>
              <a:rPr lang="en-US" altLang="pt-BR" b="1" dirty="0">
                <a:latin typeface="Comic Sans MS" panose="030F0702030302020204" pitchFamily="66" charset="0"/>
              </a:rPr>
              <a:t> dos </a:t>
            </a:r>
            <a:r>
              <a:rPr lang="en-US" altLang="pt-BR" b="1" dirty="0" err="1">
                <a:latin typeface="Comic Sans MS" panose="030F0702030302020204" pitchFamily="66" charset="0"/>
              </a:rPr>
              <a:t>alunos</a:t>
            </a:r>
            <a:r>
              <a:rPr lang="en-US" altLang="pt-BR" b="1" dirty="0">
                <a:latin typeface="Comic Sans MS" panose="030F0702030302020204" pitchFamily="66" charset="0"/>
              </a:rPr>
              <a:t>?</a:t>
            </a:r>
          </a:p>
        </p:txBody>
      </p:sp>
      <p:cxnSp>
        <p:nvCxnSpPr>
          <p:cNvPr id="12" name="Conector de seta reta 12">
            <a:extLst>
              <a:ext uri="{FF2B5EF4-FFF2-40B4-BE49-F238E27FC236}">
                <a16:creationId xmlns:a16="http://schemas.microsoft.com/office/drawing/2014/main" id="{C0BFDCEB-0789-40ED-88FE-C76537C3AB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84650" y="4165573"/>
            <a:ext cx="1016275" cy="29246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CaixaDeTexto 13">
            <a:extLst>
              <a:ext uri="{FF2B5EF4-FFF2-40B4-BE49-F238E27FC236}">
                <a16:creationId xmlns:a16="http://schemas.microsoft.com/office/drawing/2014/main" id="{9DCCF934-0B9B-4D1B-BD3B-9BCF827E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298" y="4429188"/>
            <a:ext cx="32763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1º) calcular a média da turma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2º) selecionar /exibir os acima</a:t>
            </a:r>
          </a:p>
        </p:txBody>
      </p:sp>
      <p:sp>
        <p:nvSpPr>
          <p:cNvPr id="14" name="CaixaDeTexto 14">
            <a:extLst>
              <a:ext uri="{FF2B5EF4-FFF2-40B4-BE49-F238E27FC236}">
                <a16:creationId xmlns:a16="http://schemas.microsoft.com/office/drawing/2014/main" id="{43F0AE04-F2B7-4F95-B31A-39A136B7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588" y="3996296"/>
            <a:ext cx="37660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Dados dos alunos são necessários para: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77C35A9-F5EB-4A92-ACC7-AC65E3FAC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973" y="942796"/>
            <a:ext cx="8647829" cy="5509917"/>
          </a:xfrm>
          <a:solidFill>
            <a:schemeClr val="bg1"/>
          </a:solidFill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>
                <a:cs typeface="Calibri" pitchFamily="34" charset="0"/>
              </a:rPr>
              <a:t>		</a:t>
            </a: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dirty="0">
              <a:cs typeface="Calibri" pitchFamily="34" charset="0"/>
            </a:endParaRP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1800" dirty="0">
                <a:cs typeface="Calibri" pitchFamily="34" charset="0"/>
              </a:rPr>
              <a:t>Cada </a:t>
            </a:r>
            <a:r>
              <a:rPr lang="pt-BR" sz="1800" dirty="0">
                <a:solidFill>
                  <a:srgbClr val="FF0000"/>
                </a:solidFill>
                <a:cs typeface="Calibri" pitchFamily="34" charset="0"/>
              </a:rPr>
              <a:t>POSIÇÃO</a:t>
            </a:r>
            <a:r>
              <a:rPr lang="pt-BR" sz="1800" dirty="0">
                <a:cs typeface="Calibri" pitchFamily="34" charset="0"/>
              </a:rPr>
              <a:t> (célula) é identificada por um </a:t>
            </a:r>
            <a:r>
              <a:rPr lang="pt-BR" sz="1800" dirty="0">
                <a:solidFill>
                  <a:srgbClr val="FF0000"/>
                </a:solidFill>
                <a:cs typeface="Calibri" pitchFamily="34" charset="0"/>
              </a:rPr>
              <a:t>NÚMERO</a:t>
            </a: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1800" dirty="0">
                <a:cs typeface="Calibri" pitchFamily="34" charset="0"/>
              </a:rPr>
              <a:t>Valores nos Colchetes têm s</a:t>
            </a:r>
            <a:r>
              <a:rPr lang="pt-BR" sz="1800" dirty="0"/>
              <a:t>ignificados diferentes:</a:t>
            </a:r>
          </a:p>
          <a:p>
            <a:pPr lvl="1"/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pt-BR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declaração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de um vetor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: informa a quantidade </a:t>
            </a:r>
            <a:r>
              <a:rPr lang="pt-BR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de posições que devem ser alocadas</a:t>
            </a:r>
          </a:p>
          <a:p>
            <a:pPr lvl="1"/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Após a declaração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: informa a posições que será acessada para leitura ou gravação de informação. Deve ser um valor entre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</a:t>
            </a:r>
            <a:r>
              <a:rPr lang="pt-BR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1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-1)]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1800" dirty="0">
              <a:cs typeface="Calibri" pitchFamily="34" charset="0"/>
            </a:endParaRP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cs typeface="Calibri" pitchFamily="34" charset="0"/>
            </a:endParaRPr>
          </a:p>
        </p:txBody>
      </p:sp>
      <p:sp>
        <p:nvSpPr>
          <p:cNvPr id="23554" name="Rectangle 1">
            <a:extLst>
              <a:ext uri="{FF2B5EF4-FFF2-40B4-BE49-F238E27FC236}">
                <a16:creationId xmlns:a16="http://schemas.microsoft.com/office/drawing/2014/main" id="{815A91F9-1E36-4BC7-A0DD-66E653681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 : Acesso por indexação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FD7817A-8813-44FB-800C-CC5470FF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17" y="263525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</a:pPr>
            <a:r>
              <a:rPr lang="pt-BR" altLang="pt-BR" sz="1000" dirty="0">
                <a:solidFill>
                  <a:srgbClr val="000000"/>
                </a:solidFill>
                <a:latin typeface="TTE19556B8t00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 dirty="0">
              <a:solidFill>
                <a:srgbClr val="000000"/>
              </a:solidFill>
              <a:latin typeface="TTE19556B8t00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1927725-AB03-4BC6-8AAE-1B4E4028DA42}"/>
              </a:ext>
            </a:extLst>
          </p:cNvPr>
          <p:cNvSpPr txBox="1"/>
          <p:nvPr/>
        </p:nvSpPr>
        <p:spPr>
          <a:xfrm>
            <a:off x="1705181" y="1091678"/>
            <a:ext cx="57595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nomeDoVetor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número_da_posição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F5D341-EC60-4A88-B62E-E5ABCC230B2F}"/>
              </a:ext>
            </a:extLst>
          </p:cNvPr>
          <p:cNvSpPr txBox="1"/>
          <p:nvPr/>
        </p:nvSpPr>
        <p:spPr>
          <a:xfrm>
            <a:off x="579749" y="1099315"/>
            <a:ext cx="127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Sintaxe: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CD58A32-6309-4B93-B679-5FBC89CB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838758"/>
            <a:ext cx="4608512" cy="18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069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5873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FF9B9D-D679-4F86-B723-76E46550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893" y="4048238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>
                <a:solidFill>
                  <a:srgbClr val="0339E7"/>
                </a:solidFill>
              </a:rPr>
              <a:t>17</a:t>
            </a:r>
          </a:p>
        </p:txBody>
      </p:sp>
      <p:sp>
        <p:nvSpPr>
          <p:cNvPr id="14" name="Seta para a direita 48">
            <a:extLst>
              <a:ext uri="{FF2B5EF4-FFF2-40B4-BE49-F238E27FC236}">
                <a16:creationId xmlns:a16="http://schemas.microsoft.com/office/drawing/2014/main" id="{C337EF32-0FC3-4199-8540-C9A162A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56" y="4192700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790395-AF63-4532-897A-2BF68AD0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706" y="404823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0339E7"/>
                </a:solidFill>
              </a:rPr>
              <a:t>V[i]</a:t>
            </a:r>
            <a:endParaRPr lang="pt-BR" altLang="pt-BR" sz="4000" dirty="0">
              <a:solidFill>
                <a:srgbClr val="0339E7"/>
              </a:solidFill>
            </a:endParaRPr>
          </a:p>
        </p:txBody>
      </p:sp>
      <p:sp>
        <p:nvSpPr>
          <p:cNvPr id="16" name="Elipse 49">
            <a:extLst>
              <a:ext uri="{FF2B5EF4-FFF2-40B4-BE49-F238E27FC236}">
                <a16:creationId xmlns:a16="http://schemas.microsoft.com/office/drawing/2014/main" id="{59E1DC92-B8B6-4E25-9A4A-8A543DFA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132856"/>
            <a:ext cx="576411" cy="463662"/>
          </a:xfrm>
          <a:prstGeom prst="ellipse">
            <a:avLst/>
          </a:prstGeom>
          <a:solidFill>
            <a:srgbClr val="FFFF99">
              <a:alpha val="49019"/>
            </a:srgbClr>
          </a:solidFill>
          <a:ln w="25400" algn="ctr">
            <a:solidFill>
              <a:srgbClr val="0339E7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solidFill>
                <a:srgbClr val="033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FF9B9D-D679-4F86-B723-76E46550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893" y="4048238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42</a:t>
            </a:r>
          </a:p>
        </p:txBody>
      </p:sp>
      <p:sp>
        <p:nvSpPr>
          <p:cNvPr id="14" name="Seta para a direita 48">
            <a:extLst>
              <a:ext uri="{FF2B5EF4-FFF2-40B4-BE49-F238E27FC236}">
                <a16:creationId xmlns:a16="http://schemas.microsoft.com/office/drawing/2014/main" id="{C337EF32-0FC3-4199-8540-C9A162A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56" y="4192700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790395-AF63-4532-897A-2BF68AD0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706" y="404823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0339E7"/>
                </a:solidFill>
              </a:rPr>
              <a:t>V[i]</a:t>
            </a:r>
            <a:endParaRPr lang="pt-BR" altLang="pt-BR" sz="4000" dirty="0">
              <a:solidFill>
                <a:srgbClr val="0339E7"/>
              </a:solidFill>
            </a:endParaRPr>
          </a:p>
        </p:txBody>
      </p:sp>
      <p:sp>
        <p:nvSpPr>
          <p:cNvPr id="16" name="Elipse 49">
            <a:extLst>
              <a:ext uri="{FF2B5EF4-FFF2-40B4-BE49-F238E27FC236}">
                <a16:creationId xmlns:a16="http://schemas.microsoft.com/office/drawing/2014/main" id="{B3107E1B-9E2D-40CF-9D2B-8A9E9A23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421" y="2132856"/>
            <a:ext cx="576411" cy="463662"/>
          </a:xfrm>
          <a:prstGeom prst="ellipse">
            <a:avLst/>
          </a:prstGeom>
          <a:solidFill>
            <a:srgbClr val="FFFF99">
              <a:alpha val="49019"/>
            </a:srgbClr>
          </a:solidFill>
          <a:ln w="25400" algn="ctr">
            <a:solidFill>
              <a:srgbClr val="0339E7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solidFill>
                <a:srgbClr val="033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23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FF9B9D-D679-4F86-B723-76E46550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893" y="4048238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23</a:t>
            </a:r>
          </a:p>
        </p:txBody>
      </p:sp>
      <p:sp>
        <p:nvSpPr>
          <p:cNvPr id="14" name="Seta para a direita 48">
            <a:extLst>
              <a:ext uri="{FF2B5EF4-FFF2-40B4-BE49-F238E27FC236}">
                <a16:creationId xmlns:a16="http://schemas.microsoft.com/office/drawing/2014/main" id="{C337EF32-0FC3-4199-8540-C9A162A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56" y="4192700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790395-AF63-4532-897A-2BF68AD0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706" y="404823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0339E7"/>
                </a:solidFill>
              </a:rPr>
              <a:t>V[i]</a:t>
            </a:r>
            <a:endParaRPr lang="pt-BR" altLang="pt-BR" sz="4000" dirty="0">
              <a:solidFill>
                <a:srgbClr val="0339E7"/>
              </a:solidFill>
            </a:endParaRPr>
          </a:p>
        </p:txBody>
      </p:sp>
      <p:sp>
        <p:nvSpPr>
          <p:cNvPr id="16" name="Elipse 49">
            <a:extLst>
              <a:ext uri="{FF2B5EF4-FFF2-40B4-BE49-F238E27FC236}">
                <a16:creationId xmlns:a16="http://schemas.microsoft.com/office/drawing/2014/main" id="{6E784AE1-B1E6-46F2-9D2C-F90573DE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525" y="2132856"/>
            <a:ext cx="576411" cy="463662"/>
          </a:xfrm>
          <a:prstGeom prst="ellipse">
            <a:avLst/>
          </a:prstGeom>
          <a:solidFill>
            <a:srgbClr val="FFFF99">
              <a:alpha val="49019"/>
            </a:srgbClr>
          </a:solidFill>
          <a:ln w="25400" algn="ctr">
            <a:solidFill>
              <a:srgbClr val="0339E7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solidFill>
                <a:srgbClr val="033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07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FF9B9D-D679-4F86-B723-76E46550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893" y="4048238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3600" b="1" dirty="0">
                <a:solidFill>
                  <a:srgbClr val="0339E7"/>
                </a:solidFill>
              </a:rPr>
              <a:t>34</a:t>
            </a:r>
          </a:p>
        </p:txBody>
      </p:sp>
      <p:sp>
        <p:nvSpPr>
          <p:cNvPr id="14" name="Seta para a direita 48">
            <a:extLst>
              <a:ext uri="{FF2B5EF4-FFF2-40B4-BE49-F238E27FC236}">
                <a16:creationId xmlns:a16="http://schemas.microsoft.com/office/drawing/2014/main" id="{C337EF32-0FC3-4199-8540-C9A162A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56" y="4192700"/>
            <a:ext cx="719137" cy="431800"/>
          </a:xfrm>
          <a:prstGeom prst="rightArrow">
            <a:avLst>
              <a:gd name="adj1" fmla="val 50000"/>
              <a:gd name="adj2" fmla="val 499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790395-AF63-4532-897A-2BF68AD0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706" y="4048238"/>
            <a:ext cx="1296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 sz="4000" b="1" dirty="0">
                <a:solidFill>
                  <a:srgbClr val="0339E7"/>
                </a:solidFill>
              </a:rPr>
              <a:t>V[i]</a:t>
            </a:r>
            <a:endParaRPr lang="pt-BR" altLang="pt-BR" sz="4000" dirty="0">
              <a:solidFill>
                <a:srgbClr val="0339E7"/>
              </a:solidFill>
            </a:endParaRPr>
          </a:p>
        </p:txBody>
      </p:sp>
      <p:sp>
        <p:nvSpPr>
          <p:cNvPr id="16" name="Elipse 49">
            <a:extLst>
              <a:ext uri="{FF2B5EF4-FFF2-40B4-BE49-F238E27FC236}">
                <a16:creationId xmlns:a16="http://schemas.microsoft.com/office/drawing/2014/main" id="{9DDB5FC3-B6C4-450E-A341-CCD2E06F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629" y="2132856"/>
            <a:ext cx="576411" cy="463662"/>
          </a:xfrm>
          <a:prstGeom prst="ellipse">
            <a:avLst/>
          </a:prstGeom>
          <a:solidFill>
            <a:srgbClr val="FFFF99">
              <a:alpha val="49019"/>
            </a:srgbClr>
          </a:solidFill>
          <a:ln w="25400" algn="ctr">
            <a:solidFill>
              <a:srgbClr val="0339E7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solidFill>
                <a:srgbClr val="033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Título 35">
            <a:extLst>
              <a:ext uri="{FF2B5EF4-FFF2-40B4-BE49-F238E27FC236}">
                <a16:creationId xmlns:a16="http://schemas.microsoft.com/office/drawing/2014/main" id="{8F283CC5-2AF9-45D3-BDD2-173EA310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: Acesso por indexação</a:t>
            </a:r>
          </a:p>
        </p:txBody>
      </p:sp>
      <p:sp>
        <p:nvSpPr>
          <p:cNvPr id="24593" name="Retângulo 36">
            <a:extLst>
              <a:ext uri="{FF2B5EF4-FFF2-40B4-BE49-F238E27FC236}">
                <a16:creationId xmlns:a16="http://schemas.microsoft.com/office/drawing/2014/main" id="{6D91CDE7-4092-4878-93C7-46159DCC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22" y="1036536"/>
            <a:ext cx="183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sz="2400" dirty="0">
                <a:solidFill>
                  <a:srgbClr val="6600FF"/>
                </a:solidFill>
              </a:rPr>
              <a:t>Exibir valores</a:t>
            </a:r>
            <a:endParaRPr lang="pt-BR" alt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034A-9C4C-4796-80DF-04855679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2" y="1720679"/>
            <a:ext cx="4115157" cy="2231329"/>
          </a:xfrm>
          <a:prstGeom prst="rect">
            <a:avLst/>
          </a:prstGeom>
        </p:spPr>
      </p:pic>
      <p:sp>
        <p:nvSpPr>
          <p:cNvPr id="67" name="CaixaDeTexto 41">
            <a:extLst>
              <a:ext uri="{FF2B5EF4-FFF2-40B4-BE49-F238E27FC236}">
                <a16:creationId xmlns:a16="http://schemas.microsoft.com/office/drawing/2014/main" id="{CD0F450C-7513-47F9-BD6C-14B76751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932" y="4931609"/>
            <a:ext cx="568604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for(i=0;i&lt;4;i++){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v[i]);</a:t>
            </a:r>
          </a:p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alt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58BEE17-5DB0-49B6-AF80-4DA7BC9A76CA}"/>
              </a:ext>
            </a:extLst>
          </p:cNvPr>
          <p:cNvGrpSpPr/>
          <p:nvPr/>
        </p:nvGrpSpPr>
        <p:grpSpPr>
          <a:xfrm>
            <a:off x="6198693" y="2174763"/>
            <a:ext cx="972518" cy="635000"/>
            <a:chOff x="5148263" y="3614738"/>
            <a:chExt cx="1476375" cy="1077912"/>
          </a:xfrm>
        </p:grpSpPr>
        <p:sp>
          <p:nvSpPr>
            <p:cNvPr id="69" name="Rounded Rectangle 19">
              <a:extLst>
                <a:ext uri="{FF2B5EF4-FFF2-40B4-BE49-F238E27FC236}">
                  <a16:creationId xmlns:a16="http://schemas.microsoft.com/office/drawing/2014/main" id="{A8FD179F-1338-477F-9A56-7D16D8EC3D48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0" name="Rounded Rectangle 20">
              <a:extLst>
                <a:ext uri="{FF2B5EF4-FFF2-40B4-BE49-F238E27FC236}">
                  <a16:creationId xmlns:a16="http://schemas.microsoft.com/office/drawing/2014/main" id="{B8CF9AD4-1B32-4E9E-A678-7A5C4AE41603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1" name="Rounded Rectangle 21">
              <a:extLst>
                <a:ext uri="{FF2B5EF4-FFF2-40B4-BE49-F238E27FC236}">
                  <a16:creationId xmlns:a16="http://schemas.microsoft.com/office/drawing/2014/main" id="{66F1A081-020E-492E-B7E3-FA4BA6CDAB4C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2" name="Rounded Rectangle 22">
              <a:extLst>
                <a:ext uri="{FF2B5EF4-FFF2-40B4-BE49-F238E27FC236}">
                  <a16:creationId xmlns:a16="http://schemas.microsoft.com/office/drawing/2014/main" id="{8217D630-C392-4613-8389-4DB819102C2B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73" name="Rounded Rectangle 25">
              <a:extLst>
                <a:ext uri="{FF2B5EF4-FFF2-40B4-BE49-F238E27FC236}">
                  <a16:creationId xmlns:a16="http://schemas.microsoft.com/office/drawing/2014/main" id="{BED2BA16-6B19-4982-AE43-EB319D89CB34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4" name="TextBox 8">
              <a:extLst>
                <a:ext uri="{FF2B5EF4-FFF2-40B4-BE49-F238E27FC236}">
                  <a16:creationId xmlns:a16="http://schemas.microsoft.com/office/drawing/2014/main" id="{61415CD2-1EB8-4179-A69B-263D501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4629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2275F62-1D7C-4F19-A369-25FA8062AACF}"/>
              </a:ext>
            </a:extLst>
          </p:cNvPr>
          <p:cNvGrpSpPr/>
          <p:nvPr/>
        </p:nvGrpSpPr>
        <p:grpSpPr>
          <a:xfrm>
            <a:off x="6823565" y="2355358"/>
            <a:ext cx="972518" cy="408467"/>
            <a:chOff x="5148263" y="3614738"/>
            <a:chExt cx="1476375" cy="1077912"/>
          </a:xfrm>
        </p:grpSpPr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555A98FA-3D18-4C42-A5F4-37C7F9BD7045}"/>
                </a:ext>
              </a:extLst>
            </p:cNvPr>
            <p:cNvSpPr/>
            <p:nvPr/>
          </p:nvSpPr>
          <p:spPr>
            <a:xfrm>
              <a:off x="5148263" y="3614738"/>
              <a:ext cx="344487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4" name="Rounded Rectangle 20">
              <a:extLst>
                <a:ext uri="{FF2B5EF4-FFF2-40B4-BE49-F238E27FC236}">
                  <a16:creationId xmlns:a16="http://schemas.microsoft.com/office/drawing/2014/main" id="{756C474F-1C02-4972-9213-E1C2E7E60C97}"/>
                </a:ext>
              </a:extLst>
            </p:cNvPr>
            <p:cNvSpPr/>
            <p:nvPr/>
          </p:nvSpPr>
          <p:spPr>
            <a:xfrm>
              <a:off x="5524500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C1E7343C-1126-485F-B93C-85D61581FB20}"/>
                </a:ext>
              </a:extLst>
            </p:cNvPr>
            <p:cNvSpPr/>
            <p:nvPr/>
          </p:nvSpPr>
          <p:spPr>
            <a:xfrm>
              <a:off x="5902325" y="3614738"/>
              <a:ext cx="344488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B8E66BE1-19E0-4B7A-91C7-BF43639EE514}"/>
                </a:ext>
              </a:extLst>
            </p:cNvPr>
            <p:cNvSpPr/>
            <p:nvPr/>
          </p:nvSpPr>
          <p:spPr>
            <a:xfrm>
              <a:off x="6278563" y="3614738"/>
              <a:ext cx="346075" cy="673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accent3"/>
                </a:solidFill>
                <a:latin typeface="Lucida Console" pitchFamily="49" charset="0"/>
              </a:endParaRPr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DB684209-EF40-4735-9F2D-0DD222894553}"/>
                </a:ext>
              </a:extLst>
            </p:cNvPr>
            <p:cNvSpPr/>
            <p:nvPr/>
          </p:nvSpPr>
          <p:spPr>
            <a:xfrm>
              <a:off x="5148263" y="3619500"/>
              <a:ext cx="1476375" cy="673100"/>
            </a:xfrm>
            <a:prstGeom prst="roundRect">
              <a:avLst/>
            </a:prstGeom>
            <a:solidFill>
              <a:schemeClr val="accent2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2</a:t>
              </a:r>
            </a:p>
          </p:txBody>
        </p:sp>
        <p:sp>
          <p:nvSpPr>
            <p:cNvPr id="15375" name="TextBox 8">
              <a:extLst>
                <a:ext uri="{FF2B5EF4-FFF2-40B4-BE49-F238E27FC236}">
                  <a16:creationId xmlns:a16="http://schemas.microsoft.com/office/drawing/2014/main" id="{552FEC10-1DD6-4562-9BE2-F2EB85F1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4292600"/>
              <a:ext cx="360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pt-BR" sz="2000" b="1">
                  <a:latin typeface="Lucida Console" panose="020B0609040504020204" pitchFamily="49" charset="0"/>
                </a:rPr>
                <a:t>i</a:t>
              </a:r>
            </a:p>
          </p:txBody>
        </p:sp>
      </p:grpSp>
      <p:sp>
        <p:nvSpPr>
          <p:cNvPr id="15383" name="Retângulo 49">
            <a:extLst>
              <a:ext uri="{FF2B5EF4-FFF2-40B4-BE49-F238E27FC236}">
                <a16:creationId xmlns:a16="http://schemas.microsoft.com/office/drawing/2014/main" id="{5A37682C-D084-4674-A2C1-887B6BD6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93" y="847680"/>
            <a:ext cx="50272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solidFill>
                  <a:srgbClr val="6600FF"/>
                </a:solidFill>
              </a:rPr>
              <a:t>Armazenar valor na posição i: </a:t>
            </a:r>
            <a:endParaRPr lang="pt-BR" altLang="pt-BR" sz="2400" dirty="0"/>
          </a:p>
        </p:txBody>
      </p:sp>
      <p:sp>
        <p:nvSpPr>
          <p:cNvPr id="15384" name="Título 50">
            <a:extLst>
              <a:ext uri="{FF2B5EF4-FFF2-40B4-BE49-F238E27FC236}">
                <a16:creationId xmlns:a16="http://schemas.microsoft.com/office/drawing/2014/main" id="{AF3DAB14-66C9-46D4-82D9-B19C3177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Simulação: Atribuição por indexação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EA11F4A-5DE3-44C1-B468-961BB093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92" y="4247194"/>
            <a:ext cx="4098268" cy="4084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8108B50-9BD3-4235-A3D2-679F0C40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8" y="1957629"/>
            <a:ext cx="4098268" cy="40846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12D4DFC-BC6C-41FD-A478-1F86AFCE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6" y="2299853"/>
            <a:ext cx="3812918" cy="1345171"/>
          </a:xfrm>
          <a:prstGeom prst="rect">
            <a:avLst/>
          </a:prstGeom>
        </p:spPr>
      </p:pic>
      <p:sp>
        <p:nvSpPr>
          <p:cNvPr id="39" name="CaixaDeTexto 41">
            <a:extLst>
              <a:ext uri="{FF2B5EF4-FFF2-40B4-BE49-F238E27FC236}">
                <a16:creationId xmlns:a16="http://schemas.microsoft.com/office/drawing/2014/main" id="{AAC4F1B6-D9E5-48BA-B3CF-07E18CC7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840" y="926772"/>
            <a:ext cx="309555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r>
              <a:rPr lang="pt-BR" altLang="pt-BR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endParaRPr lang="pt-BR" alt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8877C8B-7E60-4867-8FC9-E947B89B8DA1}"/>
              </a:ext>
            </a:extLst>
          </p:cNvPr>
          <p:cNvGrpSpPr/>
          <p:nvPr/>
        </p:nvGrpSpPr>
        <p:grpSpPr>
          <a:xfrm>
            <a:off x="3714092" y="4667619"/>
            <a:ext cx="3812918" cy="1569693"/>
            <a:chOff x="4778739" y="2526750"/>
            <a:chExt cx="3812918" cy="1804499"/>
          </a:xfrm>
        </p:grpSpPr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91F9827D-D14B-4F81-908F-D15684030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739" y="2526750"/>
              <a:ext cx="3812918" cy="1804499"/>
            </a:xfrm>
            <a:prstGeom prst="rect">
              <a:avLst/>
            </a:prstGeom>
          </p:spPr>
        </p:pic>
        <p:sp>
          <p:nvSpPr>
            <p:cNvPr id="48" name="Rounded Rectangle 25">
              <a:extLst>
                <a:ext uri="{FF2B5EF4-FFF2-40B4-BE49-F238E27FC236}">
                  <a16:creationId xmlns:a16="http://schemas.microsoft.com/office/drawing/2014/main" id="{BF1A7FBE-ADB4-41B7-B201-FD68A1AA79DF}"/>
                </a:ext>
              </a:extLst>
            </p:cNvPr>
            <p:cNvSpPr/>
            <p:nvPr/>
          </p:nvSpPr>
          <p:spPr>
            <a:xfrm>
              <a:off x="5712680" y="2555656"/>
              <a:ext cx="972518" cy="39652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accent3"/>
                  </a:solidFill>
                  <a:latin typeface="Lucida Console" pitchFamily="49" charset="0"/>
                </a:rPr>
                <a:t>77</a:t>
              </a:r>
            </a:p>
          </p:txBody>
        </p:sp>
      </p:grpSp>
      <p:sp>
        <p:nvSpPr>
          <p:cNvPr id="68" name="CaixaDeTexto 41">
            <a:extLst>
              <a:ext uri="{FF2B5EF4-FFF2-40B4-BE49-F238E27FC236}">
                <a16:creationId xmlns:a16="http://schemas.microsoft.com/office/drawing/2014/main" id="{3C9EE962-44CD-455E-9997-5D05E4B33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716" y="3455190"/>
            <a:ext cx="3095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endParaRPr lang="pt-BR" altLang="pt-BR" dirty="0"/>
          </a:p>
        </p:txBody>
      </p:sp>
      <p:sp>
        <p:nvSpPr>
          <p:cNvPr id="69" name="CaixaDeTexto 41">
            <a:extLst>
              <a:ext uri="{FF2B5EF4-FFF2-40B4-BE49-F238E27FC236}">
                <a16:creationId xmlns:a16="http://schemas.microsoft.com/office/drawing/2014/main" id="{2AB6FCB3-3375-459D-9244-F11555A2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6021" y="3402930"/>
            <a:ext cx="30955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v[i]</a:t>
            </a:r>
            <a:r>
              <a:rPr lang="pt-BR" alt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endParaRPr lang="pt-BR" altLang="pt-BR" dirty="0"/>
          </a:p>
        </p:txBody>
      </p:sp>
      <p:sp>
        <p:nvSpPr>
          <p:cNvPr id="22" name="Elipse 49">
            <a:extLst>
              <a:ext uri="{FF2B5EF4-FFF2-40B4-BE49-F238E27FC236}">
                <a16:creationId xmlns:a16="http://schemas.microsoft.com/office/drawing/2014/main" id="{DC7D34AB-2500-4B03-820B-FFD18138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21" y="2251060"/>
            <a:ext cx="576411" cy="463662"/>
          </a:xfrm>
          <a:prstGeom prst="ellipse">
            <a:avLst/>
          </a:prstGeom>
          <a:solidFill>
            <a:srgbClr val="FFFF99">
              <a:alpha val="49019"/>
            </a:srgbClr>
          </a:solidFill>
          <a:ln w="25400" algn="ctr">
            <a:solidFill>
              <a:srgbClr val="0339E7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solidFill>
                <a:srgbClr val="033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39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8DFAC3A-C196-4180-92A7-48E92AC26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5472112"/>
          </a:xfrm>
        </p:spPr>
        <p:txBody>
          <a:bodyPr/>
          <a:lstStyle/>
          <a:p>
            <a:pPr>
              <a:spcBef>
                <a:spcPts val="450"/>
              </a:spcBef>
              <a:buFont typeface="Times New Roman" pitchFamily="18" charset="0"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u="sng" dirty="0"/>
              <a:t>Passagem de vetor para função:</a:t>
            </a:r>
          </a:p>
          <a:p>
            <a:pPr marL="741363" lvl="1" indent="-284163">
              <a:spcBef>
                <a:spcPts val="450"/>
              </a:spcBef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consiste em passar o endereço da primeira posição do vetor:</a:t>
            </a:r>
          </a:p>
          <a:p>
            <a:pPr marL="741363" lvl="1" indent="-284163">
              <a:spcBef>
                <a:spcPts val="450"/>
              </a:spcBef>
              <a:buFont typeface="Times New Roman" pitchFamily="18" charset="0"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	"passar um vetor para uma função" ↔	"passar o endereço inicial do vetor"</a:t>
            </a:r>
          </a:p>
          <a:p>
            <a:pPr marL="741363" lvl="1" indent="-284163">
              <a:spcBef>
                <a:spcPts val="450"/>
              </a:spcBef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elementos do vetor </a:t>
            </a:r>
            <a:r>
              <a:rPr lang="pt-BR" sz="1800" dirty="0">
                <a:solidFill>
                  <a:srgbClr val="FF0000"/>
                </a:solidFill>
              </a:rPr>
              <a:t>não </a:t>
            </a:r>
            <a:r>
              <a:rPr lang="pt-BR" sz="1800" dirty="0"/>
              <a:t>são copiados para a função</a:t>
            </a:r>
          </a:p>
          <a:p>
            <a:pPr marL="741363" lvl="1" indent="-284163">
              <a:spcBef>
                <a:spcPts val="450"/>
              </a:spcBef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argumento </a:t>
            </a:r>
            <a:r>
              <a:rPr lang="pt-BR" sz="1800" dirty="0">
                <a:solidFill>
                  <a:srgbClr val="FF0000"/>
                </a:solidFill>
              </a:rPr>
              <a:t>copiado é apenas o endereço </a:t>
            </a:r>
            <a:r>
              <a:rPr lang="pt-BR" sz="1800" dirty="0"/>
              <a:t>do primeiro elemento </a:t>
            </a:r>
          </a:p>
          <a:p>
            <a:pPr marL="741363" lvl="1" indent="-284163">
              <a:spcBef>
                <a:spcPts val="450"/>
              </a:spcBef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a função chamada recebe uma referência para o vetor , ou seja, </a:t>
            </a:r>
            <a:r>
              <a:rPr lang="pt-BR" sz="1800" i="1" dirty="0"/>
              <a:t>a função chamada, quando acessa os elementos, acessa as mesmas posições de memória da função que declarou vetor</a:t>
            </a:r>
            <a:r>
              <a:rPr lang="pt-BR" sz="1800" dirty="0"/>
              <a:t>.</a:t>
            </a:r>
          </a:p>
          <a:p>
            <a:pPr>
              <a:spcBef>
                <a:spcPts val="1200"/>
              </a:spcBef>
              <a:buClrTx/>
              <a:buSzTx/>
              <a:buFontTx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/>
              <a:t>CONSEQUÊNCIAS:</a:t>
            </a:r>
          </a:p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atribuirmos um valor a um elemento do vetor passado como parâmetro, este elemento também é alterado no vetor original.</a:t>
            </a:r>
          </a:p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referência do vetor passada para a função indica apenas o início do espaço de memória a partir do qual os elementos estão armazenados.</a:t>
            </a:r>
          </a:p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Para a função chamada, a dimensão do vetor original é indiferente – a função sempre recebe apenas uma referência para o início da área de memória. </a:t>
            </a:r>
          </a:p>
          <a:p>
            <a:pPr>
              <a:spcBef>
                <a:spcPts val="450"/>
              </a:spcBef>
              <a:buClrTx/>
              <a:buSzTx/>
              <a:buFontTx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/>
            </a:pPr>
            <a:endParaRPr lang="pt-BR" i="1" dirty="0"/>
          </a:p>
        </p:txBody>
      </p:sp>
      <p:sp>
        <p:nvSpPr>
          <p:cNvPr id="32771" name="Título 3">
            <a:extLst>
              <a:ext uri="{FF2B5EF4-FFF2-40B4-BE49-F238E27FC236}">
                <a16:creationId xmlns:a16="http://schemas.microsoft.com/office/drawing/2014/main" id="{863DA47D-2A51-446E-8528-178F419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Vetor passados para funções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0DCD62-0F83-4485-87D0-AC4186FB857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5" y="836712"/>
            <a:ext cx="2880000" cy="396000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7178C3-B133-4034-950D-9224AA97CEB4}"/>
              </a:ext>
            </a:extLst>
          </p:cNvPr>
          <p:cNvSpPr/>
          <p:nvPr/>
        </p:nvSpPr>
        <p:spPr>
          <a:xfrm>
            <a:off x="3648678" y="4829704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38">
            <a:extLst>
              <a:ext uri="{FF2B5EF4-FFF2-40B4-BE49-F238E27FC236}">
                <a16:creationId xmlns:a16="http://schemas.microsoft.com/office/drawing/2014/main" id="{F49D5868-79B7-464E-BB87-F1D3A66E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Desenvolvendo a solução</a:t>
            </a:r>
          </a:p>
        </p:txBody>
      </p:sp>
      <p:graphicFrame>
        <p:nvGraphicFramePr>
          <p:cNvPr id="46177" name="Group 97">
            <a:extLst>
              <a:ext uri="{FF2B5EF4-FFF2-40B4-BE49-F238E27FC236}">
                <a16:creationId xmlns:a16="http://schemas.microsoft.com/office/drawing/2014/main" id="{4FB70CA8-9A09-4277-8C22-A7B8A57C1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66895"/>
              </p:ext>
            </p:extLst>
          </p:nvPr>
        </p:nvGraphicFramePr>
        <p:xfrm>
          <a:off x="296201" y="1647031"/>
          <a:ext cx="3084513" cy="4979988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1033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8,4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1080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9,1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1320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4,6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1221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5,7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3,4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3231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65" name="Text Box 48">
            <a:extLst>
              <a:ext uri="{FF2B5EF4-FFF2-40B4-BE49-F238E27FC236}">
                <a16:creationId xmlns:a16="http://schemas.microsoft.com/office/drawing/2014/main" id="{C7D5DECA-80F7-4C05-B38D-FE43A400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020763"/>
            <a:ext cx="5429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marL="179388" lvl="1" eaLnBrk="1" hangingPunct="1">
              <a:spcBef>
                <a:spcPts val="1500"/>
              </a:spcBef>
              <a:buSzPct val="100000"/>
            </a:pPr>
            <a:r>
              <a:rPr lang="pt-BR" altLang="pt-BR" sz="2400" dirty="0">
                <a:solidFill>
                  <a:srgbClr val="C00000"/>
                </a:solidFill>
              </a:rPr>
              <a:t>UM ALUNO </a:t>
            </a:r>
            <a:r>
              <a:rPr lang="pt-BR" altLang="pt-BR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matr</a:t>
            </a:r>
            <a:r>
              <a:rPr lang="pt-BR" altLang="pt-BR" sz="2400" dirty="0">
                <a:solidFill>
                  <a:srgbClr val="000000"/>
                </a:solidFill>
              </a:rPr>
              <a:t> ,  3 notas e 1 média</a:t>
            </a:r>
            <a:endParaRPr lang="pt-BR" altLang="pt-BR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5167" name="CaixaDeTexto 1">
            <a:extLst>
              <a:ext uri="{FF2B5EF4-FFF2-40B4-BE49-F238E27FC236}">
                <a16:creationId xmlns:a16="http://schemas.microsoft.com/office/drawing/2014/main" id="{F2FC7B5D-056E-43D0-B2F2-F558B82D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7" y="1648618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armazenar a matrícula do aluno?</a:t>
            </a:r>
          </a:p>
        </p:txBody>
      </p:sp>
      <p:sp>
        <p:nvSpPr>
          <p:cNvPr id="5168" name="CaixaDeTexto 8">
            <a:extLst>
              <a:ext uri="{FF2B5EF4-FFF2-40B4-BE49-F238E27FC236}">
                <a16:creationId xmlns:a16="http://schemas.microsoft.com/office/drawing/2014/main" id="{088D9446-3860-40BE-B727-30271597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221" y="3123261"/>
            <a:ext cx="350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170" name="Rectangle 50">
            <a:extLst>
              <a:ext uri="{FF2B5EF4-FFF2-40B4-BE49-F238E27FC236}">
                <a16:creationId xmlns:a16="http://schemas.microsoft.com/office/drawing/2014/main" id="{15A2E08D-4E1A-4B43-94FB-1DD320B2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4597400"/>
            <a:ext cx="508000" cy="2873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171" name="Text Box 51">
            <a:extLst>
              <a:ext uri="{FF2B5EF4-FFF2-40B4-BE49-F238E27FC236}">
                <a16:creationId xmlns:a16="http://schemas.microsoft.com/office/drawing/2014/main" id="{F3ABC6C0-F206-4608-B614-E0A2E03F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4524375"/>
            <a:ext cx="503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b="1"/>
              <a:t>matr</a:t>
            </a:r>
          </a:p>
        </p:txBody>
      </p:sp>
      <p:sp>
        <p:nvSpPr>
          <p:cNvPr id="5172" name="Line 52">
            <a:extLst>
              <a:ext uri="{FF2B5EF4-FFF2-40B4-BE49-F238E27FC236}">
                <a16:creationId xmlns:a16="http://schemas.microsoft.com/office/drawing/2014/main" id="{A24F717C-7FA6-4176-8AF1-B1530A4C9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725988"/>
            <a:ext cx="2159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74" name="CaixaDeTexto 1">
            <a:extLst>
              <a:ext uri="{FF2B5EF4-FFF2-40B4-BE49-F238E27FC236}">
                <a16:creationId xmlns:a16="http://schemas.microsoft.com/office/drawing/2014/main" id="{762E137C-208D-48AB-A3ED-D50291E8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154675"/>
            <a:ext cx="4000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armazenar as notas do aluno?</a:t>
            </a:r>
          </a:p>
        </p:txBody>
      </p:sp>
      <p:sp>
        <p:nvSpPr>
          <p:cNvPr id="5175" name="CaixaDeTexto 8">
            <a:extLst>
              <a:ext uri="{FF2B5EF4-FFF2-40B4-BE49-F238E27FC236}">
                <a16:creationId xmlns:a16="http://schemas.microsoft.com/office/drawing/2014/main" id="{B3DE12C5-3A6A-4F66-B7CB-E3805188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221" y="3475686"/>
            <a:ext cx="350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 notas[4];</a:t>
            </a:r>
          </a:p>
        </p:txBody>
      </p:sp>
      <p:sp>
        <p:nvSpPr>
          <p:cNvPr id="5173" name="Text Box 59">
            <a:extLst>
              <a:ext uri="{FF2B5EF4-FFF2-40B4-BE49-F238E27FC236}">
                <a16:creationId xmlns:a16="http://schemas.microsoft.com/office/drawing/2014/main" id="{DC875C1F-FE3C-4779-8F92-C0FB6827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862388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b="1"/>
          </a:p>
        </p:txBody>
      </p:sp>
      <p:sp>
        <p:nvSpPr>
          <p:cNvPr id="5215" name="Rectangle 95">
            <a:extLst>
              <a:ext uri="{FF2B5EF4-FFF2-40B4-BE49-F238E27FC236}">
                <a16:creationId xmlns:a16="http://schemas.microsoft.com/office/drawing/2014/main" id="{860B414C-623F-4439-A5DE-13ED5220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165850"/>
            <a:ext cx="350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rgbClr val="000000"/>
                </a:solidFill>
              </a:rPr>
              <a:t>Turma</a:t>
            </a:r>
            <a:r>
              <a:rPr lang="pt-BR" altLang="pt-BR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>
                <a:solidFill>
                  <a:srgbClr val="000000"/>
                </a:solidFill>
              </a:rPr>
              <a:t> conjunto de </a:t>
            </a:r>
            <a:r>
              <a:rPr lang="pt-BR" altLang="pt-BR" i="1">
                <a:solidFill>
                  <a:srgbClr val="000000"/>
                </a:solidFill>
              </a:rPr>
              <a:t>"alunos"</a:t>
            </a:r>
            <a:r>
              <a:rPr lang="pt-BR" altLang="pt-BR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218" name="CaixaDeTexto 1">
            <a:extLst>
              <a:ext uri="{FF2B5EF4-FFF2-40B4-BE49-F238E27FC236}">
                <a16:creationId xmlns:a16="http://schemas.microsoft.com/office/drawing/2014/main" id="{93789E57-FFAC-40BC-BAE6-EEC1A2B8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843" y="2432843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i="1" dirty="0">
                <a:solidFill>
                  <a:srgbClr val="2D2D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armazenar  3 alunos?</a:t>
            </a:r>
          </a:p>
        </p:txBody>
      </p:sp>
      <p:sp>
        <p:nvSpPr>
          <p:cNvPr id="5219" name="Rectangle 99">
            <a:extLst>
              <a:ext uri="{FF2B5EF4-FFF2-40B4-BE49-F238E27FC236}">
                <a16:creationId xmlns:a16="http://schemas.microsoft.com/office/drawing/2014/main" id="{327C311B-8AD4-41B5-AC4E-D8FA586B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926013"/>
            <a:ext cx="508000" cy="28733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0" name="Rectangle 100">
            <a:extLst>
              <a:ext uri="{FF2B5EF4-FFF2-40B4-BE49-F238E27FC236}">
                <a16:creationId xmlns:a16="http://schemas.microsoft.com/office/drawing/2014/main" id="{85D0F326-F503-4814-B31C-E3155A30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238750"/>
            <a:ext cx="508000" cy="2873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178" name="CaixaDeTexto 36">
            <a:extLst>
              <a:ext uri="{FF2B5EF4-FFF2-40B4-BE49-F238E27FC236}">
                <a16:creationId xmlns:a16="http://schemas.microsoft.com/office/drawing/2014/main" id="{2AD231F9-316F-4997-9B38-15B17DA5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89" y="1020763"/>
            <a:ext cx="3084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Mostrar os alunos que tem nota acima da média da turma</a:t>
            </a:r>
          </a:p>
        </p:txBody>
      </p:sp>
      <p:grpSp>
        <p:nvGrpSpPr>
          <p:cNvPr id="2" name="Grupo 51">
            <a:extLst>
              <a:ext uri="{FF2B5EF4-FFF2-40B4-BE49-F238E27FC236}">
                <a16:creationId xmlns:a16="http://schemas.microsoft.com/office/drawing/2014/main" id="{0FEBAF17-1FE0-44AF-A86A-558767C709A3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4021138"/>
            <a:ext cx="2841625" cy="992187"/>
            <a:chOff x="5551488" y="4021138"/>
            <a:chExt cx="2840880" cy="992187"/>
          </a:xfrm>
        </p:grpSpPr>
        <p:grpSp>
          <p:nvGrpSpPr>
            <p:cNvPr id="5192" name="Group 109">
              <a:extLst>
                <a:ext uri="{FF2B5EF4-FFF2-40B4-BE49-F238E27FC236}">
                  <a16:creationId xmlns:a16="http://schemas.microsoft.com/office/drawing/2014/main" id="{9C27A48B-0230-40CA-8A0C-98B745592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1488" y="4021138"/>
              <a:ext cx="2336800" cy="992187"/>
              <a:chOff x="3497" y="2533"/>
              <a:chExt cx="1472" cy="625"/>
            </a:xfrm>
          </p:grpSpPr>
          <p:sp>
            <p:nvSpPr>
              <p:cNvPr id="5194" name="Line 60">
                <a:extLst>
                  <a:ext uri="{FF2B5EF4-FFF2-40B4-BE49-F238E27FC236}">
                    <a16:creationId xmlns:a16="http://schemas.microsoft.com/office/drawing/2014/main" id="{DC365E1F-AF3E-4C57-8182-F3C7907BC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265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95" name="Text Box 124">
                <a:extLst>
                  <a:ext uri="{FF2B5EF4-FFF2-40B4-BE49-F238E27FC236}">
                    <a16:creationId xmlns:a16="http://schemas.microsoft.com/office/drawing/2014/main" id="{0AFC1F73-9D3C-48D4-9363-3B472E66A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7" y="2533"/>
                <a:ext cx="36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pt-BR" altLang="pt-BR" sz="1600" b="1"/>
                  <a:t>notas</a:t>
                </a:r>
              </a:p>
            </p:txBody>
          </p:sp>
          <p:grpSp>
            <p:nvGrpSpPr>
              <p:cNvPr id="5196" name="Group 91">
                <a:extLst>
                  <a:ext uri="{FF2B5EF4-FFF2-40B4-BE49-F238E27FC236}">
                    <a16:creationId xmlns:a16="http://schemas.microsoft.com/office/drawing/2014/main" id="{9E74C358-85D9-4A72-9B58-7E833C3445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4" y="2977"/>
                <a:ext cx="955" cy="181"/>
                <a:chOff x="4059" y="3067"/>
                <a:chExt cx="955" cy="181"/>
              </a:xfrm>
            </p:grpSpPr>
            <p:sp>
              <p:nvSpPr>
                <p:cNvPr id="5201" name="Rectangle 86">
                  <a:extLst>
                    <a:ext uri="{FF2B5EF4-FFF2-40B4-BE49-F238E27FC236}">
                      <a16:creationId xmlns:a16="http://schemas.microsoft.com/office/drawing/2014/main" id="{A6155B72-79B5-4DF2-A3F9-D88612266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  <p:sp>
              <p:nvSpPr>
                <p:cNvPr id="5202" name="Rectangle 89">
                  <a:extLst>
                    <a:ext uri="{FF2B5EF4-FFF2-40B4-BE49-F238E27FC236}">
                      <a16:creationId xmlns:a16="http://schemas.microsoft.com/office/drawing/2014/main" id="{8B583DE8-6231-4C5C-94F6-CED0B086C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4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  <p:sp>
              <p:nvSpPr>
                <p:cNvPr id="5203" name="Rectangle 90">
                  <a:extLst>
                    <a:ext uri="{FF2B5EF4-FFF2-40B4-BE49-F238E27FC236}">
                      <a16:creationId xmlns:a16="http://schemas.microsoft.com/office/drawing/2014/main" id="{F8F81DCE-A7B2-46F4-A26E-5CD34FF04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4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</p:grpSp>
          <p:cxnSp>
            <p:nvCxnSpPr>
              <p:cNvPr id="5197" name="AutoShape 151">
                <a:extLst>
                  <a:ext uri="{FF2B5EF4-FFF2-40B4-BE49-F238E27FC236}">
                    <a16:creationId xmlns:a16="http://schemas.microsoft.com/office/drawing/2014/main" id="{1253FEA1-4851-4F47-B174-5633CA2FF4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59" y="2659"/>
                <a:ext cx="0" cy="31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98" name="Group 82">
                <a:extLst>
                  <a:ext uri="{FF2B5EF4-FFF2-40B4-BE49-F238E27FC236}">
                    <a16:creationId xmlns:a16="http://schemas.microsoft.com/office/drawing/2014/main" id="{37CC2EEA-453E-4CD8-8C38-6B3752683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1" y="2560"/>
                <a:ext cx="179" cy="190"/>
                <a:chOff x="2699" y="3838"/>
                <a:chExt cx="179" cy="190"/>
              </a:xfrm>
            </p:grpSpPr>
            <p:sp>
              <p:nvSpPr>
                <p:cNvPr id="5199" name="Text Box 153">
                  <a:extLst>
                    <a:ext uri="{FF2B5EF4-FFF2-40B4-BE49-F238E27FC236}">
                      <a16:creationId xmlns:a16="http://schemas.microsoft.com/office/drawing/2014/main" id="{9B5A46BC-4D59-42B6-B202-CCB93F48E24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99" y="3847"/>
                  <a:ext cx="179" cy="181"/>
                </a:xfrm>
                <a:prstGeom prst="rect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 sz="3600"/>
                </a:p>
              </p:txBody>
            </p:sp>
            <p:sp>
              <p:nvSpPr>
                <p:cNvPr id="5200" name="AutoShape 123">
                  <a:extLst>
                    <a:ext uri="{FF2B5EF4-FFF2-40B4-BE49-F238E27FC236}">
                      <a16:creationId xmlns:a16="http://schemas.microsoft.com/office/drawing/2014/main" id="{D6224971-0DD1-4325-8E19-67B938A862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699" y="3838"/>
                  <a:ext cx="175" cy="181"/>
                </a:xfrm>
                <a:custGeom>
                  <a:avLst/>
                  <a:gdLst>
                    <a:gd name="T0" fmla="*/ 0 w 712787"/>
                    <a:gd name="T1" fmla="*/ 0 h 649287"/>
                    <a:gd name="T2" fmla="*/ 0 w 712787"/>
                    <a:gd name="T3" fmla="*/ 0 h 649287"/>
                    <a:gd name="T4" fmla="*/ 0 w 712787"/>
                    <a:gd name="T5" fmla="*/ 0 h 649287"/>
                    <a:gd name="T6" fmla="*/ 0 w 712787"/>
                    <a:gd name="T7" fmla="*/ 0 h 649287"/>
                    <a:gd name="T8" fmla="*/ 0 w 712787"/>
                    <a:gd name="T9" fmla="*/ 0 h 649287"/>
                    <a:gd name="T10" fmla="*/ 17694720 60000 65536"/>
                    <a:gd name="T11" fmla="*/ 11796480 60000 65536"/>
                    <a:gd name="T12" fmla="*/ 5898240 60000 65536"/>
                    <a:gd name="T13" fmla="*/ 5898240 60000 65536"/>
                    <a:gd name="T14" fmla="*/ 0 60000 65536"/>
                    <a:gd name="T15" fmla="*/ 219946 w 712787"/>
                    <a:gd name="T16" fmla="*/ 247518 h 649287"/>
                    <a:gd name="T17" fmla="*/ 492841 w 712787"/>
                    <a:gd name="T18" fmla="*/ 495036 h 649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2787" h="649287">
                      <a:moveTo>
                        <a:pt x="1" y="248005"/>
                      </a:moveTo>
                      <a:lnTo>
                        <a:pt x="272262" y="248007"/>
                      </a:lnTo>
                      <a:lnTo>
                        <a:pt x="356394" y="0"/>
                      </a:lnTo>
                      <a:lnTo>
                        <a:pt x="440525" y="248007"/>
                      </a:lnTo>
                      <a:lnTo>
                        <a:pt x="712786" y="248005"/>
                      </a:lnTo>
                      <a:lnTo>
                        <a:pt x="492521" y="401279"/>
                      </a:lnTo>
                      <a:lnTo>
                        <a:pt x="576657" y="649285"/>
                      </a:lnTo>
                      <a:lnTo>
                        <a:pt x="356394" y="496008"/>
                      </a:lnTo>
                      <a:lnTo>
                        <a:pt x="136130" y="649285"/>
                      </a:lnTo>
                      <a:lnTo>
                        <a:pt x="220266" y="401279"/>
                      </a:lnTo>
                      <a:lnTo>
                        <a:pt x="1" y="248005"/>
                      </a:lnTo>
                      <a:close/>
                    </a:path>
                  </a:pathLst>
                </a:custGeom>
                <a:solidFill>
                  <a:srgbClr val="339966">
                    <a:alpha val="50980"/>
                  </a:srgb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193" name="Rectangle 90">
              <a:extLst>
                <a:ext uri="{FF2B5EF4-FFF2-40B4-BE49-F238E27FC236}">
                  <a16:creationId xmlns:a16="http://schemas.microsoft.com/office/drawing/2014/main" id="{D1CAF776-A2F1-49D1-90D6-FC7FA2DAA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4725144"/>
              <a:ext cx="508000" cy="287337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grpSp>
        <p:nvGrpSpPr>
          <p:cNvPr id="6" name="Grupo 52">
            <a:extLst>
              <a:ext uri="{FF2B5EF4-FFF2-40B4-BE49-F238E27FC236}">
                <a16:creationId xmlns:a16="http://schemas.microsoft.com/office/drawing/2014/main" id="{37FDDD64-EAA7-4E56-8384-397288BEF3BC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038725"/>
            <a:ext cx="2020888" cy="287338"/>
            <a:chOff x="6372225" y="5038725"/>
            <a:chExt cx="2020143" cy="287338"/>
          </a:xfrm>
        </p:grpSpPr>
        <p:grpSp>
          <p:nvGrpSpPr>
            <p:cNvPr id="5187" name="Group 101">
              <a:extLst>
                <a:ext uri="{FF2B5EF4-FFF2-40B4-BE49-F238E27FC236}">
                  <a16:creationId xmlns:a16="http://schemas.microsoft.com/office/drawing/2014/main" id="{663F5C51-1A66-493E-99C4-DDABA036A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25" y="5038725"/>
              <a:ext cx="1516063" cy="287338"/>
              <a:chOff x="4059" y="3067"/>
              <a:chExt cx="955" cy="181"/>
            </a:xfrm>
          </p:grpSpPr>
          <p:sp>
            <p:nvSpPr>
              <p:cNvPr id="5189" name="Rectangle 102">
                <a:extLst>
                  <a:ext uri="{FF2B5EF4-FFF2-40B4-BE49-F238E27FC236}">
                    <a16:creationId xmlns:a16="http://schemas.microsoft.com/office/drawing/2014/main" id="{EC680132-1120-48EC-93FF-43FD6119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190" name="Rectangle 103">
                <a:extLst>
                  <a:ext uri="{FF2B5EF4-FFF2-40B4-BE49-F238E27FC236}">
                    <a16:creationId xmlns:a16="http://schemas.microsoft.com/office/drawing/2014/main" id="{7C8603F0-F632-4BCF-91BD-77C361C0C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191" name="Rectangle 104">
                <a:extLst>
                  <a:ext uri="{FF2B5EF4-FFF2-40B4-BE49-F238E27FC236}">
                    <a16:creationId xmlns:a16="http://schemas.microsoft.com/office/drawing/2014/main" id="{24641C4E-CF9C-4725-B90E-902CF0FE2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</p:grpSp>
        <p:sp>
          <p:nvSpPr>
            <p:cNvPr id="5188" name="Rectangle 104">
              <a:extLst>
                <a:ext uri="{FF2B5EF4-FFF2-40B4-BE49-F238E27FC236}">
                  <a16:creationId xmlns:a16="http://schemas.microsoft.com/office/drawing/2014/main" id="{358FDD7D-F1EF-4A62-84BC-DD35B715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5040000"/>
              <a:ext cx="508000" cy="284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grpSp>
        <p:nvGrpSpPr>
          <p:cNvPr id="8" name="Grupo 53">
            <a:extLst>
              <a:ext uri="{FF2B5EF4-FFF2-40B4-BE49-F238E27FC236}">
                <a16:creationId xmlns:a16="http://schemas.microsoft.com/office/drawing/2014/main" id="{5C6B53D2-77AF-484D-A6D4-05F5E23F918F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356225"/>
            <a:ext cx="2020888" cy="288925"/>
            <a:chOff x="6372225" y="5356800"/>
            <a:chExt cx="2020143" cy="288350"/>
          </a:xfrm>
        </p:grpSpPr>
        <p:grpSp>
          <p:nvGrpSpPr>
            <p:cNvPr id="5182" name="Group 105">
              <a:extLst>
                <a:ext uri="{FF2B5EF4-FFF2-40B4-BE49-F238E27FC236}">
                  <a16:creationId xmlns:a16="http://schemas.microsoft.com/office/drawing/2014/main" id="{95632BF8-4A5B-4748-874C-F81D96A4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25" y="5357813"/>
              <a:ext cx="1516063" cy="287337"/>
              <a:chOff x="4059" y="3067"/>
              <a:chExt cx="955" cy="181"/>
            </a:xfrm>
          </p:grpSpPr>
          <p:sp>
            <p:nvSpPr>
              <p:cNvPr id="5184" name="Rectangle 106">
                <a:extLst>
                  <a:ext uri="{FF2B5EF4-FFF2-40B4-BE49-F238E27FC236}">
                    <a16:creationId xmlns:a16="http://schemas.microsoft.com/office/drawing/2014/main" id="{8F67199D-33E1-45A5-880B-A10049E90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185" name="Rectangle 107">
                <a:extLst>
                  <a:ext uri="{FF2B5EF4-FFF2-40B4-BE49-F238E27FC236}">
                    <a16:creationId xmlns:a16="http://schemas.microsoft.com/office/drawing/2014/main" id="{D7D34FDC-BE5F-40DA-A1A6-9305C2E9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186" name="Rectangle 108">
                <a:extLst>
                  <a:ext uri="{FF2B5EF4-FFF2-40B4-BE49-F238E27FC236}">
                    <a16:creationId xmlns:a16="http://schemas.microsoft.com/office/drawing/2014/main" id="{CEBA12A0-295C-47FB-9F00-EA7816765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</p:grpSp>
        <p:sp>
          <p:nvSpPr>
            <p:cNvPr id="5183" name="Rectangle 108">
              <a:extLst>
                <a:ext uri="{FF2B5EF4-FFF2-40B4-BE49-F238E27FC236}">
                  <a16:creationId xmlns:a16="http://schemas.microsoft.com/office/drawing/2014/main" id="{3FF2E189-DF42-4615-B675-E6C0632E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5356800"/>
              <a:ext cx="508000" cy="287337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  <p:bldP spid="5168" grpId="0"/>
      <p:bldP spid="5170" grpId="0" animBg="1"/>
      <p:bldP spid="5171" grpId="0"/>
      <p:bldP spid="5174" grpId="0"/>
      <p:bldP spid="5175" grpId="0"/>
      <p:bldP spid="5215" grpId="0"/>
      <p:bldP spid="5218" grpId="0"/>
      <p:bldP spid="5219" grpId="0" animBg="1"/>
      <p:bldP spid="52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9B32A0D-BEBD-45FB-AA9A-9C49B0C2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7" y="1438459"/>
            <a:ext cx="2330362" cy="396000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99800" y="5157192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654772" y="1605175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99800" y="5157192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743000" y="2636912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CB0C4-CF67-4D23-ADD4-21291B50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49000"/>
            <a:ext cx="203610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99800" y="5157192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743000" y="2636912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CD3D2-DE7A-4906-91C7-AD75D891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340767"/>
            <a:ext cx="225112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5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99800" y="5157192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628133" y="3256772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B0CAB5-815E-49F5-94A2-7905DA2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8760"/>
            <a:ext cx="248727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99800" y="5157192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599800" y="5180943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3F8AEC-D5C8-47F6-B463-E0A3AEF2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268760"/>
            <a:ext cx="224202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75784" y="5373216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566584" y="1638300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F39EB3-D717-48B1-81C7-D3E58884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380899"/>
            <a:ext cx="24154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1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75784" y="5373216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635896" y="3227166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17C987-6431-4262-824A-D35B685F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241260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284-F0D7-48BD-A0BB-9BB8202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Vetores Passados para Funções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33258F-1EA9-480D-A2B2-9D7357FB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3" y="1124743"/>
            <a:ext cx="4723823" cy="525658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4BD85F2-B421-49FA-AF8C-FA10DC2AD01E}"/>
              </a:ext>
            </a:extLst>
          </p:cNvPr>
          <p:cNvSpPr/>
          <p:nvPr/>
        </p:nvSpPr>
        <p:spPr>
          <a:xfrm>
            <a:off x="3575784" y="5373216"/>
            <a:ext cx="419266" cy="95633"/>
          </a:xfrm>
          <a:prstGeom prst="rightArrow">
            <a:avLst/>
          </a:prstGeom>
          <a:solidFill>
            <a:schemeClr val="accent2">
              <a:lumMod val="20000"/>
              <a:lumOff val="80000"/>
              <a:alpha val="3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A6F205A-586F-4E64-A51C-0F38A41B92BE}"/>
              </a:ext>
            </a:extLst>
          </p:cNvPr>
          <p:cNvSpPr/>
          <p:nvPr/>
        </p:nvSpPr>
        <p:spPr>
          <a:xfrm>
            <a:off x="3527834" y="5685440"/>
            <a:ext cx="419266" cy="95633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054204-BF60-4351-B5F6-0A9A875B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7"/>
            <a:ext cx="30084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">
            <a:extLst>
              <a:ext uri="{FF2B5EF4-FFF2-40B4-BE49-F238E27FC236}">
                <a16:creationId xmlns:a16="http://schemas.microsoft.com/office/drawing/2014/main" id="{CED868FA-102B-40F5-935C-8C6DCA491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200"/>
              <a:t>Vetor x Funções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31E24B4-DEB0-458C-A9D4-613587AA6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FF0000"/>
                </a:solidFill>
              </a:rPr>
              <a:t>Como tratar o problema da quantidade de elementos?</a:t>
            </a:r>
          </a:p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FF0000"/>
                </a:solidFill>
              </a:rPr>
              <a:t>Como a função "sabe" quando o vetor "terminou"?</a:t>
            </a:r>
          </a:p>
          <a:p>
            <a:pPr marL="741363" lvl="1" indent="-284163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FF0000"/>
                </a:solidFill>
              </a:rPr>
              <a:t>Como tratar o caso de ser no máximo </a:t>
            </a:r>
            <a:r>
              <a:rPr lang="pt-BR" altLang="pt-BR" sz="1800" b="1" i="1" dirty="0">
                <a:solidFill>
                  <a:srgbClr val="FF0000"/>
                </a:solidFill>
              </a:rPr>
              <a:t>n </a:t>
            </a:r>
            <a:r>
              <a:rPr lang="pt-BR" altLang="pt-BR" sz="1800" b="1" dirty="0">
                <a:solidFill>
                  <a:srgbClr val="FF0000"/>
                </a:solidFill>
              </a:rPr>
              <a:t>elementos</a:t>
            </a:r>
          </a:p>
          <a:p>
            <a:pPr lvl="2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endParaRPr lang="pt-BR" altLang="pt-BR" sz="1800" b="1" dirty="0">
              <a:solidFill>
                <a:srgbClr val="6600CC"/>
              </a:solidFill>
            </a:endParaRPr>
          </a:p>
          <a:p>
            <a:pPr marL="361950" lvl="2" indent="-266700">
              <a:tabLst>
                <a:tab pos="361950" algn="l"/>
                <a:tab pos="742950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6600CC"/>
                </a:solidFill>
              </a:rPr>
              <a:t>SOLUÇÃO:</a:t>
            </a:r>
          </a:p>
          <a:p>
            <a:pPr marL="704850" lvl="3" indent="-266700">
              <a:buNone/>
              <a:tabLst>
                <a:tab pos="361950" algn="l"/>
                <a:tab pos="742950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6600CC"/>
                </a:solidFill>
              </a:rPr>
              <a:t>A função chamada deve:</a:t>
            </a:r>
          </a:p>
          <a:p>
            <a:pPr marL="704850" lvl="3" indent="-266700">
              <a:tabLst>
                <a:tab pos="361950" algn="l"/>
                <a:tab pos="742950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6600CC"/>
                </a:solidFill>
              </a:rPr>
              <a:t>receber também o número de elementos do vetor como parâmetro</a:t>
            </a:r>
          </a:p>
          <a:p>
            <a:pPr marL="704850" lvl="3" indent="-266700">
              <a:tabLst>
                <a:tab pos="361950" algn="l"/>
                <a:tab pos="742950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sz="1800" b="1" dirty="0">
                <a:solidFill>
                  <a:srgbClr val="6600CC"/>
                </a:solidFill>
              </a:rPr>
              <a:t>retornar a quantidade de  elementos preenchidos</a:t>
            </a:r>
          </a:p>
          <a:p>
            <a:pPr lvl="2"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endParaRPr lang="pt-BR" altLang="pt-BR" b="1" dirty="0">
              <a:solidFill>
                <a:srgbClr val="6600CC"/>
              </a:solidFill>
            </a:endParaRPr>
          </a:p>
          <a:p>
            <a:pPr>
              <a:spcBef>
                <a:spcPts val="400"/>
              </a:spcBef>
              <a:buFont typeface="Times New Roman" panose="02020603050405020304" pitchFamily="18" charset="0"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b="1" dirty="0"/>
              <a:t>	</a:t>
            </a:r>
          </a:p>
          <a:p>
            <a:pPr>
              <a:spcBef>
                <a:spcPts val="400"/>
              </a:spcBef>
              <a:buFont typeface="Times New Roman" panose="02020603050405020304" pitchFamily="18" charset="0"/>
              <a:buNone/>
              <a:tabLst>
                <a:tab pos="7429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</a:pPr>
            <a:r>
              <a:rPr lang="pt-BR" altLang="pt-BR" b="1" dirty="0"/>
              <a:t>		</a:t>
            </a:r>
            <a:endParaRPr lang="pt-BR" alt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C3997D-2E90-4B74-BF97-29D46CC5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45024"/>
            <a:ext cx="5616624" cy="3212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38">
            <a:extLst>
              <a:ext uri="{FF2B5EF4-FFF2-40B4-BE49-F238E27FC236}">
                <a16:creationId xmlns:a16="http://schemas.microsoft.com/office/drawing/2014/main" id="{9BA75988-CFC1-4B74-8EA6-CDDB73EF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Desenvolvendo a solução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AB8741-7F9D-455F-8085-6EDD303FF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1800" dirty="0"/>
              <a:t>Mostrar os alunos que tem nota acima da média da turma</a:t>
            </a:r>
          </a:p>
          <a:p>
            <a:endParaRPr lang="pt-BR" dirty="0"/>
          </a:p>
        </p:txBody>
      </p:sp>
      <p:graphicFrame>
        <p:nvGraphicFramePr>
          <p:cNvPr id="46177" name="Group 97">
            <a:extLst>
              <a:ext uri="{FF2B5EF4-FFF2-40B4-BE49-F238E27FC236}">
                <a16:creationId xmlns:a16="http://schemas.microsoft.com/office/drawing/2014/main" id="{6EB2FB90-969F-409B-9B92-1D7CC41B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27458"/>
              </p:ext>
            </p:extLst>
          </p:nvPr>
        </p:nvGraphicFramePr>
        <p:xfrm>
          <a:off x="321778" y="1574006"/>
          <a:ext cx="3084513" cy="4979988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1033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8,4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1080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9,1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9,5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1320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5,2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4,6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1221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5,7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3,4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3231</a:t>
                      </a:r>
                    </a:p>
                  </a:txBody>
                  <a:tcPr marL="90000" marR="90000" marT="61920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5,8</a:t>
                      </a:r>
                    </a:p>
                  </a:txBody>
                  <a:tcPr marL="90000" marR="90000" marT="6192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33" name="Text Box 48">
            <a:extLst>
              <a:ext uri="{FF2B5EF4-FFF2-40B4-BE49-F238E27FC236}">
                <a16:creationId xmlns:a16="http://schemas.microsoft.com/office/drawing/2014/main" id="{56247BA6-34AD-4A05-9D5C-3E5E5FECF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535" y="1647542"/>
            <a:ext cx="5429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lvl="1" eaLnBrk="1" hangingPunct="1">
              <a:spcBef>
                <a:spcPts val="1500"/>
              </a:spcBef>
              <a:buSzPct val="100000"/>
            </a:pPr>
            <a:r>
              <a:rPr lang="pt-BR" altLang="pt-BR" sz="2400">
                <a:solidFill>
                  <a:srgbClr val="000000"/>
                </a:solidFill>
              </a:rPr>
              <a:t>UM Aluno </a:t>
            </a:r>
            <a:r>
              <a:rPr lang="pt-BR" altLang="pt-BR" sz="2400">
                <a:solidFill>
                  <a:srgbClr val="000000"/>
                </a:solidFill>
                <a:sym typeface="Wingdings" panose="05000000000000000000" pitchFamily="2" charset="2"/>
              </a:rPr>
              <a:t>matr</a:t>
            </a:r>
            <a:r>
              <a:rPr lang="pt-BR" altLang="pt-BR" sz="2400">
                <a:solidFill>
                  <a:srgbClr val="000000"/>
                </a:solidFill>
              </a:rPr>
              <a:t> ,  3 notas e 1 média</a:t>
            </a:r>
            <a:endParaRPr lang="pt-BR" altLang="pt-BR" sz="240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37934" name="Text Box 59">
            <a:extLst>
              <a:ext uri="{FF2B5EF4-FFF2-40B4-BE49-F238E27FC236}">
                <a16:creationId xmlns:a16="http://schemas.microsoft.com/office/drawing/2014/main" id="{6163DC14-9F7B-4104-B625-E726886B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985" y="3575442"/>
            <a:ext cx="503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b="1"/>
          </a:p>
        </p:txBody>
      </p:sp>
      <p:grpSp>
        <p:nvGrpSpPr>
          <p:cNvPr id="37936" name="Grupo 51">
            <a:extLst>
              <a:ext uri="{FF2B5EF4-FFF2-40B4-BE49-F238E27FC236}">
                <a16:creationId xmlns:a16="http://schemas.microsoft.com/office/drawing/2014/main" id="{ECA137C5-CB54-472D-8E76-36D30F98BFF3}"/>
              </a:ext>
            </a:extLst>
          </p:cNvPr>
          <p:cNvGrpSpPr>
            <a:grpSpLocks/>
          </p:cNvGrpSpPr>
          <p:nvPr/>
        </p:nvGrpSpPr>
        <p:grpSpPr bwMode="auto">
          <a:xfrm>
            <a:off x="4217212" y="3712760"/>
            <a:ext cx="3025823" cy="992187"/>
            <a:chOff x="5367338" y="4021138"/>
            <a:chExt cx="3025030" cy="992187"/>
          </a:xfrm>
        </p:grpSpPr>
        <p:grpSp>
          <p:nvGrpSpPr>
            <p:cNvPr id="37950" name="Group 109">
              <a:extLst>
                <a:ext uri="{FF2B5EF4-FFF2-40B4-BE49-F238E27FC236}">
                  <a16:creationId xmlns:a16="http://schemas.microsoft.com/office/drawing/2014/main" id="{F6A2E986-9740-4F71-8824-A74F7C9B6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7338" y="4021138"/>
              <a:ext cx="2520950" cy="992187"/>
              <a:chOff x="3381" y="2533"/>
              <a:chExt cx="1588" cy="625"/>
            </a:xfrm>
          </p:grpSpPr>
          <p:sp>
            <p:nvSpPr>
              <p:cNvPr id="37952" name="Line 60">
                <a:extLst>
                  <a:ext uri="{FF2B5EF4-FFF2-40B4-BE49-F238E27FC236}">
                    <a16:creationId xmlns:a16="http://schemas.microsoft.com/office/drawing/2014/main" id="{6A077B59-6EE4-4E9B-BDA0-BB09F8813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265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953" name="Text Box 124">
                <a:extLst>
                  <a:ext uri="{FF2B5EF4-FFF2-40B4-BE49-F238E27FC236}">
                    <a16:creationId xmlns:a16="http://schemas.microsoft.com/office/drawing/2014/main" id="{726B3279-BD9F-4751-91D6-E5FB5B87A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533"/>
                <a:ext cx="47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pt-BR" altLang="pt-BR" sz="1600" b="1" dirty="0" err="1"/>
                  <a:t>mNotas</a:t>
                </a:r>
                <a:endParaRPr lang="pt-BR" altLang="pt-BR" sz="1600" b="1" dirty="0"/>
              </a:p>
            </p:txBody>
          </p:sp>
          <p:grpSp>
            <p:nvGrpSpPr>
              <p:cNvPr id="37954" name="Group 91">
                <a:extLst>
                  <a:ext uri="{FF2B5EF4-FFF2-40B4-BE49-F238E27FC236}">
                    <a16:creationId xmlns:a16="http://schemas.microsoft.com/office/drawing/2014/main" id="{FEED07A7-0F42-416E-B459-7B7DF0D3A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4" y="2977"/>
                <a:ext cx="955" cy="181"/>
                <a:chOff x="4059" y="3067"/>
                <a:chExt cx="955" cy="181"/>
              </a:xfrm>
            </p:grpSpPr>
            <p:sp>
              <p:nvSpPr>
                <p:cNvPr id="37959" name="Rectangle 86">
                  <a:extLst>
                    <a:ext uri="{FF2B5EF4-FFF2-40B4-BE49-F238E27FC236}">
                      <a16:creationId xmlns:a16="http://schemas.microsoft.com/office/drawing/2014/main" id="{E1B3CE6F-0EFE-4511-A376-25D4DD123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  <p:sp>
              <p:nvSpPr>
                <p:cNvPr id="37960" name="Rectangle 89">
                  <a:extLst>
                    <a:ext uri="{FF2B5EF4-FFF2-40B4-BE49-F238E27FC236}">
                      <a16:creationId xmlns:a16="http://schemas.microsoft.com/office/drawing/2014/main" id="{AA6EC110-0C53-4D89-91D4-73C36A59E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4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  <p:sp>
              <p:nvSpPr>
                <p:cNvPr id="37961" name="Rectangle 90">
                  <a:extLst>
                    <a:ext uri="{FF2B5EF4-FFF2-40B4-BE49-F238E27FC236}">
                      <a16:creationId xmlns:a16="http://schemas.microsoft.com/office/drawing/2014/main" id="{8C4B2F96-3AFF-4002-BCCB-E480C5D52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4" y="3067"/>
                  <a:ext cx="320" cy="181"/>
                </a:xfrm>
                <a:prstGeom prst="rect">
                  <a:avLst/>
                </a:prstGeom>
                <a:solidFill>
                  <a:srgbClr val="00B8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/>
                </a:p>
              </p:txBody>
            </p:sp>
          </p:grpSp>
          <p:cxnSp>
            <p:nvCxnSpPr>
              <p:cNvPr id="37955" name="AutoShape 151">
                <a:extLst>
                  <a:ext uri="{FF2B5EF4-FFF2-40B4-BE49-F238E27FC236}">
                    <a16:creationId xmlns:a16="http://schemas.microsoft.com/office/drawing/2014/main" id="{41B25067-36AF-4D67-8B15-548EA2F7B0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59" y="2659"/>
                <a:ext cx="0" cy="31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7956" name="Group 82">
                <a:extLst>
                  <a:ext uri="{FF2B5EF4-FFF2-40B4-BE49-F238E27FC236}">
                    <a16:creationId xmlns:a16="http://schemas.microsoft.com/office/drawing/2014/main" id="{7CC3CFED-2F71-4936-89B5-B6AE482E2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1" y="2560"/>
                <a:ext cx="179" cy="190"/>
                <a:chOff x="2699" y="3838"/>
                <a:chExt cx="179" cy="190"/>
              </a:xfrm>
            </p:grpSpPr>
            <p:sp>
              <p:nvSpPr>
                <p:cNvPr id="37957" name="Text Box 153">
                  <a:extLst>
                    <a:ext uri="{FF2B5EF4-FFF2-40B4-BE49-F238E27FC236}">
                      <a16:creationId xmlns:a16="http://schemas.microsoft.com/office/drawing/2014/main" id="{6DEDD00D-A04F-4B99-AEB5-314374AF58C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99" y="3847"/>
                  <a:ext cx="179" cy="181"/>
                </a:xfrm>
                <a:prstGeom prst="rect">
                  <a:avLst/>
                </a:prstGeom>
                <a:noFill/>
                <a:ln w="222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pt-BR" altLang="pt-BR" sz="3600"/>
                </a:p>
              </p:txBody>
            </p:sp>
            <p:sp>
              <p:nvSpPr>
                <p:cNvPr id="37958" name="AutoShape 123">
                  <a:extLst>
                    <a:ext uri="{FF2B5EF4-FFF2-40B4-BE49-F238E27FC236}">
                      <a16:creationId xmlns:a16="http://schemas.microsoft.com/office/drawing/2014/main" id="{1399F9FE-F3C6-4888-9755-0D4C5ACD5CC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699" y="3838"/>
                  <a:ext cx="175" cy="181"/>
                </a:xfrm>
                <a:custGeom>
                  <a:avLst/>
                  <a:gdLst>
                    <a:gd name="T0" fmla="*/ 0 w 712787"/>
                    <a:gd name="T1" fmla="*/ 0 h 649287"/>
                    <a:gd name="T2" fmla="*/ 0 w 712787"/>
                    <a:gd name="T3" fmla="*/ 0 h 649287"/>
                    <a:gd name="T4" fmla="*/ 0 w 712787"/>
                    <a:gd name="T5" fmla="*/ 0 h 649287"/>
                    <a:gd name="T6" fmla="*/ 0 w 712787"/>
                    <a:gd name="T7" fmla="*/ 0 h 649287"/>
                    <a:gd name="T8" fmla="*/ 0 w 712787"/>
                    <a:gd name="T9" fmla="*/ 0 h 649287"/>
                    <a:gd name="T10" fmla="*/ 17694720 60000 65536"/>
                    <a:gd name="T11" fmla="*/ 11796480 60000 65536"/>
                    <a:gd name="T12" fmla="*/ 5898240 60000 65536"/>
                    <a:gd name="T13" fmla="*/ 5898240 60000 65536"/>
                    <a:gd name="T14" fmla="*/ 0 60000 65536"/>
                    <a:gd name="T15" fmla="*/ 219946 w 712787"/>
                    <a:gd name="T16" fmla="*/ 247518 h 649287"/>
                    <a:gd name="T17" fmla="*/ 492841 w 712787"/>
                    <a:gd name="T18" fmla="*/ 495036 h 649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12787" h="649287">
                      <a:moveTo>
                        <a:pt x="1" y="248005"/>
                      </a:moveTo>
                      <a:lnTo>
                        <a:pt x="272262" y="248007"/>
                      </a:lnTo>
                      <a:lnTo>
                        <a:pt x="356394" y="0"/>
                      </a:lnTo>
                      <a:lnTo>
                        <a:pt x="440525" y="248007"/>
                      </a:lnTo>
                      <a:lnTo>
                        <a:pt x="712786" y="248005"/>
                      </a:lnTo>
                      <a:lnTo>
                        <a:pt x="492521" y="401279"/>
                      </a:lnTo>
                      <a:lnTo>
                        <a:pt x="576657" y="649285"/>
                      </a:lnTo>
                      <a:lnTo>
                        <a:pt x="356394" y="496008"/>
                      </a:lnTo>
                      <a:lnTo>
                        <a:pt x="136130" y="649285"/>
                      </a:lnTo>
                      <a:lnTo>
                        <a:pt x="220266" y="401279"/>
                      </a:lnTo>
                      <a:lnTo>
                        <a:pt x="1" y="248005"/>
                      </a:lnTo>
                      <a:close/>
                    </a:path>
                  </a:pathLst>
                </a:custGeom>
                <a:solidFill>
                  <a:srgbClr val="339966">
                    <a:alpha val="50980"/>
                  </a:srgb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7951" name="Rectangle 90">
              <a:extLst>
                <a:ext uri="{FF2B5EF4-FFF2-40B4-BE49-F238E27FC236}">
                  <a16:creationId xmlns:a16="http://schemas.microsoft.com/office/drawing/2014/main" id="{DD117B03-DD76-4918-864D-861BFE928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4725144"/>
              <a:ext cx="508000" cy="287337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grpSp>
        <p:nvGrpSpPr>
          <p:cNvPr id="37937" name="Grupo 52">
            <a:extLst>
              <a:ext uri="{FF2B5EF4-FFF2-40B4-BE49-F238E27FC236}">
                <a16:creationId xmlns:a16="http://schemas.microsoft.com/office/drawing/2014/main" id="{D85F9925-7B59-48A4-BE4D-4799EBE2D1CF}"/>
              </a:ext>
            </a:extLst>
          </p:cNvPr>
          <p:cNvGrpSpPr>
            <a:grpSpLocks/>
          </p:cNvGrpSpPr>
          <p:nvPr/>
        </p:nvGrpSpPr>
        <p:grpSpPr bwMode="auto">
          <a:xfrm>
            <a:off x="5210827" y="4749609"/>
            <a:ext cx="2020888" cy="287338"/>
            <a:chOff x="6372225" y="5038725"/>
            <a:chExt cx="2020143" cy="287338"/>
          </a:xfrm>
        </p:grpSpPr>
        <p:grpSp>
          <p:nvGrpSpPr>
            <p:cNvPr id="37945" name="Group 101">
              <a:extLst>
                <a:ext uri="{FF2B5EF4-FFF2-40B4-BE49-F238E27FC236}">
                  <a16:creationId xmlns:a16="http://schemas.microsoft.com/office/drawing/2014/main" id="{52BB2D6C-38BB-44CE-9BE3-579D29616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25" y="5038725"/>
              <a:ext cx="1516063" cy="287338"/>
              <a:chOff x="4059" y="3067"/>
              <a:chExt cx="955" cy="181"/>
            </a:xfrm>
          </p:grpSpPr>
          <p:sp>
            <p:nvSpPr>
              <p:cNvPr id="37947" name="Rectangle 102">
                <a:extLst>
                  <a:ext uri="{FF2B5EF4-FFF2-40B4-BE49-F238E27FC236}">
                    <a16:creationId xmlns:a16="http://schemas.microsoft.com/office/drawing/2014/main" id="{B46D94E0-C07D-4956-9E9D-FD09EAC43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37948" name="Rectangle 103">
                <a:extLst>
                  <a:ext uri="{FF2B5EF4-FFF2-40B4-BE49-F238E27FC236}">
                    <a16:creationId xmlns:a16="http://schemas.microsoft.com/office/drawing/2014/main" id="{218654AB-E8E0-4392-9E28-8CA9E92A7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37949" name="Rectangle 104">
                <a:extLst>
                  <a:ext uri="{FF2B5EF4-FFF2-40B4-BE49-F238E27FC236}">
                    <a16:creationId xmlns:a16="http://schemas.microsoft.com/office/drawing/2014/main" id="{4226EAA4-26E1-4961-95C7-8D523F771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</p:grpSp>
        <p:sp>
          <p:nvSpPr>
            <p:cNvPr id="37946" name="Rectangle 104">
              <a:extLst>
                <a:ext uri="{FF2B5EF4-FFF2-40B4-BE49-F238E27FC236}">
                  <a16:creationId xmlns:a16="http://schemas.microsoft.com/office/drawing/2014/main" id="{5E485999-3390-4F1B-A377-91DD8799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5040000"/>
              <a:ext cx="508000" cy="284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grpSp>
        <p:nvGrpSpPr>
          <p:cNvPr id="37938" name="Grupo 53">
            <a:extLst>
              <a:ext uri="{FF2B5EF4-FFF2-40B4-BE49-F238E27FC236}">
                <a16:creationId xmlns:a16="http://schemas.microsoft.com/office/drawing/2014/main" id="{8F307C68-C93A-4115-B613-5697B1A1CF9F}"/>
              </a:ext>
            </a:extLst>
          </p:cNvPr>
          <p:cNvGrpSpPr>
            <a:grpSpLocks/>
          </p:cNvGrpSpPr>
          <p:nvPr/>
        </p:nvGrpSpPr>
        <p:grpSpPr bwMode="auto">
          <a:xfrm>
            <a:off x="5210685" y="5069279"/>
            <a:ext cx="2020888" cy="288925"/>
            <a:chOff x="6372225" y="5356800"/>
            <a:chExt cx="2020143" cy="288350"/>
          </a:xfrm>
        </p:grpSpPr>
        <p:grpSp>
          <p:nvGrpSpPr>
            <p:cNvPr id="37940" name="Group 105">
              <a:extLst>
                <a:ext uri="{FF2B5EF4-FFF2-40B4-BE49-F238E27FC236}">
                  <a16:creationId xmlns:a16="http://schemas.microsoft.com/office/drawing/2014/main" id="{D2988D50-1B91-4BB4-9D3D-85A3F9CD3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2225" y="5357813"/>
              <a:ext cx="1516063" cy="287337"/>
              <a:chOff x="4059" y="3067"/>
              <a:chExt cx="955" cy="181"/>
            </a:xfrm>
          </p:grpSpPr>
          <p:sp>
            <p:nvSpPr>
              <p:cNvPr id="37942" name="Rectangle 106">
                <a:extLst>
                  <a:ext uri="{FF2B5EF4-FFF2-40B4-BE49-F238E27FC236}">
                    <a16:creationId xmlns:a16="http://schemas.microsoft.com/office/drawing/2014/main" id="{7BFCEFEE-0348-45C1-9001-37DABE5F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37943" name="Rectangle 107">
                <a:extLst>
                  <a:ext uri="{FF2B5EF4-FFF2-40B4-BE49-F238E27FC236}">
                    <a16:creationId xmlns:a16="http://schemas.microsoft.com/office/drawing/2014/main" id="{48096EBF-53BE-4343-B417-F19E52B4F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37944" name="Rectangle 108">
                <a:extLst>
                  <a:ext uri="{FF2B5EF4-FFF2-40B4-BE49-F238E27FC236}">
                    <a16:creationId xmlns:a16="http://schemas.microsoft.com/office/drawing/2014/main" id="{72A14812-5D49-48F9-93BA-7BBC01AB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067"/>
                <a:ext cx="320" cy="181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</p:grpSp>
        <p:sp>
          <p:nvSpPr>
            <p:cNvPr id="37941" name="Rectangle 108">
              <a:extLst>
                <a:ext uri="{FF2B5EF4-FFF2-40B4-BE49-F238E27FC236}">
                  <a16:creationId xmlns:a16="http://schemas.microsoft.com/office/drawing/2014/main" id="{CCD0D805-ECDE-46AF-BF28-AE36B2995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368" y="5356800"/>
              <a:ext cx="508000" cy="287337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sp>
        <p:nvSpPr>
          <p:cNvPr id="37939" name="CaixaDeTexto 1">
            <a:extLst>
              <a:ext uri="{FF2B5EF4-FFF2-40B4-BE49-F238E27FC236}">
                <a16:creationId xmlns:a16="http://schemas.microsoft.com/office/drawing/2014/main" id="{0181234F-8D91-45AE-89E5-8B08B14D0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7" y="2492375"/>
            <a:ext cx="50456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Como armazenar as  notas dos  (no máximo) 6 alunos desta turma?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77" name="Group 97">
            <a:extLst>
              <a:ext uri="{FF2B5EF4-FFF2-40B4-BE49-F238E27FC236}">
                <a16:creationId xmlns:a16="http://schemas.microsoft.com/office/drawing/2014/main" id="{E03D6FA9-020D-4E56-A046-ABBD6849FBAC}"/>
              </a:ext>
            </a:extLst>
          </p:cNvPr>
          <p:cNvGraphicFramePr>
            <a:graphicFrameLocks noGrp="1"/>
          </p:cNvGraphicFramePr>
          <p:nvPr/>
        </p:nvGraphicFramePr>
        <p:xfrm>
          <a:off x="2627313" y="1371600"/>
          <a:ext cx="984250" cy="4722813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33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12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7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1033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28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1080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6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1320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6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1221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6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3231</a:t>
                      </a:r>
                    </a:p>
                  </a:txBody>
                  <a:tcPr marL="90000" marR="90000" marT="61930" marB="46807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64" name="Título 17">
            <a:extLst>
              <a:ext uri="{FF2B5EF4-FFF2-40B4-BE49-F238E27FC236}">
                <a16:creationId xmlns:a16="http://schemas.microsoft.com/office/drawing/2014/main" id="{36C2B744-0DA5-4699-B26B-3379CA0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Desenvolvendo a solução</a:t>
            </a:r>
          </a:p>
        </p:txBody>
      </p:sp>
      <p:sp>
        <p:nvSpPr>
          <p:cNvPr id="6165" name="Retângulo 18">
            <a:extLst>
              <a:ext uri="{FF2B5EF4-FFF2-40B4-BE49-F238E27FC236}">
                <a16:creationId xmlns:a16="http://schemas.microsoft.com/office/drawing/2014/main" id="{F0815959-404D-4661-9216-31BAD9B1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6237288"/>
            <a:ext cx="207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 Vetor de Matrículas</a:t>
            </a:r>
          </a:p>
        </p:txBody>
      </p:sp>
      <p:graphicFrame>
        <p:nvGraphicFramePr>
          <p:cNvPr id="20" name="Group 97">
            <a:extLst>
              <a:ext uri="{FF2B5EF4-FFF2-40B4-BE49-F238E27FC236}">
                <a16:creationId xmlns:a16="http://schemas.microsoft.com/office/drawing/2014/main" id="{1B2678B2-6E7F-4A5B-9EB2-8B411603CB1A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1412875"/>
          <a:ext cx="2903536" cy="4667252"/>
        </p:xfrm>
        <a:graphic>
          <a:graphicData uri="http://schemas.openxmlformats.org/drawingml/2006/table">
            <a:tbl>
              <a:tblPr/>
              <a:tblGrid>
                <a:gridCol w="60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29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Média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7,5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8,5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8,4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9,2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9,1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9,5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9,5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4,0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5,2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4,6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4,6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5,7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3,4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89979" marR="89979" marT="61922" marB="4680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6,0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5,8</a:t>
                      </a:r>
                    </a:p>
                  </a:txBody>
                  <a:tcPr marL="89979" marR="89979" marT="61922" marB="4680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08" name="Retângulo 20">
            <a:extLst>
              <a:ext uri="{FF2B5EF4-FFF2-40B4-BE49-F238E27FC236}">
                <a16:creationId xmlns:a16="http://schemas.microsoft.com/office/drawing/2014/main" id="{D30AE506-8FB2-4950-8822-E81AAF70E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237288"/>
            <a:ext cx="173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 Matriz de Notas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4C52826C-F341-4B63-8B00-F463614F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2924175"/>
            <a:ext cx="831946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vetores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(um por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aluno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),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cada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qual com 4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elementos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(3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notas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média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C26B29A0-9E2F-4931-B4B9-9038BF89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pt-BR" sz="4400" b="1" dirty="0">
                <a:latin typeface="Comic Sans MS" panose="030F0702030302020204" pitchFamily="66" charset="0"/>
              </a:rPr>
              <a:t> 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24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variáveis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simples</a:t>
            </a:r>
            <a:r>
              <a:rPr lang="en-US" altLang="pt-BR" sz="2000" b="1" dirty="0">
                <a:latin typeface="Comic Sans MS" panose="030F0702030302020204" pitchFamily="66" charset="0"/>
              </a:rPr>
              <a:t> 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pt-BR" alt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424CD466-D306-4810-8440-C2B17F68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05038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pt-BR" sz="32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ou</a:t>
            </a:r>
            <a:r>
              <a:rPr lang="en-US" altLang="pt-BR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pt-BR" altLang="pt-BR" sz="1600" dirty="0">
              <a:latin typeface="Comic Sans MS" panose="030F0702030302020204" pitchFamily="66" charset="0"/>
            </a:endParaRPr>
          </a:p>
        </p:txBody>
      </p:sp>
      <p:sp>
        <p:nvSpPr>
          <p:cNvPr id="38917" name="Título 6">
            <a:extLst>
              <a:ext uri="{FF2B5EF4-FFF2-40B4-BE49-F238E27FC236}">
                <a16:creationId xmlns:a16="http://schemas.microsoft.com/office/drawing/2014/main" id="{5F816C5F-FD16-45E6-AADE-61FCDCA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b="1">
                <a:latin typeface="Comic Sans MS" panose="030F0702030302020204" pitchFamily="66" charset="0"/>
              </a:rPr>
              <a:t>Resposta</a:t>
            </a:r>
            <a:endParaRPr lang="pt-BR" altLang="pt-BR"/>
          </a:p>
        </p:txBody>
      </p:sp>
      <p:sp>
        <p:nvSpPr>
          <p:cNvPr id="38918" name="Text Box 2">
            <a:extLst>
              <a:ext uri="{FF2B5EF4-FFF2-40B4-BE49-F238E27FC236}">
                <a16:creationId xmlns:a16="http://schemas.microsoft.com/office/drawing/2014/main" id="{C23DDCD6-099B-4472-A342-EF620D47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5084763"/>
            <a:ext cx="86098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vetores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(um por nota),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cada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qual com 6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elementos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(um por </a:t>
            </a:r>
            <a:r>
              <a:rPr lang="en-US" altLang="pt-B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aluno</a:t>
            </a:r>
            <a:r>
              <a:rPr lang="en-US" altLang="pt-B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8919" name="Text Box 5">
            <a:extLst>
              <a:ext uri="{FF2B5EF4-FFF2-40B4-BE49-F238E27FC236}">
                <a16:creationId xmlns:a16="http://schemas.microsoft.com/office/drawing/2014/main" id="{734D5863-2CAA-4390-8933-A4E497F0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247505"/>
            <a:ext cx="335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pt-BR" sz="32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ou</a:t>
            </a:r>
            <a:r>
              <a:rPr lang="en-US" altLang="pt-BR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pt-BR" altLang="pt-BR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E6B36107-1CCE-4E08-8FD7-A14526CF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288766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39" name="Line 9">
            <a:extLst>
              <a:ext uri="{FF2B5EF4-FFF2-40B4-BE49-F238E27FC236}">
                <a16:creationId xmlns:a16="http://schemas.microsoft.com/office/drawing/2014/main" id="{5F12BB1B-88B1-40D1-BFDF-F69DF3281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0" name="Line 10">
            <a:extLst>
              <a:ext uri="{FF2B5EF4-FFF2-40B4-BE49-F238E27FC236}">
                <a16:creationId xmlns:a16="http://schemas.microsoft.com/office/drawing/2014/main" id="{A4FC6384-CDBD-4342-9A07-1C7930F5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1" name="Line 11">
            <a:extLst>
              <a:ext uri="{FF2B5EF4-FFF2-40B4-BE49-F238E27FC236}">
                <a16:creationId xmlns:a16="http://schemas.microsoft.com/office/drawing/2014/main" id="{81E668BC-DE48-4B8B-BC10-AAEA8125A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2" name="Line 12">
            <a:extLst>
              <a:ext uri="{FF2B5EF4-FFF2-40B4-BE49-F238E27FC236}">
                <a16:creationId xmlns:a16="http://schemas.microsoft.com/office/drawing/2014/main" id="{4A06AA74-9015-488E-BE7E-574EDBE9D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3" name="Rectangle 14">
            <a:extLst>
              <a:ext uri="{FF2B5EF4-FFF2-40B4-BE49-F238E27FC236}">
                <a16:creationId xmlns:a16="http://schemas.microsoft.com/office/drawing/2014/main" id="{F7896336-A2A1-4DD8-B4D7-24CDE27A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29083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44" name="Line 15">
            <a:extLst>
              <a:ext uri="{FF2B5EF4-FFF2-40B4-BE49-F238E27FC236}">
                <a16:creationId xmlns:a16="http://schemas.microsoft.com/office/drawing/2014/main" id="{860810F3-E39E-4FF0-BEA8-56884F1AF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5" name="Line 16">
            <a:extLst>
              <a:ext uri="{FF2B5EF4-FFF2-40B4-BE49-F238E27FC236}">
                <a16:creationId xmlns:a16="http://schemas.microsoft.com/office/drawing/2014/main" id="{299154E5-9498-4C24-A1AB-0C3FE2BC0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6" name="Line 17">
            <a:extLst>
              <a:ext uri="{FF2B5EF4-FFF2-40B4-BE49-F238E27FC236}">
                <a16:creationId xmlns:a16="http://schemas.microsoft.com/office/drawing/2014/main" id="{0A0EECC6-F6B4-41CD-A25C-2DAF796DC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7" name="Line 18">
            <a:extLst>
              <a:ext uri="{FF2B5EF4-FFF2-40B4-BE49-F238E27FC236}">
                <a16:creationId xmlns:a16="http://schemas.microsoft.com/office/drawing/2014/main" id="{8DC24916-DDD8-4BBB-8DA3-6A62E5B29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48" name="Rectangle 20">
            <a:extLst>
              <a:ext uri="{FF2B5EF4-FFF2-40B4-BE49-F238E27FC236}">
                <a16:creationId xmlns:a16="http://schemas.microsoft.com/office/drawing/2014/main" id="{14B47DED-C464-4314-AA60-31C77ADD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292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49" name="Line 21">
            <a:extLst>
              <a:ext uri="{FF2B5EF4-FFF2-40B4-BE49-F238E27FC236}">
                <a16:creationId xmlns:a16="http://schemas.microsoft.com/office/drawing/2014/main" id="{1E658992-5DB2-4A16-9137-CDA79FB95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0" name="Line 22">
            <a:extLst>
              <a:ext uri="{FF2B5EF4-FFF2-40B4-BE49-F238E27FC236}">
                <a16:creationId xmlns:a16="http://schemas.microsoft.com/office/drawing/2014/main" id="{557D1C35-7D70-4045-86F3-3A0446003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1" name="Line 23">
            <a:extLst>
              <a:ext uri="{FF2B5EF4-FFF2-40B4-BE49-F238E27FC236}">
                <a16:creationId xmlns:a16="http://schemas.microsoft.com/office/drawing/2014/main" id="{CF93F2E3-0784-4543-AF8A-7B426E0E1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2" name="Line 24">
            <a:extLst>
              <a:ext uri="{FF2B5EF4-FFF2-40B4-BE49-F238E27FC236}">
                <a16:creationId xmlns:a16="http://schemas.microsoft.com/office/drawing/2014/main" id="{2FACACB7-2DD6-46FC-A91F-776D4515B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3" name="Rectangle 26">
            <a:extLst>
              <a:ext uri="{FF2B5EF4-FFF2-40B4-BE49-F238E27FC236}">
                <a16:creationId xmlns:a16="http://schemas.microsoft.com/office/drawing/2014/main" id="{C82F152C-FD60-47D4-A92D-61AAB9AC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287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54" name="Line 27">
            <a:extLst>
              <a:ext uri="{FF2B5EF4-FFF2-40B4-BE49-F238E27FC236}">
                <a16:creationId xmlns:a16="http://schemas.microsoft.com/office/drawing/2014/main" id="{87844236-9F23-440C-AC6E-001443D6A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5" name="Line 28">
            <a:extLst>
              <a:ext uri="{FF2B5EF4-FFF2-40B4-BE49-F238E27FC236}">
                <a16:creationId xmlns:a16="http://schemas.microsoft.com/office/drawing/2014/main" id="{9D55B2F0-3EAD-4846-B5E4-6D6A5ACA2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6" name="Line 29">
            <a:extLst>
              <a:ext uri="{FF2B5EF4-FFF2-40B4-BE49-F238E27FC236}">
                <a16:creationId xmlns:a16="http://schemas.microsoft.com/office/drawing/2014/main" id="{745E00E4-7F63-40B2-9696-C9A84FB5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7" name="Line 30">
            <a:extLst>
              <a:ext uri="{FF2B5EF4-FFF2-40B4-BE49-F238E27FC236}">
                <a16:creationId xmlns:a16="http://schemas.microsoft.com/office/drawing/2014/main" id="{7A1737B6-EAD8-4A7E-AD06-EE9826114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58" name="Rectangle 32">
            <a:extLst>
              <a:ext uri="{FF2B5EF4-FFF2-40B4-BE49-F238E27FC236}">
                <a16:creationId xmlns:a16="http://schemas.microsoft.com/office/drawing/2014/main" id="{3B8710FF-94A6-45A0-96C9-4D84FBE8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05200"/>
            <a:ext cx="2890838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59" name="Line 33">
            <a:extLst>
              <a:ext uri="{FF2B5EF4-FFF2-40B4-BE49-F238E27FC236}">
                <a16:creationId xmlns:a16="http://schemas.microsoft.com/office/drawing/2014/main" id="{D9B0669D-B605-4582-905E-2D666A8EA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0" name="Line 34">
            <a:extLst>
              <a:ext uri="{FF2B5EF4-FFF2-40B4-BE49-F238E27FC236}">
                <a16:creationId xmlns:a16="http://schemas.microsoft.com/office/drawing/2014/main" id="{635F7CC0-B364-402E-8596-42F029C50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1" name="Line 35">
            <a:extLst>
              <a:ext uri="{FF2B5EF4-FFF2-40B4-BE49-F238E27FC236}">
                <a16:creationId xmlns:a16="http://schemas.microsoft.com/office/drawing/2014/main" id="{731B2F07-7D1E-4F2D-88D0-31FB66E98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2" name="Line 36">
            <a:extLst>
              <a:ext uri="{FF2B5EF4-FFF2-40B4-BE49-F238E27FC236}">
                <a16:creationId xmlns:a16="http://schemas.microsoft.com/office/drawing/2014/main" id="{BF5E9BD6-1645-451F-85B1-E4C5C8FF6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3" name="Rectangle 38">
            <a:extLst>
              <a:ext uri="{FF2B5EF4-FFF2-40B4-BE49-F238E27FC236}">
                <a16:creationId xmlns:a16="http://schemas.microsoft.com/office/drawing/2014/main" id="{960923CA-68FC-4BCF-9110-4371C148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2913063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pt-BR"/>
          </a:p>
        </p:txBody>
      </p:sp>
      <p:sp>
        <p:nvSpPr>
          <p:cNvPr id="39964" name="Line 39">
            <a:extLst>
              <a:ext uri="{FF2B5EF4-FFF2-40B4-BE49-F238E27FC236}">
                <a16:creationId xmlns:a16="http://schemas.microsoft.com/office/drawing/2014/main" id="{B446CBEC-9A43-4A87-A04E-DF3FC6912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5" name="Line 40">
            <a:extLst>
              <a:ext uri="{FF2B5EF4-FFF2-40B4-BE49-F238E27FC236}">
                <a16:creationId xmlns:a16="http://schemas.microsoft.com/office/drawing/2014/main" id="{E197AB4E-358B-434B-AC40-F3EE3CE31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6" name="Line 41">
            <a:extLst>
              <a:ext uri="{FF2B5EF4-FFF2-40B4-BE49-F238E27FC236}">
                <a16:creationId xmlns:a16="http://schemas.microsoft.com/office/drawing/2014/main" id="{DD9E7637-6945-4BBF-9CF2-156D40503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7" name="Line 42">
            <a:extLst>
              <a:ext uri="{FF2B5EF4-FFF2-40B4-BE49-F238E27FC236}">
                <a16:creationId xmlns:a16="http://schemas.microsoft.com/office/drawing/2014/main" id="{22A89522-4B41-40D2-A742-04560FEB4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68" name="Text Box 44">
            <a:extLst>
              <a:ext uri="{FF2B5EF4-FFF2-40B4-BE49-F238E27FC236}">
                <a16:creationId xmlns:a16="http://schemas.microsoft.com/office/drawing/2014/main" id="{A0A09D8C-6B7B-4D0E-A2B9-ED1A77A0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275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9969" name="Text Box 45">
            <a:extLst>
              <a:ext uri="{FF2B5EF4-FFF2-40B4-BE49-F238E27FC236}">
                <a16:creationId xmlns:a16="http://schemas.microsoft.com/office/drawing/2014/main" id="{2B57C814-6F47-4BE2-8DA8-35C7728A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275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9970" name="Text Box 46">
            <a:extLst>
              <a:ext uri="{FF2B5EF4-FFF2-40B4-BE49-F238E27FC236}">
                <a16:creationId xmlns:a16="http://schemas.microsoft.com/office/drawing/2014/main" id="{9AB48D79-3EE7-44E2-A035-B87D13CC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275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9971" name="Text Box 47">
            <a:extLst>
              <a:ext uri="{FF2B5EF4-FFF2-40B4-BE49-F238E27FC236}">
                <a16:creationId xmlns:a16="http://schemas.microsoft.com/office/drawing/2014/main" id="{C27581F7-0E61-462D-BAAC-60579376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939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9972" name="Text Box 48">
            <a:extLst>
              <a:ext uri="{FF2B5EF4-FFF2-40B4-BE49-F238E27FC236}">
                <a16:creationId xmlns:a16="http://schemas.microsoft.com/office/drawing/2014/main" id="{C40E1DC1-6C91-4D94-9632-3789A68C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9973" name="Text Box 50">
            <a:extLst>
              <a:ext uri="{FF2B5EF4-FFF2-40B4-BE49-F238E27FC236}">
                <a16:creationId xmlns:a16="http://schemas.microsoft.com/office/drawing/2014/main" id="{93462A41-B54D-4147-9306-5B9BC3A5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417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9974" name="Text Box 51">
            <a:extLst>
              <a:ext uri="{FF2B5EF4-FFF2-40B4-BE49-F238E27FC236}">
                <a16:creationId xmlns:a16="http://schemas.microsoft.com/office/drawing/2014/main" id="{B277461A-161F-4756-9D7C-EFDE6976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559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9975" name="Text Box 52">
            <a:extLst>
              <a:ext uri="{FF2B5EF4-FFF2-40B4-BE49-F238E27FC236}">
                <a16:creationId xmlns:a16="http://schemas.microsoft.com/office/drawing/2014/main" id="{282D639E-5576-4982-82A7-3B462624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749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9976" name="Text Box 53">
            <a:extLst>
              <a:ext uri="{FF2B5EF4-FFF2-40B4-BE49-F238E27FC236}">
                <a16:creationId xmlns:a16="http://schemas.microsoft.com/office/drawing/2014/main" id="{6A56362F-287C-46C0-87AE-0DA8B762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275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9977" name="Text Box 55">
            <a:extLst>
              <a:ext uri="{FF2B5EF4-FFF2-40B4-BE49-F238E27FC236}">
                <a16:creationId xmlns:a16="http://schemas.microsoft.com/office/drawing/2014/main" id="{86DB915A-E7AA-4DB4-943E-82A29D96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081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pt-BR" sz="1600" b="1">
                <a:solidFill>
                  <a:schemeClr val="tx2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39978" name="Text Box 57">
            <a:extLst>
              <a:ext uri="{FF2B5EF4-FFF2-40B4-BE49-F238E27FC236}">
                <a16:creationId xmlns:a16="http://schemas.microsoft.com/office/drawing/2014/main" id="{CB0C73BA-8205-4B94-80F0-6329DDDF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25538"/>
            <a:ext cx="6608763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pt-BR" b="1" dirty="0" err="1">
                <a:latin typeface="Comic Sans MS" panose="030F0702030302020204" pitchFamily="66" charset="0"/>
              </a:rPr>
              <a:t>Vários</a:t>
            </a:r>
            <a:r>
              <a:rPr lang="en-US" altLang="pt-BR" b="1" dirty="0">
                <a:latin typeface="Comic Sans MS" panose="030F0702030302020204" pitchFamily="66" charset="0"/>
              </a:rPr>
              <a:t> </a:t>
            </a:r>
            <a:r>
              <a:rPr lang="en-US" altLang="pt-BR" b="1" dirty="0" err="1">
                <a:latin typeface="Comic Sans MS" panose="030F0702030302020204" pitchFamily="66" charset="0"/>
              </a:rPr>
              <a:t>vetores</a:t>
            </a:r>
            <a:r>
              <a:rPr lang="en-US" altLang="pt-BR" b="1" dirty="0">
                <a:latin typeface="Comic Sans MS" panose="030F0702030302020204" pitchFamily="66" charset="0"/>
              </a:rPr>
              <a:t> de </a:t>
            </a:r>
            <a:r>
              <a:rPr lang="en-US" altLang="pt-BR" b="1" dirty="0" err="1">
                <a:latin typeface="Comic Sans MS" panose="030F0702030302020204" pitchFamily="66" charset="0"/>
              </a:rPr>
              <a:t>mesmo</a:t>
            </a:r>
            <a:r>
              <a:rPr lang="en-US" altLang="pt-BR" b="1" dirty="0">
                <a:latin typeface="Comic Sans MS" panose="030F0702030302020204" pitchFamily="66" charset="0"/>
              </a:rPr>
              <a:t> </a:t>
            </a:r>
            <a:r>
              <a:rPr lang="en-US" altLang="pt-BR" b="1" dirty="0" err="1">
                <a:latin typeface="Comic Sans MS" panose="030F0702030302020204" pitchFamily="66" charset="0"/>
              </a:rPr>
              <a:t>tipo</a:t>
            </a:r>
            <a:r>
              <a:rPr lang="en-US" altLang="pt-BR" b="1" dirty="0">
                <a:latin typeface="Comic Sans MS" panose="030F0702030302020204" pitchFamily="66" charset="0"/>
              </a:rPr>
              <a:t> --&gt; </a:t>
            </a:r>
            <a:r>
              <a:rPr lang="en-US" altLang="pt-BR" b="1" dirty="0" err="1">
                <a:latin typeface="Comic Sans MS" panose="030F0702030302020204" pitchFamily="66" charset="0"/>
              </a:rPr>
              <a:t>matriz</a:t>
            </a:r>
            <a:r>
              <a:rPr lang="en-US" altLang="pt-BR" b="1" dirty="0">
                <a:latin typeface="Comic Sans MS" panose="030F0702030302020204" pitchFamily="66" charset="0"/>
              </a:rPr>
              <a:t> de </a:t>
            </a:r>
            <a:r>
              <a:rPr lang="en-US" altLang="pt-BR" b="1" dirty="0" err="1">
                <a:latin typeface="Comic Sans MS" panose="030F0702030302020204" pitchFamily="66" charset="0"/>
              </a:rPr>
              <a:t>vetore</a:t>
            </a:r>
            <a:r>
              <a:rPr lang="en-US" altLang="pt-BR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s</a:t>
            </a:r>
            <a:endParaRPr lang="en-US" altLang="pt-BR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79" name="Text Box 58">
            <a:extLst>
              <a:ext uri="{FF2B5EF4-FFF2-40B4-BE49-F238E27FC236}">
                <a16:creationId xmlns:a16="http://schemas.microsoft.com/office/drawing/2014/main" id="{FED2352D-5378-4CF1-A9F3-03E9C5ABF4C4}"/>
              </a:ext>
            </a:extLst>
          </p:cNvPr>
          <p:cNvSpPr txBox="1">
            <a:spLocks noChangeArrowheads="1"/>
          </p:cNvSpPr>
          <p:nvPr/>
        </p:nvSpPr>
        <p:spPr bwMode="auto">
          <a:xfrm rot="-2863967">
            <a:off x="570707" y="2137569"/>
            <a:ext cx="1665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pt-BR" altLang="pt-BR" sz="2000" b="1">
                <a:solidFill>
                  <a:schemeClr val="tx2"/>
                </a:solidFill>
                <a:latin typeface="Comic Sans MS" panose="030F0702030302020204" pitchFamily="66" charset="0"/>
              </a:rPr>
              <a:t>6  Alunos = 6 vetores</a:t>
            </a:r>
          </a:p>
        </p:txBody>
      </p:sp>
      <p:sp>
        <p:nvSpPr>
          <p:cNvPr id="39980" name="Text Box 59">
            <a:extLst>
              <a:ext uri="{FF2B5EF4-FFF2-40B4-BE49-F238E27FC236}">
                <a16:creationId xmlns:a16="http://schemas.microsoft.com/office/drawing/2014/main" id="{69A01FA8-2B8E-47C2-9792-FF47EE8A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pt-BR" altLang="pt-BR" sz="2000" b="1">
                <a:solidFill>
                  <a:schemeClr val="tx2"/>
                </a:solidFill>
                <a:latin typeface="Comic Sans MS" panose="030F0702030302020204" pitchFamily="66" charset="0"/>
              </a:rPr>
              <a:t>3 Notas + Média = 4 elementos por vetor</a:t>
            </a:r>
          </a:p>
        </p:txBody>
      </p:sp>
      <p:sp>
        <p:nvSpPr>
          <p:cNvPr id="39981" name="Título 70">
            <a:extLst>
              <a:ext uri="{FF2B5EF4-FFF2-40B4-BE49-F238E27FC236}">
                <a16:creationId xmlns:a16="http://schemas.microsoft.com/office/drawing/2014/main" id="{699FAE8F-8CE0-4523-B5BF-9B62C5DA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Conjunto Bidimensional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4" name="Text Box 27">
            <a:extLst>
              <a:ext uri="{FF2B5EF4-FFF2-40B4-BE49-F238E27FC236}">
                <a16:creationId xmlns:a16="http://schemas.microsoft.com/office/drawing/2014/main" id="{C500DD99-90F6-47AD-BAE1-3AA73238D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1012825"/>
            <a:ext cx="8815388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ea typeface="Lucida Sans Unicode" pitchFamily="34" charset="0"/>
              </a:rPr>
              <a:t> </a:t>
            </a:r>
            <a:r>
              <a:rPr lang="en-US" sz="2000" b="1" dirty="0" err="1">
                <a:latin typeface="Comic Sans MS" pitchFamily="66" charset="0"/>
                <a:ea typeface="Lucida Sans Unicode" pitchFamily="34" charset="0"/>
              </a:rPr>
              <a:t>notas</a:t>
            </a:r>
            <a:r>
              <a:rPr lang="en-US" sz="2000" b="1" dirty="0">
                <a:latin typeface="Comic Sans MS" pitchFamily="66" charset="0"/>
                <a:ea typeface="Lucida Sans Unicode" pitchFamily="34" charset="0"/>
              </a:rPr>
              <a:t>  </a:t>
            </a:r>
            <a:r>
              <a:rPr lang="en-US" sz="2000" b="1" dirty="0" err="1">
                <a:latin typeface="Comic Sans MS" pitchFamily="66" charset="0"/>
                <a:ea typeface="Lucida Sans Unicode" pitchFamily="34" charset="0"/>
              </a:rPr>
              <a:t>como</a:t>
            </a:r>
            <a:r>
              <a:rPr lang="en-US" sz="2000" b="1" dirty="0">
                <a:latin typeface="Comic Sans MS" pitchFamily="66" charset="0"/>
                <a:ea typeface="Lucida Sans Unicode" pitchFamily="34" charset="0"/>
              </a:rPr>
              <a:t>  </a:t>
            </a:r>
            <a:r>
              <a:rPr lang="en-US" sz="2000" b="1" dirty="0" err="1">
                <a:latin typeface="Comic Sans MS" pitchFamily="66" charset="0"/>
                <a:ea typeface="Lucida Sans Unicode" pitchFamily="34" charset="0"/>
              </a:rPr>
              <a:t>matriz</a:t>
            </a:r>
            <a:r>
              <a:rPr lang="en-US" sz="2000" b="1" dirty="0">
                <a:latin typeface="Comic Sans MS" pitchFamily="66" charset="0"/>
                <a:ea typeface="Lucida Sans Unicode" pitchFamily="34" charset="0"/>
              </a:rPr>
              <a:t>: 6 </a:t>
            </a:r>
            <a:r>
              <a:rPr lang="en-US" sz="2000" b="1" dirty="0" err="1">
                <a:latin typeface="Comic Sans MS" pitchFamily="66" charset="0"/>
                <a:ea typeface="Lucida Sans Unicode" pitchFamily="34" charset="0"/>
              </a:rPr>
              <a:t>alunos</a:t>
            </a:r>
            <a:r>
              <a:rPr lang="en-US" sz="2000" b="1" dirty="0">
                <a:latin typeface="Comic Sans MS" pitchFamily="66" charset="0"/>
                <a:ea typeface="Lucida Sans Unicode" pitchFamily="34" charset="0"/>
              </a:rPr>
              <a:t>, </a:t>
            </a:r>
            <a:r>
              <a:rPr lang="en-US" sz="2000" b="1" dirty="0" err="1">
                <a:latin typeface="Comic Sans MS" pitchFamily="66" charset="0"/>
                <a:ea typeface="Lucida Sans Unicode" pitchFamily="34" charset="0"/>
              </a:rPr>
              <a:t>cada</a:t>
            </a:r>
            <a:r>
              <a:rPr lang="en-US" sz="2000" b="1" dirty="0">
                <a:latin typeface="Comic Sans MS" pitchFamily="66" charset="0"/>
                <a:ea typeface="Lucida Sans Unicode" pitchFamily="34" charset="0"/>
              </a:rPr>
              <a:t> um com 3 NOTAS +a MÉDIA</a:t>
            </a:r>
            <a:endParaRPr lang="en-US" sz="2000" dirty="0">
              <a:latin typeface="Comic Sans MS" pitchFamily="66" charset="0"/>
              <a:ea typeface="Lucida Sans Unicode" pitchFamily="34" charset="0"/>
            </a:endParaRPr>
          </a:p>
        </p:txBody>
      </p:sp>
      <p:sp>
        <p:nvSpPr>
          <p:cNvPr id="40963" name="Text Box 28">
            <a:extLst>
              <a:ext uri="{FF2B5EF4-FFF2-40B4-BE49-F238E27FC236}">
                <a16:creationId xmlns:a16="http://schemas.microsoft.com/office/drawing/2014/main" id="{23D1F280-6CCD-4AF1-8B11-5453850F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557338"/>
            <a:ext cx="3357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pt-BR" sz="2000" b="1" dirty="0" err="1">
                <a:latin typeface="Comic Sans MS" panose="030F0702030302020204" pitchFamily="66" charset="0"/>
              </a:rPr>
              <a:t>Representação</a:t>
            </a:r>
            <a:r>
              <a:rPr lang="en-US" altLang="pt-BR" sz="2000" b="1" dirty="0">
                <a:latin typeface="Comic Sans MS" panose="030F0702030302020204" pitchFamily="66" charset="0"/>
              </a:rPr>
              <a:t> </a:t>
            </a:r>
            <a:r>
              <a:rPr lang="en-US" altLang="pt-BR" sz="2000" b="1" dirty="0" err="1">
                <a:latin typeface="Comic Sans MS" panose="030F0702030302020204" pitchFamily="66" charset="0"/>
              </a:rPr>
              <a:t>espacial</a:t>
            </a:r>
            <a:endParaRPr lang="en-US" altLang="pt-BR" sz="2000" b="1" dirty="0">
              <a:latin typeface="Comic Sans MS" panose="030F0702030302020204" pitchFamily="66" charset="0"/>
            </a:endParaRPr>
          </a:p>
        </p:txBody>
      </p:sp>
      <p:sp>
        <p:nvSpPr>
          <p:cNvPr id="9247" name="Text Box 30">
            <a:extLst>
              <a:ext uri="{FF2B5EF4-FFF2-40B4-BE49-F238E27FC236}">
                <a16:creationId xmlns:a16="http://schemas.microsoft.com/office/drawing/2014/main" id="{2C7B2E0A-FB85-457B-BC7B-BF39F2C45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4" y="2739686"/>
            <a:ext cx="4840615" cy="13234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pt-BR" altLang="en-US" sz="2000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Para acessar um elemento da matriz, utilizamos indexação dupla: </a:t>
            </a:r>
          </a:p>
          <a:p>
            <a:pPr algn="ctr" eaLnBrk="1" hangingPunct="1">
              <a:defRPr/>
            </a:pPr>
            <a:r>
              <a:rPr lang="en-US" sz="2000" dirty="0" err="1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Primeiro</a:t>
            </a:r>
            <a:r>
              <a:rPr lang="en-US" sz="2000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índice</a:t>
            </a:r>
            <a:r>
              <a:rPr lang="en-US" sz="2000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 :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linha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;</a:t>
            </a:r>
          </a:p>
          <a:p>
            <a:pPr algn="ctr" eaLnBrk="1" hangingPunct="1">
              <a:defRPr/>
            </a:pPr>
            <a:r>
              <a:rPr lang="en-US" sz="2000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Segundo </a:t>
            </a:r>
            <a:r>
              <a:rPr lang="en-US" sz="2000" dirty="0" err="1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índice</a:t>
            </a:r>
            <a:r>
              <a:rPr lang="en-US" sz="2000" dirty="0"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 :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Lucida Sans Unicode" pitchFamily="34" charset="0"/>
                <a:cs typeface="Calibri" panose="020F0502020204030204" pitchFamily="34" charset="0"/>
              </a:rPr>
              <a:t>coluna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Lucida Sans Unicode" pitchFamily="34" charset="0"/>
              <a:cs typeface="Calibri" panose="020F0502020204030204" pitchFamily="34" charset="0"/>
            </a:endParaRPr>
          </a:p>
        </p:txBody>
      </p:sp>
      <p:sp>
        <p:nvSpPr>
          <p:cNvPr id="9249" name="Text Box 32">
            <a:extLst>
              <a:ext uri="{FF2B5EF4-FFF2-40B4-BE49-F238E27FC236}">
                <a16:creationId xmlns:a16="http://schemas.microsoft.com/office/drawing/2014/main" id="{6B1DBD5E-F124-4946-913B-381105E5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5949950"/>
            <a:ext cx="282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altLang="pt-BR" sz="2000" b="1" dirty="0" err="1">
                <a:latin typeface="Comic Sans MS" panose="030F0702030302020204" pitchFamily="66" charset="0"/>
              </a:rPr>
              <a:t>mNotas</a:t>
            </a:r>
            <a:r>
              <a:rPr lang="pt-BR" altLang="pt-BR" sz="2000" b="1" dirty="0">
                <a:latin typeface="Comic Sans MS" panose="030F0702030302020204" pitchFamily="66" charset="0"/>
              </a:rPr>
              <a:t>[3] [1]</a:t>
            </a:r>
            <a:endParaRPr lang="pt-BR" altLang="pt-BR" sz="2000" dirty="0">
              <a:latin typeface="Comic Sans MS" panose="030F0702030302020204" pitchFamily="66" charset="0"/>
            </a:endParaRPr>
          </a:p>
        </p:txBody>
      </p:sp>
      <p:grpSp>
        <p:nvGrpSpPr>
          <p:cNvPr id="40966" name="Grupo 38">
            <a:extLst>
              <a:ext uri="{FF2B5EF4-FFF2-40B4-BE49-F238E27FC236}">
                <a16:creationId xmlns:a16="http://schemas.microsoft.com/office/drawing/2014/main" id="{412229E7-6D70-43C8-A746-81F154D6814D}"/>
              </a:ext>
            </a:extLst>
          </p:cNvPr>
          <p:cNvGrpSpPr>
            <a:grpSpLocks/>
          </p:cNvGrpSpPr>
          <p:nvPr/>
        </p:nvGrpSpPr>
        <p:grpSpPr bwMode="auto">
          <a:xfrm>
            <a:off x="6204245" y="1989138"/>
            <a:ext cx="2255543" cy="3765693"/>
            <a:chOff x="5484579" y="1988840"/>
            <a:chExt cx="2256218" cy="3765208"/>
          </a:xfrm>
        </p:grpSpPr>
        <p:sp>
          <p:nvSpPr>
            <p:cNvPr id="40971" name="Rectangle 2">
              <a:extLst>
                <a:ext uri="{FF2B5EF4-FFF2-40B4-BE49-F238E27FC236}">
                  <a16:creationId xmlns:a16="http://schemas.microsoft.com/office/drawing/2014/main" id="{56C32021-7F02-4553-9A04-A4139C31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624" y="2481113"/>
              <a:ext cx="1828662" cy="3199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/>
              <a:endParaRPr lang="en-US" altLang="pt-BR"/>
            </a:p>
          </p:txBody>
        </p:sp>
        <p:sp>
          <p:nvSpPr>
            <p:cNvPr id="40972" name="Line 3">
              <a:extLst>
                <a:ext uri="{FF2B5EF4-FFF2-40B4-BE49-F238E27FC236}">
                  <a16:creationId xmlns:a16="http://schemas.microsoft.com/office/drawing/2014/main" id="{83A5D240-74AA-448D-94F6-B8C5FCE63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2911852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3" name="Line 4">
              <a:extLst>
                <a:ext uri="{FF2B5EF4-FFF2-40B4-BE49-F238E27FC236}">
                  <a16:creationId xmlns:a16="http://schemas.microsoft.com/office/drawing/2014/main" id="{4E6DE645-ECA1-4E2D-A4E9-75F464DC7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3342591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4" name="Line 5">
              <a:extLst>
                <a:ext uri="{FF2B5EF4-FFF2-40B4-BE49-F238E27FC236}">
                  <a16:creationId xmlns:a16="http://schemas.microsoft.com/office/drawing/2014/main" id="{6EC9071D-D7A0-462C-8DD2-3D593901A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3773330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5" name="Line 6">
              <a:extLst>
                <a:ext uri="{FF2B5EF4-FFF2-40B4-BE49-F238E27FC236}">
                  <a16:creationId xmlns:a16="http://schemas.microsoft.com/office/drawing/2014/main" id="{809AF816-11FA-4245-9AB5-B30AC5E1A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4265604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6" name="Line 7">
              <a:extLst>
                <a:ext uri="{FF2B5EF4-FFF2-40B4-BE49-F238E27FC236}">
                  <a16:creationId xmlns:a16="http://schemas.microsoft.com/office/drawing/2014/main" id="{A4D5FB27-AE13-4AF4-B355-D6BA4C8B9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4757877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7" name="Line 8">
              <a:extLst>
                <a:ext uri="{FF2B5EF4-FFF2-40B4-BE49-F238E27FC236}">
                  <a16:creationId xmlns:a16="http://schemas.microsoft.com/office/drawing/2014/main" id="{713A591A-AB3B-4475-93E5-3D4F71EC9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624" y="5250151"/>
              <a:ext cx="1829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8" name="Line 9">
              <a:extLst>
                <a:ext uri="{FF2B5EF4-FFF2-40B4-BE49-F238E27FC236}">
                  <a16:creationId xmlns:a16="http://schemas.microsoft.com/office/drawing/2014/main" id="{999B351D-ED3D-44B8-BE25-0EC9A60E4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8892" y="2481113"/>
              <a:ext cx="0" cy="3199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9" name="Line 10">
              <a:extLst>
                <a:ext uri="{FF2B5EF4-FFF2-40B4-BE49-F238E27FC236}">
                  <a16:creationId xmlns:a16="http://schemas.microsoft.com/office/drawing/2014/main" id="{300F49D7-3945-4C40-8A78-728A22B9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0908" y="2481113"/>
              <a:ext cx="0" cy="3199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80" name="Line 11">
              <a:extLst>
                <a:ext uri="{FF2B5EF4-FFF2-40B4-BE49-F238E27FC236}">
                  <a16:creationId xmlns:a16="http://schemas.microsoft.com/office/drawing/2014/main" id="{91A3CAD2-87D7-421D-B317-B6151BC9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2924" y="2481113"/>
              <a:ext cx="0" cy="3199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81" name="Text Box 14">
              <a:extLst>
                <a:ext uri="{FF2B5EF4-FFF2-40B4-BE49-F238E27FC236}">
                  <a16:creationId xmlns:a16="http://schemas.microsoft.com/office/drawing/2014/main" id="{2471F250-B343-4AAF-B739-9A90A3007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2128" y="1988840"/>
              <a:ext cx="221008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pt-BR" sz="2000" b="1" dirty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0982" name="Text Box 15">
              <a:extLst>
                <a:ext uri="{FF2B5EF4-FFF2-40B4-BE49-F238E27FC236}">
                  <a16:creationId xmlns:a16="http://schemas.microsoft.com/office/drawing/2014/main" id="{76D7F33A-B6A2-4DB7-B005-F27534A2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4144" y="1988840"/>
              <a:ext cx="221008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pt-BR" sz="2000" b="1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0983" name="Text Box 17">
              <a:extLst>
                <a:ext uri="{FF2B5EF4-FFF2-40B4-BE49-F238E27FC236}">
                  <a16:creationId xmlns:a16="http://schemas.microsoft.com/office/drawing/2014/main" id="{ABF5D30A-E7FF-4392-9E6E-B19CAAE7C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8176" y="1988840"/>
              <a:ext cx="221008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pt-BR" sz="2000" b="1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40984" name="Text Box 19">
              <a:extLst>
                <a:ext uri="{FF2B5EF4-FFF2-40B4-BE49-F238E27FC236}">
                  <a16:creationId xmlns:a16="http://schemas.microsoft.com/office/drawing/2014/main" id="{AE736AC7-FF9D-4E95-ACD6-9C886BC6B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160" y="1988840"/>
              <a:ext cx="276260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pt-BR" sz="2000" b="1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40985" name="Text Box 20">
              <a:extLst>
                <a:ext uri="{FF2B5EF4-FFF2-40B4-BE49-F238E27FC236}">
                  <a16:creationId xmlns:a16="http://schemas.microsoft.com/office/drawing/2014/main" id="{F1EE4A9D-BAC0-47C7-8843-D82D7F253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2461884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40986" name="Text Box 21">
              <a:extLst>
                <a:ext uri="{FF2B5EF4-FFF2-40B4-BE49-F238E27FC236}">
                  <a16:creationId xmlns:a16="http://schemas.microsoft.com/office/drawing/2014/main" id="{055DAA8A-3099-436F-B2B7-A65B6C578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2954158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0987" name="Text Box 22">
              <a:extLst>
                <a:ext uri="{FF2B5EF4-FFF2-40B4-BE49-F238E27FC236}">
                  <a16:creationId xmlns:a16="http://schemas.microsoft.com/office/drawing/2014/main" id="{39FE637B-D8F5-4034-A6A8-5B6CD9222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3446431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40988" name="Text Box 23">
              <a:extLst>
                <a:ext uri="{FF2B5EF4-FFF2-40B4-BE49-F238E27FC236}">
                  <a16:creationId xmlns:a16="http://schemas.microsoft.com/office/drawing/2014/main" id="{49B10FE2-158B-485F-AF93-99D1600BD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104" y="3834865"/>
              <a:ext cx="2055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pt-BR" sz="2000" b="1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40989" name="Text Box 24">
              <a:extLst>
                <a:ext uri="{FF2B5EF4-FFF2-40B4-BE49-F238E27FC236}">
                  <a16:creationId xmlns:a16="http://schemas.microsoft.com/office/drawing/2014/main" id="{96CCB041-36DE-4019-A08B-1BFCE7F4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4369443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40990" name="Text Box 25">
              <a:extLst>
                <a:ext uri="{FF2B5EF4-FFF2-40B4-BE49-F238E27FC236}">
                  <a16:creationId xmlns:a16="http://schemas.microsoft.com/office/drawing/2014/main" id="{9F2F37D6-058A-4592-B745-F6A65B53B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4861716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40991" name="Text Box 26">
              <a:extLst>
                <a:ext uri="{FF2B5EF4-FFF2-40B4-BE49-F238E27FC236}">
                  <a16:creationId xmlns:a16="http://schemas.microsoft.com/office/drawing/2014/main" id="{0C610B54-2899-4920-B82C-C5FAC6149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579" y="5353990"/>
              <a:ext cx="341863" cy="4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pt-BR" sz="2000" b="1">
                  <a:latin typeface="Comic Sans MS" panose="030F0702030302020204" pitchFamily="66" charset="0"/>
                </a:rPr>
                <a:t>6</a:t>
              </a:r>
            </a:p>
          </p:txBody>
        </p:sp>
      </p:grpSp>
      <p:sp>
        <p:nvSpPr>
          <p:cNvPr id="9248" name="Text Box 31">
            <a:extLst>
              <a:ext uri="{FF2B5EF4-FFF2-40B4-BE49-F238E27FC236}">
                <a16:creationId xmlns:a16="http://schemas.microsoft.com/office/drawing/2014/main" id="{63CFAB8D-A0E1-47D9-B590-3B089F72E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860800"/>
            <a:ext cx="441325" cy="2778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pt-BR" altLang="pt-BR" sz="1200" b="1">
                <a:solidFill>
                  <a:schemeClr val="tx2"/>
                </a:solidFill>
                <a:latin typeface="Comic Sans MS" panose="030F0702030302020204" pitchFamily="66" charset="0"/>
              </a:rPr>
              <a:t>5.0</a:t>
            </a:r>
          </a:p>
        </p:txBody>
      </p:sp>
      <p:sp>
        <p:nvSpPr>
          <p:cNvPr id="40968" name="Retângulo 34">
            <a:extLst>
              <a:ext uri="{FF2B5EF4-FFF2-40B4-BE49-F238E27FC236}">
                <a16:creationId xmlns:a16="http://schemas.microsoft.com/office/drawing/2014/main" id="{342FBA8D-989F-4C5A-B177-AFF865FE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08" y="1848004"/>
            <a:ext cx="4972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pt-BR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VANTAGEM É QUE TEMOS TODOS OS DADOS ARMAZENADOS EM UMA ÚNICA ESTRUTURA</a:t>
            </a:r>
            <a:endParaRPr lang="pt-BR" alt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olchete duplo 35">
            <a:extLst>
              <a:ext uri="{FF2B5EF4-FFF2-40B4-BE49-F238E27FC236}">
                <a16:creationId xmlns:a16="http://schemas.microsoft.com/office/drawing/2014/main" id="{02836F09-4F69-4BA1-890D-6F76948F44C8}"/>
              </a:ext>
            </a:extLst>
          </p:cNvPr>
          <p:cNvSpPr/>
          <p:nvPr/>
        </p:nvSpPr>
        <p:spPr bwMode="auto">
          <a:xfrm>
            <a:off x="454319" y="4903144"/>
            <a:ext cx="3731247" cy="1366838"/>
          </a:xfrm>
          <a:prstGeom prst="bracketPair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[0][0] 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[0][1] …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[0][3]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[1][0] 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[1][1] …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[1][3]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[2][0] 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[2][1] …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[2][3]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.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[6][0] 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[6][1] …  </a:t>
            </a:r>
            <a:r>
              <a:rPr lang="en-US" sz="11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notas</a:t>
            </a:r>
            <a:r>
              <a:rPr lang="en-US" sz="11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[6][3]</a:t>
            </a:r>
          </a:p>
        </p:txBody>
      </p:sp>
      <p:sp>
        <p:nvSpPr>
          <p:cNvPr id="40970" name="Título 36">
            <a:extLst>
              <a:ext uri="{FF2B5EF4-FFF2-40B4-BE49-F238E27FC236}">
                <a16:creationId xmlns:a16="http://schemas.microsoft.com/office/drawing/2014/main" id="{B64BDA05-1566-497E-8CE3-5D439052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Matriz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595F74-6778-4312-B1C6-0F45FF6E260B}"/>
              </a:ext>
            </a:extLst>
          </p:cNvPr>
          <p:cNvSpPr/>
          <p:nvPr/>
        </p:nvSpPr>
        <p:spPr>
          <a:xfrm>
            <a:off x="149225" y="1557338"/>
            <a:ext cx="5173605" cy="504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8E86046-3402-46AD-BCB8-537B49025EC6}"/>
              </a:ext>
            </a:extLst>
          </p:cNvPr>
          <p:cNvSpPr/>
          <p:nvPr/>
        </p:nvSpPr>
        <p:spPr>
          <a:xfrm>
            <a:off x="5669076" y="1543118"/>
            <a:ext cx="3295537" cy="504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" grpId="0" animBg="1"/>
      <p:bldP spid="9249" grpId="0"/>
      <p:bldP spid="92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>
            <a:extLst>
              <a:ext uri="{FF2B5EF4-FFF2-40B4-BE49-F238E27FC236}">
                <a16:creationId xmlns:a16="http://schemas.microsoft.com/office/drawing/2014/main" id="{B5BB7241-5603-4CBC-95C1-1BBF266EC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Matrizes: Conjuntos Bidimensionais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D2CC22A-2CEB-4684-95F6-FA3C393CA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Portanto para </a:t>
            </a:r>
            <a:r>
              <a:rPr lang="pt-BR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acessar um elemento da matriz</a:t>
            </a:r>
            <a:r>
              <a:rPr lang="pt-B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utilizamos indexação dupla:</a:t>
            </a:r>
          </a:p>
          <a:p>
            <a:pPr algn="ctr">
              <a:spcBef>
                <a:spcPts val="600"/>
              </a:spcBef>
            </a:pPr>
            <a:r>
              <a:rPr lang="pt-B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r>
              <a:rPr lang="pt-BR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[i][j]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latin typeface="Calibri" panose="020F0502020204030204" pitchFamily="34" charset="0"/>
                <a:cs typeface="Calibri" panose="020F0502020204030204" pitchFamily="34" charset="0"/>
              </a:rPr>
              <a:t>Para uma matriz com m linhas e n colunas, os índices usados no acesso aos elementos devem satisfazer: 0&lt;=i&lt;m e 0&lt;=j&lt;n</a:t>
            </a:r>
          </a:p>
          <a:p>
            <a:pPr>
              <a:spcBef>
                <a:spcPts val="600"/>
              </a:spcBef>
            </a:pPr>
            <a:endParaRPr lang="pt-B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Como é armazenada uma matriz em memória: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memória do computador é linear.</a:t>
            </a:r>
          </a:p>
          <a:p>
            <a:pPr lvl="1">
              <a:spcBef>
                <a:spcPts val="600"/>
              </a:spcBef>
            </a:pPr>
            <a:r>
              <a:rPr lang="pt-BR" altLang="en-US" dirty="0">
                <a:latin typeface="Calibri" panose="020F0502020204030204" pitchFamily="34" charset="0"/>
                <a:cs typeface="Calibri" panose="020F0502020204030204" pitchFamily="34" charset="0"/>
              </a:rPr>
              <a:t>Uma matriz declarada em C é armazenada na memória linha por linha.</a:t>
            </a:r>
          </a:p>
          <a:p>
            <a:pPr lvl="1"/>
            <a:endParaRPr lang="pt-BR" altLang="en-US" dirty="0"/>
          </a:p>
        </p:txBody>
      </p:sp>
      <p:sp>
        <p:nvSpPr>
          <p:cNvPr id="41988" name="Text Box 8">
            <a:extLst>
              <a:ext uri="{FF2B5EF4-FFF2-40B4-BE49-F238E27FC236}">
                <a16:creationId xmlns:a16="http://schemas.microsoft.com/office/drawing/2014/main" id="{60DB70CC-7005-4070-A243-6D72CE29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" y="5619752"/>
            <a:ext cx="7954961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m[i][j] = i * n + j 	onde n é o número de colunas.</a:t>
            </a:r>
          </a:p>
          <a:p>
            <a:pPr eaLnBrk="1" hangingPunct="1"/>
            <a:endParaRPr lang="pt-BR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Exemplo: m[1][2] = 1*3 + 2 = 5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AE5FDEA-6637-4E60-B5B4-E713B767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64086"/>
            <a:ext cx="7023875" cy="15631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id="{7EA045B4-1586-4061-AFE9-FADA5729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130" y="1681773"/>
            <a:ext cx="6934200" cy="219310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>
              <a:solidFill>
                <a:schemeClr val="tx2"/>
              </a:solidFill>
              <a:latin typeface="Comic Sans MS" pitchFamily="66" charset="0"/>
              <a:ea typeface="Lucida Sans Unicode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#define  LIN 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#define  COL 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…..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	float  </a:t>
            </a:r>
            <a:r>
              <a:rPr lang="en-US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mNotas</a:t>
            </a:r>
            <a:r>
              <a:rPr lang="en-US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[LIN] [COL];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>
              <a:solidFill>
                <a:schemeClr val="tx2"/>
              </a:solidFill>
              <a:latin typeface="Comic Sans MS" pitchFamily="66" charset="0"/>
              <a:ea typeface="Lucida Sans Unicode" pitchFamily="34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287B9CF0-75C2-47CB-8B29-CF9E9290E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5791200" cy="8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pt-BR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Acesso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a um </a:t>
            </a: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Notas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pt-BR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32D125FD-4D91-406D-A082-02589CB8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130" y="5009376"/>
            <a:ext cx="6995120" cy="57708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>
              <a:solidFill>
                <a:schemeClr val="tx2"/>
              </a:solidFill>
              <a:latin typeface="Comic Sans MS" pitchFamily="66" charset="0"/>
              <a:ea typeface="Lucida Sans Unicode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20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("%6.2f", </a:t>
            </a:r>
            <a:r>
              <a:rPr lang="en-US" sz="2000" b="1" dirty="0" err="1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mNotas</a:t>
            </a:r>
            <a:r>
              <a:rPr lang="en-US" sz="2000" b="1" dirty="0"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[1] [COL - 1]);</a:t>
            </a:r>
            <a:endParaRPr lang="pt-BR" sz="2000" b="1" dirty="0">
              <a:latin typeface="Courier New" panose="02070309020205020404" pitchFamily="49" charset="0"/>
              <a:ea typeface="Lucida Sans Unicode" pitchFamily="34" charset="0"/>
              <a:cs typeface="Courier New" panose="02070309020205020404" pitchFamily="49" charset="0"/>
            </a:endParaRPr>
          </a:p>
        </p:txBody>
      </p:sp>
      <p:grpSp>
        <p:nvGrpSpPr>
          <p:cNvPr id="43013" name="Grupo 11">
            <a:extLst>
              <a:ext uri="{FF2B5EF4-FFF2-40B4-BE49-F238E27FC236}">
                <a16:creationId xmlns:a16="http://schemas.microsoft.com/office/drawing/2014/main" id="{D4A88735-C62F-4820-B5F1-BD70B6345317}"/>
              </a:ext>
            </a:extLst>
          </p:cNvPr>
          <p:cNvGrpSpPr>
            <a:grpSpLocks/>
          </p:cNvGrpSpPr>
          <p:nvPr/>
        </p:nvGrpSpPr>
        <p:grpSpPr bwMode="auto">
          <a:xfrm>
            <a:off x="3781004" y="5661025"/>
            <a:ext cx="1511300" cy="755650"/>
            <a:chOff x="3581400" y="5661248"/>
            <a:chExt cx="1512168" cy="755427"/>
          </a:xfrm>
        </p:grpSpPr>
        <p:sp>
          <p:nvSpPr>
            <p:cNvPr id="43020" name="Text Box 6">
              <a:extLst>
                <a:ext uri="{FF2B5EF4-FFF2-40B4-BE49-F238E27FC236}">
                  <a16:creationId xmlns:a16="http://schemas.microsoft.com/office/drawing/2014/main" id="{F095ABF6-2E09-48FF-8ECD-3D7D0EBC7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198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pt-BR" altLang="pt-BR" sz="2000" b="1">
                  <a:latin typeface="Comic Sans MS" panose="030F0702030302020204" pitchFamily="66" charset="0"/>
                </a:rPr>
                <a:t>linha</a:t>
              </a:r>
            </a:p>
          </p:txBody>
        </p:sp>
        <p:sp>
          <p:nvSpPr>
            <p:cNvPr id="43021" name="Line 8">
              <a:extLst>
                <a:ext uri="{FF2B5EF4-FFF2-40B4-BE49-F238E27FC236}">
                  <a16:creationId xmlns:a16="http://schemas.microsoft.com/office/drawing/2014/main" id="{556E5C75-5E99-4B52-8C8B-CE7C91AB9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3528" y="5661248"/>
              <a:ext cx="360040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3014" name="Grupo 12">
            <a:extLst>
              <a:ext uri="{FF2B5EF4-FFF2-40B4-BE49-F238E27FC236}">
                <a16:creationId xmlns:a16="http://schemas.microsoft.com/office/drawing/2014/main" id="{2C29C336-F820-4A28-BD59-AC6FB302E077}"/>
              </a:ext>
            </a:extLst>
          </p:cNvPr>
          <p:cNvGrpSpPr>
            <a:grpSpLocks/>
          </p:cNvGrpSpPr>
          <p:nvPr/>
        </p:nvGrpSpPr>
        <p:grpSpPr bwMode="auto">
          <a:xfrm>
            <a:off x="5868194" y="5732461"/>
            <a:ext cx="1008062" cy="872079"/>
            <a:chOff x="5352509" y="5867400"/>
            <a:chExt cx="2191291" cy="871874"/>
          </a:xfrm>
        </p:grpSpPr>
        <p:sp>
          <p:nvSpPr>
            <p:cNvPr id="43017" name="Text Box 7">
              <a:extLst>
                <a:ext uri="{FF2B5EF4-FFF2-40B4-BE49-F238E27FC236}">
                  <a16:creationId xmlns:a16="http://schemas.microsoft.com/office/drawing/2014/main" id="{C4162C29-4830-4A36-914C-E79F53661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509" y="6400800"/>
              <a:ext cx="1962691" cy="33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pt-BR" altLang="pt-BR" sz="1600" b="1" dirty="0">
                  <a:latin typeface="Comic Sans MS" panose="030F0702030302020204" pitchFamily="66" charset="0"/>
                </a:rPr>
                <a:t>coluna</a:t>
              </a:r>
            </a:p>
          </p:txBody>
        </p:sp>
        <p:sp>
          <p:nvSpPr>
            <p:cNvPr id="43018" name="Line 9">
              <a:extLst>
                <a:ext uri="{FF2B5EF4-FFF2-40B4-BE49-F238E27FC236}">
                  <a16:creationId xmlns:a16="http://schemas.microsoft.com/office/drawing/2014/main" id="{5C2F0A16-EA74-48A5-800E-CA993F610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000" y="6096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19" name="AutoShape 11">
              <a:extLst>
                <a:ext uri="{FF2B5EF4-FFF2-40B4-BE49-F238E27FC236}">
                  <a16:creationId xmlns:a16="http://schemas.microsoft.com/office/drawing/2014/main" id="{9B5B7E3A-3DB5-484A-BC3E-C5A6FC52D81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6400800" y="4876800"/>
              <a:ext cx="152400" cy="2133600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1" hangingPunct="1"/>
              <a:endParaRPr lang="en-US" altLang="pt-BR"/>
            </a:p>
          </p:txBody>
        </p:sp>
      </p:grpSp>
      <p:sp>
        <p:nvSpPr>
          <p:cNvPr id="43015" name="Título 16">
            <a:extLst>
              <a:ext uri="{FF2B5EF4-FFF2-40B4-BE49-F238E27FC236}">
                <a16:creationId xmlns:a16="http://schemas.microsoft.com/office/drawing/2014/main" id="{9B4D36D2-2384-4D7D-9BD8-5371C329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Declaração/Acesso de Matrizes</a:t>
            </a:r>
          </a:p>
        </p:txBody>
      </p:sp>
      <p:sp>
        <p:nvSpPr>
          <p:cNvPr id="43016" name="Text Box 3">
            <a:extLst>
              <a:ext uri="{FF2B5EF4-FFF2-40B4-BE49-F238E27FC236}">
                <a16:creationId xmlns:a16="http://schemas.microsoft.com/office/drawing/2014/main" id="{F5FA31CA-350C-4C5F-AC6A-220C5FB0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5791200" cy="8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pt-BR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342900" indent="-342900"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Declaração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pt-BR" sz="2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matriz</a:t>
            </a:r>
            <a:r>
              <a:rPr lang="en-US" altLang="pt-BR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pt-BR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4">
            <a:extLst>
              <a:ext uri="{FF2B5EF4-FFF2-40B4-BE49-F238E27FC236}">
                <a16:creationId xmlns:a16="http://schemas.microsoft.com/office/drawing/2014/main" id="{0B746A8F-4CB3-4183-AE8C-D5428E72C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2800" b="1"/>
              <a:t>Simulação da Leitura dos elementos de uma matriz </a:t>
            </a:r>
            <a:r>
              <a:rPr lang="pt-BR" altLang="pt-BR" sz="2800" b="1" u="sng"/>
              <a:t>m</a:t>
            </a:r>
            <a:r>
              <a:rPr lang="pt-BR" altLang="pt-BR" sz="2800" b="1"/>
              <a:t> 2 X 3</a:t>
            </a:r>
            <a:br>
              <a:rPr lang="pt-BR" altLang="pt-BR" b="1"/>
            </a:br>
            <a:endParaRPr lang="pt-BR" alt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E1E4A6B5-8118-4280-9F0B-D745887F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8374CFBA-015A-4263-A3FF-913966ED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9C4A5BD3-5E7F-40F5-8423-31EA41FE648C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F67267E-A1FB-49A1-9376-356780B94C5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18" name="Título 7">
            <a:extLst>
              <a:ext uri="{FF2B5EF4-FFF2-40B4-BE49-F238E27FC236}">
                <a16:creationId xmlns:a16="http://schemas.microsoft.com/office/drawing/2014/main" id="{750EF226-5073-4C67-AE3A-D116E01E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/>
              <a:t>Simulação da Leitura </a:t>
            </a:r>
            <a:endParaRPr lang="pt-BR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4083C298-FBEE-44AF-8BC3-E4816752B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A3DD5809-7C65-43CE-AD67-DB81BF6ADA7A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06654CB-E4A9-4B5B-AD53-9A0F03B2AA2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42" name="Título 7">
            <a:extLst>
              <a:ext uri="{FF2B5EF4-FFF2-40B4-BE49-F238E27FC236}">
                <a16:creationId xmlns:a16="http://schemas.microsoft.com/office/drawing/2014/main" id="{16F760CE-C93C-48FB-9E0A-9112252C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01C1B48-A7A7-4136-AFED-385427838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i=0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>
            <a:extLst>
              <a:ext uri="{FF2B5EF4-FFF2-40B4-BE49-F238E27FC236}">
                <a16:creationId xmlns:a16="http://schemas.microsoft.com/office/drawing/2014/main" id="{0D6A440E-BAF5-47F2-9CCC-E6552A00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C20AD3F3-663F-43E5-BEDC-C0A367978108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BDFA0BC-9EBA-4E84-ABE0-3DD9ED99D660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66" name="Título 7">
            <a:extLst>
              <a:ext uri="{FF2B5EF4-FFF2-40B4-BE49-F238E27FC236}">
                <a16:creationId xmlns:a16="http://schemas.microsoft.com/office/drawing/2014/main" id="{DE8F13E9-F4AC-4A48-BF19-3BC77B1E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7C7014F-BC5A-49D1-9587-8863E554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6BFBC85D-1E1B-44B8-810E-7D2BD928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F2DDDFE-010A-4862-9AB1-4DFE26A455AA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D041863-2907-443B-81D2-8C766BE14C9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90" name="Título 7">
            <a:extLst>
              <a:ext uri="{FF2B5EF4-FFF2-40B4-BE49-F238E27FC236}">
                <a16:creationId xmlns:a16="http://schemas.microsoft.com/office/drawing/2014/main" id="{EE4E551D-C05B-4D9E-92A8-4241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AC4C740-BA96-498C-AE30-96C242A6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ítulo 42">
            <a:extLst>
              <a:ext uri="{FF2B5EF4-FFF2-40B4-BE49-F238E27FC236}">
                <a16:creationId xmlns:a16="http://schemas.microsoft.com/office/drawing/2014/main" id="{5C5645B7-F551-4C71-A74E-BC653230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Revisão Vetor</a:t>
            </a:r>
          </a:p>
        </p:txBody>
      </p:sp>
      <p:sp>
        <p:nvSpPr>
          <p:cNvPr id="7170" name="Rectangle 4">
            <a:extLst>
              <a:ext uri="{FF2B5EF4-FFF2-40B4-BE49-F238E27FC236}">
                <a16:creationId xmlns:a16="http://schemas.microsoft.com/office/drawing/2014/main" id="{71C0F397-9229-45ED-9430-799D3A63D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marL="341313" indent="-34131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b="1" dirty="0"/>
              <a:t>VETOR: Variável capaz de armazenar </a:t>
            </a:r>
            <a:r>
              <a:rPr lang="pt-BR" altLang="pt-BR" sz="1600" b="1" dirty="0">
                <a:solidFill>
                  <a:srgbClr val="FF5050"/>
                </a:solidFill>
              </a:rPr>
              <a:t> simultaneamente, diversos valores</a:t>
            </a:r>
            <a:r>
              <a:rPr lang="pt-BR" altLang="pt-BR" sz="1600" b="1" dirty="0"/>
              <a:t>  de </a:t>
            </a:r>
            <a:r>
              <a:rPr lang="pt-BR" altLang="pt-BR" sz="1600" b="1" dirty="0">
                <a:solidFill>
                  <a:srgbClr val="FF0000"/>
                </a:solidFill>
              </a:rPr>
              <a:t>mesmo  tipo </a:t>
            </a:r>
          </a:p>
          <a:p>
            <a:pPr marL="741363" lvl="1" indent="-284163">
              <a:spcBef>
                <a:spcPts val="600"/>
              </a:spcBef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/>
              <a:t>A variável é dividida em várias células (posições) identificadas por um nº (índice)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/>
              <a:t>Cada valor fica armazenado em uma posição  (célula)do vetor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>
                <a:sym typeface="Wingdings" panose="05000000000000000000" pitchFamily="2" charset="2"/>
              </a:rPr>
              <a:t>As células podem ser acessadas por seu endereço ou pelo número de seu índice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1600" dirty="0"/>
          </a:p>
          <a:p>
            <a:pPr marL="341313" indent="-341313"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>
                <a:sym typeface="Wingdings" panose="05000000000000000000" pitchFamily="2" charset="2"/>
              </a:rPr>
              <a:t>EM C: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>
                <a:sym typeface="Wingdings" panose="05000000000000000000" pitchFamily="2" charset="2"/>
              </a:rPr>
              <a:t>Na  declaração da variável vetor é necessário determinar a quantidade de células (elementos) e o tipo de dado dos elementos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>
                <a:sym typeface="Wingdings" panose="05000000000000000000" pitchFamily="2" charset="2"/>
              </a:rPr>
              <a:t>É possível declarar um vetor com valores iniciais </a:t>
            </a:r>
          </a:p>
          <a:p>
            <a:pPr marL="741363" lvl="1" indent="-284163"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1600" dirty="0"/>
              <a:t>Um vetor de dimensão DIM os índices variam de</a:t>
            </a:r>
            <a:r>
              <a:rPr lang="pt-BR" altLang="pt-BR" sz="1600" dirty="0">
                <a:solidFill>
                  <a:srgbClr val="FF5050"/>
                </a:solidFill>
              </a:rPr>
              <a:t> </a:t>
            </a:r>
            <a:r>
              <a:rPr lang="pt-BR" altLang="pt-BR" sz="1600" b="1" dirty="0">
                <a:solidFill>
                  <a:srgbClr val="FF5050"/>
                </a:solidFill>
              </a:rPr>
              <a:t>0 a DIM-1</a:t>
            </a:r>
          </a:p>
          <a:p>
            <a:pPr marL="741363" lvl="1" indent="-284163">
              <a:buFont typeface="Times New Roman" panose="02020603050405020304" pitchFamily="18" charset="0"/>
              <a:buNone/>
              <a:tabLst>
                <a:tab pos="446088" algn="l"/>
                <a:tab pos="895350" algn="l"/>
                <a:tab pos="1163638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>
              <a:sym typeface="Wingdings" panose="05000000000000000000" pitchFamily="2" charset="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1863D49-AB43-4773-A175-436A2B14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-100013"/>
            <a:ext cx="8153400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</a:pPr>
            <a:r>
              <a:rPr lang="pt-BR" altLang="pt-BR" sz="1000">
                <a:solidFill>
                  <a:srgbClr val="000000"/>
                </a:solidFill>
                <a:latin typeface="TTE19556B8t00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1F6573C-D5F9-49A1-80CD-AC5BC6A49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-19050"/>
            <a:ext cx="180975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ts val="450"/>
              </a:spcBef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2" charset="0"/>
            </a:endParaRPr>
          </a:p>
          <a:p>
            <a:pPr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pt-B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2" charset="0"/>
            </a:endParaRPr>
          </a:p>
        </p:txBody>
      </p:sp>
      <p:graphicFrame>
        <p:nvGraphicFramePr>
          <p:cNvPr id="8571" name="Group 379">
            <a:extLst>
              <a:ext uri="{FF2B5EF4-FFF2-40B4-BE49-F238E27FC236}">
                <a16:creationId xmlns:a16="http://schemas.microsoft.com/office/drawing/2014/main" id="{F1B2C968-5524-42C0-A511-9AFC27BA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14496"/>
              </p:ext>
            </p:extLst>
          </p:nvPr>
        </p:nvGraphicFramePr>
        <p:xfrm>
          <a:off x="3205014" y="5655788"/>
          <a:ext cx="2519361" cy="528879"/>
        </p:xfrm>
        <a:graphic>
          <a:graphicData uri="http://schemas.openxmlformats.org/drawingml/2006/table">
            <a:tbl>
              <a:tblPr/>
              <a:tblGrid>
                <a:gridCol w="25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4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4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4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Lucida Sans Unicode" pitchFamily="34" charset="0"/>
                      </a:endParaRPr>
                    </a:p>
                  </a:txBody>
                  <a:tcPr marL="91427" marR="91427" marT="20069" marB="45514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45" name="Group 353">
            <a:extLst>
              <a:ext uri="{FF2B5EF4-FFF2-40B4-BE49-F238E27FC236}">
                <a16:creationId xmlns:a16="http://schemas.microsoft.com/office/drawing/2014/main" id="{0A61EBAC-443C-482B-8DFA-0CABC071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69020"/>
              </p:ext>
            </p:extLst>
          </p:nvPr>
        </p:nvGraphicFramePr>
        <p:xfrm>
          <a:off x="3327251" y="5747863"/>
          <a:ext cx="2400300" cy="355600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T="20169" marB="45741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T="20169" marB="45741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T="20169" marB="45741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T="20169" marB="45741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T="20169" marB="45741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5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Lucida Sans Unicode" pitchFamily="34" charset="0"/>
                        </a:rPr>
                        <a:t>5</a:t>
                      </a:r>
                    </a:p>
                  </a:txBody>
                  <a:tcPr marT="20169" marB="45741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02" name="Text Box 382">
            <a:extLst>
              <a:ext uri="{FF2B5EF4-FFF2-40B4-BE49-F238E27FC236}">
                <a16:creationId xmlns:a16="http://schemas.microsoft.com/office/drawing/2014/main" id="{B2F828C9-F1FF-490A-A5D2-F800EC50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689" y="5400200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600"/>
              <a:t>Vetor</a:t>
            </a:r>
          </a:p>
        </p:txBody>
      </p:sp>
      <p:grpSp>
        <p:nvGrpSpPr>
          <p:cNvPr id="7203" name="Grupo 55">
            <a:extLst>
              <a:ext uri="{FF2B5EF4-FFF2-40B4-BE49-F238E27FC236}">
                <a16:creationId xmlns:a16="http://schemas.microsoft.com/office/drawing/2014/main" id="{FD129C79-EB4A-484E-9A16-54591B32D40B}"/>
              </a:ext>
            </a:extLst>
          </p:cNvPr>
          <p:cNvGrpSpPr>
            <a:grpSpLocks/>
          </p:cNvGrpSpPr>
          <p:nvPr/>
        </p:nvGrpSpPr>
        <p:grpSpPr bwMode="auto">
          <a:xfrm>
            <a:off x="2916089" y="5227163"/>
            <a:ext cx="2878137" cy="798512"/>
            <a:chOff x="2411760" y="5561530"/>
            <a:chExt cx="2877790" cy="797995"/>
          </a:xfrm>
        </p:grpSpPr>
        <p:sp>
          <p:nvSpPr>
            <p:cNvPr id="7205" name="Line 318">
              <a:extLst>
                <a:ext uri="{FF2B5EF4-FFF2-40B4-BE49-F238E27FC236}">
                  <a16:creationId xmlns:a16="http://schemas.microsoft.com/office/drawing/2014/main" id="{0D24A104-F218-4709-B20C-179A562ED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338" y="6038850"/>
              <a:ext cx="217487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6" name="Line 319">
              <a:extLst>
                <a:ext uri="{FF2B5EF4-FFF2-40B4-BE49-F238E27FC236}">
                  <a16:creationId xmlns:a16="http://schemas.microsoft.com/office/drawing/2014/main" id="{600AC7DF-C81A-4975-B4AE-1B4C09950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525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7" name="Line 320">
              <a:extLst>
                <a:ext uri="{FF2B5EF4-FFF2-40B4-BE49-F238E27FC236}">
                  <a16:creationId xmlns:a16="http://schemas.microsoft.com/office/drawing/2014/main" id="{8BBB10A0-3F23-419E-B63E-A155CE7BF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325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8" name="Line 321">
              <a:extLst>
                <a:ext uri="{FF2B5EF4-FFF2-40B4-BE49-F238E27FC236}">
                  <a16:creationId xmlns:a16="http://schemas.microsoft.com/office/drawing/2014/main" id="{9DA846D3-7264-4606-B91C-D68C804F6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688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9" name="Line 322">
              <a:extLst>
                <a:ext uri="{FF2B5EF4-FFF2-40B4-BE49-F238E27FC236}">
                  <a16:creationId xmlns:a16="http://schemas.microsoft.com/office/drawing/2014/main" id="{C3DCB55A-CBAD-49E0-907F-75201A7B8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0" name="Line 323">
              <a:extLst>
                <a:ext uri="{FF2B5EF4-FFF2-40B4-BE49-F238E27FC236}">
                  <a16:creationId xmlns:a16="http://schemas.microsoft.com/office/drawing/2014/main" id="{A83FB615-F0AC-4AD7-9B04-C36154B76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5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1" name="Line 324">
              <a:extLst>
                <a:ext uri="{FF2B5EF4-FFF2-40B4-BE49-F238E27FC236}">
                  <a16:creationId xmlns:a16="http://schemas.microsoft.com/office/drawing/2014/main" id="{B3520E93-7D68-40B1-8D41-ECE0D6884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0" y="6011863"/>
              <a:ext cx="215900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2" name="Line 329">
              <a:extLst>
                <a:ext uri="{FF2B5EF4-FFF2-40B4-BE49-F238E27FC236}">
                  <a16:creationId xmlns:a16="http://schemas.microsoft.com/office/drawing/2014/main" id="{734B25DE-DCD8-4F65-92E4-22BF35A92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338" y="6305550"/>
              <a:ext cx="71437" cy="53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3" name="Line 330">
              <a:extLst>
                <a:ext uri="{FF2B5EF4-FFF2-40B4-BE49-F238E27FC236}">
                  <a16:creationId xmlns:a16="http://schemas.microsoft.com/office/drawing/2014/main" id="{301607D4-D5EA-4F7D-A440-92C3DE643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945" y="5675103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14" name="Text Box 331">
              <a:extLst>
                <a:ext uri="{FF2B5EF4-FFF2-40B4-BE49-F238E27FC236}">
                  <a16:creationId xmlns:a16="http://schemas.microsoft.com/office/drawing/2014/main" id="{DE0B10EC-C5A7-46E9-881A-25D81A8CA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566288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1010</a:t>
              </a:r>
            </a:p>
          </p:txBody>
        </p:sp>
        <p:sp>
          <p:nvSpPr>
            <p:cNvPr id="7215" name="Line 380">
              <a:extLst>
                <a:ext uri="{FF2B5EF4-FFF2-40B4-BE49-F238E27FC236}">
                  <a16:creationId xmlns:a16="http://schemas.microsoft.com/office/drawing/2014/main" id="{A8528EC5-C27A-425F-A803-FAD65A071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338" y="602138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16" name="Line 330">
              <a:extLst>
                <a:ext uri="{FF2B5EF4-FFF2-40B4-BE49-F238E27FC236}">
                  <a16:creationId xmlns:a16="http://schemas.microsoft.com/office/drawing/2014/main" id="{FB7F17C9-6A05-4005-A38E-F49A747B0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993" y="5681786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17" name="Text Box 331">
              <a:extLst>
                <a:ext uri="{FF2B5EF4-FFF2-40B4-BE49-F238E27FC236}">
                  <a16:creationId xmlns:a16="http://schemas.microsoft.com/office/drawing/2014/main" id="{223B7ACD-B68C-4331-84A1-F8F97EDD7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808" y="5572971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1033</a:t>
              </a:r>
            </a:p>
          </p:txBody>
        </p:sp>
        <p:sp>
          <p:nvSpPr>
            <p:cNvPr id="7218" name="Line 330">
              <a:extLst>
                <a:ext uri="{FF2B5EF4-FFF2-40B4-BE49-F238E27FC236}">
                  <a16:creationId xmlns:a16="http://schemas.microsoft.com/office/drawing/2014/main" id="{F09D2B92-5689-4112-81D5-4814E5777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919" y="5670345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19" name="Text Box 331">
              <a:extLst>
                <a:ext uri="{FF2B5EF4-FFF2-40B4-BE49-F238E27FC236}">
                  <a16:creationId xmlns:a16="http://schemas.microsoft.com/office/drawing/2014/main" id="{528D315E-C098-46F0-88CC-D178AFDF7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734" y="5561530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1080</a:t>
              </a:r>
            </a:p>
          </p:txBody>
        </p:sp>
        <p:sp>
          <p:nvSpPr>
            <p:cNvPr id="7220" name="Line 330">
              <a:extLst>
                <a:ext uri="{FF2B5EF4-FFF2-40B4-BE49-F238E27FC236}">
                  <a16:creationId xmlns:a16="http://schemas.microsoft.com/office/drawing/2014/main" id="{ADFC6718-8B41-42DC-9024-D6ABFEF8D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855" y="5670345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21" name="Text Box 331">
              <a:extLst>
                <a:ext uri="{FF2B5EF4-FFF2-40B4-BE49-F238E27FC236}">
                  <a16:creationId xmlns:a16="http://schemas.microsoft.com/office/drawing/2014/main" id="{B872EB92-32F0-460D-9571-E9AB4292F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670" y="5561530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1320</a:t>
              </a:r>
            </a:p>
          </p:txBody>
        </p:sp>
        <p:sp>
          <p:nvSpPr>
            <p:cNvPr id="7222" name="Line 330">
              <a:extLst>
                <a:ext uri="{FF2B5EF4-FFF2-40B4-BE49-F238E27FC236}">
                  <a16:creationId xmlns:a16="http://schemas.microsoft.com/office/drawing/2014/main" id="{B54F72D5-7DC3-4B24-9EE5-21069D6D8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282" y="5681786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23" name="Text Box 331">
              <a:extLst>
                <a:ext uri="{FF2B5EF4-FFF2-40B4-BE49-F238E27FC236}">
                  <a16:creationId xmlns:a16="http://schemas.microsoft.com/office/drawing/2014/main" id="{DC96EF18-4B5C-4675-870E-7CFB992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097" y="5572971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1221</a:t>
              </a:r>
            </a:p>
          </p:txBody>
        </p:sp>
        <p:sp>
          <p:nvSpPr>
            <p:cNvPr id="7224" name="Line 330">
              <a:extLst>
                <a:ext uri="{FF2B5EF4-FFF2-40B4-BE49-F238E27FC236}">
                  <a16:creationId xmlns:a16="http://schemas.microsoft.com/office/drawing/2014/main" id="{A944FA61-752B-4668-9857-68C7DA9C8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363" y="5684200"/>
              <a:ext cx="169838" cy="33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7225" name="Text Box 331">
              <a:extLst>
                <a:ext uri="{FF2B5EF4-FFF2-40B4-BE49-F238E27FC236}">
                  <a16:creationId xmlns:a16="http://schemas.microsoft.com/office/drawing/2014/main" id="{CA345C4F-4C39-41BB-A602-45F6CF13F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178" y="5575385"/>
              <a:ext cx="360000" cy="1538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1000" b="1">
                  <a:solidFill>
                    <a:srgbClr val="008000"/>
                  </a:solidFill>
                </a:rPr>
                <a:t>3231</a:t>
              </a:r>
            </a:p>
          </p:txBody>
        </p:sp>
      </p:grpSp>
      <p:sp>
        <p:nvSpPr>
          <p:cNvPr id="7204" name="Elipse 56">
            <a:extLst>
              <a:ext uri="{FF2B5EF4-FFF2-40B4-BE49-F238E27FC236}">
                <a16:creationId xmlns:a16="http://schemas.microsoft.com/office/drawing/2014/main" id="{103489D5-A28E-419C-A364-7EAD8E7E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750913"/>
            <a:ext cx="5184775" cy="17018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defTabSz="914400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5B2A8AC2-83E9-4C6C-93EC-B386C24F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8D6CE10-084B-4F34-9332-FEF814EF1AA2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FCA4E25-0AC1-446B-A39A-3B0F1BA4E89E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14" name="Título 7">
            <a:extLst>
              <a:ext uri="{FF2B5EF4-FFF2-40B4-BE49-F238E27FC236}">
                <a16:creationId xmlns:a16="http://schemas.microsoft.com/office/drawing/2014/main" id="{E7C9B0EA-48D9-47EB-A0C4-F17D393E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3CD4814-E5C1-46AE-9D93-81EB0D8D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59A9D93-8485-4AAF-8FF4-F235C924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5103714-2ACB-4F8E-B0B4-87CC2735A133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6328A993-2068-4B52-8050-3B6421ACF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8" name="Título 7">
            <a:extLst>
              <a:ext uri="{FF2B5EF4-FFF2-40B4-BE49-F238E27FC236}">
                <a16:creationId xmlns:a16="http://schemas.microsoft.com/office/drawing/2014/main" id="{B8970FCA-3598-4025-B632-CF26E4B1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A8E8608-69E5-4624-9BC6-08C6D2D2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1D9BB1B2-FC34-452C-842A-EA99CA09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8D27E5A4-596A-4B21-BE53-628BE49D43CF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B5E214E-2AD9-40D0-82DF-C02F2B75F300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62" name="Título 7">
            <a:extLst>
              <a:ext uri="{FF2B5EF4-FFF2-40B4-BE49-F238E27FC236}">
                <a16:creationId xmlns:a16="http://schemas.microsoft.com/office/drawing/2014/main" id="{687EF76F-2F50-4CDE-BA94-369D998A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7DBEC3A-C233-4335-98EA-85275985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4D04F1B5-D389-44F6-938D-6B19282A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4277578-0929-4C3C-A12B-B1E903061A9E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D19A77D7-40A1-4791-9E9E-7CA54D7B9C9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86" name="Título 7">
            <a:extLst>
              <a:ext uri="{FF2B5EF4-FFF2-40B4-BE49-F238E27FC236}">
                <a16:creationId xmlns:a16="http://schemas.microsoft.com/office/drawing/2014/main" id="{D2FA3B97-97B0-49A8-A46C-1E6E4256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CF86447-93EF-4C37-B8AE-6DEF21EB0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F422EE10-2624-4561-AA01-B14E42DD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8E344DB-FA07-4EC8-9AD3-0FFCD0FC4A5A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C6A3DAB6-FF16-4BC9-A0D4-1D58A9E13E9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0" name="Título 7">
            <a:extLst>
              <a:ext uri="{FF2B5EF4-FFF2-40B4-BE49-F238E27FC236}">
                <a16:creationId xmlns:a16="http://schemas.microsoft.com/office/drawing/2014/main" id="{E2FA42A5-E2AD-4C13-88F0-D3C1FA1B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F2A2AF2-D9F2-42D8-AAD6-825022919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821DDA5E-2DA8-4A1B-B8EF-46DC6515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322BCAF7-73D6-4B27-ACA7-C50999ACE9AB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5DA5D11D-0CFD-4670-A2E1-F7CA74D35E10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34" name="Título 7">
            <a:extLst>
              <a:ext uri="{FF2B5EF4-FFF2-40B4-BE49-F238E27FC236}">
                <a16:creationId xmlns:a16="http://schemas.microsoft.com/office/drawing/2014/main" id="{E5BAA9B7-675F-461C-9630-0B9BF851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94BD473-F7D3-4267-A7E7-D960F29E1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95493C85-FE08-464B-B8D8-9DCB0A0E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009F907-87D2-4FD2-8C43-AD7DD6529EB3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DEF5D7A-27E5-4403-AC73-155A7D39A99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58" name="Título 7">
            <a:extLst>
              <a:ext uri="{FF2B5EF4-FFF2-40B4-BE49-F238E27FC236}">
                <a16:creationId xmlns:a16="http://schemas.microsoft.com/office/drawing/2014/main" id="{8C14CC44-BB37-4331-B350-08DF6D0D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980D150-7E84-4B30-9D0C-FFD5D9CD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4890C191-D41D-48AE-9A36-09146DF2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2D37472-885F-4DFB-A5C8-5FA44B46972B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BD9C54C-D167-4B80-8F2F-4F1DD2C0803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2" name="Título 7">
            <a:extLst>
              <a:ext uri="{FF2B5EF4-FFF2-40B4-BE49-F238E27FC236}">
                <a16:creationId xmlns:a16="http://schemas.microsoft.com/office/drawing/2014/main" id="{4D71CE1D-9D74-4338-ACE1-2570916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55CECC5-B7C2-4274-B4A2-55589E56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>
            <a:extLst>
              <a:ext uri="{FF2B5EF4-FFF2-40B4-BE49-F238E27FC236}">
                <a16:creationId xmlns:a16="http://schemas.microsoft.com/office/drawing/2014/main" id="{1672B0BD-41FB-4759-BACE-FBE73691A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D08F48E-2C2B-4127-A7F0-2B1DB975BF69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709B8D9-BAFC-4C8F-B7B7-3E8B21B5581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6" name="Título 7">
            <a:extLst>
              <a:ext uri="{FF2B5EF4-FFF2-40B4-BE49-F238E27FC236}">
                <a16:creationId xmlns:a16="http://schemas.microsoft.com/office/drawing/2014/main" id="{7F591E91-43D9-40AB-B9A7-92FB42D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39A61D8-97CF-41E6-BC9A-27BF18AD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BD2BD63F-F9E8-4DC6-A57A-C7C49E2D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B4DD82E-5A3A-4B49-9FD6-C6709E91E892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34657EF-5C88-414E-8CC7-ECC886E3141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30" name="Título 7">
            <a:extLst>
              <a:ext uri="{FF2B5EF4-FFF2-40B4-BE49-F238E27FC236}">
                <a16:creationId xmlns:a16="http://schemas.microsoft.com/office/drawing/2014/main" id="{4441445C-A336-47B6-936D-70C30F8E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8B2D2F0-BB4F-4BBB-8C58-EDD19AA7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D75A406-EDF0-4D02-A3DD-2688B05F9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Declaração de Vetores</a:t>
            </a:r>
          </a:p>
        </p:txBody>
      </p:sp>
      <p:sp>
        <p:nvSpPr>
          <p:cNvPr id="8205" name="AutoShape 29">
            <a:extLst>
              <a:ext uri="{FF2B5EF4-FFF2-40B4-BE49-F238E27FC236}">
                <a16:creationId xmlns:a16="http://schemas.microsoft.com/office/drawing/2014/main" id="{E85F7DCD-0FCD-4BBF-9E15-2E2B22CAC585}"/>
              </a:ext>
            </a:extLst>
          </p:cNvPr>
          <p:cNvSpPr>
            <a:spLocks noChangeArrowheads="1"/>
          </p:cNvSpPr>
          <p:nvPr/>
        </p:nvSpPr>
        <p:spPr bwMode="auto">
          <a:xfrm rot="4847627">
            <a:off x="57150" y="2409973"/>
            <a:ext cx="792163" cy="900113"/>
          </a:xfrm>
          <a:prstGeom prst="flowChartMer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pt-BR" altLang="pt-BR" sz="16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F881F1A-59AE-431E-A32D-4FCBC64898A6}"/>
              </a:ext>
            </a:extLst>
          </p:cNvPr>
          <p:cNvGrpSpPr/>
          <p:nvPr/>
        </p:nvGrpSpPr>
        <p:grpSpPr>
          <a:xfrm>
            <a:off x="4139952" y="2397046"/>
            <a:ext cx="2736850" cy="1200150"/>
            <a:chOff x="971550" y="2349648"/>
            <a:chExt cx="4752975" cy="2160588"/>
          </a:xfrm>
        </p:grpSpPr>
        <p:sp>
          <p:nvSpPr>
            <p:cNvPr id="10243" name="Rectangle 2">
              <a:extLst>
                <a:ext uri="{FF2B5EF4-FFF2-40B4-BE49-F238E27FC236}">
                  <a16:creationId xmlns:a16="http://schemas.microsoft.com/office/drawing/2014/main" id="{D380E0D7-BF62-4D9B-9098-79778EBE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869" y="2350885"/>
              <a:ext cx="75" cy="886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3200" b="1" dirty="0">
                <a:ea typeface="Lucida Sans Unicode" pitchFamily="34" charset="0"/>
              </a:endParaRPr>
            </a:p>
          </p:txBody>
        </p:sp>
        <p:sp>
          <p:nvSpPr>
            <p:cNvPr id="10260" name="AutoShape 20">
              <a:extLst>
                <a:ext uri="{FF2B5EF4-FFF2-40B4-BE49-F238E27FC236}">
                  <a16:creationId xmlns:a16="http://schemas.microsoft.com/office/drawing/2014/main" id="{E12365A9-B74F-46BA-99ED-8CBF3CC5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150" y="3646636"/>
              <a:ext cx="865188" cy="86360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1" name="AutoShape 21">
              <a:extLst>
                <a:ext uri="{FF2B5EF4-FFF2-40B4-BE49-F238E27FC236}">
                  <a16:creationId xmlns:a16="http://schemas.microsoft.com/office/drawing/2014/main" id="{9EB036FF-B82E-4C9A-9FA5-8ED2C34C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2" name="AutoShape 22">
              <a:extLst>
                <a:ext uri="{FF2B5EF4-FFF2-40B4-BE49-F238E27FC236}">
                  <a16:creationId xmlns:a16="http://schemas.microsoft.com/office/drawing/2014/main" id="{0272CBB8-044C-4349-AE86-288EA40B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3" name="AutoShape 23">
              <a:extLst>
                <a:ext uri="{FF2B5EF4-FFF2-40B4-BE49-F238E27FC236}">
                  <a16:creationId xmlns:a16="http://schemas.microsoft.com/office/drawing/2014/main" id="{91D77726-90CC-49CE-A4E1-70A0EA350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4" name="AutoShape 24">
              <a:extLst>
                <a:ext uri="{FF2B5EF4-FFF2-40B4-BE49-F238E27FC236}">
                  <a16:creationId xmlns:a16="http://schemas.microsoft.com/office/drawing/2014/main" id="{FBEE984A-BB46-42B3-9DF3-CBDA41D1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5" name="AutoShape 25">
              <a:extLst>
                <a:ext uri="{FF2B5EF4-FFF2-40B4-BE49-F238E27FC236}">
                  <a16:creationId xmlns:a16="http://schemas.microsoft.com/office/drawing/2014/main" id="{827FED32-07F5-4875-85AE-DB2D386A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  <p:sp>
          <p:nvSpPr>
            <p:cNvPr id="10267" name="AutoShape 27">
              <a:extLst>
                <a:ext uri="{FF2B5EF4-FFF2-40B4-BE49-F238E27FC236}">
                  <a16:creationId xmlns:a16="http://schemas.microsoft.com/office/drawing/2014/main" id="{EEE8971F-F39E-4BA4-BFE4-0D54D82C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997348"/>
              <a:ext cx="792162" cy="719138"/>
            </a:xfrm>
            <a:prstGeom prst="star5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pt-BR" sz="1600">
                <a:ea typeface="Lucida Sans Unicode" pitchFamily="34" charset="0"/>
              </a:endParaRPr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4B549BF9-B970-4EBF-8F9F-0E0B42FDE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813" y="3429148"/>
              <a:ext cx="1079500" cy="504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10270" name="Text Box 30">
              <a:extLst>
                <a:ext uri="{FF2B5EF4-FFF2-40B4-BE49-F238E27FC236}">
                  <a16:creationId xmlns:a16="http://schemas.microsoft.com/office/drawing/2014/main" id="{8300FA2B-DE6C-4D04-8C17-5745F98D2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6" y="2349648"/>
              <a:ext cx="1657275" cy="72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2000" b="1" dirty="0" err="1"/>
                <a:t>vMatr</a:t>
              </a:r>
              <a:endParaRPr lang="pt-BR" altLang="pt-BR" sz="2000" b="1" dirty="0"/>
            </a:p>
          </p:txBody>
        </p:sp>
        <p:sp>
          <p:nvSpPr>
            <p:cNvPr id="10272" name="Text Box 153">
              <a:extLst>
                <a:ext uri="{FF2B5EF4-FFF2-40B4-BE49-F238E27FC236}">
                  <a16:creationId xmlns:a16="http://schemas.microsoft.com/office/drawing/2014/main" id="{4AFE9B7C-11AB-448E-8D79-1D6B604AC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3070373"/>
              <a:ext cx="1008063" cy="663575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3600"/>
            </a:p>
          </p:txBody>
        </p:sp>
        <p:pic>
          <p:nvPicPr>
            <p:cNvPr id="15377" name="Picture 2" descr="C:\Users\CRW\AppData\Local\Microsoft\Windows\Temporary Internet Files\Content.IE5\Q1OZ61IL\MCj04315990000[1].png">
              <a:extLst>
                <a:ext uri="{FF2B5EF4-FFF2-40B4-BE49-F238E27FC236}">
                  <a16:creationId xmlns:a16="http://schemas.microsoft.com/office/drawing/2014/main" id="{6E2B8FC0-620B-4590-8C9E-89EF41F23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565548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83858887-5A42-4DA4-B01D-F0DFE3FE5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933973"/>
              <a:ext cx="647700" cy="504825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160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CFC616-5D62-4CB1-BD81-6429F83EA72F}"/>
              </a:ext>
            </a:extLst>
          </p:cNvPr>
          <p:cNvSpPr txBox="1"/>
          <p:nvPr/>
        </p:nvSpPr>
        <p:spPr>
          <a:xfrm>
            <a:off x="1705181" y="1091678"/>
            <a:ext cx="57595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nomeDoVetor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quantidade_de_itens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19DC0B-B614-446D-AC99-24470AA786CD}"/>
              </a:ext>
            </a:extLst>
          </p:cNvPr>
          <p:cNvSpPr txBox="1"/>
          <p:nvPr/>
        </p:nvSpPr>
        <p:spPr>
          <a:xfrm>
            <a:off x="579749" y="1099315"/>
            <a:ext cx="127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Sintaxe: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A58A6C7-B4F8-458F-BD3E-4E4EE6FBFED6}"/>
              </a:ext>
            </a:extLst>
          </p:cNvPr>
          <p:cNvSpPr txBox="1"/>
          <p:nvPr/>
        </p:nvSpPr>
        <p:spPr>
          <a:xfrm>
            <a:off x="1734000" y="1719028"/>
            <a:ext cx="390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vMatr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 [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40123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Lucida Sans Unicode" pitchFamily="34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79432F-6E42-4E52-A312-E90727047FB8}"/>
              </a:ext>
            </a:extLst>
          </p:cNvPr>
          <p:cNvSpPr txBox="1"/>
          <p:nvPr/>
        </p:nvSpPr>
        <p:spPr>
          <a:xfrm>
            <a:off x="502715" y="2535878"/>
            <a:ext cx="275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Representação interna: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0928AA-D07C-4273-BA10-5085F89CAB30}"/>
              </a:ext>
            </a:extLst>
          </p:cNvPr>
          <p:cNvSpPr txBox="1"/>
          <p:nvPr/>
        </p:nvSpPr>
        <p:spPr>
          <a:xfrm>
            <a:off x="453231" y="4536759"/>
            <a:ext cx="8378922" cy="203132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Quando o compilador C executa a declaração de um vetor, ele calcula o tamanho, em bytes, necessário para armazenar o vetor: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quantidade_de_itens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tamanho_do_tipo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é realizado: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nomeDoVetor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é  um ponteiro para 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tipo_da_variável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do vetor.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Aloca o espaço de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quantidade_de_itens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tamanho_do_tipo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bytes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Atribui ao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nomeDoVetor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(que é um ponteiro)  o endereço inicial da a área alocada</a:t>
            </a: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4A8AFE-69E9-40C7-A95D-084D09ACEE8F}"/>
              </a:ext>
            </a:extLst>
          </p:cNvPr>
          <p:cNvSpPr txBox="1"/>
          <p:nvPr/>
        </p:nvSpPr>
        <p:spPr>
          <a:xfrm>
            <a:off x="547785" y="1731218"/>
            <a:ext cx="127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lang="pt-BR" dirty="0"/>
              <a:t>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60BC8E-19EF-4F9A-BD5C-DE8A0BFB5599}"/>
              </a:ext>
            </a:extLst>
          </p:cNvPr>
          <p:cNvSpPr txBox="1"/>
          <p:nvPr/>
        </p:nvSpPr>
        <p:spPr>
          <a:xfrm>
            <a:off x="1055954" y="3790997"/>
            <a:ext cx="6900422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nomeDoVetor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[índice]  == *(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nomeDoVetor+índice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368D3C7E-0CAC-4D3D-A28C-84061B9D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BF19F89F-92B3-4397-8A00-43881847533F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C06F9DE7-5799-4921-8DCF-A47415A2234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4" name="Título 7">
            <a:extLst>
              <a:ext uri="{FF2B5EF4-FFF2-40B4-BE49-F238E27FC236}">
                <a16:creationId xmlns:a16="http://schemas.microsoft.com/office/drawing/2014/main" id="{256DE48D-C336-4295-B493-3E5B8F58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06496C3-E6E9-489F-B1FD-9992DC0D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263FF608-5445-4F1C-B890-1443CE05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E787B104-357D-45C9-9561-B9A24C4019C3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6FCDE09-9C3F-40BF-988F-F0B1C80B0496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78" name="Título 7">
            <a:extLst>
              <a:ext uri="{FF2B5EF4-FFF2-40B4-BE49-F238E27FC236}">
                <a16:creationId xmlns:a16="http://schemas.microsoft.com/office/drawing/2014/main" id="{BFB702B1-B0A2-40D1-B62F-610F727F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3432C4C-833B-4D77-867A-57FC5AE9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>
            <a:extLst>
              <a:ext uri="{FF2B5EF4-FFF2-40B4-BE49-F238E27FC236}">
                <a16:creationId xmlns:a16="http://schemas.microsoft.com/office/drawing/2014/main" id="{6AE8995C-251C-4C62-A85E-C53AFBCAE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38A1910A-B8F2-4885-B1E2-59AE8A99E246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F563742-E101-44BB-A85F-6A661236172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02" name="Título 7">
            <a:extLst>
              <a:ext uri="{FF2B5EF4-FFF2-40B4-BE49-F238E27FC236}">
                <a16:creationId xmlns:a16="http://schemas.microsoft.com/office/drawing/2014/main" id="{9D251A9A-2D17-4DF5-9F1C-D1BA3F44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2EE11CD5-6948-4602-BB8D-1DE0EA30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</a:t>
            </a:r>
            <a:r>
              <a:rPr lang="pt-BR" altLang="pt-B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5D9F3971-1394-4D54-BFB3-90528813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8621C318-131B-4878-9A88-68C813EB94A2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7E7935C-8228-489F-A69B-72BD3E6D558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26" name="Título 7">
            <a:extLst>
              <a:ext uri="{FF2B5EF4-FFF2-40B4-BE49-F238E27FC236}">
                <a16:creationId xmlns:a16="http://schemas.microsoft.com/office/drawing/2014/main" id="{F7E96739-5E93-4794-891F-4DEAC67C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50F15CD-B30F-475B-A17E-CFD9B52F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</a:t>
            </a:r>
            <a:r>
              <a:rPr lang="pt-BR" altLang="pt-B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>
            <a:extLst>
              <a:ext uri="{FF2B5EF4-FFF2-40B4-BE49-F238E27FC236}">
                <a16:creationId xmlns:a16="http://schemas.microsoft.com/office/drawing/2014/main" id="{89D7F0CB-5945-47CB-9979-7B779C13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pt-BR" altLang="pt-BR" b="1">
              <a:solidFill>
                <a:schemeClr val="tx2"/>
              </a:solidFill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48DFF1B-0866-4747-982E-36E4814A0197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2328864" cy="11112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8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olidFill>
                            <a:srgbClr val="0339E7"/>
                          </a:solidFill>
                        </a:rPr>
                        <a:t>0</a:t>
                      </a: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r"/>
                      <a:r>
                        <a:rPr lang="pt-BR" sz="1800">
                          <a:solidFill>
                            <a:srgbClr val="0339E7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rgbClr val="0339E7"/>
                        </a:solidFill>
                      </a:endParaRPr>
                    </a:p>
                  </a:txBody>
                  <a:tcPr marL="91477" marR="91477" marT="45668" marB="4566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77" marR="91477" marT="45668" marB="45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2A45542-3487-4DDB-AE55-E16F0B14B1E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581525"/>
          <a:ext cx="960438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i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C6822"/>
                          </a:solidFill>
                        </a:rPr>
                        <a:t>j</a:t>
                      </a:r>
                    </a:p>
                  </a:txBody>
                  <a:tcPr marL="91504" marR="91504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04" marR="91504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50" name="Título 7">
            <a:extLst>
              <a:ext uri="{FF2B5EF4-FFF2-40B4-BE49-F238E27FC236}">
                <a16:creationId xmlns:a16="http://schemas.microsoft.com/office/drawing/2014/main" id="{85B7F6C8-FE9C-4992-B6FF-88F3616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Simulação da Leitura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96C95C8-AE4B-453B-8651-598B7FCC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9" y="920132"/>
            <a:ext cx="5739781" cy="24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m [MAXLIN][MAXCOL];</a:t>
            </a:r>
          </a:p>
          <a:p>
            <a:pPr eaLnBrk="1" hangingPunct="1">
              <a:lnSpc>
                <a:spcPct val="108000"/>
              </a:lnSpc>
            </a:pPr>
            <a:endParaRPr lang="pt-BR" alt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(i=0;i&lt;MAXLIN; i++)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for (j=0;j &lt;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MAXCOL;j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 </a:t>
            </a:r>
            <a:r>
              <a:rPr lang="pt-BR" alt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("%i", &amp;m[i] [j]);</a:t>
            </a:r>
          </a:p>
          <a:p>
            <a:pPr eaLnBrk="1" hangingPunct="1">
              <a:lnSpc>
                <a:spcPct val="108000"/>
              </a:lnSpc>
            </a:pP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D11F6E5-7785-49F4-BC49-DD658E6EF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5472112"/>
          </a:xfrm>
        </p:spPr>
        <p:txBody>
          <a:bodyPr/>
          <a:lstStyle/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1800" dirty="0"/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/>
              <a:t>Solução: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/>
              <a:t>	</a:t>
            </a:r>
            <a:r>
              <a:rPr lang="pt-BR" altLang="pt-BR" sz="1400" dirty="0">
                <a:latin typeface="Lucida Handwriting" panose="03010101010101010101" pitchFamily="66" charset="0"/>
              </a:rPr>
              <a:t>declarar o vetor para armazenar as matriculas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latin typeface="Lucida Handwriting" panose="03010101010101010101" pitchFamily="66" charset="0"/>
              </a:rPr>
              <a:t>	declarar a matriz para armazenar as notas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latin typeface="Lucida Handwriting" panose="03010101010101010101" pitchFamily="66" charset="0"/>
              </a:rPr>
              <a:t>	preenchê-los com as matrículas  e  notas fornecidas, calculando a média de cada aluno e a média da turma</a:t>
            </a:r>
          </a:p>
          <a:p>
            <a:pPr marL="741363" lvl="1" indent="-284163" eaLnBrk="1" hangingPunct="1">
              <a:lnSpc>
                <a:spcPct val="15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400" dirty="0">
                <a:latin typeface="Lucida Handwriting" panose="03010101010101010101" pitchFamily="66" charset="0"/>
              </a:rPr>
              <a:t>	Mostrar  </a:t>
            </a:r>
            <a:r>
              <a:rPr lang="pt-BR" altLang="pt-BR" sz="1400" dirty="0" err="1">
                <a:latin typeface="Lucida Handwriting" panose="03010101010101010101" pitchFamily="66" charset="0"/>
              </a:rPr>
              <a:t>matr</a:t>
            </a:r>
            <a:r>
              <a:rPr lang="pt-BR" altLang="pt-BR" sz="1400" dirty="0">
                <a:latin typeface="Lucida Handwriting" panose="03010101010101010101" pitchFamily="66" charset="0"/>
              </a:rPr>
              <a:t> e notas dos alunos com média acima da média da turma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1800" dirty="0"/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/>
              <a:t>	</a:t>
            </a:r>
            <a:r>
              <a:rPr lang="pt-BR" altLang="pt-BR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vMatr</a:t>
            </a:r>
            <a:r>
              <a:rPr lang="pt-BR" altLang="pt-BR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[LIN];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mNotas</a:t>
            </a:r>
            <a:r>
              <a:rPr lang="pt-BR" altLang="pt-BR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[LIN][COL];</a:t>
            </a: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D4E6C2FA-7356-4144-B54B-E4D243BF1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/>
              <a:t>Solução do Problema com Matriz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>
            <a:extLst>
              <a:ext uri="{FF2B5EF4-FFF2-40B4-BE49-F238E27FC236}">
                <a16:creationId xmlns:a16="http://schemas.microsoft.com/office/drawing/2014/main" id="{03436DA1-474F-428A-901F-B56E390FA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/>
              <a:t>Passagem de Matrizes para Funções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2C6FE62-B5BA-476C-ABEA-D1140C421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2000" dirty="0"/>
              <a:t>Uma diferença importante  com relação a vetores é que o parâmetro que representa a matriz deve ter especificado o número de colunas da matriz. </a:t>
            </a:r>
          </a:p>
          <a:p>
            <a:pPr marL="741363" lvl="1" indent="-284163">
              <a:lnSpc>
                <a:spcPct val="12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/>
              <a:t>Isso impossibilita a codificação de uma função para manipular uma matriz de dimensão qualquer.</a:t>
            </a:r>
          </a:p>
          <a:p>
            <a:pPr marL="741363" lvl="1" indent="-284163">
              <a:lnSpc>
                <a:spcPct val="12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/>
              <a:t>O máximo que podemos fazer é codificar uma função que manipula uma matriz com qualquer número linhas, mas o número de colunas deve ser especificado por uma constante no código.</a:t>
            </a:r>
          </a:p>
          <a:p>
            <a:pPr marL="741363" lvl="1" indent="-284163">
              <a:lnSpc>
                <a:spcPct val="12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dirty="0"/>
              <a:t>Isso é necessário pois o compilador precisa conhecer o número de colunas da matriz para fazer a conta de endereçamento.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6738BF8B-EFAB-499A-819D-367AA1DD7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/>
              <a:t>Passagem de Matrizes para Funções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0F214B4-81EC-445F-B419-2D77F1455D59}"/>
              </a:ext>
            </a:extLst>
          </p:cNvPr>
          <p:cNvGrpSpPr/>
          <p:nvPr/>
        </p:nvGrpSpPr>
        <p:grpSpPr>
          <a:xfrm>
            <a:off x="377825" y="3459163"/>
            <a:ext cx="792162" cy="863600"/>
            <a:chOff x="395288" y="2997200"/>
            <a:chExt cx="792162" cy="863600"/>
          </a:xfrm>
        </p:grpSpPr>
        <p:sp>
          <p:nvSpPr>
            <p:cNvPr id="67587" name="AutoShape 4">
              <a:extLst>
                <a:ext uri="{FF2B5EF4-FFF2-40B4-BE49-F238E27FC236}">
                  <a16:creationId xmlns:a16="http://schemas.microsoft.com/office/drawing/2014/main" id="{D22264D7-C5AE-434C-ADBA-736DDAD9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3068638"/>
              <a:ext cx="73025" cy="792162"/>
            </a:xfrm>
            <a:prstGeom prst="leftBracket">
              <a:avLst>
                <a:gd name="adj" fmla="val 90398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15365" name="Text Box 5">
              <a:extLst>
                <a:ext uri="{FF2B5EF4-FFF2-40B4-BE49-F238E27FC236}">
                  <a16:creationId xmlns:a16="http://schemas.microsoft.com/office/drawing/2014/main" id="{1B605493-08E5-4577-ADEF-51EF3B30E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63" y="3074988"/>
              <a:ext cx="688975" cy="6429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b="1" dirty="0">
                  <a:solidFill>
                    <a:srgbClr val="D70FC9"/>
                  </a:solidFill>
                  <a:ea typeface="Lucida Sans Unicode" pitchFamily="34" charset="0"/>
                </a:rPr>
                <a:t>2 3 1</a:t>
              </a:r>
            </a:p>
            <a:p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b="1" dirty="0">
                  <a:solidFill>
                    <a:schemeClr val="accent5">
                      <a:lumMod val="50000"/>
                    </a:schemeClr>
                  </a:solidFill>
                  <a:ea typeface="Lucida Sans Unicode" pitchFamily="34" charset="0"/>
                </a:rPr>
                <a:t>9 4 7</a:t>
              </a:r>
            </a:p>
          </p:txBody>
        </p:sp>
        <p:sp>
          <p:nvSpPr>
            <p:cNvPr id="67589" name="AutoShape 6">
              <a:extLst>
                <a:ext uri="{FF2B5EF4-FFF2-40B4-BE49-F238E27FC236}">
                  <a16:creationId xmlns:a16="http://schemas.microsoft.com/office/drawing/2014/main" id="{EE8683AF-CFF8-4935-BE6B-040692B0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2997200"/>
              <a:ext cx="144462" cy="863600"/>
            </a:xfrm>
            <a:prstGeom prst="rightBracket">
              <a:avLst>
                <a:gd name="adj" fmla="val 49817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</p:grpSp>
      <p:sp>
        <p:nvSpPr>
          <p:cNvPr id="67590" name="AutoShape 7">
            <a:extLst>
              <a:ext uri="{FF2B5EF4-FFF2-40B4-BE49-F238E27FC236}">
                <a16:creationId xmlns:a16="http://schemas.microsoft.com/office/drawing/2014/main" id="{9E986CCD-A629-4333-BE6B-4F0B3266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754154"/>
            <a:ext cx="935038" cy="288925"/>
          </a:xfrm>
          <a:prstGeom prst="rightArrow">
            <a:avLst>
              <a:gd name="adj1" fmla="val 50000"/>
              <a:gd name="adj2" fmla="val 8090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EDF476B4-F3BF-479D-8576-FDE07A0F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3671604"/>
            <a:ext cx="1944688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rgbClr val="D70FC9"/>
                </a:solidFill>
                <a:ea typeface="Lucida Sans Unicode" pitchFamily="34" charset="0"/>
              </a:rPr>
              <a:t>2 | 3 | 1 </a:t>
            </a:r>
            <a:r>
              <a:rPr lang="pt-BR" dirty="0">
                <a:solidFill>
                  <a:srgbClr val="000000"/>
                </a:solidFill>
                <a:ea typeface="Lucida Sans Unicode" pitchFamily="34" charset="0"/>
              </a:rPr>
              <a:t>|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ea typeface="Lucida Sans Unicode" pitchFamily="34" charset="0"/>
              </a:rPr>
              <a:t>9 | 4 | 7 </a:t>
            </a: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10AD3516-DD4A-49CA-BCE7-A9304777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3213100"/>
            <a:ext cx="325755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>
                <a:solidFill>
                  <a:srgbClr val="000000"/>
                </a:solidFill>
              </a:rPr>
              <a:t>m[i][j] = i *n + j onde n é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>
                <a:solidFill>
                  <a:srgbClr val="000000"/>
                </a:solidFill>
              </a:rPr>
              <a:t>o número de colunas.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>
                <a:solidFill>
                  <a:srgbClr val="000000"/>
                </a:solidFill>
              </a:rPr>
              <a:t>Exemplo: m[1][1]</a:t>
            </a:r>
            <a:r>
              <a:rPr lang="pt-BR" altLang="pt-BR" sz="200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000">
                <a:solidFill>
                  <a:srgbClr val="000000"/>
                </a:solidFill>
              </a:rPr>
              <a:t>1*3+1</a:t>
            </a:r>
            <a:r>
              <a:rPr lang="pt-BR" altLang="pt-BR" sz="200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7593" name="Text Box 10">
            <a:extLst>
              <a:ext uri="{FF2B5EF4-FFF2-40B4-BE49-F238E27FC236}">
                <a16:creationId xmlns:a16="http://schemas.microsoft.com/office/drawing/2014/main" id="{77056724-A335-46D8-A126-8C05F607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7594" name="Text Box 11">
            <a:extLst>
              <a:ext uri="{FF2B5EF4-FFF2-40B4-BE49-F238E27FC236}">
                <a16:creationId xmlns:a16="http://schemas.microsoft.com/office/drawing/2014/main" id="{5C82AAAF-62BD-4D01-B3D2-C26731C6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7595" name="Text Box 12">
            <a:extLst>
              <a:ext uri="{FF2B5EF4-FFF2-40B4-BE49-F238E27FC236}">
                <a16:creationId xmlns:a16="http://schemas.microsoft.com/office/drawing/2014/main" id="{5CECB5DC-F923-426F-8E65-3D969B7B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7596" name="Text Box 13">
            <a:extLst>
              <a:ext uri="{FF2B5EF4-FFF2-40B4-BE49-F238E27FC236}">
                <a16:creationId xmlns:a16="http://schemas.microsoft.com/office/drawing/2014/main" id="{02869A18-F719-4BC7-9843-C25B3DD1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96901AF4-7EDA-4096-B7EC-B8D943DF4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7598" name="Text Box 15">
            <a:extLst>
              <a:ext uri="{FF2B5EF4-FFF2-40B4-BE49-F238E27FC236}">
                <a16:creationId xmlns:a16="http://schemas.microsoft.com/office/drawing/2014/main" id="{7E56CF4C-CECB-4657-82BC-D09DD18B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3644900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7599" name="AutoShape 4">
            <a:extLst>
              <a:ext uri="{FF2B5EF4-FFF2-40B4-BE49-F238E27FC236}">
                <a16:creationId xmlns:a16="http://schemas.microsoft.com/office/drawing/2014/main" id="{CAEEA749-A1AE-4F96-A53F-158000CE509A}"/>
              </a:ext>
            </a:extLst>
          </p:cNvPr>
          <p:cNvSpPr>
            <a:spLocks/>
          </p:cNvSpPr>
          <p:nvPr/>
        </p:nvSpPr>
        <p:spPr bwMode="auto">
          <a:xfrm>
            <a:off x="503238" y="1484313"/>
            <a:ext cx="46037" cy="1062037"/>
          </a:xfrm>
          <a:prstGeom prst="leftBracket">
            <a:avLst>
              <a:gd name="adj" fmla="val 8982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4748062B-3854-4E28-9E80-0066698C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29" y="1490663"/>
            <a:ext cx="613759" cy="9255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rgbClr val="D70FC9"/>
                </a:solidFill>
                <a:ea typeface="Lucida Sans Unicode" pitchFamily="34" charset="0"/>
              </a:rPr>
              <a:t>2 3</a:t>
            </a:r>
          </a:p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chemeClr val="accent6"/>
                </a:solidFill>
                <a:ea typeface="Lucida Sans Unicode" pitchFamily="34" charset="0"/>
              </a:rPr>
              <a:t> 1 9 </a:t>
            </a:r>
          </a:p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Lucida Sans Unicode" pitchFamily="34" charset="0"/>
              </a:rPr>
              <a:t>4 7 </a:t>
            </a:r>
          </a:p>
        </p:txBody>
      </p:sp>
      <p:sp>
        <p:nvSpPr>
          <p:cNvPr id="67601" name="AutoShape 6">
            <a:extLst>
              <a:ext uri="{FF2B5EF4-FFF2-40B4-BE49-F238E27FC236}">
                <a16:creationId xmlns:a16="http://schemas.microsoft.com/office/drawing/2014/main" id="{A31D0E26-5DC6-432A-8610-29447D118D69}"/>
              </a:ext>
            </a:extLst>
          </p:cNvPr>
          <p:cNvSpPr>
            <a:spLocks/>
          </p:cNvSpPr>
          <p:nvPr/>
        </p:nvSpPr>
        <p:spPr bwMode="auto">
          <a:xfrm>
            <a:off x="1069975" y="1484313"/>
            <a:ext cx="53975" cy="1008062"/>
          </a:xfrm>
          <a:prstGeom prst="rightBracket">
            <a:avLst>
              <a:gd name="adj" fmla="val 49804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7602" name="AutoShape 7">
            <a:extLst>
              <a:ext uri="{FF2B5EF4-FFF2-40B4-BE49-F238E27FC236}">
                <a16:creationId xmlns:a16="http://schemas.microsoft.com/office/drawing/2014/main" id="{9EDDC2C2-7316-4FAF-A067-FF5D61A8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771650"/>
            <a:ext cx="935038" cy="288925"/>
          </a:xfrm>
          <a:prstGeom prst="rightArrow">
            <a:avLst>
              <a:gd name="adj1" fmla="val 50000"/>
              <a:gd name="adj2" fmla="val 8090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0B3B065-A927-4873-8FAB-28EDA14D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1700213"/>
            <a:ext cx="1944688" cy="3714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rgbClr val="D70FC9"/>
                </a:solidFill>
                <a:ea typeface="Lucida Sans Unicode" pitchFamily="34" charset="0"/>
              </a:rPr>
              <a:t>2 | 3 </a:t>
            </a:r>
            <a:r>
              <a:rPr lang="pt-BR" dirty="0">
                <a:solidFill>
                  <a:srgbClr val="000000"/>
                </a:solidFill>
                <a:ea typeface="Lucida Sans Unicode" pitchFamily="34" charset="0"/>
              </a:rPr>
              <a:t>| </a:t>
            </a:r>
            <a:r>
              <a:rPr lang="pt-BR" b="1" dirty="0">
                <a:solidFill>
                  <a:srgbClr val="0978DD"/>
                </a:solidFill>
                <a:ea typeface="Lucida Sans Unicode" pitchFamily="34" charset="0"/>
              </a:rPr>
              <a:t>1 | 9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Lucida Sans Unicode" pitchFamily="34" charset="0"/>
              </a:rPr>
              <a:t>| 4 | 7 </a:t>
            </a:r>
          </a:p>
        </p:txBody>
      </p:sp>
      <p:sp>
        <p:nvSpPr>
          <p:cNvPr id="67604" name="Text Box 9">
            <a:extLst>
              <a:ext uri="{FF2B5EF4-FFF2-40B4-BE49-F238E27FC236}">
                <a16:creationId xmlns:a16="http://schemas.microsoft.com/office/drawing/2014/main" id="{3F2E60C9-866A-4B2D-B268-2BB346BA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4" y="1059655"/>
            <a:ext cx="327977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m[i][j] = i *n + j onde n é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o número de colunas.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Exemplo: m[1][1]</a:t>
            </a:r>
            <a:r>
              <a:rPr lang="pt-BR" altLang="pt-BR" sz="2000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pt-BR" altLang="pt-BR" sz="2000" dirty="0">
                <a:solidFill>
                  <a:srgbClr val="000000"/>
                </a:solidFill>
              </a:rPr>
              <a:t>1*2+1</a:t>
            </a:r>
            <a:r>
              <a:rPr lang="pt-BR" altLang="pt-BR" sz="20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000" dirty="0">
                <a:solidFill>
                  <a:srgbClr val="000000"/>
                </a:solidFill>
              </a:rPr>
              <a:t>3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sz="2000" dirty="0">
              <a:solidFill>
                <a:srgbClr val="000000"/>
              </a:solidFill>
            </a:endParaRPr>
          </a:p>
        </p:txBody>
      </p:sp>
      <p:sp>
        <p:nvSpPr>
          <p:cNvPr id="67605" name="Text Box 10">
            <a:extLst>
              <a:ext uri="{FF2B5EF4-FFF2-40B4-BE49-F238E27FC236}">
                <a16:creationId xmlns:a16="http://schemas.microsoft.com/office/drawing/2014/main" id="{3133AFE3-2A04-444B-BD74-110523BF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7606" name="Text Box 11">
            <a:extLst>
              <a:ext uri="{FF2B5EF4-FFF2-40B4-BE49-F238E27FC236}">
                <a16:creationId xmlns:a16="http://schemas.microsoft.com/office/drawing/2014/main" id="{5A483422-A234-4106-A8F8-86D44BDB1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7607" name="Text Box 12">
            <a:extLst>
              <a:ext uri="{FF2B5EF4-FFF2-40B4-BE49-F238E27FC236}">
                <a16:creationId xmlns:a16="http://schemas.microsoft.com/office/drawing/2014/main" id="{D96282A1-9A15-48E9-BD9C-38B038792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7608" name="Text Box 13">
            <a:extLst>
              <a:ext uri="{FF2B5EF4-FFF2-40B4-BE49-F238E27FC236}">
                <a16:creationId xmlns:a16="http://schemas.microsoft.com/office/drawing/2014/main" id="{C1F0A28A-6DB5-4712-8258-43BE0164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7609" name="Text Box 14">
            <a:extLst>
              <a:ext uri="{FF2B5EF4-FFF2-40B4-BE49-F238E27FC236}">
                <a16:creationId xmlns:a16="http://schemas.microsoft.com/office/drawing/2014/main" id="{4107C23C-290F-4B22-AF29-B859366C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7610" name="Text Box 15">
            <a:extLst>
              <a:ext uri="{FF2B5EF4-FFF2-40B4-BE49-F238E27FC236}">
                <a16:creationId xmlns:a16="http://schemas.microsoft.com/office/drawing/2014/main" id="{44FE07BA-0D39-431D-82C3-AE412F79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0605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72CFBA34-7081-4BA8-9008-FC9D00DD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470" y="2166144"/>
            <a:ext cx="1944688" cy="463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rgbClr val="D70FC9"/>
                </a:solidFill>
                <a:ea typeface="Lucida Sans Unicode" pitchFamily="34" charset="0"/>
              </a:rPr>
              <a:t>2 | 3 </a:t>
            </a:r>
            <a:r>
              <a:rPr lang="pt-BR" dirty="0">
                <a:solidFill>
                  <a:srgbClr val="000000"/>
                </a:solidFill>
                <a:ea typeface="Lucida Sans Unicode" pitchFamily="34" charset="0"/>
              </a:rPr>
              <a:t>| </a:t>
            </a:r>
            <a:r>
              <a:rPr lang="pt-BR" b="1" dirty="0">
                <a:solidFill>
                  <a:srgbClr val="0978DD"/>
                </a:solidFill>
                <a:ea typeface="Lucida Sans Unicode" pitchFamily="34" charset="0"/>
              </a:rPr>
              <a:t>1 | </a:t>
            </a:r>
            <a:r>
              <a:rPr lang="pt-BR" sz="2400" b="1" dirty="0">
                <a:solidFill>
                  <a:srgbClr val="FF0000"/>
                </a:solidFill>
                <a:ea typeface="Lucida Sans Unicode" pitchFamily="34" charset="0"/>
              </a:rPr>
              <a:t>9</a:t>
            </a:r>
            <a:r>
              <a:rPr lang="pt-BR" b="1" dirty="0">
                <a:solidFill>
                  <a:srgbClr val="0978DD"/>
                </a:solidFill>
                <a:ea typeface="Lucida Sans Unicode" pitchFamily="34" charset="0"/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Lucida Sans Unicode" pitchFamily="34" charset="0"/>
              </a:rPr>
              <a:t>| 4 | 7 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31E39591-A400-43E7-8CF8-DFEDC8C5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471" y="4461671"/>
            <a:ext cx="1944687" cy="4651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b="1" dirty="0">
                <a:solidFill>
                  <a:srgbClr val="D70FC9"/>
                </a:solidFill>
                <a:ea typeface="Lucida Sans Unicode" pitchFamily="34" charset="0"/>
              </a:rPr>
              <a:t>2 | 3 | 1 </a:t>
            </a:r>
            <a:r>
              <a:rPr lang="pt-BR" dirty="0">
                <a:solidFill>
                  <a:srgbClr val="000000"/>
                </a:solidFill>
                <a:ea typeface="Lucida Sans Unicode" pitchFamily="34" charset="0"/>
              </a:rPr>
              <a:t>|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ea typeface="Lucida Sans Unicode" pitchFamily="34" charset="0"/>
              </a:rPr>
              <a:t>9 | </a:t>
            </a:r>
            <a:r>
              <a:rPr lang="pt-BR" sz="2400" b="1" dirty="0">
                <a:solidFill>
                  <a:srgbClr val="FF0000"/>
                </a:solidFill>
                <a:ea typeface="Lucida Sans Unicode" pitchFamily="34" charset="0"/>
              </a:rPr>
              <a:t>4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ea typeface="Lucida Sans Unicode" pitchFamily="34" charset="0"/>
              </a:rPr>
              <a:t> | 7 </a:t>
            </a:r>
          </a:p>
        </p:txBody>
      </p:sp>
      <p:sp>
        <p:nvSpPr>
          <p:cNvPr id="67613" name="Rectangle 2">
            <a:extLst>
              <a:ext uri="{FF2B5EF4-FFF2-40B4-BE49-F238E27FC236}">
                <a16:creationId xmlns:a16="http://schemas.microsoft.com/office/drawing/2014/main" id="{0E0F59EE-127A-4864-B14C-8C35A84DB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73688"/>
            <a:ext cx="8934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O parâmetro que aponta para a matriz deve ter o número de colunas da matriz.  </a:t>
            </a:r>
          </a:p>
          <a:p>
            <a:pPr marL="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dirty="0">
                <a:solidFill>
                  <a:srgbClr val="000000"/>
                </a:solidFill>
              </a:rPr>
              <a:t>		</a:t>
            </a:r>
            <a:r>
              <a:rPr lang="pt-BR" altLang="pt-BR" sz="2000" i="1" dirty="0">
                <a:solidFill>
                  <a:srgbClr val="000000"/>
                </a:solidFill>
              </a:rPr>
              <a:t>tipo</a:t>
            </a:r>
            <a:r>
              <a:rPr lang="pt-BR" altLang="pt-BR" dirty="0">
                <a:solidFill>
                  <a:srgbClr val="000000"/>
                </a:solidFill>
              </a:rPr>
              <a:t> </a:t>
            </a:r>
            <a:r>
              <a:rPr lang="pt-BR" altLang="pt-BR" i="1" dirty="0" err="1">
                <a:solidFill>
                  <a:srgbClr val="000000"/>
                </a:solidFill>
              </a:rPr>
              <a:t>Funçao</a:t>
            </a:r>
            <a:r>
              <a:rPr lang="pt-BR" altLang="pt-BR" dirty="0">
                <a:solidFill>
                  <a:srgbClr val="000000"/>
                </a:solidFill>
              </a:rPr>
              <a:t> ( </a:t>
            </a:r>
            <a:r>
              <a:rPr lang="pt-BR" altLang="pt-BR" i="1" dirty="0">
                <a:solidFill>
                  <a:srgbClr val="000000"/>
                </a:solidFill>
              </a:rPr>
              <a:t>tipo</a:t>
            </a:r>
            <a:r>
              <a:rPr lang="pt-BR" altLang="pt-BR" dirty="0">
                <a:solidFill>
                  <a:srgbClr val="000000"/>
                </a:solidFill>
              </a:rPr>
              <a:t> matriz[ ][NCOL].....</a:t>
            </a:r>
          </a:p>
          <a:p>
            <a:pPr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>
                <a:solidFill>
                  <a:srgbClr val="000000"/>
                </a:solidFill>
              </a:rPr>
              <a:t>o compilador precisa conhecer o número de colunas da matriz para calcular a posição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B7C45FA-6320-4B60-941C-209583C2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0" y="1135528"/>
            <a:ext cx="7964289" cy="4739809"/>
          </a:xfrm>
          <a:prstGeom prst="rect">
            <a:avLst/>
          </a:prstGeom>
        </p:spPr>
      </p:pic>
      <p:sp>
        <p:nvSpPr>
          <p:cNvPr id="68610" name="Título 14">
            <a:extLst>
              <a:ext uri="{FF2B5EF4-FFF2-40B4-BE49-F238E27FC236}">
                <a16:creationId xmlns:a16="http://schemas.microsoft.com/office/drawing/2014/main" id="{2A774584-D7DC-458D-B751-15B9A181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/>
              <a:t>Uma solução: Só Leitura dos dados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1940071-2CD3-432F-B9BF-69AF0B66D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/>
              <a:t> </a:t>
            </a:r>
          </a:p>
        </p:txBody>
      </p:sp>
      <p:sp>
        <p:nvSpPr>
          <p:cNvPr id="68612" name="CaixaDeTexto 3">
            <a:extLst>
              <a:ext uri="{FF2B5EF4-FFF2-40B4-BE49-F238E27FC236}">
                <a16:creationId xmlns:a16="http://schemas.microsoft.com/office/drawing/2014/main" id="{62E56A18-BADD-4C04-AC24-E5A5281E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1414463"/>
            <a:ext cx="22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rgbClr val="D70FC9"/>
                </a:solidFill>
              </a:rPr>
              <a:t> i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2D0A824-E423-44A0-ADD4-930C6B3C6EC8}"/>
              </a:ext>
            </a:extLst>
          </p:cNvPr>
          <p:cNvGraphicFramePr>
            <a:graphicFrameLocks noGrp="1"/>
          </p:cNvGraphicFramePr>
          <p:nvPr/>
        </p:nvGraphicFramePr>
        <p:xfrm>
          <a:off x="7527925" y="1966913"/>
          <a:ext cx="390525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A52CEA8-DFCA-4889-9989-C192A3D7AE97}"/>
              </a:ext>
            </a:extLst>
          </p:cNvPr>
          <p:cNvGraphicFramePr>
            <a:graphicFrameLocks noGrp="1"/>
          </p:cNvGraphicFramePr>
          <p:nvPr/>
        </p:nvGraphicFramePr>
        <p:xfrm>
          <a:off x="8134350" y="1989138"/>
          <a:ext cx="833504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8652" name="Conector de seta reta 6">
            <a:extLst>
              <a:ext uri="{FF2B5EF4-FFF2-40B4-BE49-F238E27FC236}">
                <a16:creationId xmlns:a16="http://schemas.microsoft.com/office/drawing/2014/main" id="{0CFA3867-0CFF-4156-AB60-64328822F2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5825" y="2133600"/>
            <a:ext cx="188913" cy="0"/>
          </a:xfrm>
          <a:prstGeom prst="straightConnector1">
            <a:avLst/>
          </a:prstGeom>
          <a:noFill/>
          <a:ln w="25400" algn="ctr">
            <a:solidFill>
              <a:srgbClr val="D70FC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53" name="Conector reto 7">
            <a:extLst>
              <a:ext uri="{FF2B5EF4-FFF2-40B4-BE49-F238E27FC236}">
                <a16:creationId xmlns:a16="http://schemas.microsoft.com/office/drawing/2014/main" id="{6CD803FC-D9BD-4B96-9AAB-2CED56DB1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3450" y="2338388"/>
            <a:ext cx="0" cy="925512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42C818-12D5-4B23-8D07-54EB79AD0349}"/>
              </a:ext>
            </a:extLst>
          </p:cNvPr>
          <p:cNvSpPr txBox="1"/>
          <p:nvPr/>
        </p:nvSpPr>
        <p:spPr>
          <a:xfrm>
            <a:off x="8075613" y="1276350"/>
            <a:ext cx="227012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latin typeface="Arial" panose="020B0604020202020204" pitchFamily="34" charset="0"/>
                <a:ea typeface="Lucida Sans Unicode" pitchFamily="34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Lucida Sans Unicode" pitchFamily="34" charset="0"/>
              </a:rPr>
              <a:t>j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8D258B3-CF70-4069-B465-A48E5D5E8101}"/>
              </a:ext>
            </a:extLst>
          </p:cNvPr>
          <p:cNvCxnSpPr/>
          <p:nvPr/>
        </p:nvCxnSpPr>
        <p:spPr bwMode="auto">
          <a:xfrm>
            <a:off x="8278813" y="1679575"/>
            <a:ext cx="0" cy="27146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656" name="Conector reto 10">
            <a:extLst>
              <a:ext uri="{FF2B5EF4-FFF2-40B4-BE49-F238E27FC236}">
                <a16:creationId xmlns:a16="http://schemas.microsoft.com/office/drawing/2014/main" id="{1B26CAE6-2D3A-44CE-9D79-DA921FA1DA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51838" y="1808163"/>
            <a:ext cx="75723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CC1436-C541-4A68-9421-F64F37CA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229225"/>
            <a:ext cx="3168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/>
              <a:t>E a média do aluno?</a:t>
            </a:r>
          </a:p>
          <a:p>
            <a:r>
              <a:rPr lang="pt-BR" altLang="pt-BR"/>
              <a:t>E a média da turma?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62E791-D9D7-48D9-BA5E-5E1956532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n-US" altLang="pt-BR" sz="200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#define LIN 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#define COL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main (void)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int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n,vMatr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[LIN]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float med,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mNotas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[LIN][COL];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n=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preencheDados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vMatr,mNotas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TAM,&amp;med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("Media da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disciplina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%.2f", med);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mostra_bons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vMatr,mNotas,n,med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8044FE4F-4EE9-453D-B180-F090D801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8" y="1001007"/>
            <a:ext cx="2941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>
                <a:solidFill>
                  <a:srgbClr val="000000"/>
                </a:solidFill>
              </a:rPr>
              <a:t>Código de função principal:</a:t>
            </a:r>
          </a:p>
        </p:txBody>
      </p:sp>
      <p:sp>
        <p:nvSpPr>
          <p:cNvPr id="69636" name="CaixaDeTexto 3">
            <a:extLst>
              <a:ext uri="{FF2B5EF4-FFF2-40B4-BE49-F238E27FC236}">
                <a16:creationId xmlns:a16="http://schemas.microsoft.com/office/drawing/2014/main" id="{EF991B67-4CFA-4901-8110-4296D29B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888452"/>
            <a:ext cx="22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>
                <a:solidFill>
                  <a:srgbClr val="D70FC9"/>
                </a:solidFill>
              </a:rPr>
              <a:t> i</a:t>
            </a:r>
          </a:p>
        </p:txBody>
      </p:sp>
      <p:sp>
        <p:nvSpPr>
          <p:cNvPr id="69680" name="Título 11">
            <a:extLst>
              <a:ext uri="{FF2B5EF4-FFF2-40B4-BE49-F238E27FC236}">
                <a16:creationId xmlns:a16="http://schemas.microsoft.com/office/drawing/2014/main" id="{EF27BE83-C984-4E22-BAA0-BC965C84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Uma Solução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721EA92C-AE92-4DF0-B038-2A28CA434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55523"/>
              </p:ext>
            </p:extLst>
          </p:nvPr>
        </p:nvGraphicFramePr>
        <p:xfrm>
          <a:off x="7205663" y="1318664"/>
          <a:ext cx="390525" cy="14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3" marB="45623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3" marB="45623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3" marB="45623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306" marR="91306" marT="45623" marB="45623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F16982C6-E5BE-4191-989C-A278A6445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14123"/>
              </p:ext>
            </p:extLst>
          </p:nvPr>
        </p:nvGraphicFramePr>
        <p:xfrm>
          <a:off x="7667625" y="1318664"/>
          <a:ext cx="833504" cy="14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3" marB="45623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3" marB="45623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676" name="Conector de seta reta 6">
            <a:extLst>
              <a:ext uri="{FF2B5EF4-FFF2-40B4-BE49-F238E27FC236}">
                <a16:creationId xmlns:a16="http://schemas.microsoft.com/office/drawing/2014/main" id="{551A03CA-AA61-46A4-A748-0B99D1CA3B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2288" y="1534564"/>
            <a:ext cx="188912" cy="0"/>
          </a:xfrm>
          <a:prstGeom prst="straightConnector1">
            <a:avLst/>
          </a:prstGeom>
          <a:noFill/>
          <a:ln w="25400" algn="ctr">
            <a:solidFill>
              <a:srgbClr val="D70FC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7" name="Conector reto 7">
            <a:extLst>
              <a:ext uri="{FF2B5EF4-FFF2-40B4-BE49-F238E27FC236}">
                <a16:creationId xmlns:a16="http://schemas.microsoft.com/office/drawing/2014/main" id="{2F1A610D-B4ED-4090-8A12-7F9FAFC75B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1188" y="1690139"/>
            <a:ext cx="0" cy="925513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E5E07CC-BA85-4054-9286-8B0D0366BDB6}"/>
              </a:ext>
            </a:extLst>
          </p:cNvPr>
          <p:cNvCxnSpPr/>
          <p:nvPr/>
        </p:nvCxnSpPr>
        <p:spPr bwMode="auto">
          <a:xfrm>
            <a:off x="7812088" y="1031327"/>
            <a:ext cx="0" cy="2714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679" name="Conector reto 10">
            <a:extLst>
              <a:ext uri="{FF2B5EF4-FFF2-40B4-BE49-F238E27FC236}">
                <a16:creationId xmlns:a16="http://schemas.microsoft.com/office/drawing/2014/main" id="{07DF1E1B-EA92-4CDD-B779-218787F074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5113" y="1159914"/>
            <a:ext cx="75723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3FDF2E6B-AE69-46AB-8B88-076E850E0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altLang="pt-B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Existe uma associação forte entre vetores e ponteiros, pois se existe a declaração:</a:t>
            </a:r>
          </a:p>
          <a:p>
            <a:pPr lvl="1">
              <a:buFontTx/>
              <a:buNone/>
            </a:pP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</a:p>
          <a:p>
            <a:pPr lvl="1">
              <a:buFontTx/>
              <a:buNone/>
            </a:pP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alt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vMatr</a:t>
            </a:r>
            <a:r>
              <a:rPr lang="pt-BR" alt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[6]={1121,3456,8765,9890,2323,6677};</a:t>
            </a:r>
          </a:p>
          <a:p>
            <a:pPr lvl="1">
              <a:buFontTx/>
              <a:buNone/>
            </a:pPr>
            <a:endParaRPr lang="pt-BR" alt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pt-BR" altLang="pt-B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o identificador </a:t>
            </a:r>
            <a:r>
              <a:rPr lang="pt-BR" altLang="pt-B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vMatr</a:t>
            </a:r>
            <a:r>
              <a:rPr lang="pt-BR" altLang="pt-B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representa o vetor, é um ponteiro constante que armazena o endereço inicial da </a:t>
            </a:r>
            <a:r>
              <a:rPr lang="pt-BR" altLang="pt-B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árae</a:t>
            </a:r>
            <a:r>
              <a:rPr lang="pt-BR" altLang="pt-B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dados, isto é, </a:t>
            </a:r>
            <a:r>
              <a:rPr lang="pt-BR" altLang="pt-BR" sz="1800" b="1" dirty="0" err="1">
                <a:solidFill>
                  <a:srgbClr val="CF0E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vMatr</a:t>
            </a:r>
            <a:r>
              <a:rPr lang="pt-BR" altLang="pt-BR" sz="1800" b="1" dirty="0">
                <a:solidFill>
                  <a:srgbClr val="CF0E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sem indexação </a:t>
            </a:r>
            <a:r>
              <a:rPr lang="pt-BR" altLang="pt-BR" sz="1800" b="1" u="sng" dirty="0">
                <a:solidFill>
                  <a:srgbClr val="CF0E3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aponta para o primeiro elemento do vetor</a:t>
            </a:r>
            <a:r>
              <a:rPr lang="pt-BR" altLang="pt-B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577" name="Rectangle 2">
            <a:extLst>
              <a:ext uri="{FF2B5EF4-FFF2-40B4-BE49-F238E27FC236}">
                <a16:creationId xmlns:a16="http://schemas.microsoft.com/office/drawing/2014/main" id="{AE21B913-96BF-4F8A-B51F-11376F601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altLang="pt-BR" dirty="0">
                <a:effectLst/>
              </a:rPr>
              <a:t>Vetores e Ponteiros: Resumo</a:t>
            </a:r>
            <a:endParaRPr lang="en-US" altLang="pt-BR" dirty="0">
              <a:effectLst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29520BD-EFF6-4742-A26C-D7005B7B0DFE}"/>
              </a:ext>
            </a:extLst>
          </p:cNvPr>
          <p:cNvGrpSpPr/>
          <p:nvPr/>
        </p:nvGrpSpPr>
        <p:grpSpPr>
          <a:xfrm>
            <a:off x="1835696" y="4005064"/>
            <a:ext cx="4954224" cy="1422230"/>
            <a:chOff x="2211614" y="4044724"/>
            <a:chExt cx="4954224" cy="142223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2E07039-55E1-4175-AAAD-03A9AA8A7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8115" y="4479948"/>
              <a:ext cx="3717723" cy="987006"/>
            </a:xfrm>
            <a:prstGeom prst="rect">
              <a:avLst/>
            </a:prstGeom>
          </p:spPr>
        </p:pic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357005C3-4585-4D56-96C3-7FAB6986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800" y="4643620"/>
              <a:ext cx="768269" cy="3146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pt-BR"/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99C0A9FD-4BD3-4E3A-9F8F-1784F3FBB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614" y="4044724"/>
              <a:ext cx="9542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2000" b="1" dirty="0" err="1"/>
                <a:t>vMatr</a:t>
              </a:r>
              <a:endParaRPr lang="pt-BR" altLang="pt-BR" sz="2000" b="1" dirty="0"/>
            </a:p>
          </p:txBody>
        </p:sp>
        <p:sp>
          <p:nvSpPr>
            <p:cNvPr id="22" name="Text Box 153">
              <a:extLst>
                <a:ext uri="{FF2B5EF4-FFF2-40B4-BE49-F238E27FC236}">
                  <a16:creationId xmlns:a16="http://schemas.microsoft.com/office/drawing/2014/main" id="{DAC982FF-A68F-4376-B608-8FC90818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356" y="4478286"/>
              <a:ext cx="580461" cy="368599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pt-BR" altLang="pt-BR" sz="3600"/>
            </a:p>
          </p:txBody>
        </p:sp>
        <p:sp>
          <p:nvSpPr>
            <p:cNvPr id="27" name="Estrela de 5 pontas 52">
              <a:extLst>
                <a:ext uri="{FF2B5EF4-FFF2-40B4-BE49-F238E27FC236}">
                  <a16:creationId xmlns:a16="http://schemas.microsoft.com/office/drawing/2014/main" id="{C2E2E929-396D-4141-AE09-03DBCED97604}"/>
                </a:ext>
              </a:extLst>
            </p:cNvPr>
            <p:cNvSpPr/>
            <p:nvPr/>
          </p:nvSpPr>
          <p:spPr bwMode="auto">
            <a:xfrm>
              <a:off x="2543803" y="4471562"/>
              <a:ext cx="429565" cy="314607"/>
            </a:xfrm>
            <a:prstGeom prst="star5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pt-BR">
                <a:ea typeface="Lucida Sans Unicode" pitchFamily="34" charset="0"/>
              </a:endParaRPr>
            </a:p>
          </p:txBody>
        </p:sp>
        <p:pic>
          <p:nvPicPr>
            <p:cNvPr id="28" name="Picture 2" descr="C:\Users\CRW\AppData\Local\Microsoft\Windows\Temporary Internet Files\Content.IE5\Q1OZ61IL\MCj04315990000[1].png">
              <a:extLst>
                <a:ext uri="{FF2B5EF4-FFF2-40B4-BE49-F238E27FC236}">
                  <a16:creationId xmlns:a16="http://schemas.microsoft.com/office/drawing/2014/main" id="{58FA78B7-0FC9-4D9E-9107-3B55DA496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283" y="4469395"/>
              <a:ext cx="305034" cy="33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2467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EC3B1C-DC37-47E1-AF31-62B686E4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7" y="954552"/>
            <a:ext cx="7202189" cy="5380359"/>
          </a:xfrm>
          <a:prstGeom prst="rect">
            <a:avLst/>
          </a:prstGeom>
        </p:spPr>
      </p:pic>
      <p:sp>
        <p:nvSpPr>
          <p:cNvPr id="70659" name="CaixaDeTexto 3">
            <a:extLst>
              <a:ext uri="{FF2B5EF4-FFF2-40B4-BE49-F238E27FC236}">
                <a16:creationId xmlns:a16="http://schemas.microsoft.com/office/drawing/2014/main" id="{C914E856-B9F7-43B6-962C-1DB9A156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320800"/>
            <a:ext cx="22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rgbClr val="D70FC9"/>
                </a:solidFill>
              </a:rPr>
              <a:t> i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FCDB5F-C348-476E-B831-5FFE570FC732}"/>
              </a:ext>
            </a:extLst>
          </p:cNvPr>
          <p:cNvGraphicFramePr>
            <a:graphicFrameLocks noGrp="1"/>
          </p:cNvGraphicFramePr>
          <p:nvPr/>
        </p:nvGraphicFramePr>
        <p:xfrm>
          <a:off x="7454900" y="1751013"/>
          <a:ext cx="390525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B494D6F-6743-42FB-8A84-7266F66392F2}"/>
              </a:ext>
            </a:extLst>
          </p:cNvPr>
          <p:cNvGraphicFramePr>
            <a:graphicFrameLocks noGrp="1"/>
          </p:cNvGraphicFramePr>
          <p:nvPr/>
        </p:nvGraphicFramePr>
        <p:xfrm>
          <a:off x="8061325" y="1751013"/>
          <a:ext cx="833504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0699" name="Conector de seta reta 6">
            <a:extLst>
              <a:ext uri="{FF2B5EF4-FFF2-40B4-BE49-F238E27FC236}">
                <a16:creationId xmlns:a16="http://schemas.microsoft.com/office/drawing/2014/main" id="{9C1B8546-3E52-4FE7-B9A7-5D9DC64852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1525" y="1966913"/>
            <a:ext cx="188913" cy="0"/>
          </a:xfrm>
          <a:prstGeom prst="straightConnector1">
            <a:avLst/>
          </a:prstGeom>
          <a:noFill/>
          <a:ln w="25400" algn="ctr">
            <a:solidFill>
              <a:srgbClr val="D70FC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0" name="Conector reto 7">
            <a:extLst>
              <a:ext uri="{FF2B5EF4-FFF2-40B4-BE49-F238E27FC236}">
                <a16:creationId xmlns:a16="http://schemas.microsoft.com/office/drawing/2014/main" id="{D41EDF28-2034-4DD1-B90C-67757103A7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10425" y="2122488"/>
            <a:ext cx="0" cy="925512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B25C8B-763E-4932-B4AF-5955D31B8888}"/>
              </a:ext>
            </a:extLst>
          </p:cNvPr>
          <p:cNvSpPr txBox="1"/>
          <p:nvPr/>
        </p:nvSpPr>
        <p:spPr>
          <a:xfrm>
            <a:off x="8027988" y="908050"/>
            <a:ext cx="227012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latin typeface="Arial" panose="020B0604020202020204" pitchFamily="34" charset="0"/>
                <a:ea typeface="Lucida Sans Unicode" pitchFamily="34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Lucida Sans Unicode" pitchFamily="34" charset="0"/>
              </a:rPr>
              <a:t>j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D2F2BE-AFF0-441E-9DC6-6FCAD22BABE0}"/>
              </a:ext>
            </a:extLst>
          </p:cNvPr>
          <p:cNvCxnSpPr/>
          <p:nvPr/>
        </p:nvCxnSpPr>
        <p:spPr bwMode="auto">
          <a:xfrm>
            <a:off x="8205788" y="1463675"/>
            <a:ext cx="0" cy="27146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703" name="Conector reto 10">
            <a:extLst>
              <a:ext uri="{FF2B5EF4-FFF2-40B4-BE49-F238E27FC236}">
                <a16:creationId xmlns:a16="http://schemas.microsoft.com/office/drawing/2014/main" id="{27989A3D-A840-4E3D-BDD6-086832A8BB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78813" y="1592263"/>
            <a:ext cx="75723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04" name="Título 14">
            <a:extLst>
              <a:ext uri="{FF2B5EF4-FFF2-40B4-BE49-F238E27FC236}">
                <a16:creationId xmlns:a16="http://schemas.microsoft.com/office/drawing/2014/main" id="{322AE3F2-EDC9-41A3-8216-6733A4DE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Uma solução: Leitura dos dados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9CBC8768-C44B-4F7B-9116-6700EBA7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48" y="1038175"/>
            <a:ext cx="658016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dirty="0">
                <a:solidFill>
                  <a:srgbClr val="000000"/>
                </a:solidFill>
              </a:rPr>
              <a:t>Mostrar a </a:t>
            </a:r>
            <a:r>
              <a:rPr lang="pt-BR" altLang="pt-BR" dirty="0" err="1">
                <a:solidFill>
                  <a:srgbClr val="000000"/>
                </a:solidFill>
              </a:rPr>
              <a:t>matr</a:t>
            </a:r>
            <a:r>
              <a:rPr lang="pt-BR" altLang="pt-BR" dirty="0">
                <a:solidFill>
                  <a:srgbClr val="000000"/>
                </a:solidFill>
              </a:rPr>
              <a:t> e notas dos alunos cuja média está acima da média da turma</a:t>
            </a:r>
          </a:p>
        </p:txBody>
      </p:sp>
      <p:sp>
        <p:nvSpPr>
          <p:cNvPr id="71684" name="CaixaDeTexto 3">
            <a:extLst>
              <a:ext uri="{FF2B5EF4-FFF2-40B4-BE49-F238E27FC236}">
                <a16:creationId xmlns:a16="http://schemas.microsoft.com/office/drawing/2014/main" id="{91411102-2501-4F5B-B8CE-04F7BA46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620688"/>
            <a:ext cx="22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rgbClr val="D70FC9"/>
                </a:solidFill>
              </a:rPr>
              <a:t> i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E3DC1BC-9A32-4F3F-A5EE-7E9C8E64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19018"/>
              </p:ext>
            </p:extLst>
          </p:nvPr>
        </p:nvGraphicFramePr>
        <p:xfrm>
          <a:off x="7459663" y="1050900"/>
          <a:ext cx="390525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306" marR="91306" marT="45622" marB="45622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A784D92-23D6-45F0-B2EF-45872DA3F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8298"/>
              </p:ext>
            </p:extLst>
          </p:nvPr>
        </p:nvGraphicFramePr>
        <p:xfrm>
          <a:off x="7921625" y="1050900"/>
          <a:ext cx="833504" cy="146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8" marR="91488" marT="45622" marB="45622">
                    <a:solidFill>
                      <a:srgbClr val="D70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1724" name="Conector de seta reta 6">
            <a:extLst>
              <a:ext uri="{FF2B5EF4-FFF2-40B4-BE49-F238E27FC236}">
                <a16:creationId xmlns:a16="http://schemas.microsoft.com/office/drawing/2014/main" id="{E6BCDB5C-0A37-4576-A4CE-7597FD69DD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6288" y="1266800"/>
            <a:ext cx="188912" cy="0"/>
          </a:xfrm>
          <a:prstGeom prst="straightConnector1">
            <a:avLst/>
          </a:prstGeom>
          <a:noFill/>
          <a:ln w="25400" algn="ctr">
            <a:solidFill>
              <a:srgbClr val="D70FC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5" name="Conector reto 7">
            <a:extLst>
              <a:ext uri="{FF2B5EF4-FFF2-40B4-BE49-F238E27FC236}">
                <a16:creationId xmlns:a16="http://schemas.microsoft.com/office/drawing/2014/main" id="{6657F7F4-3082-45AD-A62B-FFFD225894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15188" y="1422375"/>
            <a:ext cx="0" cy="925513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B161C0-4F09-4861-B658-A55DEC39E587}"/>
              </a:ext>
            </a:extLst>
          </p:cNvPr>
          <p:cNvSpPr txBox="1"/>
          <p:nvPr/>
        </p:nvSpPr>
        <p:spPr>
          <a:xfrm>
            <a:off x="7608888" y="1225525"/>
            <a:ext cx="227012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latin typeface="Arial" panose="020B0604020202020204" pitchFamily="34" charset="0"/>
                <a:ea typeface="Lucida Sans Unicode" pitchFamily="34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Lucida Sans Unicode" pitchFamily="34" charset="0"/>
              </a:rPr>
              <a:t>j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360307B-538B-4D03-86B6-FCFB267CCADE}"/>
              </a:ext>
            </a:extLst>
          </p:cNvPr>
          <p:cNvCxnSpPr/>
          <p:nvPr/>
        </p:nvCxnSpPr>
        <p:spPr bwMode="auto">
          <a:xfrm>
            <a:off x="8066088" y="763563"/>
            <a:ext cx="0" cy="2714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728" name="Conector reto 10">
            <a:extLst>
              <a:ext uri="{FF2B5EF4-FFF2-40B4-BE49-F238E27FC236}">
                <a16:creationId xmlns:a16="http://schemas.microsoft.com/office/drawing/2014/main" id="{EA181EA3-2A8E-436B-B51A-6EB3C759AF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39113" y="892150"/>
            <a:ext cx="75723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prstDash val="sys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9" name="Título 14">
            <a:extLst>
              <a:ext uri="{FF2B5EF4-FFF2-40B4-BE49-F238E27FC236}">
                <a16:creationId xmlns:a16="http://schemas.microsoft.com/office/drawing/2014/main" id="{610F92A8-2CCA-4509-9CF4-42C2F451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Uma 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F58E0A-387C-48B7-A9B1-8E7262BEC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pt-BR" sz="1800" dirty="0">
              <a:solidFill>
                <a:srgbClr val="000000"/>
              </a:solidFill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pt-BR" sz="1800" dirty="0">
              <a:solidFill>
                <a:srgbClr val="000000"/>
              </a:solidFill>
              <a:latin typeface="Courier New" pitchFamily="49" charset="0"/>
              <a:ea typeface="Lucida Sans Unicode" pitchFamily="34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void 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mostra_bons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(int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vMatr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[], float 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mNotas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[ ] [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6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] ,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	     int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n,float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medturma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){</a:t>
            </a:r>
          </a:p>
          <a:p>
            <a:pPr indent="3810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int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i,j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;</a:t>
            </a:r>
          </a:p>
          <a:p>
            <a:pPr indent="3810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for (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=0;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&lt; n;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++){ </a:t>
            </a:r>
          </a:p>
          <a:p>
            <a:pPr indent="100965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if (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mNotas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[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][COL-1] &gt; </a:t>
            </a:r>
            <a:r>
              <a:rPr lang="en-US" altLang="pt-BR" sz="1800" dirty="0" err="1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medturma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){					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printf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("\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nMatr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: %d", 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vMatr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[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]);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C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for (j=0; j &lt; COL-2; </a:t>
            </a:r>
            <a:r>
              <a:rPr lang="en-US" altLang="pt-B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j++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) {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C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     		</a:t>
            </a:r>
            <a:r>
              <a:rPr lang="en-US" altLang="pt-B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printf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("</a:t>
            </a:r>
            <a:r>
              <a:rPr lang="en-US" altLang="pt-B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P%d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: %.2f", j+1,mNotas[</a:t>
            </a:r>
            <a:r>
              <a:rPr lang="en-US" altLang="pt-B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][j]);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	</a:t>
            </a:r>
            <a:r>
              <a:rPr lang="en-US" altLang="pt-BR" sz="1800" dirty="0">
                <a:solidFill>
                  <a:srgbClr val="D157C8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printf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("Med: %.2f", j+1,mNotas[</a:t>
            </a:r>
            <a:r>
              <a:rPr lang="en-US" altLang="pt-BR" sz="1800" dirty="0" err="1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i</a:t>
            </a:r>
            <a:r>
              <a:rPr lang="en-US" altLang="pt-BR" sz="1800" dirty="0">
                <a:solidFill>
                  <a:srgbClr val="0070C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][COL-1]);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C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		     </a:t>
            </a: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}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}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pt-BR" sz="1800" b="1" dirty="0">
                <a:solidFill>
                  <a:srgbClr val="000000"/>
                </a:solidFill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	}</a:t>
            </a:r>
            <a:endParaRPr lang="pt-BR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C52E9888-9755-43C3-A5E4-A940AF14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Exemplo</a:t>
            </a:r>
            <a:r>
              <a:rPr lang="en-US" altLang="pt-BR" dirty="0"/>
              <a:t> de </a:t>
            </a:r>
            <a:r>
              <a:rPr lang="en-US" altLang="pt-BR" dirty="0" err="1"/>
              <a:t>Declarações</a:t>
            </a:r>
            <a:endParaRPr lang="en-US" alt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5E714A0-ED8C-454E-859D-3DE7C7D5A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2925" indent="-457200">
              <a:buFont typeface="+mj-lt"/>
              <a:buAutoNum type="arabicPeriod"/>
            </a:pPr>
            <a:r>
              <a:rPr lang="pt-BR" dirty="0"/>
              <a:t>Só declaração:</a:t>
            </a:r>
          </a:p>
          <a:p>
            <a:pPr marL="542925" indent="-457200">
              <a:buFont typeface="+mj-lt"/>
              <a:buAutoNum type="arabicPeriod"/>
            </a:pPr>
            <a:endParaRPr lang="pt-BR" dirty="0"/>
          </a:p>
          <a:p>
            <a:pPr marL="542925" indent="-457200">
              <a:buFont typeface="+mj-lt"/>
              <a:buAutoNum type="arabicPeriod"/>
            </a:pPr>
            <a:endParaRPr lang="pt-BR" dirty="0"/>
          </a:p>
          <a:p>
            <a:pPr marL="542925" indent="-457200">
              <a:buFont typeface="+mj-lt"/>
              <a:buAutoNum type="arabicPeriod"/>
            </a:pPr>
            <a:endParaRPr lang="pt-BR" dirty="0"/>
          </a:p>
          <a:p>
            <a:pPr marL="542925" indent="-457200">
              <a:buFont typeface="+mj-lt"/>
              <a:buAutoNum type="arabicPeriod"/>
            </a:pPr>
            <a:endParaRPr lang="pt-BR" dirty="0"/>
          </a:p>
          <a:p>
            <a:pPr marL="542925" indent="-457200">
              <a:buFont typeface="+mj-lt"/>
              <a:buAutoNum type="arabicPeriod"/>
            </a:pPr>
            <a:endParaRPr lang="pt-BR" dirty="0"/>
          </a:p>
          <a:p>
            <a:pPr marL="542925" indent="-457200">
              <a:buFont typeface="+mj-lt"/>
              <a:buAutoNum type="arabicPeriod"/>
            </a:pPr>
            <a:r>
              <a:rPr lang="pt-BR" dirty="0"/>
              <a:t>Declaração com inicialização: 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3B81C16-249D-479C-AE4E-5E43F7E61AE1}"/>
              </a:ext>
            </a:extLst>
          </p:cNvPr>
          <p:cNvSpPr>
            <a:spLocks/>
          </p:cNvSpPr>
          <p:nvPr/>
        </p:nvSpPr>
        <p:spPr bwMode="auto">
          <a:xfrm>
            <a:off x="2610192" y="1087506"/>
            <a:ext cx="3236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v[4];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B2A0216C-11B4-4039-84B0-32DE190C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882" y="5088219"/>
            <a:ext cx="360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pt-BR" sz="2800" b="1" dirty="0">
                <a:latin typeface="Lucida Console" panose="020B0609040504020204" pitchFamily="49" charset="0"/>
              </a:rPr>
              <a:t>v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0BA37B-CCD3-4386-A37F-94B03242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82" y="1570772"/>
            <a:ext cx="2510971" cy="1483405"/>
          </a:xfrm>
          <a:prstGeom prst="rect">
            <a:avLst/>
          </a:prstGeom>
        </p:spPr>
      </p:pic>
      <p:sp>
        <p:nvSpPr>
          <p:cNvPr id="109" name="Rectangle 2">
            <a:extLst>
              <a:ext uri="{FF2B5EF4-FFF2-40B4-BE49-F238E27FC236}">
                <a16:creationId xmlns:a16="http://schemas.microsoft.com/office/drawing/2014/main" id="{44048A36-7B25-41E1-86E9-A02E66359A7C}"/>
              </a:ext>
            </a:extLst>
          </p:cNvPr>
          <p:cNvSpPr>
            <a:spLocks/>
          </p:cNvSpPr>
          <p:nvPr/>
        </p:nvSpPr>
        <p:spPr bwMode="auto">
          <a:xfrm>
            <a:off x="4603932" y="3559807"/>
            <a:ext cx="3950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v[4]=</a:t>
            </a:r>
            <a:r>
              <a:rPr lang="en-US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{17,42,23,34}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0" name="TextBox 8">
            <a:extLst>
              <a:ext uri="{FF2B5EF4-FFF2-40B4-BE49-F238E27FC236}">
                <a16:creationId xmlns:a16="http://schemas.microsoft.com/office/drawing/2014/main" id="{EDD5FA3C-82CA-463A-A923-D8075A72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99728"/>
            <a:ext cx="352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pt-BR" sz="2800" b="1" dirty="0">
                <a:latin typeface="Lucida Console" panose="020B0609040504020204" pitchFamily="49" charset="0"/>
              </a:rPr>
              <a:t>v</a:t>
            </a:r>
          </a:p>
        </p:txBody>
      </p:sp>
      <p:pic>
        <p:nvPicPr>
          <p:cNvPr id="111" name="Picture 2" descr="C:\Users\CRW\AppData\Local\Microsoft\Windows\Temporary Internet Files\Content.IE5\Q1OZ61IL\MCj04315990000[1].png">
            <a:extLst>
              <a:ext uri="{FF2B5EF4-FFF2-40B4-BE49-F238E27FC236}">
                <a16:creationId xmlns:a16="http://schemas.microsoft.com/office/drawing/2014/main" id="{07674179-56FE-4153-B1D0-A5471E6A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274555" cy="2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" descr="C:\Users\CRW\AppData\Local\Microsoft\Windows\Temporary Internet Files\Content.IE5\Q1OZ61IL\MCj04315990000[1].png">
            <a:extLst>
              <a:ext uri="{FF2B5EF4-FFF2-40B4-BE49-F238E27FC236}">
                <a16:creationId xmlns:a16="http://schemas.microsoft.com/office/drawing/2014/main" id="{AFF097BE-667D-4A58-9ABD-5B66A0C54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83026"/>
            <a:ext cx="234846" cy="26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AE6ABC-A3E1-4E5F-B872-DD1B05DA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316" y="4118115"/>
            <a:ext cx="2476878" cy="102953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>
            <a:extLst>
              <a:ext uri="{FF2B5EF4-FFF2-40B4-BE49-F238E27FC236}">
                <a16:creationId xmlns:a16="http://schemas.microsoft.com/office/drawing/2014/main" id="{6BBD1FEF-8E52-4865-A6AB-0630786F0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Vetor : Acesso aos elementos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19D792B-4476-4B38-BBB4-06F2F3420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dirty="0">
                <a:cs typeface="Calibri" pitchFamily="34" charset="0"/>
              </a:rPr>
              <a:t>DUAS FORMAS:</a:t>
            </a:r>
          </a:p>
          <a:p>
            <a:pPr marL="741363" lvl="1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cs typeface="Calibri" pitchFamily="34" charset="0"/>
              </a:rPr>
              <a:t>Pelo endereço</a:t>
            </a:r>
          </a:p>
          <a:p>
            <a:pPr marL="741363" lvl="1" indent="-341313">
              <a:lnSpc>
                <a:spcPct val="120000"/>
              </a:lnSpc>
              <a:spcBef>
                <a:spcPct val="0"/>
              </a:spcBef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cs typeface="Calibri" pitchFamily="34" charset="0"/>
              </a:rPr>
              <a:t>Por indexação</a:t>
            </a:r>
          </a:p>
          <a:p>
            <a:pPr marL="341313" indent="-341313">
              <a:lnSpc>
                <a:spcPct val="12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4400" dirty="0">
                <a:cs typeface="Calibri" pitchFamily="34" charset="0"/>
              </a:rPr>
              <a:t>				</a:t>
            </a:r>
            <a:endParaRPr lang="pt-BR" sz="4400" dirty="0">
              <a:effectLst>
                <a:outerShdw blurRad="38100" dist="38100" dir="2700000" algn="tl">
                  <a:srgbClr val="C0C0C0"/>
                </a:outerShdw>
              </a:effectLst>
              <a:cs typeface="Calibri" pitchFamily="34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FDF94AD-87BD-4981-A877-BBA700D8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357313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/>
          <a:lstStyle>
            <a:lvl1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</a:pPr>
            <a:r>
              <a:rPr lang="pt-BR" altLang="pt-BR" sz="1000">
                <a:solidFill>
                  <a:srgbClr val="000000"/>
                </a:solidFill>
                <a:latin typeface="TTE19556B8t00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  <a:p>
            <a:pPr>
              <a:lnSpc>
                <a:spcPct val="150000"/>
              </a:lnSpc>
              <a:spcBef>
                <a:spcPts val="250"/>
              </a:spcBef>
            </a:pPr>
            <a:endParaRPr lang="pt-BR" altLang="pt-BR" sz="1000">
              <a:solidFill>
                <a:srgbClr val="000000"/>
              </a:solidFill>
              <a:latin typeface="TTE19556B8t00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1490474752</TotalTime>
  <Pages>84</Pages>
  <Words>3928</Words>
  <Application>Microsoft Office PowerPoint</Application>
  <PresentationFormat>Apresentação na tela (4:3)</PresentationFormat>
  <Paragraphs>992</Paragraphs>
  <Slides>71</Slides>
  <Notes>58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83" baseType="lpstr">
      <vt:lpstr>Arial</vt:lpstr>
      <vt:lpstr>Calibri</vt:lpstr>
      <vt:lpstr>Comic Sans MS</vt:lpstr>
      <vt:lpstr>Courier New</vt:lpstr>
      <vt:lpstr>Lucida Console</vt:lpstr>
      <vt:lpstr>Lucida Handwriting</vt:lpstr>
      <vt:lpstr>Monotype Sorts</vt:lpstr>
      <vt:lpstr>Tahoma</vt:lpstr>
      <vt:lpstr>Times New Roman</vt:lpstr>
      <vt:lpstr>TTE19556B8t00</vt:lpstr>
      <vt:lpstr>Wingdings</vt:lpstr>
      <vt:lpstr>2_barazula</vt:lpstr>
      <vt:lpstr>Revisão Vetores e Matrizes</vt:lpstr>
      <vt:lpstr>Problema</vt:lpstr>
      <vt:lpstr>Desenvolvendo a solução</vt:lpstr>
      <vt:lpstr>Desenvolvendo a solução</vt:lpstr>
      <vt:lpstr>Revisão Vetor</vt:lpstr>
      <vt:lpstr>Declaração de Vetores</vt:lpstr>
      <vt:lpstr>Vetores e Ponteiros: Resumo</vt:lpstr>
      <vt:lpstr>Exemplo de Declarações</vt:lpstr>
      <vt:lpstr>Vetor : Acesso aos elementos</vt:lpstr>
      <vt:lpstr>Vetor : Acesso pelo endereço</vt:lpstr>
      <vt:lpstr>Vetor : Acesso pelo endereço</vt:lpstr>
      <vt:lpstr>Simulação: Acesso por endereço</vt:lpstr>
      <vt:lpstr>Simulação: Acesso por endereço</vt:lpstr>
      <vt:lpstr>Simulação: Acesso por endereço</vt:lpstr>
      <vt:lpstr>Simulação: Acesso por endereço</vt:lpstr>
      <vt:lpstr>Simulação: Acesso por endereço</vt:lpstr>
      <vt:lpstr>Simulação: Acesso por endereço</vt:lpstr>
      <vt:lpstr>Simulação: Atribuição por endereço</vt:lpstr>
      <vt:lpstr>Vetor</vt:lpstr>
      <vt:lpstr>Vetor : Acesso por indexação</vt:lpstr>
      <vt:lpstr>Simulação : Acesso por indexação</vt:lpstr>
      <vt:lpstr>Simulação : Acesso por indexação</vt:lpstr>
      <vt:lpstr>Simulação : Acesso por indexação</vt:lpstr>
      <vt:lpstr>Simulação : Acesso por indexação</vt:lpstr>
      <vt:lpstr>Simulação : Acesso por indexação</vt:lpstr>
      <vt:lpstr>Simulação : Acesso por indexação</vt:lpstr>
      <vt:lpstr>Simulação: Atribuição por indexação</vt:lpstr>
      <vt:lpstr>Vetor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Vetores Passados para Funções</vt:lpstr>
      <vt:lpstr>Vetor x Funções</vt:lpstr>
      <vt:lpstr>Desenvolvendo a solução</vt:lpstr>
      <vt:lpstr>Resposta</vt:lpstr>
      <vt:lpstr>Conjunto Bidimensional</vt:lpstr>
      <vt:lpstr>Matriz</vt:lpstr>
      <vt:lpstr>Matrizes: Conjuntos Bidimensionais</vt:lpstr>
      <vt:lpstr>Declaração/Acesso de Matrizes</vt:lpstr>
      <vt:lpstr>Simulação da Leitura dos elementos de uma matriz m 2 X 3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Simulação da Leitura </vt:lpstr>
      <vt:lpstr>Solução do Problema com Matriz</vt:lpstr>
      <vt:lpstr>Passagem de Matrizes para Funções</vt:lpstr>
      <vt:lpstr>Passagem de Matrizes para Funções</vt:lpstr>
      <vt:lpstr>Uma solução: Só Leitura dos dados</vt:lpstr>
      <vt:lpstr>Uma Solução</vt:lpstr>
      <vt:lpstr>Uma solução: Leitura dos dados</vt:lpstr>
      <vt:lpstr>Uma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Ferlin</cp:lastModifiedBy>
  <cp:revision>521</cp:revision>
  <cp:lastPrinted>2001-08-02T21:14:16Z</cp:lastPrinted>
  <dcterms:created xsi:type="dcterms:W3CDTF">1997-02-24T10:12:52Z</dcterms:created>
  <dcterms:modified xsi:type="dcterms:W3CDTF">2021-09-04T02:41:43Z</dcterms:modified>
</cp:coreProperties>
</file>