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5" r:id="rId1"/>
  </p:sldMasterIdLst>
  <p:notesMasterIdLst>
    <p:notesMasterId r:id="rId38"/>
  </p:notesMasterIdLst>
  <p:handoutMasterIdLst>
    <p:handoutMasterId r:id="rId39"/>
  </p:handoutMasterIdLst>
  <p:sldIdLst>
    <p:sldId id="579" r:id="rId2"/>
    <p:sldId id="693" r:id="rId3"/>
    <p:sldId id="847" r:id="rId4"/>
    <p:sldId id="848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867" r:id="rId17"/>
    <p:sldId id="871" r:id="rId18"/>
    <p:sldId id="872" r:id="rId19"/>
    <p:sldId id="873" r:id="rId20"/>
    <p:sldId id="874" r:id="rId21"/>
    <p:sldId id="875" r:id="rId22"/>
    <p:sldId id="876" r:id="rId23"/>
    <p:sldId id="877" r:id="rId24"/>
    <p:sldId id="878" r:id="rId25"/>
    <p:sldId id="879" r:id="rId26"/>
    <p:sldId id="880" r:id="rId27"/>
    <p:sldId id="905" r:id="rId28"/>
    <p:sldId id="906" r:id="rId29"/>
    <p:sldId id="881" r:id="rId30"/>
    <p:sldId id="907" r:id="rId31"/>
    <p:sldId id="883" r:id="rId32"/>
    <p:sldId id="884" r:id="rId33"/>
    <p:sldId id="885" r:id="rId34"/>
    <p:sldId id="892" r:id="rId35"/>
    <p:sldId id="893" r:id="rId36"/>
    <p:sldId id="894" r:id="rId3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30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0E30"/>
    <a:srgbClr val="1955FF"/>
    <a:srgbClr val="004C22"/>
    <a:srgbClr val="9E6B40"/>
    <a:srgbClr val="FFFDF7"/>
    <a:srgbClr val="FFF9E7"/>
    <a:srgbClr val="FFE48F"/>
    <a:srgbClr val="002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1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>
        <p:scale>
          <a:sx n="100" d="100"/>
          <a:sy n="100" d="100"/>
        </p:scale>
        <p:origin x="-1092" y="-60"/>
      </p:cViewPr>
      <p:guideLst>
        <p:guide orient="horz" pos="2229"/>
        <p:guide pos="30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CA9DDFD-F804-4D84-A5D0-A2440F48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44463"/>
            <a:ext cx="4387850" cy="2206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9963" tIns="0" rIns="19963" bIns="0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Calibri" pitchFamily="34" charset="0"/>
              </a:rPr>
              <a:t>Introdução à Programação</a:t>
            </a:r>
            <a:endParaRPr lang="en-US" sz="1000" dirty="0">
              <a:latin typeface="Tahoma" panose="020B0604030504040204" pitchFamily="34" charset="0"/>
            </a:endParaRPr>
          </a:p>
        </p:txBody>
      </p:sp>
      <p:sp>
        <p:nvSpPr>
          <p:cNvPr id="93187" name="Rectangle 8">
            <a:extLst>
              <a:ext uri="{FF2B5EF4-FFF2-40B4-BE49-F238E27FC236}">
                <a16:creationId xmlns:a16="http://schemas.microsoft.com/office/drawing/2014/main" id="{8384DBF5-BE7D-4B54-B952-233CB5B0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9644063"/>
            <a:ext cx="30749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63" tIns="0" rIns="19963" bIns="0" anchor="b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EB8CED0-3816-44F7-9059-DD70BB5897D0}" type="slidenum">
              <a:rPr lang="en-US" altLang="pt-BR" sz="1000">
                <a:latin typeface="Tahoma" panose="020B0604030504040204" pitchFamily="34" charset="0"/>
              </a:rPr>
              <a:pPr algn="ctr"/>
              <a:t>‹nº›</a:t>
            </a:fld>
            <a:endParaRPr lang="en-US" altLang="pt-BR" sz="1000" i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31BF3D-7D95-4ABA-8E0C-6A7653A5F6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7662C9-35D6-4E50-B029-0251BB7D02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EF9A022-B556-41E4-A71E-CD8C8E1AE2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B4E5D46-1F55-479C-A9D6-BE0EBFE7F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anose="02020603050405020304" pitchFamily="18" charset="0"/>
              </a:defRPr>
            </a:lvl1pPr>
          </a:lstStyle>
          <a:p>
            <a:fld id="{462E1E71-A41A-45FD-8C94-23EBFC3160B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B714F95-2279-4200-BDB9-CB4A49EF76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9" tIns="47875" rIns="95749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CF54879-4C00-4633-BA5A-C6D586BE91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73113"/>
            <a:ext cx="5103812" cy="3827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AD66B8CA-852D-4D25-961E-524B2FFF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9804400"/>
            <a:ext cx="474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49" tIns="47875" rIns="95749" bIns="47875" anchor="ctr">
            <a:spAutoFit/>
          </a:bodyPr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8202E1-43B0-4C0C-A1BB-77253B29D64C}" type="slidenum">
              <a:rPr lang="pt-BR" altLang="pt-BR" sz="1500">
                <a:latin typeface="Times New Roman" panose="02020603050405020304" pitchFamily="18" charset="0"/>
              </a:rPr>
              <a:pPr algn="r"/>
              <a:t>‹nº›</a:t>
            </a:fld>
            <a:endParaRPr lang="pt-BR" altLang="pt-BR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F01B04BB-E168-418B-A9EF-7A42761EB5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25E05262-32C9-4545-B5D4-D3A56A6B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7EA2A7C6-DDF6-41AC-B1B2-D0B0A6297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C63595-AB01-4F1B-8FB5-9B8B22A54070}" type="slidenum">
              <a:rPr lang="pt-BR" altLang="pt-BR">
                <a:latin typeface="Times New Roman" panose="02020603050405020304" pitchFamily="18" charset="0"/>
              </a:rPr>
              <a:pPr/>
              <a:t>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>
            <a:extLst>
              <a:ext uri="{FF2B5EF4-FFF2-40B4-BE49-F238E27FC236}">
                <a16:creationId xmlns:a16="http://schemas.microsoft.com/office/drawing/2014/main" id="{DD4A8D03-6393-4FDA-90F6-C43E4104C4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F71989B5-1B65-4B92-AFCC-7158C09D9622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75779" name="Text Box 1">
            <a:extLst>
              <a:ext uri="{FF2B5EF4-FFF2-40B4-BE49-F238E27FC236}">
                <a16:creationId xmlns:a16="http://schemas.microsoft.com/office/drawing/2014/main" id="{3E0D2CF7-AD30-4B15-8D3A-1798A8E1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54F13230-AC53-4046-B337-3CF2E7BED79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>
            <a:extLst>
              <a:ext uri="{FF2B5EF4-FFF2-40B4-BE49-F238E27FC236}">
                <a16:creationId xmlns:a16="http://schemas.microsoft.com/office/drawing/2014/main" id="{10B23EC5-E916-4779-B5CA-2401626F6E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C9B6FD75-83D7-4D6F-9F3E-CA20E8D7F884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76803" name="Text Box 1">
            <a:extLst>
              <a:ext uri="{FF2B5EF4-FFF2-40B4-BE49-F238E27FC236}">
                <a16:creationId xmlns:a16="http://schemas.microsoft.com/office/drawing/2014/main" id="{39D1A091-8CE4-4769-8F5A-1F2BA534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0D1DD429-B061-4519-BB75-0DDC119DFE4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>
            <a:extLst>
              <a:ext uri="{FF2B5EF4-FFF2-40B4-BE49-F238E27FC236}">
                <a16:creationId xmlns:a16="http://schemas.microsoft.com/office/drawing/2014/main" id="{708055E8-229D-4E17-B03C-E68A70A217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3BCAFE11-CD01-4B85-AED8-48267A654AC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13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77827" name="Text Box 1">
            <a:extLst>
              <a:ext uri="{FF2B5EF4-FFF2-40B4-BE49-F238E27FC236}">
                <a16:creationId xmlns:a16="http://schemas.microsoft.com/office/drawing/2014/main" id="{D87F8291-AC87-4FFC-8DA1-BDA0FE36B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1546D359-7C44-4367-9FF8-C1B186C0361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>
            <a:extLst>
              <a:ext uri="{FF2B5EF4-FFF2-40B4-BE49-F238E27FC236}">
                <a16:creationId xmlns:a16="http://schemas.microsoft.com/office/drawing/2014/main" id="{B8367BB3-36ED-429F-8184-2EE8F5225E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3E43946D-604B-4508-860D-67941332DBFB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14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78851" name="Text Box 1">
            <a:extLst>
              <a:ext uri="{FF2B5EF4-FFF2-40B4-BE49-F238E27FC236}">
                <a16:creationId xmlns:a16="http://schemas.microsoft.com/office/drawing/2014/main" id="{C96F44DD-EDF3-4798-92F1-56F6D2500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EFE716BF-71FF-4E9B-AD9E-6118AB5F355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>
            <a:extLst>
              <a:ext uri="{FF2B5EF4-FFF2-40B4-BE49-F238E27FC236}">
                <a16:creationId xmlns:a16="http://schemas.microsoft.com/office/drawing/2014/main" id="{6A568717-DAEF-475C-A7ED-B8C85FD503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9550" y="9721850"/>
            <a:ext cx="30670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127" tIns="50874" rIns="102127" bIns="50874" anchor="b"/>
          <a:lstStyle>
            <a:lvl1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873F0AF-B611-40AE-840B-225198F59BC9}" type="slidenum">
              <a:rPr lang="pt-BR" altLang="pt-BR" sz="1400">
                <a:solidFill>
                  <a:srgbClr val="000000"/>
                </a:solidFill>
              </a:rPr>
              <a:pPr eaLnBrk="1" hangingPunct="1"/>
              <a:t>15</a:t>
            </a:fld>
            <a:endParaRPr lang="pt-BR" altLang="pt-BR" sz="1400">
              <a:solidFill>
                <a:srgbClr val="000000"/>
              </a:solidFill>
            </a:endParaRPr>
          </a:p>
        </p:txBody>
      </p:sp>
      <p:sp>
        <p:nvSpPr>
          <p:cNvPr id="79875" name="Text Box 1">
            <a:extLst>
              <a:ext uri="{FF2B5EF4-FFF2-40B4-BE49-F238E27FC236}">
                <a16:creationId xmlns:a16="http://schemas.microsoft.com/office/drawing/2014/main" id="{D804CE50-3BA0-441D-9B38-3D7B00B34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A269791E-7B2E-4AF0-8F71-2588FA3D672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>
            <a:extLst>
              <a:ext uri="{FF2B5EF4-FFF2-40B4-BE49-F238E27FC236}">
                <a16:creationId xmlns:a16="http://schemas.microsoft.com/office/drawing/2014/main" id="{79213196-8400-4F38-9782-780F49388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CDCFF7B3-E316-4F23-A09C-59B2B383A31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16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88067" name="Text Box 1">
            <a:extLst>
              <a:ext uri="{FF2B5EF4-FFF2-40B4-BE49-F238E27FC236}">
                <a16:creationId xmlns:a16="http://schemas.microsoft.com/office/drawing/2014/main" id="{0F28866F-9338-404F-9857-D49B5AC7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1EFD7720-1A68-4FB7-B1D7-F2614B67458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>
            <a:extLst>
              <a:ext uri="{FF2B5EF4-FFF2-40B4-BE49-F238E27FC236}">
                <a16:creationId xmlns:a16="http://schemas.microsoft.com/office/drawing/2014/main" id="{1BEDF735-ADFC-4E6C-9A68-15D7807BC7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ECD64CFC-7826-43B4-A2FF-C5997D9C1282}" type="slidenum">
              <a:rPr lang="pt-BR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17</a:t>
            </a:fld>
            <a:endParaRPr lang="pt-BR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92163" name="Text Box 1">
            <a:extLst>
              <a:ext uri="{FF2B5EF4-FFF2-40B4-BE49-F238E27FC236}">
                <a16:creationId xmlns:a16="http://schemas.microsoft.com/office/drawing/2014/main" id="{EB856F45-08C2-4AA0-B36F-4EFD27F2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 altLang="en-US"/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87584F7C-ABC6-4B46-BC6F-B910198854C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531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7BA66EA-9BD6-4521-8A27-BDF815F009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0306BA74-5AFB-436F-9028-C81068C805AC}" type="slidenum">
              <a:rPr lang="pt-BR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20</a:t>
            </a:fld>
            <a:endParaRPr lang="pt-BR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57B1B29-CD3F-4012-9BC5-CC04E8241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FAAF42B-B90E-4C57-A8BA-515ECD917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>
            <a:extLst>
              <a:ext uri="{FF2B5EF4-FFF2-40B4-BE49-F238E27FC236}">
                <a16:creationId xmlns:a16="http://schemas.microsoft.com/office/drawing/2014/main" id="{3E873EF4-5135-4E6B-ADFC-E9FC91EF9F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eaLnBrk="0" hangingPunct="0"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fld id="{B4EBE258-EAA1-48AF-BA0A-6810241DBAC7}" type="slidenum">
              <a:rPr lang="pt-BR" altLang="pt-BR" sz="1300">
                <a:solidFill>
                  <a:srgbClr val="000000"/>
                </a:solidFill>
                <a:ea typeface="Arial Unicode MS" pitchFamily="34" charset="-128"/>
              </a:rPr>
              <a:pPr eaLnBrk="1" hangingPunct="1">
                <a:buClr>
                  <a:srgbClr val="000000"/>
                </a:buClr>
                <a:buSzPct val="100000"/>
              </a:pPr>
              <a:t>21</a:t>
            </a:fld>
            <a:endParaRPr lang="pt-BR" altLang="pt-BR" sz="130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4211" name="Text Box 1">
            <a:extLst>
              <a:ext uri="{FF2B5EF4-FFF2-40B4-BE49-F238E27FC236}">
                <a16:creationId xmlns:a16="http://schemas.microsoft.com/office/drawing/2014/main" id="{230D9AC9-6155-4330-8585-5980FF8E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B3107529-C790-4920-AF77-5BDBE57C727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2137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1">
            <a:extLst>
              <a:ext uri="{FF2B5EF4-FFF2-40B4-BE49-F238E27FC236}">
                <a16:creationId xmlns:a16="http://schemas.microsoft.com/office/drawing/2014/main" id="{24129614-5D41-4B37-AA3E-277DB34C23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D0173F8F-B92D-43FB-BA0F-7280CA80A0A4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22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95235" name="Text Box 1">
            <a:extLst>
              <a:ext uri="{FF2B5EF4-FFF2-40B4-BE49-F238E27FC236}">
                <a16:creationId xmlns:a16="http://schemas.microsoft.com/office/drawing/2014/main" id="{20B6B489-13E2-4D03-A91B-17BCE181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3ACFEE11-53E3-4EDF-B62A-03973ED5FD4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>
            <a:extLst>
              <a:ext uri="{FF2B5EF4-FFF2-40B4-BE49-F238E27FC236}">
                <a16:creationId xmlns:a16="http://schemas.microsoft.com/office/drawing/2014/main" id="{EDDF9371-2F99-4F9A-B17B-558BBA84AF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1AE38818-3FB7-4955-8044-338ADE3BC18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67587" name="Text Box 1">
            <a:extLst>
              <a:ext uri="{FF2B5EF4-FFF2-40B4-BE49-F238E27FC236}">
                <a16:creationId xmlns:a16="http://schemas.microsoft.com/office/drawing/2014/main" id="{7D52D101-D5C7-42AF-9712-1D178B8B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5939875-A8B1-4BA8-8E56-849795CEE43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>
            <a:extLst>
              <a:ext uri="{FF2B5EF4-FFF2-40B4-BE49-F238E27FC236}">
                <a16:creationId xmlns:a16="http://schemas.microsoft.com/office/drawing/2014/main" id="{FFA2CC16-7D2D-4D01-B8CB-7C03479FA4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32B107C9-2FF9-4921-9629-D9FE7F84D4A8}" type="slidenum">
              <a:rPr lang="pt-BR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34</a:t>
            </a:fld>
            <a:endParaRPr lang="pt-BR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02403" name="Text Box 1">
            <a:extLst>
              <a:ext uri="{FF2B5EF4-FFF2-40B4-BE49-F238E27FC236}">
                <a16:creationId xmlns:a16="http://schemas.microsoft.com/office/drawing/2014/main" id="{2CBD139D-C57A-4424-B114-11C9B2E9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 altLang="en-US"/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7DE103BA-EF58-4CB3-BAF7-7C018696981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531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9">
            <a:extLst>
              <a:ext uri="{FF2B5EF4-FFF2-40B4-BE49-F238E27FC236}">
                <a16:creationId xmlns:a16="http://schemas.microsoft.com/office/drawing/2014/main" id="{4D8A4458-2786-4E53-8D17-A9E92246536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8274024B-0B1D-4313-8262-DA05729BA48F}" type="slidenum">
              <a:rPr lang="pt-BR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35</a:t>
            </a:fld>
            <a:endParaRPr lang="pt-BR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03427" name="Text Box 1">
            <a:extLst>
              <a:ext uri="{FF2B5EF4-FFF2-40B4-BE49-F238E27FC236}">
                <a16:creationId xmlns:a16="http://schemas.microsoft.com/office/drawing/2014/main" id="{14E802E6-F0C5-4263-A7F7-659A7548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 altLang="en-US"/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8ABB888A-25CF-4275-B5A7-EC2E18D3FF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531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>
            <a:extLst>
              <a:ext uri="{FF2B5EF4-FFF2-40B4-BE49-F238E27FC236}">
                <a16:creationId xmlns:a16="http://schemas.microsoft.com/office/drawing/2014/main" id="{B01BD41E-210F-4B0F-A127-45CB8828B7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7301FAF8-9060-4B11-AEB3-B592F83206C2}" type="slidenum">
              <a:rPr lang="pt-BR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36</a:t>
            </a:fld>
            <a:endParaRPr lang="pt-BR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04451" name="Text Box 1">
            <a:extLst>
              <a:ext uri="{FF2B5EF4-FFF2-40B4-BE49-F238E27FC236}">
                <a16:creationId xmlns:a16="http://schemas.microsoft.com/office/drawing/2014/main" id="{4A35C24E-A246-4EC9-B3A8-220314D0A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 altLang="en-US"/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E4D3CFF5-B7A5-4F60-820B-FC0C40EE8A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531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>
            <a:extLst>
              <a:ext uri="{FF2B5EF4-FFF2-40B4-BE49-F238E27FC236}">
                <a16:creationId xmlns:a16="http://schemas.microsoft.com/office/drawing/2014/main" id="{2C5009CB-6B49-4ABC-BF1D-AE3DCA0176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28A947CF-CB2C-4109-8627-721C4ABBC81E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68611" name="Text Box 1">
            <a:extLst>
              <a:ext uri="{FF2B5EF4-FFF2-40B4-BE49-F238E27FC236}">
                <a16:creationId xmlns:a16="http://schemas.microsoft.com/office/drawing/2014/main" id="{8B016D4E-65AD-4948-9347-260DA977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349978C1-4E79-4234-9052-805E3ADEF3E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>
            <a:extLst>
              <a:ext uri="{FF2B5EF4-FFF2-40B4-BE49-F238E27FC236}">
                <a16:creationId xmlns:a16="http://schemas.microsoft.com/office/drawing/2014/main" id="{C426775A-AB97-423A-8979-CC7AA9E3EA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1A7692B9-9F9D-46C6-A722-5545D5A9012F}" type="slidenum">
              <a:rPr lang="pt-BR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5</a:t>
            </a:fld>
            <a:endParaRPr lang="pt-BR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69635" name="Text Box 1">
            <a:extLst>
              <a:ext uri="{FF2B5EF4-FFF2-40B4-BE49-F238E27FC236}">
                <a16:creationId xmlns:a16="http://schemas.microsoft.com/office/drawing/2014/main" id="{2A6576F2-8628-45E5-BDF3-B3AF5C94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 altLang="en-US"/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11600155-372A-479A-A1E6-7E8A2B87FEA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531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>
            <a:extLst>
              <a:ext uri="{FF2B5EF4-FFF2-40B4-BE49-F238E27FC236}">
                <a16:creationId xmlns:a16="http://schemas.microsoft.com/office/drawing/2014/main" id="{7D165DA0-EE34-4EAD-858A-19EAC50793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6FB22C65-F87F-4710-9470-04A75A288B87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70659" name="Text Box 1">
            <a:extLst>
              <a:ext uri="{FF2B5EF4-FFF2-40B4-BE49-F238E27FC236}">
                <a16:creationId xmlns:a16="http://schemas.microsoft.com/office/drawing/2014/main" id="{1AC55C1C-3A55-42F3-B529-CF3D6C094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F851D328-5426-4F60-8F72-A143C1B3E2A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>
            <a:extLst>
              <a:ext uri="{FF2B5EF4-FFF2-40B4-BE49-F238E27FC236}">
                <a16:creationId xmlns:a16="http://schemas.microsoft.com/office/drawing/2014/main" id="{051EF8B2-D982-47D3-83F7-E0454CC6A0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B8BFAE66-18BB-409C-BB87-CB95554F2387}" type="slidenum">
              <a:rPr lang="pt-BR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7</a:t>
            </a:fld>
            <a:endParaRPr lang="pt-BR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71683" name="Text Box 1">
            <a:extLst>
              <a:ext uri="{FF2B5EF4-FFF2-40B4-BE49-F238E27FC236}">
                <a16:creationId xmlns:a16="http://schemas.microsoft.com/office/drawing/2014/main" id="{0F885DE7-6FB9-4ED7-A36B-020EC2456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 altLang="en-US"/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C6988F2B-EE6A-4DCA-9252-794D6572FD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531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>
            <a:extLst>
              <a:ext uri="{FF2B5EF4-FFF2-40B4-BE49-F238E27FC236}">
                <a16:creationId xmlns:a16="http://schemas.microsoft.com/office/drawing/2014/main" id="{F7593095-185D-4486-921C-44166ED7A3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9550" y="9721850"/>
            <a:ext cx="30670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127" tIns="50874" rIns="102127" bIns="50874" anchor="b"/>
          <a:lstStyle>
            <a:lvl1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1488" algn="l"/>
                <a:tab pos="944563" algn="l"/>
                <a:tab pos="1419225" algn="l"/>
                <a:tab pos="1892300" algn="l"/>
                <a:tab pos="2366963" algn="l"/>
                <a:tab pos="2840038" algn="l"/>
                <a:tab pos="3314700" algn="l"/>
                <a:tab pos="3787775" algn="l"/>
                <a:tab pos="4262438" algn="l"/>
                <a:tab pos="4735513" algn="l"/>
                <a:tab pos="5208588" algn="l"/>
                <a:tab pos="5683250" algn="l"/>
                <a:tab pos="6156325" algn="l"/>
                <a:tab pos="6630988" algn="l"/>
                <a:tab pos="7104063" algn="l"/>
                <a:tab pos="7578725" algn="l"/>
                <a:tab pos="8051800" algn="l"/>
                <a:tab pos="8526463" algn="l"/>
                <a:tab pos="8999538" algn="l"/>
                <a:tab pos="94726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EB25AEA-C2C8-49CB-AE1F-5D1B906614D3}" type="slidenum">
              <a:rPr lang="pt-BR" altLang="pt-BR" sz="1400">
                <a:solidFill>
                  <a:srgbClr val="000000"/>
                </a:solidFill>
                <a:ea typeface="Arial Unicode MS" pitchFamily="34" charset="-128"/>
              </a:rPr>
              <a:pPr eaLnBrk="1" hangingPunct="1"/>
              <a:t>8</a:t>
            </a:fld>
            <a:endParaRPr lang="pt-BR" altLang="pt-BR" sz="140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72707" name="Text Box 1">
            <a:extLst>
              <a:ext uri="{FF2B5EF4-FFF2-40B4-BE49-F238E27FC236}">
                <a16:creationId xmlns:a16="http://schemas.microsoft.com/office/drawing/2014/main" id="{2403EE0C-D603-4A82-BD68-3A0AF50B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A041189F-0DD4-4248-8BB8-04A9749AA46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>
            <a:extLst>
              <a:ext uri="{FF2B5EF4-FFF2-40B4-BE49-F238E27FC236}">
                <a16:creationId xmlns:a16="http://schemas.microsoft.com/office/drawing/2014/main" id="{CB3F9BDD-3830-460D-8E65-EBE6AE2B4C1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6BF9EEF6-E1A1-410A-A3A8-9D2FC24AD9AF}" type="slidenum">
              <a:rPr lang="pt-BR" altLang="en-US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pPr/>
              <a:t>9</a:t>
            </a:fld>
            <a:endParaRPr lang="pt-BR" altLang="en-US">
              <a:solidFill>
                <a:srgbClr val="000000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73731" name="Text Box 1">
            <a:extLst>
              <a:ext uri="{FF2B5EF4-FFF2-40B4-BE49-F238E27FC236}">
                <a16:creationId xmlns:a16="http://schemas.microsoft.com/office/drawing/2014/main" id="{62CBC30B-9DAC-4F39-A9C7-184D091E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en-US" altLang="en-US"/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6496E2D0-AB7E-4BB4-9DD1-12C29D624EC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5312" cy="470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>
            <a:extLst>
              <a:ext uri="{FF2B5EF4-FFF2-40B4-BE49-F238E27FC236}">
                <a16:creationId xmlns:a16="http://schemas.microsoft.com/office/drawing/2014/main" id="{A96E224A-9DAC-4B89-B1E5-D9128D78D2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232D2A6-1B19-40D4-9B32-5FBB3E13CED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/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74755" name="Text Box 1">
            <a:extLst>
              <a:ext uri="{FF2B5EF4-FFF2-40B4-BE49-F238E27FC236}">
                <a16:creationId xmlns:a16="http://schemas.microsoft.com/office/drawing/2014/main" id="{DB1AE595-5413-4B45-B40E-8B77B57C5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68350"/>
            <a:ext cx="52546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433" tIns="48216" rIns="96433" bIns="48216" anchor="ctr"/>
          <a:lstStyle/>
          <a:p>
            <a:endParaRPr lang="pt-BR" altLang="pt-BR"/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CB0C1E54-B147-4E0D-9FAB-67F58FD64E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2137" cy="4697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preserve="1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73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omente título" preserve="1">
  <p:cSld name="12_Somente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omente título" preserve="1">
  <p:cSld name="10_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8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 type="obj" preserve="1">
  <p:cSld name="1_Título e conteúd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/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63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 preserve="1">
  <p:cSld name="Cabeçalho da Seçã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/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/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82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uas Partes de Conteúdo" preserve="1">
  <p:cSld name="1_Duas Partes de Conteúd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6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 preserve="1">
  <p:cSld name="Comparaçã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2"/>
          <p:cNvSpPr txBox="1">
            <a:spLocks noGrp="1"/>
          </p:cNvSpPr>
          <p:nvPr>
            <p:ph type="body" idx="1"/>
          </p:nvPr>
        </p:nvSpPr>
        <p:spPr>
          <a:xfrm>
            <a:off x="455962" y="111390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3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 preserve="1">
  <p:cSld name="Conteúdo com Legenda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3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41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3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42888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SzPts val="2800"/>
              <a:buFont typeface="Calibri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•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9pPr>
          </a:lstStyle>
          <a:p>
            <a:endParaRPr/>
          </a:p>
        </p:txBody>
      </p:sp>
      <p:sp>
        <p:nvSpPr>
          <p:cNvPr id="87" name="Google Shape;87;p83"/>
          <p:cNvSpPr txBox="1">
            <a:spLocks noGrp="1"/>
          </p:cNvSpPr>
          <p:nvPr>
            <p:ph type="body" idx="2"/>
          </p:nvPr>
        </p:nvSpPr>
        <p:spPr>
          <a:xfrm>
            <a:off x="457201" y="1471706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22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 preserve="1">
  <p:cSld name="Imagem com Legend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4"/>
          <p:cNvSpPr>
            <a:spLocks noGrp="1"/>
          </p:cNvSpPr>
          <p:nvPr>
            <p:ph type="pic" idx="2"/>
          </p:nvPr>
        </p:nvSpPr>
        <p:spPr>
          <a:xfrm>
            <a:off x="1792288" y="1052735"/>
            <a:ext cx="5486400" cy="367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8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007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 preserve="1">
  <p:cSld name="Título e text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5"/>
          <p:cNvSpPr txBox="1">
            <a:spLocks noGrp="1"/>
          </p:cNvSpPr>
          <p:nvPr>
            <p:ph type="body" idx="1"/>
          </p:nvPr>
        </p:nvSpPr>
        <p:spPr>
          <a:xfrm rot="5400000">
            <a:off x="1848974" y="-626162"/>
            <a:ext cx="5509917" cy="864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183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 preserve="1">
  <p:cSld name="Título e texto verticai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6"/>
          <p:cNvSpPr txBox="1">
            <a:spLocks noGrp="1"/>
          </p:cNvSpPr>
          <p:nvPr>
            <p:ph type="title"/>
          </p:nvPr>
        </p:nvSpPr>
        <p:spPr>
          <a:xfrm rot="5400000">
            <a:off x="4922838" y="2103439"/>
            <a:ext cx="5924550" cy="20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6"/>
          <p:cNvSpPr txBox="1">
            <a:spLocks noGrp="1"/>
          </p:cNvSpPr>
          <p:nvPr>
            <p:ph type="body" idx="1"/>
          </p:nvPr>
        </p:nvSpPr>
        <p:spPr>
          <a:xfrm rot="5400000">
            <a:off x="725488" y="119063"/>
            <a:ext cx="5924550" cy="602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52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 preserve="1">
  <p:cSld name="Somente títul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65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 preserve="1">
  <p:cSld name="Título, texto e conteúd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7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4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1" name="Google Shape;101;p87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56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 preserve="1">
  <p:cSld name="Title and Tab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8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5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3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 preserve="1">
  <p:cSld name="2_Slide de títul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9"/>
          <p:cNvSpPr txBox="1">
            <a:spLocks noGrp="1"/>
          </p:cNvSpPr>
          <p:nvPr>
            <p:ph type="ctrTitle"/>
          </p:nvPr>
        </p:nvSpPr>
        <p:spPr>
          <a:xfrm>
            <a:off x="0" y="4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rgbClr val="0033CC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3527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 preserve="1">
  <p:cSld name="1_Somente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0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048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omente título" preserve="1">
  <p:cSld name="3_Somente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1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625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omente título" preserve="1">
  <p:cSld name="4_Somente títul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096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omente título" preserve="1">
  <p:cSld name="5_Somente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3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3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211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>
                <a:effectLst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04781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8C9EA-F378-4D02-823E-B2FA5721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969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7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3_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2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mente título" preserve="1">
  <p:cSld name="2_Soment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05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 preserve="1">
  <p:cSld name="Em branc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4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46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omente título" preserve="1">
  <p:cSld name="9_Somente títul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uas Partes de Conteúdo" type="twoObj" preserve="1">
  <p:cSld name="2_Duas Partes de Conteú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6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body" idx="2"/>
          </p:nvPr>
        </p:nvSpPr>
        <p:spPr>
          <a:xfrm>
            <a:off x="4657349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9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67"/>
          <p:cNvGrpSpPr/>
          <p:nvPr/>
        </p:nvGrpSpPr>
        <p:grpSpPr>
          <a:xfrm>
            <a:off x="108278" y="770530"/>
            <a:ext cx="8915400" cy="45719"/>
            <a:chOff x="0" y="873"/>
            <a:chExt cx="5269" cy="183"/>
          </a:xfrm>
        </p:grpSpPr>
        <p:grpSp>
          <p:nvGrpSpPr>
            <p:cNvPr id="12" name="Google Shape;12;p67"/>
            <p:cNvGrpSpPr/>
            <p:nvPr/>
          </p:nvGrpSpPr>
          <p:grpSpPr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13" name="Google Shape;13;p67"/>
              <p:cNvSpPr/>
              <p:nvPr/>
            </p:nvSpPr>
            <p:spPr>
              <a:xfrm>
                <a:off x="5240" y="873"/>
                <a:ext cx="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7"/>
              <p:cNvSpPr/>
              <p:nvPr/>
            </p:nvSpPr>
            <p:spPr>
              <a:xfrm>
                <a:off x="5146" y="873"/>
                <a:ext cx="5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67"/>
            <p:cNvGrpSpPr/>
            <p:nvPr/>
          </p:nvGrpSpPr>
          <p:grpSpPr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6" name="Google Shape;16;p67"/>
              <p:cNvSpPr/>
              <p:nvPr/>
            </p:nvSpPr>
            <p:spPr>
              <a:xfrm>
                <a:off x="5006" y="873"/>
                <a:ext cx="9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7"/>
              <p:cNvSpPr/>
              <p:nvPr/>
            </p:nvSpPr>
            <p:spPr>
              <a:xfrm>
                <a:off x="4836" y="873"/>
                <a:ext cx="1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67"/>
            <p:cNvGrpSpPr/>
            <p:nvPr/>
          </p:nvGrpSpPr>
          <p:grpSpPr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9" name="Google Shape;19;p67"/>
              <p:cNvSpPr/>
              <p:nvPr/>
            </p:nvSpPr>
            <p:spPr>
              <a:xfrm>
                <a:off x="4639" y="873"/>
                <a:ext cx="15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7"/>
              <p:cNvSpPr/>
              <p:nvPr/>
            </p:nvSpPr>
            <p:spPr>
              <a:xfrm>
                <a:off x="4407" y="873"/>
                <a:ext cx="190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67"/>
            <p:cNvGrpSpPr/>
            <p:nvPr/>
          </p:nvGrpSpPr>
          <p:grpSpPr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22" name="Google Shape;22;p67"/>
              <p:cNvSpPr/>
              <p:nvPr/>
            </p:nvSpPr>
            <p:spPr>
              <a:xfrm>
                <a:off x="4146" y="873"/>
                <a:ext cx="218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7"/>
              <p:cNvSpPr/>
              <p:nvPr/>
            </p:nvSpPr>
            <p:spPr>
              <a:xfrm>
                <a:off x="3855" y="873"/>
                <a:ext cx="24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7"/>
              <p:cNvSpPr/>
              <p:nvPr/>
            </p:nvSpPr>
            <p:spPr>
              <a:xfrm>
                <a:off x="3530" y="873"/>
                <a:ext cx="283" cy="1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7"/>
              <p:cNvSpPr/>
              <p:nvPr/>
            </p:nvSpPr>
            <p:spPr>
              <a:xfrm>
                <a:off x="3176" y="873"/>
                <a:ext cx="31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67"/>
            <p:cNvGrpSpPr/>
            <p:nvPr/>
          </p:nvGrpSpPr>
          <p:grpSpPr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27" name="Google Shape;27;p67"/>
              <p:cNvSpPr/>
              <p:nvPr/>
            </p:nvSpPr>
            <p:spPr>
              <a:xfrm>
                <a:off x="2792" y="873"/>
                <a:ext cx="34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7"/>
              <p:cNvSpPr/>
              <p:nvPr/>
            </p:nvSpPr>
            <p:spPr>
              <a:xfrm>
                <a:off x="0" y="873"/>
                <a:ext cx="2756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" name="Google Shape;29;p6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Google Shape;31;p67"/>
          <p:cNvSpPr/>
          <p:nvPr/>
        </p:nvSpPr>
        <p:spPr>
          <a:xfrm>
            <a:off x="8804276" y="6583365"/>
            <a:ext cx="298159" cy="18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7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sz="750" b="1" i="0" u="none" strike="noStrike" kern="0" cap="none" spc="0" normalizeH="0" baseline="0" noProof="0" dirty="0">
              <a:ln>
                <a:noFill/>
              </a:ln>
              <a:solidFill>
                <a:srgbClr val="FCFEB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0568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4039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  <p:sldLayoutId id="2147484011" r:id="rId27"/>
    <p:sldLayoutId id="2147483984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DC70993A-9DBA-4132-97D1-E373362535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/>
          <a:lstStyle/>
          <a:p>
            <a:r>
              <a:rPr lang="pt-BR" altLang="pt-BR" dirty="0"/>
              <a:t>Revisão</a:t>
            </a:r>
            <a:br>
              <a:rPr lang="pt-BR" altLang="pt-BR" dirty="0"/>
            </a:br>
            <a:r>
              <a:rPr lang="pt-BR" dirty="0"/>
              <a:t>Cadeias de Caracteres (</a:t>
            </a:r>
            <a:r>
              <a:rPr lang="pt-BR" dirty="0" err="1"/>
              <a:t>Strings</a:t>
            </a:r>
            <a:r>
              <a:rPr lang="pt-BR" dirty="0"/>
              <a:t>)</a:t>
            </a:r>
            <a:br>
              <a:rPr lang="pt-BR" dirty="0"/>
            </a:br>
            <a:endParaRPr lang="en-US" altLang="pt-BR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A865A868-830C-4D22-B496-9F192DC16B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5104E-850C-433F-841B-E03AE138674A}" type="slidenum">
              <a:rPr lang="pt-BR" altLang="pt-BR">
                <a:latin typeface="Calibri" panose="020F0502020204030204" pitchFamily="34" charset="0"/>
              </a:rPr>
              <a:pPr/>
              <a:t>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1">
            <a:extLst>
              <a:ext uri="{FF2B5EF4-FFF2-40B4-BE49-F238E27FC236}">
                <a16:creationId xmlns:a16="http://schemas.microsoft.com/office/drawing/2014/main" id="{F10FC9F5-19E1-468C-A032-DC74303D4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Declaração e Inicialização de Cadeias</a:t>
            </a: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387D8957-FFF3-48FA-B8DE-F5AF9D536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Inicialização de cadeias de caracteres:</a:t>
            </a:r>
          </a:p>
          <a:p>
            <a:pPr marL="735013" lvl="1" indent="-277813" eaLnBrk="1" hangingPunct="1"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caracteres entre aspas duplas</a:t>
            </a:r>
          </a:p>
          <a:p>
            <a:pPr marL="735013" lvl="1" indent="-277813" eaLnBrk="1" hangingPunct="1"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caractere nulo é representado implicitamente</a:t>
            </a:r>
            <a:r>
              <a:rPr lang="en-US" altLang="pt-BR"/>
              <a:t> </a:t>
            </a:r>
          </a:p>
          <a:p>
            <a:pPr marL="735013" lvl="1" indent="-277813" eaLnBrk="1" hangingPunct="1"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US" altLang="pt-BR"/>
              <a:t>Exemplo:</a:t>
            </a:r>
          </a:p>
          <a:p>
            <a:pPr lvl="2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800"/>
              <a:t>variável cidade dimensionada e inicializada com 4 elementos</a:t>
            </a:r>
            <a:r>
              <a:rPr lang="en-US" altLang="pt-BR" sz="1800"/>
              <a:t> </a:t>
            </a:r>
          </a:p>
        </p:txBody>
      </p:sp>
      <p:sp>
        <p:nvSpPr>
          <p:cNvPr id="13319" name="Text Box 3">
            <a:extLst>
              <a:ext uri="{FF2B5EF4-FFF2-40B4-BE49-F238E27FC236}">
                <a16:creationId xmlns:a16="http://schemas.microsoft.com/office/drawing/2014/main" id="{EB1300FB-B6A8-4CA1-BB56-A29DB1F24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05263"/>
            <a:ext cx="3527425" cy="15716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char cidade[ ] = "Rio";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("%s \n", cidade);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20" name="Text Box 4">
            <a:extLst>
              <a:ext uri="{FF2B5EF4-FFF2-40B4-BE49-F238E27FC236}">
                <a16:creationId xmlns:a16="http://schemas.microsoft.com/office/drawing/2014/main" id="{6EF3E6CD-11C1-4D0E-A0E7-F73807D61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076700"/>
            <a:ext cx="5219700" cy="15716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char cidade[ ]={'R', 'i', 'o', '\0'};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("%s \n", cidade);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21" name="Text Box 5">
            <a:extLst>
              <a:ext uri="{FF2B5EF4-FFF2-40B4-BE49-F238E27FC236}">
                <a16:creationId xmlns:a16="http://schemas.microsoft.com/office/drawing/2014/main" id="{3AFD4E9F-FC6D-4209-BB00-943AE31A1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508500"/>
            <a:ext cx="349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pt-BR" sz="2400" b="1">
                <a:solidFill>
                  <a:srgbClr val="000000"/>
                </a:solidFill>
                <a:latin typeface="Symbol" panose="05050102010706020507" pitchFamily="18" charset="2"/>
              </a:rPr>
              <a:t>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A7F8464-3614-4B95-B9E5-BDECB4F2A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876925"/>
            <a:ext cx="4572000" cy="7858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>
              <a:spcBef>
                <a:spcPts val="1125"/>
              </a:spcBef>
            </a:pPr>
            <a:r>
              <a:rPr lang="en-US" altLang="pt-BR">
                <a:solidFill>
                  <a:srgbClr val="FFFFFF"/>
                </a:solidFill>
              </a:rPr>
              <a:t>Rio</a:t>
            </a:r>
          </a:p>
          <a:p>
            <a:pPr algn="l" eaLnBrk="1" hangingPunct="1">
              <a:spcBef>
                <a:spcPts val="1125"/>
              </a:spcBef>
            </a:pPr>
            <a:r>
              <a:rPr lang="en-US" altLang="pt-BR">
                <a:solidFill>
                  <a:srgbClr val="FFFFFF"/>
                </a:solidFill>
              </a:rPr>
              <a:t>Press any key to continue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>
            <a:extLst>
              <a:ext uri="{FF2B5EF4-FFF2-40B4-BE49-F238E27FC236}">
                <a16:creationId xmlns:a16="http://schemas.microsoft.com/office/drawing/2014/main" id="{68E8A8A6-B208-4571-9109-413C7B07A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Declaração e Inicialização de Cadeias</a:t>
            </a: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2B42B5EB-A76D-40A4-9D02-9860B3373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dirty="0"/>
              <a:t>Exemplos:</a:t>
            </a:r>
          </a:p>
          <a:p>
            <a:pPr marL="334963" indent="-334963" eaLnBrk="1" hangingPunct="1">
              <a:lnSpc>
                <a:spcPct val="90000"/>
              </a:lnSpc>
              <a:spcBef>
                <a:spcPts val="1250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pt-BR" altLang="pt-BR" dirty="0"/>
          </a:p>
          <a:p>
            <a:pPr marL="334963" indent="-334963" eaLnBrk="1" hangingPunct="1">
              <a:lnSpc>
                <a:spcPct val="90000"/>
              </a:lnSpc>
              <a:spcBef>
                <a:spcPts val="1250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pt-BR" altLang="pt-BR" dirty="0"/>
          </a:p>
          <a:p>
            <a:pPr marL="334963" indent="-334963" eaLnBrk="1" hangingPunct="1">
              <a:lnSpc>
                <a:spcPct val="90000"/>
              </a:lnSpc>
              <a:spcBef>
                <a:spcPts val="1250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pt-BR" altLang="pt-BR" dirty="0"/>
          </a:p>
          <a:p>
            <a:pPr marL="334963" indent="-334963" eaLnBrk="1" hangingPunct="1">
              <a:lnSpc>
                <a:spcPct val="90000"/>
              </a:lnSpc>
              <a:spcBef>
                <a:spcPts val="1125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600" dirty="0"/>
              <a:t>s1 	é uma cadeia de 14 caracteres armazenada em vetor com 15 elementos, inicializada com o conteúdo declarado e terminada com '\0';</a:t>
            </a:r>
          </a:p>
          <a:p>
            <a:pPr marL="334963" indent="-334963" eaLnBrk="1" hangingPunct="1">
              <a:lnSpc>
                <a:spcPct val="90000"/>
              </a:lnSpc>
              <a:spcBef>
                <a:spcPts val="1125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600" dirty="0"/>
              <a:t>s2 	pode armazenar uma cadeia com até 80 caracteres em um vetor com 81 elementos (já que uma cadeia de caracteres sempre tem que ser terminada com o caractere '\0', que ocupa uma posição a mais no vetor). s2 não foi inicializada;</a:t>
            </a:r>
          </a:p>
          <a:p>
            <a:pPr marL="334963" indent="-334963" eaLnBrk="1" hangingPunct="1">
              <a:lnSpc>
                <a:spcPct val="90000"/>
              </a:lnSpc>
              <a:spcBef>
                <a:spcPts val="1125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600" dirty="0"/>
              <a:t>s3 	pode armazenar uma cadeia com até 80 caracteres em um vetor com 81 elementos, mas apenas os quatro primeiros elementos são inicializados com</a:t>
            </a:r>
            <a:r>
              <a:rPr lang="en-US" altLang="pt-BR" sz="1600" dirty="0"/>
              <a:t> </a:t>
            </a:r>
            <a:r>
              <a:rPr lang="pt-BR" altLang="pt-BR" sz="1600" dirty="0"/>
              <a:t>'R', 'i', 'o' e '\0', respectivamente.</a:t>
            </a:r>
          </a:p>
          <a:p>
            <a:pPr marL="334963" indent="-334963" eaLnBrk="1" hangingPunct="1">
              <a:lnSpc>
                <a:spcPct val="90000"/>
              </a:lnSpc>
              <a:spcBef>
                <a:spcPts val="575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600" dirty="0"/>
              <a:t>s4 	é uma cadeia de caracteres vazia (vetor com 1 elemento que armazena apenas o caractere '\0');</a:t>
            </a:r>
          </a:p>
        </p:txBody>
      </p:sp>
      <p:sp>
        <p:nvSpPr>
          <p:cNvPr id="12295" name="Text Box 3">
            <a:extLst>
              <a:ext uri="{FF2B5EF4-FFF2-40B4-BE49-F238E27FC236}">
                <a16:creationId xmlns:a16="http://schemas.microsoft.com/office/drawing/2014/main" id="{FDF41F29-5182-492D-AC00-9280B26F5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484313"/>
            <a:ext cx="6769100" cy="110013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s1[] = "Rio de Janeiro";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s2[81];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s3[81] = "Rio";</a:t>
            </a:r>
          </a:p>
          <a:p>
            <a:pPr algn="l" eaLnBrk="1" hangingPunct="1"/>
            <a:r>
              <a:rPr lang="pt-BR" altLang="pt-BR" b="1" dirty="0">
                <a:solidFill>
                  <a:srgbClr val="000000"/>
                </a:solidFill>
              </a:rPr>
              <a:t>char s4[] = "";</a:t>
            </a:r>
            <a:endParaRPr lang="pt-BR" alt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12336" name="Group 48">
            <a:extLst>
              <a:ext uri="{FF2B5EF4-FFF2-40B4-BE49-F238E27FC236}">
                <a16:creationId xmlns:a16="http://schemas.microsoft.com/office/drawing/2014/main" id="{68DDEA07-FF1E-46DD-BEDD-6F53607D6A89}"/>
              </a:ext>
            </a:extLst>
          </p:cNvPr>
          <p:cNvGraphicFramePr>
            <a:graphicFrameLocks noGrp="1"/>
          </p:cNvGraphicFramePr>
          <p:nvPr/>
        </p:nvGraphicFramePr>
        <p:xfrm>
          <a:off x="7451725" y="5927725"/>
          <a:ext cx="609600" cy="74136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pitchFamily="49" charset="-128"/>
                        </a:rPr>
                        <a:t>\0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7" name="AutoShape 27">
            <a:extLst>
              <a:ext uri="{FF2B5EF4-FFF2-40B4-BE49-F238E27FC236}">
                <a16:creationId xmlns:a16="http://schemas.microsoft.com/office/drawing/2014/main" id="{ECF88835-23AF-4E3C-A6FE-AADE5582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734050"/>
            <a:ext cx="420688" cy="407988"/>
          </a:xfrm>
          <a:prstGeom prst="star5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pt-BR" sz="1600">
              <a:latin typeface="Times New Roman" pitchFamily="18" charset="0"/>
              <a:ea typeface="Lucida Sans Unicode" pitchFamily="34" charset="0"/>
            </a:endParaRPr>
          </a:p>
        </p:txBody>
      </p:sp>
      <p:sp>
        <p:nvSpPr>
          <p:cNvPr id="10268" name="Line 28">
            <a:extLst>
              <a:ext uri="{FF2B5EF4-FFF2-40B4-BE49-F238E27FC236}">
                <a16:creationId xmlns:a16="http://schemas.microsoft.com/office/drawing/2014/main" id="{0D127F6A-5CAB-4517-B88E-736F259AE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6000750"/>
            <a:ext cx="649287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52647520-DA49-4440-8DE2-1E8F441CB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536733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altLang="pt-BR" b="1">
                <a:latin typeface="Times New Roman" panose="02020603050405020304" pitchFamily="18" charset="0"/>
              </a:rPr>
              <a:t>s4</a:t>
            </a:r>
          </a:p>
        </p:txBody>
      </p:sp>
      <p:sp>
        <p:nvSpPr>
          <p:cNvPr id="10272" name="Text Box 153">
            <a:extLst>
              <a:ext uri="{FF2B5EF4-FFF2-40B4-BE49-F238E27FC236}">
                <a16:creationId xmlns:a16="http://schemas.microsoft.com/office/drawing/2014/main" id="{0D0DEBB5-EBB3-4728-AB4A-7E958CD00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5783263"/>
            <a:ext cx="534988" cy="376237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pt-BR" altLang="pt-BR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" grpId="0"/>
      <p:bldP spid="102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">
            <a:extLst>
              <a:ext uri="{FF2B5EF4-FFF2-40B4-BE49-F238E27FC236}">
                <a16:creationId xmlns:a16="http://schemas.microsoft.com/office/drawing/2014/main" id="{4133397A-45B0-4BC5-AFA7-F3F9D1B0D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Leitura de Cadeias de caracteres</a:t>
            </a: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D4C8E593-666B-413F-94DC-68501D04A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Leitura de caracteres e cadeias de caracteres</a:t>
            </a:r>
          </a:p>
          <a:p>
            <a:pPr marL="735013" lvl="1" indent="-277813" eaLnBrk="1" hangingPunct="1"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através de </a:t>
            </a:r>
            <a:r>
              <a:rPr lang="pt-BR" altLang="pt-BR" b="1">
                <a:solidFill>
                  <a:srgbClr val="0000FF"/>
                </a:solidFill>
                <a:latin typeface="Courier New" panose="02070309020205020404" pitchFamily="49" charset="0"/>
              </a:rPr>
              <a:t>scanf</a:t>
            </a:r>
            <a:r>
              <a:rPr lang="pt-BR" altLang="pt-BR" b="1">
                <a:latin typeface="Courier New" panose="02070309020205020404" pitchFamily="49" charset="0"/>
              </a:rPr>
              <a:t> </a:t>
            </a:r>
          </a:p>
          <a:p>
            <a:pPr marL="735013" lvl="1" indent="-277813" eaLnBrk="1" hangingPunct="1"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especificadores de formato definem o comportamento do </a:t>
            </a:r>
            <a:r>
              <a:rPr lang="pt-BR" altLang="pt-BR" b="1">
                <a:solidFill>
                  <a:srgbClr val="0000FF"/>
                </a:solidFill>
                <a:latin typeface="Courier New" panose="02070309020205020404" pitchFamily="49" charset="0"/>
              </a:rPr>
              <a:t>scanf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>
            <a:extLst>
              <a:ext uri="{FF2B5EF4-FFF2-40B4-BE49-F238E27FC236}">
                <a16:creationId xmlns:a16="http://schemas.microsoft.com/office/drawing/2014/main" id="{8261883B-10CA-40CF-BB1B-D6464D740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Leitura de Cadeias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E51D9FC-D927-4792-8BFD-60EE71A4B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buClr>
                <a:srgbClr val="0000FF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dirty="0" err="1">
                <a:solidFill>
                  <a:srgbClr val="0000FF"/>
                </a:solidFill>
              </a:rPr>
              <a:t>scanf</a:t>
            </a:r>
            <a:r>
              <a:rPr lang="pt-BR" dirty="0"/>
              <a:t> com o especificador de formato </a:t>
            </a:r>
            <a:r>
              <a:rPr lang="pt-BR" dirty="0">
                <a:solidFill>
                  <a:srgbClr val="0000FF"/>
                </a:solidFill>
              </a:rPr>
              <a:t>%s</a:t>
            </a:r>
          </a:p>
          <a:p>
            <a:pPr marL="735013" lvl="1" indent="-277813" eaLnBrk="1" hangingPunct="1">
              <a:buFont typeface="Arial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b="1" dirty="0"/>
              <a:t>lê uma cadeia de caracteres </a:t>
            </a:r>
            <a:r>
              <a:rPr lang="pt-BR" b="1" dirty="0">
                <a:solidFill>
                  <a:srgbClr val="FF0000"/>
                </a:solidFill>
              </a:rPr>
              <a:t>não brancos</a:t>
            </a:r>
          </a:p>
          <a:p>
            <a:pPr marL="1135063" lvl="2" indent="-277813" eaLnBrk="1" hangingPunct="1">
              <a:buFont typeface="Arial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altLang="en-US" dirty="0"/>
              <a:t>"caractere branco" = espaço (' '), tabulação ('\t') ou nova linha ('\n')</a:t>
            </a:r>
          </a:p>
          <a:p>
            <a:pPr marL="735013" lvl="1" indent="-277813" eaLnBrk="1" hangingPunct="1">
              <a:buFont typeface="Arial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b="1" i="1" dirty="0">
                <a:solidFill>
                  <a:srgbClr val="008000"/>
                </a:solidFill>
              </a:rPr>
              <a:t>pula os eventuais caracteres brancos antes da cadeia</a:t>
            </a:r>
          </a:p>
          <a:p>
            <a:pPr marL="735013" lvl="1" indent="-277813" eaLnBrk="1" hangingPunct="1">
              <a:buFont typeface="Arial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dirty="0"/>
              <a:t>exemplo:</a:t>
            </a:r>
          </a:p>
          <a:p>
            <a:pPr marL="334963" indent="-334963" eaLnBrk="1" hangingPunct="1">
              <a:spcBef>
                <a:spcPts val="1250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pt-BR" dirty="0"/>
          </a:p>
          <a:p>
            <a:pPr marL="334963" indent="-334963" eaLnBrk="1" hangingPunct="1">
              <a:spcBef>
                <a:spcPts val="1250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pt-BR" dirty="0"/>
          </a:p>
          <a:p>
            <a:pPr lvl="2" eaLnBrk="1" hangingPunct="1">
              <a:buClr>
                <a:srgbClr val="0000FF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pt-BR" sz="1800" dirty="0">
              <a:solidFill>
                <a:srgbClr val="0000FF"/>
              </a:solidFill>
            </a:endParaRPr>
          </a:p>
          <a:p>
            <a:pPr lvl="2" eaLnBrk="1" hangingPunct="1">
              <a:buClr>
                <a:srgbClr val="0000FF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pt-BR" sz="1800" dirty="0">
              <a:solidFill>
                <a:srgbClr val="0000FF"/>
              </a:solidFill>
            </a:endParaRPr>
          </a:p>
          <a:p>
            <a:pPr lvl="2" eaLnBrk="1" hangingPunct="1">
              <a:buClr>
                <a:srgbClr val="0000FF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sz="1800" dirty="0">
                <a:solidFill>
                  <a:srgbClr val="0000FF"/>
                </a:solidFill>
              </a:rPr>
              <a:t>&amp;cidade</a:t>
            </a:r>
            <a:r>
              <a:rPr lang="pt-BR" sz="1800" dirty="0"/>
              <a:t> </a:t>
            </a:r>
            <a:r>
              <a:rPr lang="pt-BR" sz="1800" b="1" dirty="0">
                <a:solidFill>
                  <a:srgbClr val="FF0000"/>
                </a:solidFill>
              </a:rPr>
              <a:t>NÃO</a:t>
            </a:r>
            <a:r>
              <a:rPr lang="pt-BR" sz="1800" dirty="0"/>
              <a:t> é usada pois a cadeia é um vetor </a:t>
            </a:r>
          </a:p>
          <a:p>
            <a:pPr lvl="2" eaLnBrk="1" hangingPunct="1"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sz="1800" dirty="0"/>
              <a:t>o código acima funciona apenas para capturar nomes simples</a:t>
            </a:r>
          </a:p>
          <a:p>
            <a:pPr lvl="3" eaLnBrk="1" hangingPunct="1">
              <a:buFont typeface="Arial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dirty="0"/>
              <a:t>se o usuário digitar </a:t>
            </a:r>
            <a:r>
              <a:rPr lang="pt-BR" b="1" dirty="0">
                <a:latin typeface="Courier New" charset="0"/>
              </a:rPr>
              <a:t>Rio de Janeiro</a:t>
            </a:r>
            <a:r>
              <a:rPr lang="pt-BR" dirty="0"/>
              <a:t>, apenas </a:t>
            </a:r>
            <a:r>
              <a:rPr lang="pt-BR" b="1" dirty="0">
                <a:latin typeface="Courier New" charset="0"/>
              </a:rPr>
              <a:t>Rio</a:t>
            </a:r>
            <a:r>
              <a:rPr lang="pt-BR" dirty="0"/>
              <a:t> será capturada, </a:t>
            </a:r>
            <a:br>
              <a:rPr lang="pt-BR" dirty="0"/>
            </a:br>
            <a:r>
              <a:rPr lang="pt-BR" dirty="0"/>
              <a:t>pois %s lê somente uma </a:t>
            </a:r>
            <a:r>
              <a:rPr lang="pt-BR" dirty="0" err="1"/>
              <a:t>seqüência</a:t>
            </a:r>
            <a:r>
              <a:rPr lang="pt-BR" dirty="0"/>
              <a:t> de caracteres não brancos</a:t>
            </a:r>
            <a:r>
              <a:rPr lang="en-US" dirty="0"/>
              <a:t> </a:t>
            </a:r>
          </a:p>
        </p:txBody>
      </p:sp>
      <p:sp>
        <p:nvSpPr>
          <p:cNvPr id="16386" name="Espaço Reservado para Número de Slide 5">
            <a:extLst>
              <a:ext uri="{FF2B5EF4-FFF2-40B4-BE49-F238E27FC236}">
                <a16:creationId xmlns:a16="http://schemas.microsoft.com/office/drawing/2014/main" id="{8CC6C903-E905-4C59-BB29-163336D1A6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fld id="{603096D4-EB6B-42F7-B97A-A614017BCDB8}" type="slidenum">
              <a:rPr lang="pt-BR" altLang="pt-BR">
                <a:ea typeface="Arial Unicode MS" pitchFamily="34" charset="-128"/>
              </a:rPr>
              <a:pPr>
                <a:buFont typeface="Times New Roman" panose="02020603050405020304" pitchFamily="18" charset="0"/>
                <a:buNone/>
              </a:pPr>
              <a:t>13</a:t>
            </a:fld>
            <a:endParaRPr lang="pt-BR" altLang="pt-BR">
              <a:ea typeface="Arial Unicode MS" pitchFamily="34" charset="-128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569652F7-89E8-4A15-BF9E-647581FB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429000"/>
            <a:ext cx="6769100" cy="10795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cidade[81];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algn="l" eaLnBrk="1" hangingPunct="1"/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("%s", cidade);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">
            <a:extLst>
              <a:ext uri="{FF2B5EF4-FFF2-40B4-BE49-F238E27FC236}">
                <a16:creationId xmlns:a16="http://schemas.microsoft.com/office/drawing/2014/main" id="{23E3B4D0-4ED6-4F7A-BCB8-746E3DFB2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Leitura de Cadeias</a:t>
            </a: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1F7BBECE-4304-471F-A5B0-8FEC4680B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>
                <a:solidFill>
                  <a:srgbClr val="0000FF"/>
                </a:solidFill>
              </a:rPr>
              <a:t>scanf</a:t>
            </a:r>
            <a:r>
              <a:rPr lang="pt-BR" altLang="pt-BR"/>
              <a:t> com o especificador de formato </a:t>
            </a:r>
            <a:r>
              <a:rPr lang="pt-BR" altLang="pt-BR">
                <a:solidFill>
                  <a:srgbClr val="0000FF"/>
                </a:solidFill>
              </a:rPr>
              <a:t>%[...]</a:t>
            </a:r>
          </a:p>
          <a:p>
            <a:pPr marL="735013" lvl="1" indent="-277813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>
                <a:solidFill>
                  <a:srgbClr val="0000FF"/>
                </a:solidFill>
              </a:rPr>
              <a:t>%[...]</a:t>
            </a:r>
            <a:r>
              <a:rPr lang="pt-BR" altLang="pt-BR"/>
              <a:t> 	lista entre os colchetes todos os caracteres </a:t>
            </a:r>
            <a:br>
              <a:rPr lang="pt-BR" altLang="pt-BR"/>
            </a:br>
            <a:r>
              <a:rPr lang="pt-BR" altLang="pt-BR"/>
              <a:t>		aceitos na leitura</a:t>
            </a:r>
          </a:p>
          <a:p>
            <a:pPr marL="735013" lvl="1" indent="-277813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>
                <a:solidFill>
                  <a:srgbClr val="0000FF"/>
                </a:solidFill>
              </a:rPr>
              <a:t>%[</a:t>
            </a:r>
            <a:r>
              <a:rPr lang="pt-BR" altLang="pt-BR">
                <a:solidFill>
                  <a:srgbClr val="FF0000"/>
                </a:solidFill>
              </a:rPr>
              <a:t>^</a:t>
            </a:r>
            <a:r>
              <a:rPr lang="pt-BR" altLang="pt-BR">
                <a:solidFill>
                  <a:srgbClr val="0000FF"/>
                </a:solidFill>
              </a:rPr>
              <a:t>...]</a:t>
            </a:r>
            <a:r>
              <a:rPr lang="pt-BR" altLang="pt-BR"/>
              <a:t>	lista entre os colchetes todos os caracteres </a:t>
            </a:r>
            <a:br>
              <a:rPr lang="pt-BR" altLang="pt-BR"/>
            </a:br>
            <a:r>
              <a:rPr lang="pt-BR" altLang="pt-BR"/>
              <a:t>		</a:t>
            </a:r>
            <a:r>
              <a:rPr lang="pt-BR" altLang="pt-BR">
                <a:solidFill>
                  <a:srgbClr val="FF0000"/>
                </a:solidFill>
              </a:rPr>
              <a:t>não</a:t>
            </a:r>
            <a:r>
              <a:rPr lang="pt-BR" altLang="pt-BR"/>
              <a:t> aceitos na leitura</a:t>
            </a:r>
          </a:p>
          <a:p>
            <a:pPr marL="735013" lvl="1" indent="-27781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exemplos: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800"/>
              <a:t>%[aeiou]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lê seqüências de vogais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leitura prossegue até encontrar um caractere que não seja uma vogal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800"/>
              <a:t>%[^aeiou]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lê seqüências de caracteres que não são vogais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/>
              <a:t>leitura prossegue até encontrar um caractere que seja uma vogal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>
            <a:extLst>
              <a:ext uri="{FF2B5EF4-FFF2-40B4-BE49-F238E27FC236}">
                <a16:creationId xmlns:a16="http://schemas.microsoft.com/office/drawing/2014/main" id="{EB54FA0C-6774-4B72-BC15-D318F59C51A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6010B5B-C14D-47A1-B1E9-0327F414CE5A}" type="slidenum">
              <a:rPr lang="pt-BR" altLang="pt-BR" sz="1400">
                <a:solidFill>
                  <a:srgbClr val="000000"/>
                </a:solidFill>
              </a:rPr>
              <a:pPr eaLnBrk="1" hangingPunct="1"/>
              <a:t>15</a:t>
            </a:fld>
            <a:endParaRPr lang="pt-BR" altLang="pt-BR" sz="1400">
              <a:solidFill>
                <a:srgbClr val="000000"/>
              </a:solidFill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7A849350-B9C5-47A5-BEFC-226DEB899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Leitura de Cadeias</a:t>
            </a: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49B1AAF1-5DC8-41F6-BC0A-A602399B0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buClr>
                <a:srgbClr val="0000FF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permitir a leitura de palavras compostas com scanf?</a:t>
            </a:r>
          </a:p>
          <a:p>
            <a:pPr marL="334963" indent="-334963" eaLnBrk="1" hangingPunct="1">
              <a:buClr>
                <a:srgbClr val="0000FF"/>
              </a:buClr>
              <a:buFont typeface="Arial" charset="0"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(" %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^\n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]",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);"</a:t>
            </a:r>
          </a:p>
          <a:p>
            <a:pPr marL="334963" lvl="3" indent="-334963" eaLnBrk="1" hangingPunct="1">
              <a:spcBef>
                <a:spcPts val="1500"/>
              </a:spcBef>
              <a:buClr>
                <a:srgbClr val="0000FF"/>
              </a:buClr>
              <a:buFont typeface="Times New Roman" pitchFamily="18" charset="0"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aceita qualquer caracter exceto o enter</a:t>
            </a:r>
          </a:p>
          <a:p>
            <a:pPr marL="334963" indent="-334963" eaLnBrk="1" hangingPunct="1">
              <a:buClr>
                <a:srgbClr val="0000FF"/>
              </a:buClr>
              <a:buFont typeface="Arial" charset="0"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pt-BR" sz="2000" b="1" i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"pula brancos da frente"</a:t>
            </a:r>
          </a:p>
          <a:p>
            <a:pPr marL="338138" indent="-280988" eaLnBrk="1" hangingPunct="1">
              <a:buFont typeface="Wingdings" panose="05000000000000000000" pitchFamily="2" charset="2"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8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 </a:t>
            </a:r>
            <a:r>
              <a:rPr lang="pt-BR" sz="1800" b="1" i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seqüencias</a:t>
            </a:r>
            <a:r>
              <a:rPr lang="pt-BR" sz="18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caracteres até encontrar o </a:t>
            </a:r>
            <a:r>
              <a:rPr lang="pt-BR" altLang="en-US" sz="18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caractere de mudança de linha ('\n’)</a:t>
            </a:r>
          </a:p>
          <a:p>
            <a:pPr marL="338138" indent="-280988" eaLnBrk="1" hangingPunct="1">
              <a:buFont typeface="Wingdings" panose="05000000000000000000" pitchFamily="2" charset="2"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pt-BR" altLang="en-US" sz="1800" b="1" i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alt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captura linha fornecida pelo usuário até que ele tecle "</a:t>
            </a:r>
            <a:r>
              <a:rPr lang="pt-BR" alt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pt-BR" alt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lvl="2" eaLnBrk="1" hangingPunct="1"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altLang="en-US" b="1" i="1" dirty="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inclusão do espaço no formato garante que eventuais caracteres brancos que precedam a cadeia de caracteres sejam descartados</a:t>
            </a:r>
          </a:p>
          <a:p>
            <a:pPr lvl="2" eaLnBrk="1" hangingPunct="1"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altLang="en-US" b="1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Garante que são lidos no máximo 80 caracteres </a:t>
            </a:r>
            <a:r>
              <a:rPr lang="pt-BR" altLang="en-US" b="1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itchFamily="2" charset="2"/>
              </a:rPr>
              <a:t> o vetor definido com 81 posições</a:t>
            </a:r>
            <a:endParaRPr lang="pt-BR" altLang="en-US" b="1" dirty="0">
              <a:solidFill>
                <a:srgbClr val="FF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2" eaLnBrk="1" hangingPunct="1"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pt-BR" altLang="en-US" sz="1600" b="1" dirty="0">
              <a:solidFill>
                <a:schemeClr val="accent2"/>
              </a:solidFill>
              <a:latin typeface="+mj-lt"/>
            </a:endParaRPr>
          </a:p>
          <a:p>
            <a:pPr marL="334963" lvl="3" indent="-334963" eaLnBrk="1" hangingPunct="1">
              <a:spcBef>
                <a:spcPts val="1500"/>
              </a:spcBef>
              <a:buClr>
                <a:srgbClr val="0000FF"/>
              </a:buClr>
              <a:buFont typeface="Times New Roman" pitchFamily="18" charset="0"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pt-BR" sz="2800" b="1" dirty="0">
              <a:solidFill>
                <a:schemeClr val="accent2"/>
              </a:solidFill>
              <a:latin typeface="+mj-lt"/>
            </a:endParaRPr>
          </a:p>
          <a:p>
            <a:pPr marL="334963" indent="-334963" eaLnBrk="1" hangingPunct="1">
              <a:buClr>
                <a:srgbClr val="0000FF"/>
              </a:buClr>
              <a:buFont typeface="Arial" charset="0"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pt-BR" sz="2000" b="1" i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63EBC7CB-6697-4A47-B283-410A34EC8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5275" y="1628800"/>
            <a:ext cx="0" cy="720080"/>
          </a:xfrm>
          <a:prstGeom prst="line">
            <a:avLst/>
          </a:prstGeom>
          <a:noFill/>
          <a:ln w="2844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38" name="Line 4">
            <a:extLst>
              <a:ext uri="{FF2B5EF4-FFF2-40B4-BE49-F238E27FC236}">
                <a16:creationId xmlns:a16="http://schemas.microsoft.com/office/drawing/2014/main" id="{D437D1AF-6E6A-4966-8832-F259E26F79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9792" y="1666900"/>
            <a:ext cx="1588" cy="358775"/>
          </a:xfrm>
          <a:prstGeom prst="line">
            <a:avLst/>
          </a:prstGeom>
          <a:noFill/>
          <a:ln w="28440">
            <a:solidFill>
              <a:srgbClr val="7030A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">
            <a:extLst>
              <a:ext uri="{FF2B5EF4-FFF2-40B4-BE49-F238E27FC236}">
                <a16:creationId xmlns:a16="http://schemas.microsoft.com/office/drawing/2014/main" id="{CEA24DF8-3663-4878-9B77-6F686F6A6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Funções da biblioteca </a:t>
            </a:r>
            <a:r>
              <a:rPr lang="pt-BR" altLang="pt-BR" i="1"/>
              <a:t>string.h</a:t>
            </a: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7EA70686-5D3B-42B2-8CBF-B7EE2A608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b="1">
                <a:solidFill>
                  <a:srgbClr val="0000FF"/>
                </a:solidFill>
              </a:rPr>
              <a:t>strlen</a:t>
            </a:r>
            <a:r>
              <a:rPr lang="pt-BR" altLang="pt-BR"/>
              <a:t> – determina o comprimento de uma cadeia</a:t>
            </a:r>
          </a:p>
          <a:p>
            <a:pPr marL="334963" indent="-334963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b="1">
                <a:solidFill>
                  <a:srgbClr val="0000FF"/>
                </a:solidFill>
              </a:rPr>
              <a:t>strcpy</a:t>
            </a:r>
            <a:r>
              <a:rPr lang="pt-BR" altLang="pt-BR"/>
              <a:t> – copia uma cadeia origem para outra destino</a:t>
            </a:r>
          </a:p>
          <a:p>
            <a:pPr marL="334963" indent="-334963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b="1">
                <a:solidFill>
                  <a:srgbClr val="0000FF"/>
                </a:solidFill>
              </a:rPr>
              <a:t>strcmp</a:t>
            </a:r>
            <a:r>
              <a:rPr lang="pt-BR" altLang="pt-BR"/>
              <a:t> – compara duas cadeias</a:t>
            </a:r>
          </a:p>
          <a:p>
            <a:pPr marL="334963" indent="-334963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b="1">
                <a:solidFill>
                  <a:srgbClr val="0000FF"/>
                </a:solidFill>
              </a:rPr>
              <a:t>strcat</a:t>
            </a:r>
            <a:r>
              <a:rPr lang="pt-BR" altLang="pt-BR"/>
              <a:t> – concatena duas cadeias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>
            <a:extLst>
              <a:ext uri="{FF2B5EF4-FFF2-40B4-BE49-F238E27FC236}">
                <a16:creationId xmlns:a16="http://schemas.microsoft.com/office/drawing/2014/main" id="{2587288C-4319-4BD0-A4FD-C466E201C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en-US"/>
              <a:t>Cadeias de caracteres </a:t>
            </a: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476A7895-A1F2-4801-9411-FA7D550A8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1125"/>
              </a:spcBef>
              <a:buFont typeface="Arial" panose="020B0604020202020204" pitchFamily="34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sz="1800" dirty="0"/>
              <a:t>Exemplos: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pt-BR" altLang="en-US" sz="1600" dirty="0"/>
          </a:p>
          <a:p>
            <a:pPr marL="338138" indent="-338138" eaLnBrk="1" hangingPunct="1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pt-BR" altLang="en-US" sz="1600" dirty="0"/>
          </a:p>
          <a:p>
            <a:pPr marL="738188" lvl="1" indent="-28098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sz="1600" dirty="0"/>
              <a:t>s1 é um vetor de char, inicializado com a cadeia </a:t>
            </a:r>
            <a:r>
              <a:rPr lang="pt-BR" altLang="en-US" sz="1600" b="1" dirty="0">
                <a:latin typeface="Courier New" panose="02070309020205020404" pitchFamily="49" charset="0"/>
              </a:rPr>
              <a:t>Rio de Janeiro</a:t>
            </a:r>
            <a:r>
              <a:rPr lang="pt-BR" altLang="en-US" sz="1600" dirty="0"/>
              <a:t>, seguida do caractere nulo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sz="1600" dirty="0"/>
              <a:t>s1 ocupa 15 bytes de memória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sz="1600" dirty="0"/>
              <a:t>é válido escrever s1[0]='X', alterando o conteúdo da cadeia</a:t>
            </a:r>
            <a:r>
              <a:rPr lang="pt-BR" altLang="en-US" sz="1600" i="1" dirty="0"/>
              <a:t> </a:t>
            </a:r>
            <a:r>
              <a:rPr lang="pt-BR" altLang="en-US" sz="1600" dirty="0"/>
              <a:t>para </a:t>
            </a:r>
            <a:r>
              <a:rPr lang="pt-BR" altLang="en-US" sz="1600" b="1" dirty="0" err="1">
                <a:latin typeface="Courier New" panose="02070309020205020404" pitchFamily="49" charset="0"/>
              </a:rPr>
              <a:t>Xio</a:t>
            </a:r>
            <a:r>
              <a:rPr lang="pt-BR" altLang="en-US" sz="1600" b="1" dirty="0">
                <a:latin typeface="Courier New" panose="02070309020205020404" pitchFamily="49" charset="0"/>
              </a:rPr>
              <a:t> de Janeiro</a:t>
            </a:r>
            <a:r>
              <a:rPr lang="pt-BR" altLang="en-US" sz="1600" dirty="0"/>
              <a:t>, pois s1 é um vetor, permitindo alterar o valor de seus elementos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pt-BR" altLang="en-US" sz="1600" dirty="0"/>
          </a:p>
          <a:p>
            <a:pPr marL="338138" indent="-338138" eaLnBrk="1" hangingPunct="1">
              <a:lnSpc>
                <a:spcPct val="90000"/>
              </a:lnSpc>
              <a:spcBef>
                <a:spcPts val="875"/>
              </a:spcBef>
              <a:buClrTx/>
              <a:buSz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pt-BR" altLang="en-US" sz="1400" dirty="0"/>
          </a:p>
          <a:p>
            <a:pPr marL="738188" lvl="1" indent="-28098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sz="1600" dirty="0"/>
              <a:t>s2 é um ponteiro para char, inicializado com o endereço da área de memória onde a constante </a:t>
            </a:r>
            <a:r>
              <a:rPr lang="pt-BR" altLang="en-US" sz="1600" b="1" dirty="0">
                <a:latin typeface="Courier New" panose="02070309020205020404" pitchFamily="49" charset="0"/>
              </a:rPr>
              <a:t>Rio de Janeiro</a:t>
            </a:r>
            <a:r>
              <a:rPr lang="pt-BR" altLang="en-US" sz="1600" dirty="0"/>
              <a:t> está armazenada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sz="1600" dirty="0"/>
              <a:t>s2 ocupa 4 bytes (espaço de um ponteiro)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sz="1600" dirty="0"/>
              <a:t>não é válido escrever s2[0]='X', pois não é possível alterar um valor constante</a:t>
            </a:r>
          </a:p>
        </p:txBody>
      </p:sp>
      <p:sp>
        <p:nvSpPr>
          <p:cNvPr id="30727" name="Text Box 3">
            <a:extLst>
              <a:ext uri="{FF2B5EF4-FFF2-40B4-BE49-F238E27FC236}">
                <a16:creationId xmlns:a16="http://schemas.microsoft.com/office/drawing/2014/main" id="{22F48411-5218-43E6-87F2-09A136AB8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18" y="1598611"/>
            <a:ext cx="6769100" cy="3413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s1[] = "Rio de Janeiro";</a:t>
            </a:r>
          </a:p>
        </p:txBody>
      </p:sp>
      <p:sp>
        <p:nvSpPr>
          <p:cNvPr id="30728" name="Text Box 4">
            <a:extLst>
              <a:ext uri="{FF2B5EF4-FFF2-40B4-BE49-F238E27FC236}">
                <a16:creationId xmlns:a16="http://schemas.microsoft.com/office/drawing/2014/main" id="{42D5035A-3642-45F9-9C92-7AC8A54A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752849"/>
            <a:ext cx="6769100" cy="3413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char* s2 = "Rio de Janeiro";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A8E37F67-AA27-4450-9854-7EC67E37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Ponteiros e Strings</a:t>
            </a:r>
          </a:p>
        </p:txBody>
      </p:sp>
      <p:sp>
        <p:nvSpPr>
          <p:cNvPr id="31747" name="Retângulo 5">
            <a:extLst>
              <a:ext uri="{FF2B5EF4-FFF2-40B4-BE49-F238E27FC236}">
                <a16:creationId xmlns:a16="http://schemas.microsoft.com/office/drawing/2014/main" id="{B222073C-800D-4BC9-B277-56EF4A9F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724400"/>
            <a:ext cx="1871662" cy="15843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914400" eaLnBrk="1" hangingPunct="1"/>
            <a:r>
              <a:rPr lang="pt-BR" altLang="pt-BR" dirty="0"/>
              <a:t>Tentativa de atribuir o endereço da constante "Rio" à constante </a:t>
            </a:r>
            <a:r>
              <a:rPr lang="pt-BR" altLang="pt-BR" i="1" dirty="0"/>
              <a:t>cidade</a:t>
            </a:r>
            <a:endParaRPr lang="pt-BR" altLang="pt-BR" sz="2000" b="1" i="1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156D5F-10D5-4C91-8E5F-72DFE3BFDFEC}"/>
              </a:ext>
            </a:extLst>
          </p:cNvPr>
          <p:cNvSpPr/>
          <p:nvPr/>
        </p:nvSpPr>
        <p:spPr bwMode="auto">
          <a:xfrm>
            <a:off x="1547813" y="2997200"/>
            <a:ext cx="2016125" cy="11525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defTabSz="914400">
              <a:defRPr/>
            </a:pPr>
            <a:r>
              <a:rPr lang="pt-BR" dirty="0" err="1">
                <a:ea typeface="Lucida Sans Unicode" pitchFamily="34" charset="0"/>
              </a:rPr>
              <a:t>char</a:t>
            </a:r>
            <a:r>
              <a:rPr lang="pt-BR" dirty="0">
                <a:ea typeface="Lucida Sans Unicode" pitchFamily="34" charset="0"/>
              </a:rPr>
              <a:t> cidade[4] ;</a:t>
            </a:r>
          </a:p>
          <a:p>
            <a:pPr algn="l" defTabSz="914400">
              <a:defRPr/>
            </a:pPr>
            <a:r>
              <a:rPr lang="pt-BR" dirty="0">
                <a:ea typeface="Lucida Sans Unicode" pitchFamily="34" charset="0"/>
              </a:rPr>
              <a:t>cidade = "Rio";</a:t>
            </a:r>
          </a:p>
          <a:p>
            <a:pPr algn="l" defTabSz="914400">
              <a:defRPr/>
            </a:pPr>
            <a:r>
              <a:rPr lang="pt-BR" sz="2000" b="1" dirty="0">
                <a:solidFill>
                  <a:srgbClr val="FF0000"/>
                </a:solidFill>
                <a:ea typeface="Lucida Sans Unicode" pitchFamily="34" charset="0"/>
              </a:rPr>
              <a:t>ERRADO!!!!</a:t>
            </a:r>
          </a:p>
        </p:txBody>
      </p:sp>
      <p:cxnSp>
        <p:nvCxnSpPr>
          <p:cNvPr id="31749" name="Conector de seta reta 7">
            <a:extLst>
              <a:ext uri="{FF2B5EF4-FFF2-40B4-BE49-F238E27FC236}">
                <a16:creationId xmlns:a16="http://schemas.microsoft.com/office/drawing/2014/main" id="{F7EEA7FA-6E6E-47C4-912F-26D5C24FD760}"/>
              </a:ext>
            </a:extLst>
          </p:cNvPr>
          <p:cNvCxnSpPr>
            <a:cxnSpLocks noChangeShapeType="1"/>
            <a:endCxn id="9" idx="4"/>
          </p:cNvCxnSpPr>
          <p:nvPr/>
        </p:nvCxnSpPr>
        <p:spPr bwMode="auto">
          <a:xfrm flipH="1" flipV="1">
            <a:off x="2393950" y="2636838"/>
            <a:ext cx="90488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8FE1BEE8-44F4-4267-8023-1729941CF0C2}"/>
              </a:ext>
            </a:extLst>
          </p:cNvPr>
          <p:cNvSpPr/>
          <p:nvPr/>
        </p:nvSpPr>
        <p:spPr bwMode="auto">
          <a:xfrm>
            <a:off x="1008063" y="1557338"/>
            <a:ext cx="2771775" cy="1079500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>
              <a:defRPr/>
            </a:pPr>
            <a:r>
              <a:rPr lang="pt-BR" sz="1400" i="1" dirty="0">
                <a:ea typeface="Lucida Sans Unicode" pitchFamily="34" charset="0"/>
              </a:rPr>
              <a:t>cidade:</a:t>
            </a:r>
            <a:r>
              <a:rPr lang="pt-BR" sz="1400" dirty="0">
                <a:ea typeface="Lucida Sans Unicode" pitchFamily="34" charset="0"/>
              </a:rPr>
              <a:t> constante que armazena o endereço inicial do vetor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65099C3-12D5-4557-99AB-C71DFE2A0983}"/>
              </a:ext>
            </a:extLst>
          </p:cNvPr>
          <p:cNvCxnSpPr>
            <a:cxnSpLocks noChangeShapeType="1"/>
            <a:endCxn id="31747" idx="0"/>
          </p:cNvCxnSpPr>
          <p:nvPr/>
        </p:nvCxnSpPr>
        <p:spPr bwMode="auto">
          <a:xfrm>
            <a:off x="2339975" y="3933825"/>
            <a:ext cx="144463" cy="7905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6FD84C-FE58-4910-91D7-AE8AAAF55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4724400"/>
            <a:ext cx="2520950" cy="158432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914400" eaLnBrk="1" hangingPunct="1"/>
            <a:r>
              <a:rPr lang="pt-BR" altLang="pt-BR" dirty="0"/>
              <a:t>Atribuição do endereço da constante "Rio" à variável </a:t>
            </a:r>
            <a:r>
              <a:rPr lang="pt-BR" altLang="pt-BR" i="1" dirty="0" err="1"/>
              <a:t>city</a:t>
            </a:r>
            <a:endParaRPr lang="pt-BR" altLang="pt-BR" sz="2000" b="1" i="1" dirty="0">
              <a:solidFill>
                <a:srgbClr val="FF0000"/>
              </a:solidFill>
            </a:endParaRPr>
          </a:p>
        </p:txBody>
      </p:sp>
      <p:sp>
        <p:nvSpPr>
          <p:cNvPr id="21" name="Retângulo 3">
            <a:extLst>
              <a:ext uri="{FF2B5EF4-FFF2-40B4-BE49-F238E27FC236}">
                <a16:creationId xmlns:a16="http://schemas.microsoft.com/office/drawing/2014/main" id="{A570D037-BAF7-4453-932D-9E981312DEA4}"/>
              </a:ext>
            </a:extLst>
          </p:cNvPr>
          <p:cNvSpPr/>
          <p:nvPr/>
        </p:nvSpPr>
        <p:spPr bwMode="auto">
          <a:xfrm>
            <a:off x="5543550" y="2997200"/>
            <a:ext cx="2520950" cy="11525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defTabSz="914400">
              <a:defRPr/>
            </a:pPr>
            <a:r>
              <a:rPr lang="pt-BR" dirty="0">
                <a:ea typeface="Lucida Sans Unicode" pitchFamily="34" charset="0"/>
              </a:rPr>
              <a:t>char cidade[4] ="Rio";</a:t>
            </a:r>
          </a:p>
          <a:p>
            <a:pPr algn="l" defTabSz="914400">
              <a:defRPr/>
            </a:pPr>
            <a:r>
              <a:rPr lang="pt-BR" dirty="0" err="1">
                <a:ea typeface="Lucida Sans Unicode" pitchFamily="34" charset="0"/>
              </a:rPr>
              <a:t>char</a:t>
            </a:r>
            <a:r>
              <a:rPr lang="pt-BR" dirty="0">
                <a:ea typeface="Lucida Sans Unicode" pitchFamily="34" charset="0"/>
              </a:rPr>
              <a:t> *  city; </a:t>
            </a:r>
          </a:p>
          <a:p>
            <a:pPr algn="l" defTabSz="914400">
              <a:defRPr/>
            </a:pPr>
            <a:r>
              <a:rPr lang="pt-BR" dirty="0">
                <a:ea typeface="Lucida Sans Unicode" pitchFamily="34" charset="0"/>
              </a:rPr>
              <a:t>city = "Rio";</a:t>
            </a:r>
          </a:p>
          <a:p>
            <a:pPr algn="l" defTabSz="914400">
              <a:defRPr/>
            </a:pPr>
            <a:r>
              <a:rPr lang="pt-BR" sz="2000" b="1" dirty="0">
                <a:solidFill>
                  <a:srgbClr val="1E0660"/>
                </a:solidFill>
                <a:ea typeface="Lucida Sans Unicode" pitchFamily="34" charset="0"/>
              </a:rPr>
              <a:t>CERTO!!!</a:t>
            </a:r>
          </a:p>
        </p:txBody>
      </p:sp>
      <p:cxnSp>
        <p:nvCxnSpPr>
          <p:cNvPr id="31754" name="Conector de seta reta 21">
            <a:extLst>
              <a:ext uri="{FF2B5EF4-FFF2-40B4-BE49-F238E27FC236}">
                <a16:creationId xmlns:a16="http://schemas.microsoft.com/office/drawing/2014/main" id="{A56D6335-B08B-4C34-9876-21D29199ECB6}"/>
              </a:ext>
            </a:extLst>
          </p:cNvPr>
          <p:cNvCxnSpPr>
            <a:cxnSpLocks noChangeShapeType="1"/>
            <a:endCxn id="23" idx="4"/>
          </p:cNvCxnSpPr>
          <p:nvPr/>
        </p:nvCxnSpPr>
        <p:spPr bwMode="auto">
          <a:xfrm flipH="1" flipV="1">
            <a:off x="6389688" y="2636838"/>
            <a:ext cx="90487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70757A0-1B24-4890-B4E6-0DAE5B2D3FAA}"/>
              </a:ext>
            </a:extLst>
          </p:cNvPr>
          <p:cNvSpPr/>
          <p:nvPr/>
        </p:nvSpPr>
        <p:spPr bwMode="auto">
          <a:xfrm>
            <a:off x="5003800" y="1557338"/>
            <a:ext cx="2771775" cy="1079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400">
              <a:defRPr/>
            </a:pPr>
            <a:r>
              <a:rPr lang="pt-BR" sz="1400" i="1" dirty="0">
                <a:ea typeface="Lucida Sans Unicode" pitchFamily="34" charset="0"/>
              </a:rPr>
              <a:t>cidade:</a:t>
            </a:r>
            <a:r>
              <a:rPr lang="pt-BR" sz="1400" dirty="0">
                <a:ea typeface="Lucida Sans Unicode" pitchFamily="34" charset="0"/>
              </a:rPr>
              <a:t> constante que armazena o endereço inicial do vetor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D9B103D-E6F1-4B7F-8660-086ADFA005BA}"/>
              </a:ext>
            </a:extLst>
          </p:cNvPr>
          <p:cNvCxnSpPr>
            <a:cxnSpLocks noChangeShapeType="1"/>
            <a:endCxn id="18" idx="0"/>
          </p:cNvCxnSpPr>
          <p:nvPr/>
        </p:nvCxnSpPr>
        <p:spPr bwMode="auto">
          <a:xfrm>
            <a:off x="6119813" y="4076700"/>
            <a:ext cx="684212" cy="647700"/>
          </a:xfrm>
          <a:prstGeom prst="straightConnector1">
            <a:avLst/>
          </a:prstGeom>
          <a:noFill/>
          <a:ln w="9525" algn="ctr">
            <a:solidFill>
              <a:srgbClr val="1E066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7D391CE0-EC97-4A4D-ABD7-C250647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Geram a mesma saída?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C9CB4C-3E48-4958-872A-9910B6BEF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400" eaLnBrk="1" hangingPunct="1"/>
            <a:r>
              <a:rPr lang="pt-BR" altLang="pt-BR" sz="1600" dirty="0" err="1"/>
              <a:t>int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main</a:t>
            </a:r>
            <a:r>
              <a:rPr lang="pt-BR" altLang="pt-BR" sz="1600" dirty="0"/>
              <a:t>(</a:t>
            </a:r>
            <a:r>
              <a:rPr lang="pt-BR" altLang="pt-BR" sz="1600" dirty="0" err="1"/>
              <a:t>void</a:t>
            </a:r>
            <a:r>
              <a:rPr lang="pt-BR" altLang="pt-BR" sz="1600" dirty="0"/>
              <a:t>) {</a:t>
            </a:r>
          </a:p>
          <a:p>
            <a:pPr algn="l" defTabSz="914400" eaLnBrk="1" hangingPunct="1"/>
            <a:r>
              <a:rPr lang="pt-BR" altLang="pt-BR" sz="1600" dirty="0"/>
              <a:t>      char * mensagem = "</a:t>
            </a:r>
            <a:r>
              <a:rPr lang="pt-BR" altLang="pt-BR" sz="1600" dirty="0" err="1"/>
              <a:t>Ola</a:t>
            </a:r>
            <a:r>
              <a:rPr lang="pt-BR" altLang="pt-BR" sz="1600" dirty="0"/>
              <a:t>";</a:t>
            </a:r>
          </a:p>
          <a:p>
            <a:pPr algn="l" defTabSz="914400" eaLnBrk="1" hangingPunct="1"/>
            <a:r>
              <a:rPr lang="pt-BR" altLang="pt-BR" sz="1600" dirty="0"/>
              <a:t>      </a:t>
            </a:r>
            <a:r>
              <a:rPr lang="pt-BR" altLang="pt-BR" sz="1600" dirty="0" err="1"/>
              <a:t>printf</a:t>
            </a:r>
            <a:r>
              <a:rPr lang="pt-BR" altLang="pt-BR" sz="1600" dirty="0"/>
              <a:t>("%s", ++mensagem);</a:t>
            </a:r>
          </a:p>
          <a:p>
            <a:pPr algn="l" defTabSz="914400" eaLnBrk="1" hangingPunct="1"/>
            <a:r>
              <a:rPr lang="pt-BR" altLang="pt-BR" sz="1600" dirty="0"/>
              <a:t>      </a:t>
            </a:r>
            <a:r>
              <a:rPr lang="pt-BR" altLang="pt-BR" sz="1600" dirty="0" err="1"/>
              <a:t>return</a:t>
            </a:r>
            <a:r>
              <a:rPr lang="pt-BR" altLang="pt-BR" sz="1600" dirty="0"/>
              <a:t> 0;</a:t>
            </a:r>
          </a:p>
          <a:p>
            <a:pPr algn="l" defTabSz="914400" eaLnBrk="1" hangingPunct="1"/>
            <a:r>
              <a:rPr lang="pt-BR" altLang="pt-BR" sz="1600" dirty="0"/>
              <a:t>}</a:t>
            </a:r>
            <a:endParaRPr lang="pt-BR" sz="1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2E22B3-1AB8-4509-93B8-D61D60B060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defTabSz="914400" eaLnBrk="1" hangingPunct="1"/>
            <a:r>
              <a:rPr lang="pt-BR" altLang="pt-BR" sz="1600" dirty="0" err="1"/>
              <a:t>int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main</a:t>
            </a:r>
            <a:r>
              <a:rPr lang="pt-BR" altLang="pt-BR" sz="1600" dirty="0"/>
              <a:t>(</a:t>
            </a:r>
            <a:r>
              <a:rPr lang="pt-BR" altLang="pt-BR" sz="1600" dirty="0" err="1"/>
              <a:t>void</a:t>
            </a:r>
            <a:r>
              <a:rPr lang="pt-BR" altLang="pt-BR" sz="1600" dirty="0"/>
              <a:t>) {</a:t>
            </a:r>
          </a:p>
          <a:p>
            <a:pPr algn="l" defTabSz="914400" eaLnBrk="1" hangingPunct="1"/>
            <a:r>
              <a:rPr lang="pt-BR" altLang="pt-BR" sz="1600" dirty="0"/>
              <a:t>      char  mensagem[] = "</a:t>
            </a:r>
            <a:r>
              <a:rPr lang="pt-BR" altLang="pt-BR" sz="1600" dirty="0" err="1"/>
              <a:t>Ola</a:t>
            </a:r>
            <a:r>
              <a:rPr lang="pt-BR" altLang="pt-BR" sz="1600" dirty="0"/>
              <a:t>";</a:t>
            </a:r>
          </a:p>
          <a:p>
            <a:pPr algn="l" defTabSz="914400" eaLnBrk="1" hangingPunct="1"/>
            <a:r>
              <a:rPr lang="pt-BR" altLang="pt-BR" sz="1600" dirty="0"/>
              <a:t>      </a:t>
            </a:r>
            <a:r>
              <a:rPr lang="pt-BR" altLang="pt-BR" sz="1600" dirty="0" err="1"/>
              <a:t>printf</a:t>
            </a:r>
            <a:r>
              <a:rPr lang="pt-BR" altLang="pt-BR" sz="1600" dirty="0"/>
              <a:t>("%s", ++mensagem);</a:t>
            </a:r>
          </a:p>
          <a:p>
            <a:pPr algn="l" defTabSz="914400" eaLnBrk="1" hangingPunct="1"/>
            <a:r>
              <a:rPr lang="pt-BR" altLang="pt-BR" sz="1600" dirty="0"/>
              <a:t>      </a:t>
            </a:r>
            <a:r>
              <a:rPr lang="pt-BR" altLang="pt-BR" sz="1600" dirty="0" err="1"/>
              <a:t>return</a:t>
            </a:r>
            <a:r>
              <a:rPr lang="pt-BR" altLang="pt-BR" sz="1600" dirty="0"/>
              <a:t> 0;</a:t>
            </a:r>
          </a:p>
          <a:p>
            <a:pPr algn="l" defTabSz="914400" eaLnBrk="1" hangingPunct="1"/>
            <a:r>
              <a:rPr lang="pt-BR" altLang="pt-BR" sz="1600" dirty="0"/>
              <a:t>}</a:t>
            </a:r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1227A0-4642-47D3-A1B7-AB03988D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437063"/>
            <a:ext cx="3816350" cy="7921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defTabSz="914400" eaLnBrk="1" hangingPunct="1"/>
            <a:r>
              <a:rPr lang="pt-BR" altLang="pt-BR" sz="2000" dirty="0"/>
              <a:t>Exibe  </a:t>
            </a:r>
            <a:r>
              <a:rPr lang="pt-BR" altLang="pt-BR" sz="2000" dirty="0" err="1">
                <a:solidFill>
                  <a:srgbClr val="FF0000"/>
                </a:solidFill>
              </a:rPr>
              <a:t>la</a:t>
            </a:r>
            <a:endParaRPr lang="pt-BR" altLang="pt-BR" sz="2000" dirty="0">
              <a:solidFill>
                <a:srgbClr val="FF0000"/>
              </a:solidFill>
            </a:endParaRPr>
          </a:p>
          <a:p>
            <a:pPr algn="l" defTabSz="914400" eaLnBrk="1" hangingPunct="1"/>
            <a:r>
              <a:rPr lang="pt-BR" altLang="pt-BR" sz="2000" dirty="0">
                <a:solidFill>
                  <a:srgbClr val="0339E7"/>
                </a:solidFill>
              </a:rPr>
              <a:t>Ponteiro variável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7FCDAB-5A5B-4C93-B68B-CDFA77913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365625"/>
            <a:ext cx="3455987" cy="9350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defTabSz="914400" eaLnBrk="1" hangingPunct="1"/>
            <a:r>
              <a:rPr lang="pt-BR" altLang="pt-BR" dirty="0"/>
              <a:t>ERRO DE COMPILAÇÃO:</a:t>
            </a:r>
          </a:p>
          <a:p>
            <a:pPr algn="l" defTabSz="914400" eaLnBrk="1" hangingPunct="1"/>
            <a:r>
              <a:rPr lang="pt-BR" altLang="pt-BR" dirty="0"/>
              <a:t> tentativa de modificar </a:t>
            </a:r>
          </a:p>
          <a:p>
            <a:pPr algn="l" defTabSz="914400" eaLnBrk="1" hangingPunct="1"/>
            <a:r>
              <a:rPr lang="pt-BR" altLang="pt-BR" dirty="0">
                <a:solidFill>
                  <a:srgbClr val="FF0000"/>
                </a:solidFill>
              </a:rPr>
              <a:t>ponteiro constante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id="{89DB0F02-1B24-43BE-954C-88472F238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Tópicos</a:t>
            </a: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1CDAC111-A6C3-4C5D-9293-27FB51BF4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dirty="0"/>
              <a:t>Revisão Caracteres</a:t>
            </a:r>
          </a:p>
          <a:p>
            <a:pPr marL="334963" indent="-334963" eaLnBrk="1" hangingPunct="1"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dirty="0"/>
              <a:t>Cadeias de caracteres</a:t>
            </a:r>
          </a:p>
          <a:p>
            <a:pPr marL="738188" lvl="1" indent="-280988" eaLnBrk="1" hangingPunct="1">
              <a:buFont typeface="Arial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dirty="0"/>
              <a:t>Leitura de caracteres e cadeias de caracteres</a:t>
            </a:r>
            <a:r>
              <a:rPr lang="en-US" dirty="0"/>
              <a:t> </a:t>
            </a:r>
          </a:p>
          <a:p>
            <a:pPr marL="738188" lvl="1" indent="-280988" eaLnBrk="1" hangingPunct="1">
              <a:buFont typeface="Arial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dirty="0"/>
              <a:t>Exemplos de funções que manipulam cadeias de caracteres</a:t>
            </a:r>
          </a:p>
          <a:p>
            <a:pPr marL="738188" lvl="1" indent="-280988" eaLnBrk="1" hangingPunct="1">
              <a:buFont typeface="Arial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dirty="0"/>
              <a:t>Funções recursivas para cadeias de caracteres</a:t>
            </a:r>
          </a:p>
          <a:p>
            <a:pPr marL="738188" lvl="1" indent="-280988" eaLnBrk="1" hangingPunct="1">
              <a:buFont typeface="Arial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dirty="0"/>
              <a:t>Constante cadeia de caracteres</a:t>
            </a:r>
          </a:p>
          <a:p>
            <a:pPr marL="338138" indent="-338138" eaLnBrk="1" hangingPunct="1"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dirty="0"/>
              <a:t>Vetor de cadeias de caracteres</a:t>
            </a:r>
          </a:p>
          <a:p>
            <a:pPr marL="334963" indent="-334963" eaLnBrk="1" hangingPunct="1"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>
            <a:extLst>
              <a:ext uri="{FF2B5EF4-FFF2-40B4-BE49-F238E27FC236}">
                <a16:creationId xmlns:a16="http://schemas.microsoft.com/office/drawing/2014/main" id="{60D5C80D-2F06-49E5-8ABC-EAC995337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Vetor de cadeia de caracteres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0510942-FDDC-4482-B67A-8B1D55DC8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Alocação de vetor de cadeia de caracteres:</a:t>
            </a:r>
          </a:p>
          <a:p>
            <a:pPr lvl="1" eaLnBrk="1" hangingPunct="1"/>
            <a:r>
              <a:rPr lang="pt-BR" altLang="en-US"/>
              <a:t>alocação estática:</a:t>
            </a:r>
          </a:p>
          <a:p>
            <a:pPr lvl="2" eaLnBrk="1" hangingPunct="1"/>
            <a:r>
              <a:rPr lang="pt-BR" altLang="en-US"/>
              <a:t>alocação como matriz estática de elementos do tipo char</a:t>
            </a:r>
          </a:p>
          <a:p>
            <a:pPr lvl="1" eaLnBrk="1" hangingPunct="1"/>
            <a:r>
              <a:rPr lang="pt-BR" altLang="en-US"/>
              <a:t>alocação dinâmica:</a:t>
            </a:r>
          </a:p>
          <a:p>
            <a:pPr lvl="2" eaLnBrk="1" hangingPunct="1"/>
            <a:r>
              <a:rPr lang="pt-BR" altLang="en-US"/>
              <a:t>alocação como vetor de ponteiros</a:t>
            </a:r>
          </a:p>
          <a:p>
            <a:pPr lvl="2" eaLnBrk="1" hangingPunct="1"/>
            <a:r>
              <a:rPr lang="pt-BR" altLang="en-US"/>
              <a:t>cada cadeia de caracteres (elemento do vetor) </a:t>
            </a:r>
            <a:br>
              <a:rPr lang="pt-BR" altLang="en-US"/>
            </a:br>
            <a:r>
              <a:rPr lang="pt-BR" altLang="en-US"/>
              <a:t>é alocada dinamicamente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>
            <a:extLst>
              <a:ext uri="{FF2B5EF4-FFF2-40B4-BE49-F238E27FC236}">
                <a16:creationId xmlns:a16="http://schemas.microsoft.com/office/drawing/2014/main" id="{F3FE3B17-1027-4816-9F67-A99A348CC60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19928812-F5BC-44D3-93D1-ED3EB611613A}" type="slidenum">
              <a:rPr lang="pt-BR" altLang="pt-BR" sz="1400">
                <a:solidFill>
                  <a:srgbClr val="000000"/>
                </a:solidFill>
                <a:ea typeface="Arial Unicode MS" pitchFamily="34" charset="-128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21</a:t>
            </a:fld>
            <a:endParaRPr lang="pt-BR" altLang="pt-BR" sz="140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05C00E53-013F-481E-820E-6567FFA96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Vetor de Strings – Alocação Estática</a:t>
            </a:r>
            <a:endParaRPr lang="pt-BR" altLang="pt-BR" i="1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123FCD5-8D00-46AE-9DA2-1D8FDD8D3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dirty="0"/>
              <a:t>Declaração:</a:t>
            </a:r>
          </a:p>
          <a:p>
            <a:pPr algn="ctr">
              <a:buFont typeface="Times New Roman" panose="02020603050405020304" pitchFamily="18" charset="0"/>
              <a:buNone/>
            </a:pPr>
            <a:r>
              <a:rPr lang="pt-BR" altLang="pt-BR" sz="1800" b="1" i="1" dirty="0">
                <a:solidFill>
                  <a:srgbClr val="006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altLang="pt-BR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nomeVetStr</a:t>
            </a:r>
            <a:r>
              <a:rPr lang="pt-BR" altLang="pt-BR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8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nºdeStrings</a:t>
            </a:r>
            <a:r>
              <a:rPr lang="pt-BR" altLang="pt-BR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pt-BR" altLang="pt-BR" sz="18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nºdeCaracteresdasStrings</a:t>
            </a:r>
            <a:r>
              <a:rPr lang="pt-BR" altLang="pt-BR" sz="1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pt-BR" altLang="pt-BR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endParaRPr lang="pt-BR" altLang="pt-BR" sz="2000" dirty="0"/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000" dirty="0"/>
              <a:t>Como acessar uma </a:t>
            </a:r>
            <a:r>
              <a:rPr lang="pt-BR" altLang="pt-BR" sz="2000" dirty="0" err="1"/>
              <a:t>string</a:t>
            </a:r>
            <a:r>
              <a:rPr lang="pt-BR" altLang="pt-BR" sz="2000" dirty="0"/>
              <a:t>  individual?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000" b="1" i="1" dirty="0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2000" b="1" i="1" dirty="0" err="1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nomeVetStr</a:t>
            </a:r>
            <a:r>
              <a:rPr lang="pt-BR" altLang="pt-BR" sz="2000" b="1" i="1" dirty="0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000" b="1" i="1" dirty="0" err="1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nºstr</a:t>
            </a:r>
            <a:r>
              <a:rPr lang="pt-BR" altLang="pt-BR" sz="2000" b="1" i="1" dirty="0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000" dirty="0"/>
              <a:t>Como acessar uma letra de uma </a:t>
            </a:r>
            <a:r>
              <a:rPr lang="pt-BR" altLang="pt-BR" sz="2000" dirty="0" err="1"/>
              <a:t>string</a:t>
            </a:r>
            <a:r>
              <a:rPr lang="pt-BR" altLang="pt-BR" sz="2000" dirty="0"/>
              <a:t> do vetor? 	</a:t>
            </a:r>
            <a:r>
              <a:rPr lang="pt-BR" altLang="pt-BR" sz="2000" b="1" i="1" dirty="0" err="1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nomeVetStr</a:t>
            </a:r>
            <a:r>
              <a:rPr lang="pt-BR" altLang="pt-BR" sz="2000" b="1" i="1" dirty="0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000" b="1" i="1" dirty="0" err="1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nºstr</a:t>
            </a:r>
            <a:r>
              <a:rPr lang="pt-BR" altLang="pt-BR" sz="2000" b="1" i="1" dirty="0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pt-BR" altLang="pt-BR" sz="2000" b="1" i="1" dirty="0" err="1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nºLetra</a:t>
            </a:r>
            <a:r>
              <a:rPr lang="pt-BR" altLang="pt-BR" sz="2000" b="1" i="1" dirty="0">
                <a:solidFill>
                  <a:srgbClr val="CF0E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altLang="pt-BR" b="1" i="1" dirty="0">
              <a:solidFill>
                <a:srgbClr val="B84700"/>
              </a:solidFill>
            </a:endParaRPr>
          </a:p>
          <a:p>
            <a:pPr>
              <a:buFont typeface="Times New Roman" panose="02020603050405020304" pitchFamily="18" charset="0"/>
              <a:buNone/>
            </a:pPr>
            <a:endParaRPr lang="pt-BR" altLang="pt-BR" b="1" dirty="0">
              <a:solidFill>
                <a:srgbClr val="B847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BDE6BD-5FB8-4BD0-9D57-4AB72996380A}"/>
              </a:ext>
            </a:extLst>
          </p:cNvPr>
          <p:cNvSpPr/>
          <p:nvPr/>
        </p:nvSpPr>
        <p:spPr>
          <a:xfrm>
            <a:off x="468313" y="6092825"/>
            <a:ext cx="8395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pt-BR" altLang="en-US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(</a:t>
            </a:r>
            <a:r>
              <a:rPr lang="pt-BR" altLang="en-US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alunos[ i ][ j ] </a:t>
            </a:r>
            <a:r>
              <a:rPr lang="pt-BR" altLang="en-US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acessa a (j+1)-</a:t>
            </a:r>
            <a:r>
              <a:rPr lang="pt-BR" altLang="en-US" dirty="0" err="1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ésima</a:t>
            </a:r>
            <a:r>
              <a:rPr lang="pt-BR" altLang="en-US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 letra do nome do (i+1)-</a:t>
            </a:r>
            <a:r>
              <a:rPr lang="pt-BR" altLang="en-US" dirty="0" err="1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ésimo</a:t>
            </a:r>
            <a:r>
              <a:rPr lang="pt-BR" altLang="en-US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 aluno</a:t>
            </a:r>
            <a:r>
              <a:rPr lang="en-US" altLang="en-US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)</a:t>
            </a:r>
            <a:endParaRPr lang="pt-BR" altLang="en-US" dirty="0">
              <a:latin typeface="Calibri" panose="020F0502020204030204" pitchFamily="34" charset="0"/>
              <a:ea typeface="Lucida Sans Unicode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BA6F9E5-9EA8-4759-81B6-8A63A2BF1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697754"/>
            <a:ext cx="7704136" cy="227754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1" algn="l" defTabSz="914400">
              <a:defRPr/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alunos[50][81];={"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Ana","Pedro","Jose","Maria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lvl="1" algn="l" defTabSz="914400">
              <a:defRPr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 algn="l" defTabSz="914400">
              <a:defRPr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2;</a:t>
            </a:r>
          </a:p>
          <a:p>
            <a:pPr lvl="1" algn="l" defTabSz="914400">
              <a:defRPr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j=3</a:t>
            </a:r>
          </a:p>
          <a:p>
            <a:pPr lvl="1" algn="l" defTabSz="914400">
              <a:defRPr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alunos[i]);  // </a:t>
            </a:r>
            <a:r>
              <a:rPr lang="pt-BR" b="1" dirty="0">
                <a:solidFill>
                  <a:srgbClr val="0C68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exibe Jose</a:t>
            </a:r>
          </a:p>
          <a:p>
            <a:pPr lvl="1" algn="l" defTabSz="914400">
              <a:defRPr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("%c\n", alunos[i][j]); // </a:t>
            </a:r>
            <a:r>
              <a:rPr lang="pt-BR" b="1" dirty="0">
                <a:solidFill>
                  <a:srgbClr val="0C6822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exibe e</a:t>
            </a:r>
            <a:endParaRPr lang="pt-BR" b="1" dirty="0">
              <a:solidFill>
                <a:srgbClr val="0C68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14400">
              <a:defRPr/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1">
            <a:extLst>
              <a:ext uri="{FF2B5EF4-FFF2-40B4-BE49-F238E27FC236}">
                <a16:creationId xmlns:a16="http://schemas.microsoft.com/office/drawing/2014/main" id="{CC71DA9F-113A-4629-A725-21C35D06E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Declaração e Inicialização</a:t>
            </a:r>
            <a:endParaRPr lang="pt-BR" altLang="pt-BR" i="1"/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817017D6-5E7C-4130-9AFC-209CF33D1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2000" dirty="0"/>
              <a:t>#include &lt;</a:t>
            </a:r>
            <a:r>
              <a:rPr lang="pt-BR" altLang="pt-BR" sz="2000" dirty="0" err="1"/>
              <a:t>stdio.h</a:t>
            </a:r>
            <a:r>
              <a:rPr lang="pt-BR" altLang="pt-BR" sz="2000" dirty="0"/>
              <a:t>&gt;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main</a:t>
            </a:r>
            <a:r>
              <a:rPr lang="pt-BR" altLang="pt-BR" sz="2000" dirty="0"/>
              <a:t>(</a:t>
            </a:r>
            <a:r>
              <a:rPr lang="pt-BR" altLang="pt-BR" sz="2000" dirty="0" err="1"/>
              <a:t>void</a:t>
            </a:r>
            <a:r>
              <a:rPr lang="pt-BR" altLang="pt-BR" sz="2000" dirty="0"/>
              <a:t>)</a:t>
            </a:r>
          </a:p>
          <a:p>
            <a:r>
              <a:rPr lang="pt-BR" altLang="pt-BR" sz="2000" dirty="0"/>
              <a:t>{</a:t>
            </a:r>
          </a:p>
          <a:p>
            <a:pPr indent="114300"/>
            <a:r>
              <a:rPr lang="pt-BR" altLang="pt-BR" sz="2000" dirty="0"/>
              <a:t>char meses[12][20]={"</a:t>
            </a:r>
            <a:r>
              <a:rPr lang="pt-BR" altLang="pt-BR" sz="1600" dirty="0" err="1"/>
              <a:t>Janeiro","Fevereiro</a:t>
            </a:r>
            <a:r>
              <a:rPr lang="pt-BR" altLang="pt-BR" sz="1600" dirty="0"/>
              <a:t>" , "Março“,</a:t>
            </a:r>
          </a:p>
          <a:p>
            <a:pPr indent="3067050"/>
            <a:r>
              <a:rPr lang="pt-BR" altLang="pt-BR" sz="1600" dirty="0"/>
              <a:t> "Abril", "Maio", "Junho",</a:t>
            </a:r>
          </a:p>
          <a:p>
            <a:pPr indent="3067050"/>
            <a:r>
              <a:rPr lang="pt-BR" altLang="pt-BR" sz="1600" dirty="0"/>
              <a:t> "</a:t>
            </a:r>
            <a:r>
              <a:rPr lang="pt-BR" altLang="pt-BR" sz="1600" dirty="0" err="1"/>
              <a:t>Julho","Agosto","Setembro","Outubro</a:t>
            </a:r>
            <a:r>
              <a:rPr lang="pt-BR" altLang="pt-BR" sz="1600" dirty="0"/>
              <a:t>",</a:t>
            </a:r>
          </a:p>
          <a:p>
            <a:pPr indent="3067050"/>
            <a:r>
              <a:rPr lang="pt-BR" altLang="pt-BR" sz="1600" dirty="0"/>
              <a:t> "</a:t>
            </a:r>
            <a:r>
              <a:rPr lang="pt-BR" altLang="pt-BR" sz="1600" dirty="0" err="1"/>
              <a:t>Novembro","Dezembro</a:t>
            </a:r>
            <a:r>
              <a:rPr lang="pt-BR" altLang="pt-BR" sz="2000" dirty="0"/>
              <a:t>"};</a:t>
            </a:r>
          </a:p>
          <a:p>
            <a:pPr indent="114300"/>
            <a:r>
              <a:rPr lang="pt-BR" altLang="pt-BR" sz="2000" dirty="0"/>
              <a:t>	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dia, mês, ano;</a:t>
            </a:r>
          </a:p>
          <a:p>
            <a:pPr indent="114300"/>
            <a:r>
              <a:rPr lang="pt-BR" altLang="pt-BR" sz="2000" dirty="0"/>
              <a:t>	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("Digite o </a:t>
            </a:r>
            <a:r>
              <a:rPr lang="pt-BR" altLang="pt-BR" sz="2000" dirty="0" err="1"/>
              <a:t>dia,mes</a:t>
            </a:r>
            <a:r>
              <a:rPr lang="pt-BR" altLang="pt-BR" sz="2000" dirty="0"/>
              <a:t> e ano do evento: );</a:t>
            </a:r>
          </a:p>
          <a:p>
            <a:pPr indent="114300"/>
            <a:r>
              <a:rPr lang="pt-BR" altLang="pt-BR" sz="2000" dirty="0"/>
              <a:t>	</a:t>
            </a:r>
            <a:r>
              <a:rPr lang="pt-BR" altLang="pt-BR" sz="2000" dirty="0" err="1"/>
              <a:t>scanf</a:t>
            </a:r>
            <a:r>
              <a:rPr lang="pt-BR" altLang="pt-BR" sz="2000" dirty="0"/>
              <a:t>("%</a:t>
            </a:r>
            <a:r>
              <a:rPr lang="pt-BR" altLang="pt-BR" sz="2000" dirty="0" err="1"/>
              <a:t>i%i%i</a:t>
            </a:r>
            <a:r>
              <a:rPr lang="pt-BR" altLang="pt-BR" sz="2000" dirty="0"/>
              <a:t>",&amp;dia,&amp;</a:t>
            </a:r>
            <a:r>
              <a:rPr lang="pt-BR" altLang="pt-BR" sz="2000" dirty="0" err="1"/>
              <a:t>mes</a:t>
            </a:r>
            <a:r>
              <a:rPr lang="pt-BR" altLang="pt-BR" sz="2000" dirty="0"/>
              <a:t>,&amp;ano);</a:t>
            </a:r>
          </a:p>
          <a:p>
            <a:pPr indent="114300"/>
            <a:r>
              <a:rPr lang="pt-BR" altLang="pt-BR" sz="2000" dirty="0"/>
              <a:t>	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("\</a:t>
            </a:r>
            <a:r>
              <a:rPr lang="pt-BR" altLang="pt-BR" sz="2000" dirty="0" err="1"/>
              <a:t>nRio</a:t>
            </a:r>
            <a:r>
              <a:rPr lang="pt-BR" altLang="pt-BR" sz="2000" dirty="0"/>
              <a:t>, %d de %s de %i",</a:t>
            </a:r>
          </a:p>
          <a:p>
            <a:pPr indent="114300"/>
            <a:r>
              <a:rPr lang="pt-BR" altLang="pt-BR" sz="2000" dirty="0"/>
              <a:t>			</a:t>
            </a:r>
            <a:r>
              <a:rPr lang="pt-BR" altLang="pt-BR" sz="2000" dirty="0" err="1"/>
              <a:t>dia,meses</a:t>
            </a:r>
            <a:r>
              <a:rPr lang="pt-BR" altLang="pt-BR" sz="2000" dirty="0"/>
              <a:t>[mes-1],ano);</a:t>
            </a:r>
          </a:p>
          <a:p>
            <a:pPr indent="552450"/>
            <a:r>
              <a:rPr lang="pt-BR" altLang="pt-BR" sz="2000" dirty="0"/>
              <a:t>	</a:t>
            </a:r>
            <a:r>
              <a:rPr lang="pt-BR" altLang="pt-BR" sz="2000" dirty="0" err="1"/>
              <a:t>return</a:t>
            </a:r>
            <a:r>
              <a:rPr lang="pt-BR" altLang="pt-BR" sz="2000" dirty="0"/>
              <a:t>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2000" dirty="0"/>
              <a:t>	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6B61F-A7A4-4368-B698-EADDBA33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busca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char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[][7], int n, char str[]){</a:t>
            </a:r>
          </a:p>
          <a:p>
            <a:pPr indent="457200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457200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001713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],str) == 0)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738188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indent="457200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[40];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list[4][7]= {"Carlos", "Ana", "Pedro", "Andre"};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b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:");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%6[^\n],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busca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list,4,nome) !=-1)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Você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entrar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.");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Você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entrar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.");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b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2FB7FE2-BCCA-457E-ACFD-99690E5BB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15440"/>
              </p:ext>
            </p:extLst>
          </p:nvPr>
        </p:nvGraphicFramePr>
        <p:xfrm>
          <a:off x="6324971" y="3032124"/>
          <a:ext cx="2398714" cy="793751"/>
        </p:xfrm>
        <a:graphic>
          <a:graphicData uri="http://schemas.openxmlformats.org/drawingml/2006/table">
            <a:tbl>
              <a:tblPr/>
              <a:tblGrid>
                <a:gridCol w="59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7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[0]</a:t>
                      </a:r>
                    </a:p>
                  </a:txBody>
                  <a:tcPr marL="68549" marR="685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49" marR="6854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\o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[1]</a:t>
                      </a:r>
                    </a:p>
                  </a:txBody>
                  <a:tcPr marL="68549" marR="685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49" marR="6854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[2]</a:t>
                      </a:r>
                    </a:p>
                  </a:txBody>
                  <a:tcPr marL="68549" marR="685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</a:p>
                  </a:txBody>
                  <a:tcPr marL="68549" marR="6854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[3]</a:t>
                      </a:r>
                    </a:p>
                  </a:txBody>
                  <a:tcPr marL="68549" marR="685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49" marR="6854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49" marR="68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6915" name="AutoShape 3">
            <a:extLst>
              <a:ext uri="{FF2B5EF4-FFF2-40B4-BE49-F238E27FC236}">
                <a16:creationId xmlns:a16="http://schemas.microsoft.com/office/drawing/2014/main" id="{8E1A9ED3-1132-4A4B-9154-7B0BA9327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2700" y="79375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ítulo 4">
            <a:extLst>
              <a:ext uri="{FF2B5EF4-FFF2-40B4-BE49-F238E27FC236}">
                <a16:creationId xmlns:a16="http://schemas.microsoft.com/office/drawing/2014/main" id="{C500B946-A758-41C3-BDB3-FD0195239EFA}"/>
              </a:ext>
            </a:extLst>
          </p:cNvPr>
          <p:cNvSpPr txBox="1">
            <a:spLocks/>
          </p:cNvSpPr>
          <p:nvPr/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fontAlgn="auto" hangingPunct="1"/>
            <a:endParaRPr lang="pt-BR" sz="2400" kern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91EA9B4-EBFA-4727-B8F8-A91AE7AC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26" y="72033"/>
            <a:ext cx="8609874" cy="665262"/>
          </a:xfrm>
        </p:spPr>
        <p:txBody>
          <a:bodyPr/>
          <a:lstStyle/>
          <a:p>
            <a:r>
              <a:rPr lang="pt-BR" sz="2400" kern="0" dirty="0"/>
              <a:t>Usando um Vetor </a:t>
            </a:r>
            <a:r>
              <a:rPr lang="pt-BR" sz="2400" kern="0" dirty="0" err="1"/>
              <a:t>Strings</a:t>
            </a:r>
            <a:r>
              <a:rPr lang="pt-BR" sz="2400" kern="0" dirty="0"/>
              <a:t> Alocado Estaticamente: </a:t>
            </a:r>
            <a:br>
              <a:rPr lang="pt-BR" sz="2400" kern="0" dirty="0"/>
            </a:br>
            <a:r>
              <a:rPr lang="pt-BR" sz="2400" kern="0" dirty="0"/>
              <a:t> Pode entrar na festa?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68B415AD-269C-4BC0-AE88-6A305BE9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solidFill>
            <a:schemeClr val="bg1"/>
          </a:solidFill>
        </p:spPr>
        <p:txBody>
          <a:bodyPr/>
          <a:lstStyle/>
          <a:p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busca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char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[][7], int n, char str[]){</a:t>
            </a:r>
          </a:p>
          <a:p>
            <a:pPr indent="457200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457200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001713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],str) == 0)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738188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indent="457200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[40];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list[4]= {"Carlos", "Ana", "Pedro", "Andre"};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b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:");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%6[^\n],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busca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list,4,nome) !=-1)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Você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entrar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.");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Você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pode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entrar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.");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b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1B7F724-792F-403A-B240-40BE05E9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Usando um Vetor de ponteiros para </a:t>
            </a:r>
            <a:r>
              <a:rPr lang="pt-BR" sz="2400" dirty="0" err="1"/>
              <a:t>Strings</a:t>
            </a:r>
            <a:r>
              <a:rPr lang="pt-BR" sz="2400" dirty="0"/>
              <a:t>: </a:t>
            </a:r>
            <a:br>
              <a:rPr lang="pt-BR" sz="2400" dirty="0"/>
            </a:br>
            <a:r>
              <a:rPr lang="pt-BR" sz="2400" dirty="0"/>
              <a:t> Pode entrar na festa?</a:t>
            </a:r>
          </a:p>
        </p:txBody>
      </p:sp>
      <p:cxnSp>
        <p:nvCxnSpPr>
          <p:cNvPr id="37892" name="AutoShape 4">
            <a:extLst>
              <a:ext uri="{FF2B5EF4-FFF2-40B4-BE49-F238E27FC236}">
                <a16:creationId xmlns:a16="http://schemas.microsoft.com/office/drawing/2014/main" id="{BE0F2A17-FD61-4E09-9309-477D883DE3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3175" y="74613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3" name="AutoShape 3">
            <a:extLst>
              <a:ext uri="{FF2B5EF4-FFF2-40B4-BE49-F238E27FC236}">
                <a16:creationId xmlns:a16="http://schemas.microsoft.com/office/drawing/2014/main" id="{BDD6F89A-DD97-4DA8-94E9-0527E18F45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2700" y="79375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4" name="AutoShape 2">
            <a:extLst>
              <a:ext uri="{FF2B5EF4-FFF2-40B4-BE49-F238E27FC236}">
                <a16:creationId xmlns:a16="http://schemas.microsoft.com/office/drawing/2014/main" id="{D7630FF6-AEB8-48AB-B4D2-76216239BD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0" y="82550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AutoShape 1">
            <a:extLst>
              <a:ext uri="{FF2B5EF4-FFF2-40B4-BE49-F238E27FC236}">
                <a16:creationId xmlns:a16="http://schemas.microsoft.com/office/drawing/2014/main" id="{8F38DFBB-FEA3-46DB-8150-50ED7C86DE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75" y="68263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18541877-8C50-4095-89D6-B9F77D4E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74659"/>
              </p:ext>
            </p:extLst>
          </p:nvPr>
        </p:nvGraphicFramePr>
        <p:xfrm>
          <a:off x="5796136" y="2348880"/>
          <a:ext cx="2679701" cy="771524"/>
        </p:xfrm>
        <a:graphic>
          <a:graphicData uri="http://schemas.openxmlformats.org/drawingml/2006/table">
            <a:tbl>
              <a:tblPr/>
              <a:tblGrid>
                <a:gridCol w="64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8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list[0]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\o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list[1]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list[2]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list[3]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7949" name="AutoShape 8">
            <a:extLst>
              <a:ext uri="{FF2B5EF4-FFF2-40B4-BE49-F238E27FC236}">
                <a16:creationId xmlns:a16="http://schemas.microsoft.com/office/drawing/2014/main" id="{3D537E4A-5109-4C31-84F6-BDDD459F91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3175" y="74613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7">
            <a:extLst>
              <a:ext uri="{FF2B5EF4-FFF2-40B4-BE49-F238E27FC236}">
                <a16:creationId xmlns:a16="http://schemas.microsoft.com/office/drawing/2014/main" id="{E537D78A-D417-426C-9B2A-AD871B4CC9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2700" y="79375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">
            <a:extLst>
              <a:ext uri="{FF2B5EF4-FFF2-40B4-BE49-F238E27FC236}">
                <a16:creationId xmlns:a16="http://schemas.microsoft.com/office/drawing/2014/main" id="{8717FF86-DE6F-4CBF-9871-E6A11AB9C8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0" y="82550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3D31C63-7C36-45F5-8DE9-B64906AE23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3974" y="2467942"/>
            <a:ext cx="287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E8FFE69-913E-4862-B9A8-94271980FA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3974" y="2644155"/>
            <a:ext cx="287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57FFFF0-96D4-4F91-B213-180E80486E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9211" y="2853705"/>
            <a:ext cx="287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F4D7AF0-EA99-407D-811F-FA22C44FE0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4449" y="3023567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3293F8B9-F568-4D5B-9111-422BC325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b="1" dirty="0"/>
              <a:t>Inicialização de um Vetor de </a:t>
            </a:r>
            <a:r>
              <a:rPr lang="pt-BR" altLang="pt-BR" sz="2400" b="1" dirty="0" err="1"/>
              <a:t>Strings</a:t>
            </a:r>
            <a:r>
              <a:rPr lang="pt-BR" altLang="pt-BR" sz="2400" b="1" dirty="0"/>
              <a:t> x</a:t>
            </a:r>
            <a:br>
              <a:rPr lang="pt-BR" altLang="pt-BR" sz="2400" b="1" dirty="0"/>
            </a:br>
            <a:r>
              <a:rPr lang="pt-BR" altLang="pt-BR" sz="2400" b="1" dirty="0"/>
              <a:t>Vetor de ponteiros para </a:t>
            </a:r>
            <a:r>
              <a:rPr lang="pt-BR" altLang="pt-BR" sz="2400" b="1" dirty="0" err="1"/>
              <a:t>Strings</a:t>
            </a:r>
            <a:endParaRPr lang="pt-BR" altLang="pt-BR" sz="2400" dirty="0"/>
          </a:p>
        </p:txBody>
      </p:sp>
      <p:sp>
        <p:nvSpPr>
          <p:cNvPr id="38915" name="Espaço Reservado para Conteúdo 2">
            <a:extLst>
              <a:ext uri="{FF2B5EF4-FFF2-40B4-BE49-F238E27FC236}">
                <a16:creationId xmlns:a16="http://schemas.microsoft.com/office/drawing/2014/main" id="{9AD425BE-4DBF-4F86-B2F7-1E97E08A2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rgbClr val="FF0000"/>
                </a:solidFill>
              </a:rPr>
              <a:t>Versão Vetor de </a:t>
            </a:r>
            <a:r>
              <a:rPr lang="pt-BR" altLang="pt-BR" b="1" dirty="0" err="1">
                <a:solidFill>
                  <a:srgbClr val="FF0000"/>
                </a:solidFill>
              </a:rPr>
              <a:t>Strings</a:t>
            </a:r>
            <a:endParaRPr lang="pt-BR" altLang="pt-BR" b="1" dirty="0">
              <a:solidFill>
                <a:srgbClr val="FF0000"/>
              </a:solidFill>
            </a:endParaRPr>
          </a:p>
          <a:p>
            <a:endParaRPr lang="pt-BR" altLang="pt-BR" b="1" dirty="0"/>
          </a:p>
          <a:p>
            <a:endParaRPr lang="pt-BR" altLang="pt-BR" b="1" dirty="0"/>
          </a:p>
          <a:p>
            <a:pPr>
              <a:buFont typeface="Wingdings" panose="05000000000000000000" pitchFamily="2" charset="2"/>
              <a:buNone/>
            </a:pPr>
            <a:endParaRPr lang="pt-BR" altLang="pt-BR" b="1" dirty="0"/>
          </a:p>
          <a:p>
            <a:endParaRPr lang="pt-BR" altLang="pt-BR" b="1" dirty="0">
              <a:solidFill>
                <a:srgbClr val="1E0660"/>
              </a:solidFill>
            </a:endParaRPr>
          </a:p>
          <a:p>
            <a:endParaRPr lang="pt-BR" altLang="pt-BR" b="1" dirty="0">
              <a:solidFill>
                <a:srgbClr val="1E0660"/>
              </a:solidFill>
            </a:endParaRPr>
          </a:p>
          <a:p>
            <a:r>
              <a:rPr lang="pt-BR" altLang="pt-BR" b="1" dirty="0">
                <a:solidFill>
                  <a:srgbClr val="1E0660"/>
                </a:solidFill>
              </a:rPr>
              <a:t>Versão Vetor de Ponteiros </a:t>
            </a:r>
            <a:endParaRPr lang="pt-BR" altLang="pt-BR" dirty="0">
              <a:solidFill>
                <a:srgbClr val="1E0660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CA9F5BF-E532-4253-A825-E6E134AFB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40995"/>
              </p:ext>
            </p:extLst>
          </p:nvPr>
        </p:nvGraphicFramePr>
        <p:xfrm>
          <a:off x="2763838" y="1736724"/>
          <a:ext cx="2400301" cy="793751"/>
        </p:xfrm>
        <a:graphic>
          <a:graphicData uri="http://schemas.openxmlformats.org/drawingml/2006/table">
            <a:tbl>
              <a:tblPr/>
              <a:tblGrid>
                <a:gridCol w="59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[0]</a:t>
                      </a:r>
                    </a:p>
                  </a:txBody>
                  <a:tcPr marL="68595" marR="685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95" marR="685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\o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[1]</a:t>
                      </a:r>
                    </a:p>
                  </a:txBody>
                  <a:tcPr marL="68595" marR="685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95" marR="685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[2]</a:t>
                      </a:r>
                    </a:p>
                  </a:txBody>
                  <a:tcPr marL="68595" marR="685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</a:p>
                  </a:txBody>
                  <a:tcPr marL="68595" marR="685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[3]</a:t>
                      </a:r>
                    </a:p>
                  </a:txBody>
                  <a:tcPr marL="68595" marR="685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95" marR="685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5" marR="685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7C748BF-60D7-45D1-A425-95EA8A7F4BCB}"/>
              </a:ext>
            </a:extLst>
          </p:cNvPr>
          <p:cNvGraphicFramePr>
            <a:graphicFrameLocks noGrp="1"/>
          </p:cNvGraphicFramePr>
          <p:nvPr/>
        </p:nvGraphicFramePr>
        <p:xfrm>
          <a:off x="2484438" y="4724400"/>
          <a:ext cx="2679701" cy="771524"/>
        </p:xfrm>
        <a:graphic>
          <a:graphicData uri="http://schemas.openxmlformats.org/drawingml/2006/table">
            <a:tbl>
              <a:tblPr/>
              <a:tblGrid>
                <a:gridCol w="64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8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list[0]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\o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list[1]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list[2]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list[3]</a:t>
                      </a:r>
                    </a:p>
                  </a:txBody>
                  <a:tcPr marL="68577" marR="6857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\0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18BC8C3-9152-4D6D-9A31-63A70D8A62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62275" y="4843463"/>
            <a:ext cx="287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D3A6406-9259-44F4-B3EE-ED76F5A6E9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62275" y="5019675"/>
            <a:ext cx="287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49FB4-34A9-4CEC-AFCF-6E2CCEB3A4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7513" y="5229225"/>
            <a:ext cx="287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A7F93D8-FB6C-49B3-939F-A64BA0971D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5399088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>
            <a:extLst>
              <a:ext uri="{FF2B5EF4-FFF2-40B4-BE49-F238E27FC236}">
                <a16:creationId xmlns:a16="http://schemas.microsoft.com/office/drawing/2014/main" id="{0E665A05-59C7-4F0C-85C4-4F269C13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/>
              <a:t>Como criar a lista de convidados com nomes fornecidos pelo usuário?</a:t>
            </a:r>
          </a:p>
        </p:txBody>
      </p:sp>
      <p:sp>
        <p:nvSpPr>
          <p:cNvPr id="39939" name="Espaço Reservado para Conteúdo 2">
            <a:extLst>
              <a:ext uri="{FF2B5EF4-FFF2-40B4-BE49-F238E27FC236}">
                <a16:creationId xmlns:a16="http://schemas.microsoft.com/office/drawing/2014/main" id="{0D1B3512-811D-497C-9EE9-1AFD0E441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Estaticamente</a:t>
            </a: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ea typeface="Lucida Sans Unicode" pitchFamily="34" charset="0"/>
              </a:rPr>
              <a:t>int </a:t>
            </a:r>
            <a:r>
              <a:rPr lang="en-US" dirty="0" err="1">
                <a:ea typeface="Lucida Sans Unicode" pitchFamily="34" charset="0"/>
              </a:rPr>
              <a:t>preenche</a:t>
            </a:r>
            <a:r>
              <a:rPr lang="en-US" dirty="0">
                <a:ea typeface="Lucida Sans Unicode" pitchFamily="34" charset="0"/>
              </a:rPr>
              <a:t> ( char * </a:t>
            </a:r>
            <a:r>
              <a:rPr lang="en-US" dirty="0" err="1">
                <a:ea typeface="Lucida Sans Unicode" pitchFamily="34" charset="0"/>
              </a:rPr>
              <a:t>vstr</a:t>
            </a:r>
            <a:r>
              <a:rPr lang="en-US" dirty="0">
                <a:ea typeface="Lucida Sans Unicode" pitchFamily="34" charset="0"/>
              </a:rPr>
              <a:t>[], int max);</a:t>
            </a:r>
            <a:endParaRPr lang="pt-BR" dirty="0">
              <a:ea typeface="Lucida Sans Unicode" pitchFamily="34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ea typeface="Lucida Sans Unicode" pitchFamily="34" charset="0"/>
              </a:rPr>
              <a:t>{	char </a:t>
            </a:r>
            <a:r>
              <a:rPr lang="en-US" dirty="0" err="1">
                <a:ea typeface="Lucida Sans Unicode" pitchFamily="34" charset="0"/>
              </a:rPr>
              <a:t>nome</a:t>
            </a:r>
            <a:r>
              <a:rPr lang="en-US" dirty="0">
                <a:ea typeface="Lucida Sans Unicode" pitchFamily="34" charset="0"/>
              </a:rPr>
              <a:t>[40];</a:t>
            </a: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ea typeface="Lucida Sans Unicode" pitchFamily="34" charset="0"/>
              </a:rPr>
              <a:t>	int </a:t>
            </a:r>
            <a:r>
              <a:rPr lang="en-US" dirty="0" err="1">
                <a:ea typeface="Lucida Sans Unicode" pitchFamily="34" charset="0"/>
              </a:rPr>
              <a:t>i</a:t>
            </a:r>
            <a:r>
              <a:rPr lang="en-US" dirty="0">
                <a:ea typeface="Lucida Sans Unicode" pitchFamily="34" charset="0"/>
              </a:rPr>
              <a:t>=0;</a:t>
            </a: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ea typeface="Lucida Sans Unicode" pitchFamily="34" charset="0"/>
              </a:rPr>
              <a:t>	</a:t>
            </a:r>
            <a:r>
              <a:rPr lang="en-US" kern="0" dirty="0">
                <a:ea typeface="Lucida Sans Unicode" pitchFamily="34" charset="0"/>
              </a:rPr>
              <a:t> </a:t>
            </a:r>
            <a:r>
              <a:rPr lang="en-US" kern="0" dirty="0" err="1">
                <a:ea typeface="Lucida Sans Unicode" pitchFamily="34" charset="0"/>
              </a:rPr>
              <a:t>printf</a:t>
            </a:r>
            <a:r>
              <a:rPr lang="en-US" kern="0" dirty="0">
                <a:ea typeface="Lucida Sans Unicode" pitchFamily="34" charset="0"/>
              </a:rPr>
              <a:t> ("</a:t>
            </a:r>
            <a:r>
              <a:rPr lang="en-US" kern="0" dirty="0" err="1">
                <a:ea typeface="Lucida Sans Unicode" pitchFamily="34" charset="0"/>
              </a:rPr>
              <a:t>Digite</a:t>
            </a:r>
            <a:r>
              <a:rPr lang="en-US" kern="0" dirty="0">
                <a:ea typeface="Lucida Sans Unicode" pitchFamily="34" charset="0"/>
              </a:rPr>
              <a:t> o </a:t>
            </a:r>
            <a:r>
              <a:rPr lang="en-US" kern="0" dirty="0" err="1">
                <a:ea typeface="Lucida Sans Unicode" pitchFamily="34" charset="0"/>
              </a:rPr>
              <a:t>nome</a:t>
            </a:r>
            <a:r>
              <a:rPr lang="en-US" kern="0" dirty="0">
                <a:ea typeface="Lucida Sans Unicode" pitchFamily="34" charset="0"/>
              </a:rPr>
              <a:t> do </a:t>
            </a:r>
            <a:r>
              <a:rPr lang="en-US" kern="0" dirty="0" err="1">
                <a:ea typeface="Lucida Sans Unicode" pitchFamily="34" charset="0"/>
              </a:rPr>
              <a:t>convidado</a:t>
            </a:r>
            <a:r>
              <a:rPr lang="en-US" kern="0" dirty="0">
                <a:ea typeface="Lucida Sans Unicode" pitchFamily="34" charset="0"/>
              </a:rPr>
              <a:t>:"); 		</a:t>
            </a:r>
            <a:r>
              <a:rPr lang="en-US" kern="0" dirty="0" err="1">
                <a:ea typeface="Lucida Sans Unicode" pitchFamily="34" charset="0"/>
              </a:rPr>
              <a:t>scanf</a:t>
            </a:r>
            <a:r>
              <a:rPr lang="en-US" kern="0" dirty="0">
                <a:ea typeface="Lucida Sans Unicode" pitchFamily="34" charset="0"/>
              </a:rPr>
              <a:t>(" %40[^\n], </a:t>
            </a:r>
            <a:r>
              <a:rPr lang="en-US" kern="0" dirty="0" err="1">
                <a:ea typeface="Lucida Sans Unicode" pitchFamily="34" charset="0"/>
              </a:rPr>
              <a:t>nome</a:t>
            </a:r>
            <a:r>
              <a:rPr lang="en-US" kern="0" dirty="0">
                <a:ea typeface="Lucida Sans Unicode" pitchFamily="34" charset="0"/>
              </a:rPr>
              <a:t>); </a:t>
            </a:r>
            <a:endParaRPr lang="en-US" dirty="0">
              <a:ea typeface="Lucida Sans Unicode" pitchFamily="34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ea typeface="Lucida Sans Unicode" pitchFamily="34" charset="0"/>
              </a:rPr>
              <a:t>	while ( </a:t>
            </a:r>
            <a:r>
              <a:rPr lang="en-US" dirty="0" err="1">
                <a:ea typeface="Lucida Sans Unicode" pitchFamily="34" charset="0"/>
              </a:rPr>
              <a:t>i</a:t>
            </a:r>
            <a:r>
              <a:rPr lang="en-US" dirty="0">
                <a:ea typeface="Lucida Sans Unicode" pitchFamily="34" charset="0"/>
              </a:rPr>
              <a:t>&lt;max &amp;&amp; </a:t>
            </a:r>
            <a:r>
              <a:rPr lang="en-US" dirty="0" err="1">
                <a:ea typeface="Lucida Sans Unicode" pitchFamily="34" charset="0"/>
              </a:rPr>
              <a:t>strlen</a:t>
            </a:r>
            <a:r>
              <a:rPr lang="en-US" dirty="0">
                <a:ea typeface="Lucida Sans Unicode" pitchFamily="34" charset="0"/>
              </a:rPr>
              <a:t>(</a:t>
            </a:r>
            <a:r>
              <a:rPr lang="en-US" dirty="0" err="1">
                <a:ea typeface="Lucida Sans Unicode" pitchFamily="34" charset="0"/>
              </a:rPr>
              <a:t>nome</a:t>
            </a:r>
            <a:r>
              <a:rPr lang="en-US" dirty="0">
                <a:ea typeface="Lucida Sans Unicode" pitchFamily="34" charset="0"/>
              </a:rPr>
              <a:t>) &gt;0){ </a:t>
            </a:r>
            <a:endParaRPr lang="pt-BR" dirty="0">
              <a:ea typeface="Lucida Sans Unicode" pitchFamily="34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ea typeface="Lucida Sans Unicode" pitchFamily="34" charset="0"/>
              </a:rPr>
              <a:t>		</a:t>
            </a:r>
            <a:r>
              <a:rPr lang="en-US" dirty="0" err="1">
                <a:ea typeface="Lucida Sans Unicode" pitchFamily="34" charset="0"/>
              </a:rPr>
              <a:t>strcpy</a:t>
            </a:r>
            <a:r>
              <a:rPr lang="en-US" dirty="0">
                <a:ea typeface="Lucida Sans Unicode" pitchFamily="34" charset="0"/>
              </a:rPr>
              <a:t>(</a:t>
            </a:r>
            <a:r>
              <a:rPr lang="en-US" dirty="0" err="1">
                <a:ea typeface="Lucida Sans Unicode" pitchFamily="34" charset="0"/>
              </a:rPr>
              <a:t>vstr</a:t>
            </a:r>
            <a:r>
              <a:rPr lang="en-US" dirty="0">
                <a:ea typeface="Lucida Sans Unicode" pitchFamily="34" charset="0"/>
              </a:rPr>
              <a:t>[</a:t>
            </a:r>
            <a:r>
              <a:rPr lang="en-US" dirty="0" err="1">
                <a:ea typeface="Lucida Sans Unicode" pitchFamily="34" charset="0"/>
              </a:rPr>
              <a:t>i</a:t>
            </a:r>
            <a:r>
              <a:rPr lang="en-US" dirty="0">
                <a:ea typeface="Lucida Sans Unicode" pitchFamily="34" charset="0"/>
              </a:rPr>
              <a:t>],</a:t>
            </a:r>
            <a:r>
              <a:rPr lang="en-US" dirty="0" err="1">
                <a:ea typeface="Lucida Sans Unicode" pitchFamily="34" charset="0"/>
              </a:rPr>
              <a:t>nome</a:t>
            </a:r>
            <a:r>
              <a:rPr lang="en-US" dirty="0">
                <a:ea typeface="Lucida Sans Unicode" pitchFamily="34" charset="0"/>
              </a:rPr>
              <a:t>) ; </a:t>
            </a:r>
          </a:p>
          <a:p>
            <a:pPr algn="l">
              <a:spcBef>
                <a:spcPts val="0"/>
              </a:spcBef>
              <a:defRPr/>
            </a:pPr>
            <a:r>
              <a:rPr lang="en-US" kern="0" dirty="0">
                <a:ea typeface="Lucida Sans Unicode" pitchFamily="34" charset="0"/>
              </a:rPr>
              <a:t>		</a:t>
            </a:r>
            <a:r>
              <a:rPr lang="en-US" kern="0" dirty="0" err="1">
                <a:ea typeface="Lucida Sans Unicode" pitchFamily="34" charset="0"/>
              </a:rPr>
              <a:t>printf</a:t>
            </a:r>
            <a:r>
              <a:rPr lang="en-US" kern="0" dirty="0">
                <a:ea typeface="Lucida Sans Unicode" pitchFamily="34" charset="0"/>
              </a:rPr>
              <a:t> ("</a:t>
            </a:r>
            <a:r>
              <a:rPr lang="en-US" kern="0" dirty="0" err="1">
                <a:ea typeface="Lucida Sans Unicode" pitchFamily="34" charset="0"/>
              </a:rPr>
              <a:t>Digite</a:t>
            </a:r>
            <a:r>
              <a:rPr lang="en-US" kern="0" dirty="0">
                <a:ea typeface="Lucida Sans Unicode" pitchFamily="34" charset="0"/>
              </a:rPr>
              <a:t> o </a:t>
            </a:r>
            <a:r>
              <a:rPr lang="en-US" kern="0" dirty="0" err="1">
                <a:ea typeface="Lucida Sans Unicode" pitchFamily="34" charset="0"/>
              </a:rPr>
              <a:t>nome</a:t>
            </a:r>
            <a:r>
              <a:rPr lang="en-US" kern="0" dirty="0">
                <a:ea typeface="Lucida Sans Unicode" pitchFamily="34" charset="0"/>
              </a:rPr>
              <a:t> do </a:t>
            </a:r>
            <a:r>
              <a:rPr lang="en-US" kern="0" dirty="0" err="1">
                <a:ea typeface="Lucida Sans Unicode" pitchFamily="34" charset="0"/>
              </a:rPr>
              <a:t>convidado</a:t>
            </a:r>
            <a:r>
              <a:rPr lang="en-US" kern="0" dirty="0">
                <a:ea typeface="Lucida Sans Unicode" pitchFamily="34" charset="0"/>
              </a:rPr>
              <a:t>:"); 	</a:t>
            </a:r>
            <a:r>
              <a:rPr lang="en-US" kern="0" dirty="0" err="1">
                <a:ea typeface="Lucida Sans Unicode" pitchFamily="34" charset="0"/>
              </a:rPr>
              <a:t>scanf</a:t>
            </a:r>
            <a:r>
              <a:rPr lang="en-US" kern="0" dirty="0">
                <a:ea typeface="Lucida Sans Unicode" pitchFamily="34" charset="0"/>
              </a:rPr>
              <a:t>(" %40[^\n], </a:t>
            </a:r>
            <a:r>
              <a:rPr lang="en-US" kern="0" dirty="0" err="1">
                <a:ea typeface="Lucida Sans Unicode" pitchFamily="34" charset="0"/>
              </a:rPr>
              <a:t>nome</a:t>
            </a:r>
            <a:r>
              <a:rPr lang="en-US" kern="0" dirty="0">
                <a:ea typeface="Lucida Sans Unicode" pitchFamily="34" charset="0"/>
              </a:rPr>
              <a:t>);</a:t>
            </a:r>
            <a:endParaRPr lang="pt-BR" dirty="0">
              <a:ea typeface="Lucida Sans Unicode" pitchFamily="34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ea typeface="Lucida Sans Unicode" pitchFamily="34" charset="0"/>
              </a:rPr>
              <a:t>		</a:t>
            </a:r>
            <a:r>
              <a:rPr lang="en-US" dirty="0" err="1">
                <a:ea typeface="Lucida Sans Unicode" pitchFamily="34" charset="0"/>
              </a:rPr>
              <a:t>i</a:t>
            </a:r>
            <a:r>
              <a:rPr lang="en-US" dirty="0">
                <a:ea typeface="Lucida Sans Unicode" pitchFamily="34" charset="0"/>
              </a:rPr>
              <a:t>++; </a:t>
            </a:r>
            <a:endParaRPr lang="pt-BR" dirty="0">
              <a:ea typeface="Lucida Sans Unicode" pitchFamily="34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ea typeface="Lucida Sans Unicode" pitchFamily="34" charset="0"/>
              </a:rPr>
              <a:t>	}</a:t>
            </a: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ea typeface="Lucida Sans Unicode" pitchFamily="34" charset="0"/>
              </a:rPr>
              <a:t>	return </a:t>
            </a:r>
            <a:r>
              <a:rPr lang="en-US" dirty="0" err="1">
                <a:ea typeface="Lucida Sans Unicode" pitchFamily="34" charset="0"/>
              </a:rPr>
              <a:t>i</a:t>
            </a:r>
            <a:r>
              <a:rPr lang="en-US" dirty="0">
                <a:ea typeface="Lucida Sans Unicode" pitchFamily="34" charset="0"/>
              </a:rPr>
              <a:t>; }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FC221-BFF9-4741-9CC6-CB66D9ED2F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 </a:t>
            </a:r>
            <a:endParaRPr 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pt-BR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[40], list[MAX][41];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n;</a:t>
            </a:r>
            <a:endParaRPr 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n=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preenche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 list, MAX);</a:t>
            </a:r>
            <a:b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:"); 		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 %6[^\n],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busca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list,n,nome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!= -1)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Você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pode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entrar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."); </a:t>
            </a:r>
            <a:endParaRPr 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endParaRPr 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Você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pode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entrar</a:t>
            </a: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."); </a:t>
            </a:r>
            <a:endParaRPr 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  <a:endParaRPr 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>
            <a:extLst>
              <a:ext uri="{FF2B5EF4-FFF2-40B4-BE49-F238E27FC236}">
                <a16:creationId xmlns:a16="http://schemas.microsoft.com/office/drawing/2014/main" id="{0E665A05-59C7-4F0C-85C4-4F269C13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/>
              <a:t>Como criar a lista de convidados com nomes fornecidos pelo usuário?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7C5EFCE-4C61-4CE1-9CE4-2CDB3A901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int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preenche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( char *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vstr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[], int max);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busca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 char *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[], int n, char str[]);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 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pt-B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[40], list[MAX][41];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n;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n=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preenche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 list, MAX);</a:t>
            </a:r>
            <a:b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:"); 		</a:t>
            </a:r>
          </a:p>
          <a:p>
            <a:pPr indent="17463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 %6[^\n],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busca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list,n,nome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!= -1)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Você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entrar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."); 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Você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entrar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."); 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2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AE067-2D49-4A05-9917-1FB413D6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dirty="0"/>
              <a:t>Criando a lista de convidados estática com nomes digitados</a:t>
            </a:r>
            <a:endParaRPr lang="pt-BR" sz="2400" dirty="0"/>
          </a:p>
        </p:txBody>
      </p:sp>
      <p:sp>
        <p:nvSpPr>
          <p:cNvPr id="39939" name="Espaço Reservado para Conteúdo 2">
            <a:extLst>
              <a:ext uri="{FF2B5EF4-FFF2-40B4-BE49-F238E27FC236}">
                <a16:creationId xmlns:a16="http://schemas.microsoft.com/office/drawing/2014/main" id="{0D1B3512-811D-497C-9EE9-1AFD0E441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kern="0" dirty="0">
              <a:solidFill>
                <a:srgbClr val="0C68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 </a:t>
            </a:r>
            <a:endParaRPr 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[40], list[MAX][41];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n;</a:t>
            </a:r>
            <a:endParaRPr 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=0;</a:t>
            </a:r>
          </a:p>
          <a:p>
            <a:pPr algn="l">
              <a:spcBef>
                <a:spcPts val="0"/>
              </a:spcBef>
              <a:defRPr/>
            </a:pPr>
            <a:r>
              <a:rPr lang="en-US" sz="16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convidado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enter para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finalizar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>
              <a:spcBef>
                <a:spcPts val="0"/>
              </a:spcBef>
              <a:defRPr/>
            </a:pPr>
            <a:r>
              <a:rPr lang="en-US" sz="16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</a:t>
            </a:r>
            <a:r>
              <a:rPr lang="en-US" sz="16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scanf</a:t>
            </a:r>
            <a:r>
              <a:rPr lang="en-US" sz="16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(“ %40[^\n], </a:t>
            </a:r>
            <a:r>
              <a:rPr lang="en-US" sz="16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sz="16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);</a:t>
            </a:r>
            <a:endParaRPr lang="pt-BR" sz="160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endParaRPr lang="en-US" sz="160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&lt;max &amp;&amp; </a:t>
            </a:r>
            <a:r>
              <a:rPr lang="en-US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 &gt;0){ </a:t>
            </a:r>
            <a:endParaRPr lang="pt-BR" sz="160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vstr</a:t>
            </a: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],</a:t>
            </a:r>
            <a:r>
              <a:rPr lang="en-US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 ; </a:t>
            </a:r>
          </a:p>
          <a:p>
            <a:pPr algn="l">
              <a:spcBef>
                <a:spcPts val="0"/>
              </a:spcBef>
              <a:defRPr/>
            </a:pPr>
            <a:r>
              <a:rPr lang="en-US" sz="16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convidado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enter:");</a:t>
            </a:r>
            <a:endParaRPr lang="en-US" sz="1600" kern="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6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scanf</a:t>
            </a:r>
            <a:r>
              <a:rPr lang="en-US" sz="16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(“ %40[^\n], </a:t>
            </a:r>
            <a:r>
              <a:rPr lang="en-US" sz="16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sz="16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);</a:t>
            </a:r>
            <a:endParaRPr lang="pt-BR" sz="160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++; </a:t>
            </a:r>
            <a:endParaRPr lang="pt-BR" sz="160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}</a:t>
            </a:r>
          </a:p>
          <a:p>
            <a:pPr algn="l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n=</a:t>
            </a:r>
            <a:r>
              <a:rPr lang="en-US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……</a:t>
            </a:r>
          </a:p>
          <a:p>
            <a:pPr algn="l">
              <a:spcBef>
                <a:spcPts val="0"/>
              </a:spcBef>
              <a:defRPr/>
            </a:pPr>
            <a:r>
              <a:rPr lang="en-US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}</a:t>
            </a:r>
            <a:b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pt-BR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>
            <a:extLst>
              <a:ext uri="{FF2B5EF4-FFF2-40B4-BE49-F238E27FC236}">
                <a16:creationId xmlns:a16="http://schemas.microsoft.com/office/drawing/2014/main" id="{1EBD3D62-174C-46EC-AABF-B8B68E64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/>
              <a:t>Criando a lista de convidados dinâmica com nomes digitados  </a:t>
            </a:r>
          </a:p>
        </p:txBody>
      </p:sp>
      <p:sp>
        <p:nvSpPr>
          <p:cNvPr id="40963" name="Espaço Reservado para Conteúdo 2">
            <a:extLst>
              <a:ext uri="{FF2B5EF4-FFF2-40B4-BE49-F238E27FC236}">
                <a16:creationId xmlns:a16="http://schemas.microsoft.com/office/drawing/2014/main" id="{C427F8F1-01A7-44B9-B026-494A6819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pt-B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char * list[MAX];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n,i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convidado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enter para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finalizar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 %40[^\n],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while(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&lt;0 &amp;&amp;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)!=0){</a:t>
            </a: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(list[</a:t>
            </a:r>
            <a:r>
              <a:rPr lang="en-US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 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("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Digite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o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do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convidado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ou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enter:");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(" %40[^\n],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); </a:t>
            </a:r>
            <a:endParaRPr lang="pt-BR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++; </a:t>
            </a:r>
            <a:endParaRPr lang="pt-BR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}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pt-BR" sz="1800" dirty="0">
              <a:solidFill>
                <a:srgbClr val="CF0E3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EC53673-C588-4883-B270-B441198F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724400"/>
            <a:ext cx="5040312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914400" eaLnBrk="1" hangingPunct="1"/>
            <a:r>
              <a:rPr lang="pt-BR" altLang="pt-BR" sz="5400" dirty="0"/>
              <a:t>ERRADO!!!!!!!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576A2C-2C59-4FC5-B5C1-66F064F4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83534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914400" eaLnBrk="1" hangingPunct="1"/>
            <a:r>
              <a:rPr lang="pt-BR" altLang="pt-BR" sz="3200" dirty="0"/>
              <a:t>Não há área reservada para armazenar as </a:t>
            </a:r>
            <a:r>
              <a:rPr lang="pt-BR" altLang="pt-BR" sz="3200" dirty="0" err="1"/>
              <a:t>strings</a:t>
            </a:r>
            <a:endParaRPr lang="pt-BR" altLang="pt-BR" sz="32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1AF37B6-C7C7-43AF-8279-D374F64E059E}"/>
              </a:ext>
            </a:extLst>
          </p:cNvPr>
          <p:cNvGraphicFramePr>
            <a:graphicFrameLocks noGrp="1"/>
          </p:cNvGraphicFramePr>
          <p:nvPr/>
        </p:nvGraphicFramePr>
        <p:xfrm>
          <a:off x="5219700" y="1341438"/>
          <a:ext cx="820738" cy="771524"/>
        </p:xfrm>
        <a:graphic>
          <a:graphicData uri="http://schemas.openxmlformats.org/drawingml/2006/table">
            <a:tbl>
              <a:tblPr/>
              <a:tblGrid>
                <a:gridCol w="64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list[0]</a:t>
                      </a:r>
                    </a:p>
                  </a:txBody>
                  <a:tcPr marL="68676" marR="686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76" marR="686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list[1]</a:t>
                      </a:r>
                    </a:p>
                  </a:txBody>
                  <a:tcPr marL="68676" marR="686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76" marR="686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list[2]</a:t>
                      </a:r>
                    </a:p>
                  </a:txBody>
                  <a:tcPr marL="68676" marR="686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76" marR="686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list[3]</a:t>
                      </a:r>
                    </a:p>
                  </a:txBody>
                  <a:tcPr marL="68676" marR="686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76" marR="686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085D5E8-9F4E-4DCB-B915-CCA02A77CD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7538" y="1458913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3FF91BD-CC57-4F3D-913C-4E4DE36A01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7538" y="1635125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AEB5D8A-C6D2-437B-B983-B1F950CF34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4363" y="1844675"/>
            <a:ext cx="287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6612E75-1445-443B-B8A9-49BE6F574E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89600" y="2014538"/>
            <a:ext cx="287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D0D8A70-8A70-4B8B-BD49-DB1A94017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4963" indent="-334963" algn="just">
              <a:spcBef>
                <a:spcPts val="1500"/>
              </a:spcBef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sz="2400" dirty="0">
                <a:solidFill>
                  <a:srgbClr val="000000"/>
                </a:solidFill>
                <a:ea typeface="Lucida Sans Unicode" pitchFamily="34" charset="0"/>
              </a:rPr>
              <a:t>tipo </a:t>
            </a:r>
            <a:r>
              <a:rPr lang="pt-BR" sz="2400" dirty="0">
                <a:solidFill>
                  <a:srgbClr val="0000FF"/>
                </a:solidFill>
                <a:ea typeface="Lucida Sans Unicode" pitchFamily="34" charset="0"/>
              </a:rPr>
              <a:t>char</a:t>
            </a:r>
            <a:r>
              <a:rPr lang="pt-BR" sz="2400" dirty="0">
                <a:solidFill>
                  <a:srgbClr val="000000"/>
                </a:solidFill>
                <a:ea typeface="Lucida Sans Unicode" pitchFamily="34" charset="0"/>
              </a:rPr>
              <a:t>:</a:t>
            </a:r>
          </a:p>
          <a:p>
            <a:pPr marL="735013" lvl="1" indent="-277813" algn="l">
              <a:spcBef>
                <a:spcPts val="1250"/>
              </a:spcBef>
              <a:buFont typeface="Arial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sz="2000" dirty="0">
                <a:solidFill>
                  <a:srgbClr val="000000"/>
                </a:solidFill>
                <a:ea typeface="Lucida Sans Unicode" pitchFamily="34" charset="0"/>
              </a:rPr>
              <a:t>tamanho de </a:t>
            </a:r>
            <a:r>
              <a:rPr lang="pt-BR" sz="2000" dirty="0">
                <a:solidFill>
                  <a:srgbClr val="0000FF"/>
                </a:solidFill>
                <a:ea typeface="Lucida Sans Unicode" pitchFamily="34" charset="0"/>
              </a:rPr>
              <a:t>char</a:t>
            </a:r>
            <a:r>
              <a:rPr lang="pt-BR" sz="2000" dirty="0">
                <a:solidFill>
                  <a:srgbClr val="000000"/>
                </a:solidFill>
                <a:ea typeface="Lucida Sans Unicode" pitchFamily="34" charset="0"/>
              </a:rPr>
              <a:t> = 1 byte = 8 bits = 256 valores distintos</a:t>
            </a:r>
          </a:p>
          <a:p>
            <a:pPr marL="735013" lvl="1" indent="-277813" algn="l">
              <a:spcBef>
                <a:spcPts val="1250"/>
              </a:spcBef>
              <a:buFont typeface="Arial" charset="0"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sz="2000" dirty="0">
                <a:solidFill>
                  <a:srgbClr val="000000"/>
                </a:solidFill>
                <a:ea typeface="Lucida Sans Unicode" pitchFamily="34" charset="0"/>
              </a:rPr>
              <a:t>COMO O TIPO CHAR É REPRESENTADO INTERNAMENTE?</a:t>
            </a:r>
          </a:p>
          <a:p>
            <a:pPr marL="735013" lvl="1" indent="-277813" algn="l">
              <a:spcBef>
                <a:spcPts val="1250"/>
              </a:spcBef>
              <a:buFont typeface="Arial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sz="2000" dirty="0">
                <a:solidFill>
                  <a:srgbClr val="000000"/>
                </a:solidFill>
                <a:ea typeface="Lucida Sans Unicode" pitchFamily="34" charset="0"/>
              </a:rPr>
              <a:t>tabela de códigos:    nº </a:t>
            </a:r>
            <a:r>
              <a:rPr lang="pt-BR" sz="2000" dirty="0">
                <a:solidFill>
                  <a:srgbClr val="000000"/>
                </a:solidFill>
                <a:ea typeface="Lucida Sans Unicode" pitchFamily="34" charset="0"/>
                <a:sym typeface="Wingdings" pitchFamily="2" charset="2"/>
              </a:rPr>
              <a:t> </a:t>
            </a:r>
            <a:r>
              <a:rPr lang="pt-BR" sz="2000" dirty="0" err="1">
                <a:solidFill>
                  <a:srgbClr val="000000"/>
                </a:solidFill>
                <a:ea typeface="Lucida Sans Unicode" pitchFamily="34" charset="0"/>
                <a:sym typeface="Wingdings" pitchFamily="2" charset="2"/>
              </a:rPr>
              <a:t>caracter</a:t>
            </a:r>
            <a:endParaRPr lang="pt-BR" sz="2000" dirty="0">
              <a:solidFill>
                <a:srgbClr val="000000"/>
              </a:solidFill>
              <a:ea typeface="Lucida Sans Unicode" pitchFamily="34" charset="0"/>
              <a:sym typeface="Wingdings" pitchFamily="2" charset="2"/>
            </a:endParaRPr>
          </a:p>
          <a:p>
            <a:pPr marL="1135063" lvl="2" indent="-277813" algn="l">
              <a:spcBef>
                <a:spcPts val="1250"/>
              </a:spcBef>
              <a:buFont typeface="Arial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sz="2000" dirty="0">
                <a:solidFill>
                  <a:srgbClr val="000000"/>
                </a:solidFill>
                <a:ea typeface="Lucida Sans Unicode" pitchFamily="34" charset="0"/>
              </a:rPr>
              <a:t>define correspondência entre caracteres e códigos numéricos</a:t>
            </a:r>
          </a:p>
          <a:p>
            <a:pPr lvl="2" algn="l">
              <a:spcBef>
                <a:spcPts val="1125"/>
              </a:spcBef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  <a:defRPr/>
            </a:pPr>
            <a:r>
              <a:rPr lang="pt-BR" dirty="0">
                <a:solidFill>
                  <a:srgbClr val="000000"/>
                </a:solidFill>
                <a:ea typeface="Lucida Sans Unicode" pitchFamily="34" charset="0"/>
              </a:rPr>
              <a:t>exemplo: ASCII</a:t>
            </a:r>
          </a:p>
          <a:p>
            <a:pPr lvl="2" algn="just"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altLang="en-US" dirty="0">
                <a:ea typeface="Lucida Sans Unicode" pitchFamily="34" charset="0"/>
              </a:rPr>
              <a:t>alguns alfabetos precisam de maior representatividade</a:t>
            </a:r>
          </a:p>
          <a:p>
            <a:pPr lvl="3" algn="just">
              <a:buFont typeface="Arial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pt-BR" altLang="en-US" dirty="0">
                <a:ea typeface="Lucida Sans Unicode" pitchFamily="34" charset="0"/>
              </a:rPr>
              <a:t>alfabeto chinês tem mais de 256 caracteres</a:t>
            </a:r>
          </a:p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E363DB97-6F04-4B6C-9DC3-0239BE4E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err="1"/>
              <a:t>Caracter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>
            <a:extLst>
              <a:ext uri="{FF2B5EF4-FFF2-40B4-BE49-F238E27FC236}">
                <a16:creationId xmlns:a16="http://schemas.microsoft.com/office/drawing/2014/main" id="{1EBD3D62-174C-46EC-AABF-B8B68E64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/>
              <a:t>Criando a lista de convidados dinâmica com nomes digitados </a:t>
            </a:r>
          </a:p>
        </p:txBody>
      </p:sp>
      <p:sp>
        <p:nvSpPr>
          <p:cNvPr id="40963" name="Espaço Reservado para Conteúdo 2">
            <a:extLst>
              <a:ext uri="{FF2B5EF4-FFF2-40B4-BE49-F238E27FC236}">
                <a16:creationId xmlns:a16="http://schemas.microsoft.com/office/drawing/2014/main" id="{C427F8F1-01A7-44B9-B026-494A6819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pt-B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char * list[MAX];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n,i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convidado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enter para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finalizar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 %40[^\n],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while(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&lt;0 &amp;&amp;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)!=0){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list[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</a:t>
            </a:r>
            <a:r>
              <a:rPr lang="pt-BR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(char*) </a:t>
            </a:r>
            <a:r>
              <a:rPr lang="pt-BR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malloc</a:t>
            </a:r>
            <a:r>
              <a:rPr lang="pt-BR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((n+1)*</a:t>
            </a:r>
            <a:r>
              <a:rPr lang="pt-BR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sizeof</a:t>
            </a:r>
            <a:r>
              <a:rPr lang="pt-BR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(char));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(list[</a:t>
            </a:r>
            <a:r>
              <a:rPr lang="en-US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 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printf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("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Digite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o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do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convidado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ou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enter:");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scanf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(" %40[^\n], </a:t>
            </a:r>
            <a:r>
              <a:rPr lang="en-US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); </a:t>
            </a:r>
            <a:endParaRPr lang="pt-BR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++; </a:t>
            </a:r>
            <a:endParaRPr lang="pt-BR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}</a:t>
            </a:r>
            <a:endParaRPr lang="pt-B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pt-BR" sz="1800" dirty="0">
              <a:solidFill>
                <a:srgbClr val="CF0E30"/>
              </a:solidFill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1AF37B6-C7C7-43AF-8279-D374F64E059E}"/>
              </a:ext>
            </a:extLst>
          </p:cNvPr>
          <p:cNvGraphicFramePr>
            <a:graphicFrameLocks noGrp="1"/>
          </p:cNvGraphicFramePr>
          <p:nvPr/>
        </p:nvGraphicFramePr>
        <p:xfrm>
          <a:off x="5219700" y="1341438"/>
          <a:ext cx="820738" cy="771524"/>
        </p:xfrm>
        <a:graphic>
          <a:graphicData uri="http://schemas.openxmlformats.org/drawingml/2006/table">
            <a:tbl>
              <a:tblPr/>
              <a:tblGrid>
                <a:gridCol w="64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list[0]</a:t>
                      </a:r>
                    </a:p>
                  </a:txBody>
                  <a:tcPr marL="68676" marR="686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76" marR="686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list[1]</a:t>
                      </a:r>
                    </a:p>
                  </a:txBody>
                  <a:tcPr marL="68676" marR="686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76" marR="686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list[2]</a:t>
                      </a:r>
                    </a:p>
                  </a:txBody>
                  <a:tcPr marL="68676" marR="686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76" marR="686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list[3]</a:t>
                      </a:r>
                    </a:p>
                  </a:txBody>
                  <a:tcPr marL="68676" marR="686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76" marR="686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085D5E8-9F4E-4DCB-B915-CCA02A77CD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7538" y="1458913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3FF91BD-CC57-4F3D-913C-4E4DE36A01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7538" y="1635125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AEB5D8A-C6D2-437B-B983-B1F950CF34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4363" y="1844675"/>
            <a:ext cx="287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6612E75-1445-443B-B8A9-49BE6F574E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89600" y="2014538"/>
            <a:ext cx="2873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484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FE43C9D0-D193-41C9-A252-730BCE4B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/>
              <a:t>Criando a lista dinâmica de convidados  usando a função duplica</a:t>
            </a:r>
          </a:p>
        </p:txBody>
      </p:sp>
      <p:sp>
        <p:nvSpPr>
          <p:cNvPr id="43011" name="Espaço Reservado para Conteúdo 2">
            <a:extLst>
              <a:ext uri="{FF2B5EF4-FFF2-40B4-BE49-F238E27FC236}">
                <a16:creationId xmlns:a16="http://schemas.microsoft.com/office/drawing/2014/main" id="{2D22A2A5-D48D-4164-BE86-C9DEF2FCC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char * list[MAX];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n,i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convidado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enter para 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finalizar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 %40[^\n], 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&lt;MAX &amp;&amp;  (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 !=0){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*(</a:t>
            </a:r>
            <a:r>
              <a:rPr 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list+i</a:t>
            </a:r>
            <a:r>
              <a:rPr 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)=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duplica(nome);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sz="16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600" b="1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printf</a:t>
            </a:r>
            <a:r>
              <a:rPr lang="en-US" sz="1600" b="1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("</a:t>
            </a:r>
            <a:r>
              <a:rPr lang="en-US" sz="1600" b="1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Digite</a:t>
            </a:r>
            <a:r>
              <a:rPr lang="en-US" sz="1600" b="1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o </a:t>
            </a:r>
            <a:r>
              <a:rPr lang="en-US" sz="1600" b="1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sz="1600" b="1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do </a:t>
            </a:r>
            <a:r>
              <a:rPr lang="en-US" sz="1600" b="1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convidado</a:t>
            </a:r>
            <a:r>
              <a:rPr lang="en-US" sz="1600" b="1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</a:t>
            </a:r>
            <a:r>
              <a:rPr lang="en-US" sz="1600" b="1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ou</a:t>
            </a:r>
            <a:r>
              <a:rPr lang="en-US" sz="1600" b="1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enter:");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sz="1600" b="1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600" b="1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scanf</a:t>
            </a:r>
            <a:r>
              <a:rPr lang="en-US" sz="1600" b="1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(" %40[^\n], </a:t>
            </a:r>
            <a:r>
              <a:rPr lang="en-US" sz="1600" b="1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sz="1600" b="1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sz="1600" b="1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++; </a:t>
            </a:r>
            <a:endParaRPr lang="pt-BR" sz="160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sz="16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}</a:t>
            </a:r>
            <a:endParaRPr 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altLang="pt-BR" sz="1400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95F8A31-B551-412A-9CDF-B26A7BB15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797425"/>
            <a:ext cx="6769100" cy="157184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char* duplica (char* s){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 =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strlen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(s);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char* d = (char*)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malloc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((n+1)*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(char));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strcpy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d,s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d;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7C4758-ACF6-4C3A-AD8D-850E007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118" y="1052513"/>
            <a:ext cx="4968875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ctr" defTabSz="914400" eaLnBrk="1" hangingPunct="1"/>
            <a:r>
              <a:rPr lang="pt-BR" altLang="pt-BR" sz="2000" dirty="0"/>
              <a:t>Como a área para as </a:t>
            </a:r>
            <a:r>
              <a:rPr lang="pt-BR" altLang="pt-BR" sz="2000" dirty="0" err="1"/>
              <a:t>strings</a:t>
            </a:r>
            <a:r>
              <a:rPr lang="pt-BR" altLang="pt-BR" sz="2000" dirty="0"/>
              <a:t> foi alocada dinamicamente, elas devem ser liberadas quando não são mais necessárias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DAFBB0CB-9A6F-4E7D-9425-4C81335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/>
              <a:t>Criando a lista dinâmica de convidados  usando a função duplica</a:t>
            </a:r>
          </a:p>
        </p:txBody>
      </p:sp>
      <p:sp>
        <p:nvSpPr>
          <p:cNvPr id="44035" name="Espaço Reservado para Conteúdo 2">
            <a:extLst>
              <a:ext uri="{FF2B5EF4-FFF2-40B4-BE49-F238E27FC236}">
                <a16:creationId xmlns:a16="http://schemas.microsoft.com/office/drawing/2014/main" id="{A58A8024-19B0-4323-ADFC-CACB754F0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pt-BR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char * list[MAX];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n,i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pt-BR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convidado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enter para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finalizar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 %40[^\n],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&lt;MAX &amp;&amp;  (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 !=0){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*(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list+i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)=</a:t>
            </a:r>
            <a:r>
              <a:rPr lang="pt-BR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duplica(nome);</a:t>
            </a:r>
            <a:endParaRPr lang="en-US" sz="18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defRPr/>
            </a:pPr>
            <a:r>
              <a:rPr lang="en-US" sz="18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8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printf</a:t>
            </a:r>
            <a:r>
              <a:rPr lang="en-US" sz="18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("</a:t>
            </a:r>
            <a:r>
              <a:rPr lang="en-US" sz="18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Digite</a:t>
            </a:r>
            <a:r>
              <a:rPr lang="en-US" sz="18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o </a:t>
            </a:r>
            <a:r>
              <a:rPr lang="en-US" sz="18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sz="18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do </a:t>
            </a:r>
            <a:r>
              <a:rPr lang="en-US" sz="18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convidado</a:t>
            </a:r>
            <a:r>
              <a:rPr lang="en-US" sz="18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ou</a:t>
            </a:r>
            <a:r>
              <a:rPr lang="en-US" sz="18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enter:");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sz="18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8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scanf</a:t>
            </a:r>
            <a:r>
              <a:rPr lang="en-US" sz="18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(" %40[^\n], </a:t>
            </a:r>
            <a:r>
              <a:rPr lang="en-US" sz="1800" kern="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nome</a:t>
            </a:r>
            <a:r>
              <a:rPr lang="en-US" sz="18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);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sz="1800" kern="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++; </a:t>
            </a:r>
            <a:endParaRPr lang="pt-BR" sz="180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indent="-76200" algn="l">
              <a:spcBef>
                <a:spcPts val="0"/>
              </a:spcBef>
              <a:defRPr/>
            </a:pPr>
            <a:r>
              <a:rPr lang="en-US" sz="18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defRPr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……….</a:t>
            </a:r>
          </a:p>
          <a:p>
            <a:pPr algn="l">
              <a:spcBef>
                <a:spcPts val="0"/>
              </a:spcBef>
              <a:defRPr/>
            </a:pPr>
            <a:r>
              <a:rPr lang="nn-NO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for(i=0; i&lt;n i++){</a:t>
            </a:r>
          </a:p>
          <a:p>
            <a:pPr algn="l">
              <a:spcBef>
                <a:spcPts val="0"/>
              </a:spcBef>
              <a:defRPr/>
            </a:pPr>
            <a:r>
              <a:rPr lang="nn-NO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free(list[i]);</a:t>
            </a:r>
          </a:p>
          <a:p>
            <a:pPr algn="l">
              <a:spcBef>
                <a:spcPts val="0"/>
              </a:spcBef>
              <a:defRPr/>
            </a:pPr>
            <a:r>
              <a:rPr lang="nn-NO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615462A2-30E1-4818-A108-B7312DDA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/>
              <a:t>Criando a lista dinâmica de convidados  usando a função duplica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53F7593-E020-4B6D-82FE-F4E6E6615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pt-BR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pt-BR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char * list[MAX]; 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n;</a:t>
            </a:r>
            <a:endParaRPr lang="pt-BR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n = </a:t>
            </a:r>
            <a:r>
              <a:rPr lang="en-US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preenche</a:t>
            </a: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 list);</a:t>
            </a:r>
          </a:p>
          <a:p>
            <a:pPr marL="342900" indent="-342900" algn="l" defTabSz="9144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……….</a:t>
            </a:r>
            <a:br>
              <a:rPr 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C7158C35-004C-4B43-8EC7-C0566A891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911624"/>
            <a:ext cx="8128000" cy="329539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preenche ( ?????????????????  )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char nome[41];	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convidado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enter:");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%40[^\n],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&lt;0 &amp;&amp;  (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!=0)	{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duplica(nome);</a:t>
            </a:r>
            <a:endParaRPr lang="en-US" altLang="pt-BR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convidado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enter:");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%40[^\n],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20EDBD2-8908-4E51-AE89-47E711853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985" y="2376636"/>
            <a:ext cx="4600575" cy="3397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preenche ( char**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)		</a:t>
            </a:r>
          </a:p>
        </p:txBody>
      </p:sp>
      <p:cxnSp>
        <p:nvCxnSpPr>
          <p:cNvPr id="45063" name="Conector de seta reta 17">
            <a:extLst>
              <a:ext uri="{FF2B5EF4-FFF2-40B4-BE49-F238E27FC236}">
                <a16:creationId xmlns:a16="http://schemas.microsoft.com/office/drawing/2014/main" id="{AF25CC47-A72B-44E1-84F3-10D00ABD8F8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23085" y="2663974"/>
            <a:ext cx="720725" cy="3603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1">
            <a:extLst>
              <a:ext uri="{FF2B5EF4-FFF2-40B4-BE49-F238E27FC236}">
                <a16:creationId xmlns:a16="http://schemas.microsoft.com/office/drawing/2014/main" id="{57BB377A-E886-4F65-9081-3294B119C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en-US"/>
              <a:t>Resumo</a:t>
            </a:r>
          </a:p>
        </p:txBody>
      </p:sp>
      <p:sp>
        <p:nvSpPr>
          <p:cNvPr id="52230" name="Text Box 2">
            <a:extLst>
              <a:ext uri="{FF2B5EF4-FFF2-40B4-BE49-F238E27FC236}">
                <a16:creationId xmlns:a16="http://schemas.microsoft.com/office/drawing/2014/main" id="{5CB8631F-8D1B-4AD1-875B-DB4F5EED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79525"/>
            <a:ext cx="7777163" cy="24241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caracteres		</a:t>
            </a:r>
          </a:p>
          <a:p>
            <a:pPr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pt-BR" altLang="en-US" sz="1600" dirty="0">
                <a:solidFill>
                  <a:srgbClr val="000000"/>
                </a:solidFill>
              </a:rPr>
              <a:t> representados pelo tipo </a:t>
            </a:r>
            <a:r>
              <a:rPr lang="pt-BR" altLang="en-US" sz="1600" dirty="0">
                <a:solidFill>
                  <a:srgbClr val="0000FF"/>
                </a:solidFill>
              </a:rPr>
              <a:t>char</a:t>
            </a:r>
            <a:r>
              <a:rPr lang="pt-BR" altLang="en-US" sz="1600" dirty="0">
                <a:solidFill>
                  <a:srgbClr val="000000"/>
                </a:solidFill>
              </a:rPr>
              <a:t>,</a:t>
            </a:r>
            <a:r>
              <a:rPr lang="pt-BR" altLang="en-US" sz="1600" dirty="0">
                <a:solidFill>
                  <a:srgbClr val="0000FF"/>
                </a:solidFill>
              </a:rPr>
              <a:t> </a:t>
            </a:r>
            <a:r>
              <a:rPr lang="pt-BR" altLang="en-US" sz="1600" dirty="0">
                <a:solidFill>
                  <a:srgbClr val="000000"/>
                </a:solidFill>
              </a:rPr>
              <a:t>com o auxílio de tabela de códigos (de caracteres)</a:t>
            </a:r>
          </a:p>
          <a:p>
            <a:pPr algn="l" eaLnBrk="1" hangingPunct="1">
              <a:spcBef>
                <a:spcPts val="400"/>
              </a:spcBef>
            </a:pPr>
            <a:endParaRPr lang="pt-BR" altLang="en-US" sz="1600" dirty="0">
              <a:solidFill>
                <a:srgbClr val="000000"/>
              </a:solidFill>
            </a:endParaRP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cadeia de caracteres</a:t>
            </a:r>
          </a:p>
          <a:p>
            <a:pPr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pt-BR" altLang="en-US" sz="1600" dirty="0">
                <a:solidFill>
                  <a:srgbClr val="000000"/>
                </a:solidFill>
              </a:rPr>
              <a:t> representada por vetor do tipo </a:t>
            </a:r>
            <a:r>
              <a:rPr lang="pt-BR" altLang="en-US" sz="1600" dirty="0">
                <a:solidFill>
                  <a:srgbClr val="0000FF"/>
                </a:solidFill>
              </a:rPr>
              <a:t>char</a:t>
            </a:r>
            <a:r>
              <a:rPr lang="pt-BR" altLang="en-US" sz="1600" dirty="0">
                <a:solidFill>
                  <a:srgbClr val="000000"/>
                </a:solidFill>
              </a:rPr>
              <a:t>, </a:t>
            </a:r>
            <a:r>
              <a:rPr lang="pt-BR" altLang="en-US" sz="1600" dirty="0">
                <a:solidFill>
                  <a:srgbClr val="FF0000"/>
                </a:solidFill>
              </a:rPr>
              <a:t>terminada pelo caractere nulo ('\0')</a:t>
            </a:r>
          </a:p>
          <a:p>
            <a:pPr algn="l" eaLnBrk="1" hangingPunct="1">
              <a:spcBef>
                <a:spcPts val="400"/>
              </a:spcBef>
            </a:pPr>
            <a:endParaRPr lang="pt-BR" altLang="en-US" sz="1600" dirty="0">
              <a:solidFill>
                <a:srgbClr val="FF0000"/>
              </a:solidFill>
            </a:endParaRP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inicialização de cadeia de caracteres</a:t>
            </a:r>
          </a:p>
          <a:p>
            <a:pPr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pt-BR" altLang="en-US" sz="1600" dirty="0">
                <a:solidFill>
                  <a:srgbClr val="000000"/>
                </a:solidFill>
              </a:rPr>
              <a:t> caracteres entre aspas duplas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1">
            <a:extLst>
              <a:ext uri="{FF2B5EF4-FFF2-40B4-BE49-F238E27FC236}">
                <a16:creationId xmlns:a16="http://schemas.microsoft.com/office/drawing/2014/main" id="{DB0F9952-F6F8-40EE-A0B8-1B074F1FF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en-US"/>
              <a:t>Resumo</a:t>
            </a:r>
          </a:p>
        </p:txBody>
      </p:sp>
      <p:sp>
        <p:nvSpPr>
          <p:cNvPr id="53254" name="Text Box 2">
            <a:extLst>
              <a:ext uri="{FF2B5EF4-FFF2-40B4-BE49-F238E27FC236}">
                <a16:creationId xmlns:a16="http://schemas.microsoft.com/office/drawing/2014/main" id="{C94E097E-4F51-49D0-BC6F-1F7F1B43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7777163" cy="36131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leitura de caracteres e cadeias de caracteres</a:t>
            </a:r>
          </a:p>
          <a:p>
            <a:pPr algn="l" eaLnBrk="1" hangingPunct="1">
              <a:spcBef>
                <a:spcPts val="400"/>
              </a:spcBef>
            </a:pPr>
            <a:endParaRPr lang="pt-BR" altLang="en-US" sz="1600" dirty="0">
              <a:solidFill>
                <a:srgbClr val="000000"/>
              </a:solidFill>
            </a:endParaRPr>
          </a:p>
          <a:p>
            <a:pPr algn="l" eaLnBrk="1" hangingPunct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pt-BR" altLang="en-US" sz="1600" dirty="0">
                <a:solidFill>
                  <a:srgbClr val="000000"/>
                </a:solidFill>
              </a:rPr>
              <a:t> através de</a:t>
            </a:r>
            <a:r>
              <a:rPr lang="pt-BR" altLang="en-US" sz="1600" dirty="0">
                <a:solidFill>
                  <a:srgbClr val="0000FF"/>
                </a:solidFill>
              </a:rPr>
              <a:t> </a:t>
            </a:r>
            <a:r>
              <a:rPr lang="pt-BR" altLang="en-US" sz="1600" dirty="0" err="1">
                <a:solidFill>
                  <a:srgbClr val="0000FF"/>
                </a:solidFill>
              </a:rPr>
              <a:t>scanf</a:t>
            </a:r>
            <a:r>
              <a:rPr lang="pt-BR" altLang="en-US" sz="1600" dirty="0">
                <a:solidFill>
                  <a:srgbClr val="0000FF"/>
                </a:solidFill>
              </a:rPr>
              <a:t> </a:t>
            </a:r>
            <a:r>
              <a:rPr lang="pt-BR" altLang="en-US" sz="1600" dirty="0">
                <a:solidFill>
                  <a:srgbClr val="000000"/>
                </a:solidFill>
              </a:rPr>
              <a:t>com especificadores de formato</a:t>
            </a:r>
          </a:p>
          <a:p>
            <a:pPr algn="l" eaLnBrk="1" hangingPunct="1">
              <a:spcBef>
                <a:spcPts val="400"/>
              </a:spcBef>
            </a:pPr>
            <a:endParaRPr lang="pt-BR" altLang="en-US" sz="1600" dirty="0">
              <a:solidFill>
                <a:srgbClr val="000000"/>
              </a:solidFill>
            </a:endParaRP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	</a:t>
            </a:r>
            <a:r>
              <a:rPr lang="pt-BR" altLang="en-US" sz="1600" dirty="0">
                <a:solidFill>
                  <a:srgbClr val="0000FF"/>
                </a:solidFill>
              </a:rPr>
              <a:t>%c</a:t>
            </a:r>
            <a:r>
              <a:rPr lang="pt-BR" altLang="en-US" sz="1600" dirty="0">
                <a:solidFill>
                  <a:srgbClr val="000000"/>
                </a:solidFill>
              </a:rPr>
              <a:t> 	lê o valor de um único caractere fornecido via teclado</a:t>
            </a: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		não pula os "caracteres brancos"</a:t>
            </a:r>
          </a:p>
          <a:p>
            <a:pPr algn="l" eaLnBrk="1" hangingPunct="1">
              <a:spcBef>
                <a:spcPts val="400"/>
              </a:spcBef>
            </a:pPr>
            <a:endParaRPr lang="pt-BR" altLang="en-US" sz="1600" dirty="0">
              <a:solidFill>
                <a:srgbClr val="000000"/>
              </a:solidFill>
            </a:endParaRP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	</a:t>
            </a:r>
            <a:r>
              <a:rPr lang="pt-BR" altLang="en-US" sz="1600" dirty="0">
                <a:solidFill>
                  <a:srgbClr val="0000FF"/>
                </a:solidFill>
              </a:rPr>
              <a:t>%s</a:t>
            </a:r>
            <a:r>
              <a:rPr lang="pt-BR" altLang="en-US" sz="1600" dirty="0">
                <a:solidFill>
                  <a:srgbClr val="000000"/>
                </a:solidFill>
              </a:rPr>
              <a:t>	lê uma cadeia de caracteres não brancos</a:t>
            </a: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		pula os eventuais caracteres brancos antes da cadeia</a:t>
            </a:r>
          </a:p>
          <a:p>
            <a:pPr algn="l" eaLnBrk="1" hangingPunct="1">
              <a:spcBef>
                <a:spcPts val="400"/>
              </a:spcBef>
            </a:pPr>
            <a:endParaRPr lang="pt-BR" altLang="en-US" sz="1600" dirty="0">
              <a:solidFill>
                <a:srgbClr val="000000"/>
              </a:solidFill>
            </a:endParaRP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	</a:t>
            </a:r>
            <a:r>
              <a:rPr lang="pt-BR" altLang="en-US" sz="1600" dirty="0">
                <a:solidFill>
                  <a:srgbClr val="0000FF"/>
                </a:solidFill>
              </a:rPr>
              <a:t>%[...] </a:t>
            </a:r>
            <a:r>
              <a:rPr lang="pt-BR" altLang="en-US" sz="1600" dirty="0">
                <a:solidFill>
                  <a:srgbClr val="000000"/>
                </a:solidFill>
              </a:rPr>
              <a:t>	lista entre os colchetes todos os caracteres aceitos na leitura</a:t>
            </a: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	</a:t>
            </a:r>
            <a:r>
              <a:rPr lang="pt-BR" altLang="en-US" sz="1600" dirty="0">
                <a:solidFill>
                  <a:srgbClr val="0000FF"/>
                </a:solidFill>
              </a:rPr>
              <a:t>%[^...]</a:t>
            </a:r>
            <a:r>
              <a:rPr lang="pt-BR" altLang="en-US" sz="1600" dirty="0">
                <a:solidFill>
                  <a:srgbClr val="000000"/>
                </a:solidFill>
              </a:rPr>
              <a:t>	lista entre os colchetes todos os caracteres não aceitos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1">
            <a:extLst>
              <a:ext uri="{FF2B5EF4-FFF2-40B4-BE49-F238E27FC236}">
                <a16:creationId xmlns:a16="http://schemas.microsoft.com/office/drawing/2014/main" id="{30C96230-3713-4879-BB12-65BC8AFF5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en-US"/>
              <a:t>Resumo</a:t>
            </a:r>
          </a:p>
        </p:txBody>
      </p:sp>
      <p:sp>
        <p:nvSpPr>
          <p:cNvPr id="54278" name="Text Box 2">
            <a:extLst>
              <a:ext uri="{FF2B5EF4-FFF2-40B4-BE49-F238E27FC236}">
                <a16:creationId xmlns:a16="http://schemas.microsoft.com/office/drawing/2014/main" id="{B8DEAA74-371C-4546-A24E-3FDBE4E9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79525"/>
            <a:ext cx="7777163" cy="21256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Biblioteca de cadeias de caracteres </a:t>
            </a:r>
            <a:r>
              <a:rPr lang="pt-BR" altLang="en-US" sz="1600" dirty="0" err="1">
                <a:solidFill>
                  <a:srgbClr val="0000FF"/>
                </a:solidFill>
              </a:rPr>
              <a:t>string.h</a:t>
            </a:r>
            <a:r>
              <a:rPr lang="pt-BR" altLang="en-US" sz="1600" dirty="0">
                <a:solidFill>
                  <a:srgbClr val="000000"/>
                </a:solidFill>
              </a:rPr>
              <a:t> </a:t>
            </a:r>
          </a:p>
          <a:p>
            <a:pPr algn="l" eaLnBrk="1" hangingPunct="1">
              <a:spcBef>
                <a:spcPts val="400"/>
              </a:spcBef>
            </a:pPr>
            <a:endParaRPr lang="pt-BR" altLang="en-US" sz="1600" dirty="0">
              <a:solidFill>
                <a:srgbClr val="000000"/>
              </a:solidFill>
            </a:endParaRP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"comprimento" 	</a:t>
            </a:r>
            <a:r>
              <a:rPr lang="pt-BR" altLang="en-US" sz="1600" dirty="0" err="1">
                <a:solidFill>
                  <a:srgbClr val="0000FF"/>
                </a:solidFill>
              </a:rPr>
              <a:t>strlen</a:t>
            </a:r>
            <a:endParaRPr lang="pt-BR" altLang="en-US" sz="1600" dirty="0">
              <a:solidFill>
                <a:srgbClr val="0000FF"/>
              </a:solidFill>
            </a:endParaRP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"copia" 		</a:t>
            </a:r>
            <a:r>
              <a:rPr lang="pt-BR" altLang="en-US" sz="1600" dirty="0" err="1">
                <a:solidFill>
                  <a:srgbClr val="0000FF"/>
                </a:solidFill>
              </a:rPr>
              <a:t>strcpy</a:t>
            </a:r>
            <a:endParaRPr lang="pt-BR" altLang="en-US" sz="1600" dirty="0">
              <a:solidFill>
                <a:srgbClr val="0000FF"/>
              </a:solidFill>
            </a:endParaRP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"concatena" 	</a:t>
            </a:r>
            <a:r>
              <a:rPr lang="pt-BR" altLang="en-US" sz="1600" dirty="0" err="1">
                <a:solidFill>
                  <a:srgbClr val="0000FF"/>
                </a:solidFill>
              </a:rPr>
              <a:t>strcat</a:t>
            </a:r>
            <a:r>
              <a:rPr lang="pt-BR" altLang="en-US" sz="1600" dirty="0">
                <a:solidFill>
                  <a:srgbClr val="000000"/>
                </a:solidFill>
              </a:rPr>
              <a:t> </a:t>
            </a:r>
          </a:p>
          <a:p>
            <a:pPr algn="l" eaLnBrk="1" hangingPunct="1">
              <a:spcBef>
                <a:spcPts val="400"/>
              </a:spcBef>
            </a:pPr>
            <a:r>
              <a:rPr lang="pt-BR" altLang="en-US" sz="1600" dirty="0">
                <a:solidFill>
                  <a:srgbClr val="000000"/>
                </a:solidFill>
              </a:rPr>
              <a:t>"compara"	</a:t>
            </a:r>
            <a:r>
              <a:rPr lang="pt-BR" altLang="en-US" sz="1600" dirty="0" err="1">
                <a:solidFill>
                  <a:srgbClr val="0000FF"/>
                </a:solidFill>
              </a:rPr>
              <a:t>strcmp</a:t>
            </a:r>
            <a:endParaRPr lang="pt-BR" altLang="en-US" sz="1600" dirty="0">
              <a:solidFill>
                <a:srgbClr val="0000FF"/>
              </a:solidFill>
            </a:endParaRPr>
          </a:p>
          <a:p>
            <a:pPr algn="l" eaLnBrk="1" hangingPunct="1">
              <a:spcBef>
                <a:spcPts val="400"/>
              </a:spcBef>
            </a:pPr>
            <a:endParaRPr lang="pt-BR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>
            <a:extLst>
              <a:ext uri="{FF2B5EF4-FFF2-40B4-BE49-F238E27FC236}">
                <a16:creationId xmlns:a16="http://schemas.microsoft.com/office/drawing/2014/main" id="{400D607F-BBE5-47A2-AD6E-DE5C53670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pt-BR"/>
              <a:t>Tabela ASCII</a:t>
            </a: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E2641496-F401-47F0-9091-2786B0ACF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7129463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">
            <a:extLst>
              <a:ext uri="{FF2B5EF4-FFF2-40B4-BE49-F238E27FC236}">
                <a16:creationId xmlns:a16="http://schemas.microsoft.com/office/drawing/2014/main" id="{473EC339-16D0-4B33-A304-BE5CB258C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en-US" sz="1800"/>
              <a:t>Códigos ASCII de alguns caracteres de controle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15F3859-4E07-4A35-AE5A-5F83ECA8A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graphicFrame>
        <p:nvGraphicFramePr>
          <p:cNvPr id="7170" name="Group 2">
            <a:extLst>
              <a:ext uri="{FF2B5EF4-FFF2-40B4-BE49-F238E27FC236}">
                <a16:creationId xmlns:a16="http://schemas.microsoft.com/office/drawing/2014/main" id="{FF1DCF00-1664-4F9C-8970-B2A707238D2B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2276475"/>
          <a:ext cx="4730750" cy="2466975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93885" marB="44773" horzOverflow="overflow">
                    <a:lnL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charset="-128"/>
                          <a:cs typeface="Times New Roman" pitchFamily="18" charset="0"/>
                        </a:rPr>
                        <a:t>nul</a:t>
                      </a:r>
                    </a:p>
                  </a:txBody>
                  <a:tcPr marL="90000" marR="90000" marT="149474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null</a:t>
                      </a: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: nulo</a:t>
                      </a:r>
                    </a:p>
                  </a:txBody>
                  <a:tcPr marL="90000" marR="90000" marT="93885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93885" marB="44773" horzOverflow="overflow">
                    <a:lnL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charset="-128"/>
                          <a:cs typeface="Times New Roman" pitchFamily="18" charset="0"/>
                        </a:rPr>
                        <a:t>bel</a:t>
                      </a:r>
                    </a:p>
                  </a:txBody>
                  <a:tcPr marL="90000" marR="90000" marT="149474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bell</a:t>
                      </a: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: campainha</a:t>
                      </a:r>
                    </a:p>
                  </a:txBody>
                  <a:tcPr marL="90000" marR="90000" marT="93885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93885" marB="44773" horzOverflow="overflow">
                    <a:lnL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charset="-128"/>
                          <a:cs typeface="Times New Roman" pitchFamily="18" charset="0"/>
                        </a:rPr>
                        <a:t>bs</a:t>
                      </a:r>
                    </a:p>
                  </a:txBody>
                  <a:tcPr marL="90000" marR="90000" marT="149474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backspace</a:t>
                      </a: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: volta e apaga um caractere</a:t>
                      </a:r>
                    </a:p>
                  </a:txBody>
                  <a:tcPr marL="90000" marR="90000" marT="93885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93885" marB="44773" horzOverflow="overflow">
                    <a:lnL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charset="-128"/>
                          <a:cs typeface="Times New Roman" pitchFamily="18" charset="0"/>
                        </a:rPr>
                        <a:t>ht</a:t>
                      </a:r>
                    </a:p>
                  </a:txBody>
                  <a:tcPr marL="90000" marR="90000" marT="149474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tab</a:t>
                      </a: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: tabulação horizontal</a:t>
                      </a:r>
                    </a:p>
                  </a:txBody>
                  <a:tcPr marL="90000" marR="90000" marT="93885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93885" marB="44773" horzOverflow="overflow">
                    <a:lnL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charset="-128"/>
                          <a:cs typeface="Times New Roman" pitchFamily="18" charset="0"/>
                        </a:rPr>
                        <a:t>nl</a:t>
                      </a:r>
                    </a:p>
                  </a:txBody>
                  <a:tcPr marL="90000" marR="90000" marT="149474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newline</a:t>
                      </a: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 ou </a:t>
                      </a:r>
                      <a:r>
                        <a:rPr kumimoji="0" lang="pt-BR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line feed</a:t>
                      </a: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: muda de linha</a:t>
                      </a:r>
                    </a:p>
                  </a:txBody>
                  <a:tcPr marL="90000" marR="90000" marT="93885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93885" marB="44773" horzOverflow="overflow">
                    <a:lnL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charset="-128"/>
                          <a:cs typeface="Times New Roman" pitchFamily="18" charset="0"/>
                        </a:rPr>
                        <a:t>cr</a:t>
                      </a:r>
                    </a:p>
                  </a:txBody>
                  <a:tcPr marL="90000" marR="90000" marT="149474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carriage return</a:t>
                      </a: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: volta ao início da linha</a:t>
                      </a:r>
                    </a:p>
                  </a:txBody>
                  <a:tcPr marL="90000" marR="90000" marT="93885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127</a:t>
                      </a:r>
                    </a:p>
                  </a:txBody>
                  <a:tcPr marL="90000" marR="90000" marT="93885" marB="44773" horzOverflow="overflow">
                    <a:lnL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charset="-128"/>
                          <a:cs typeface="Times New Roman" pitchFamily="18" charset="0"/>
                        </a:rPr>
                        <a:t>del</a:t>
                      </a:r>
                    </a:p>
                  </a:txBody>
                  <a:tcPr marL="90000" marR="90000" marT="149474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3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delete</a:t>
                      </a: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charset="-128"/>
                          <a:cs typeface="Times New Roman" pitchFamily="18" charset="0"/>
                        </a:rPr>
                        <a:t>: apaga um caractere</a:t>
                      </a:r>
                    </a:p>
                  </a:txBody>
                  <a:tcPr marL="90000" marR="90000" marT="93885" marB="44773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>
            <a:extLst>
              <a:ext uri="{FF2B5EF4-FFF2-40B4-BE49-F238E27FC236}">
                <a16:creationId xmlns:a16="http://schemas.microsoft.com/office/drawing/2014/main" id="{FB443913-E29E-4419-8CF4-AF01F0953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Caracteres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B4D919A-9CC9-47D6-9CB2-9BF1D376F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2000" dirty="0"/>
              <a:t>Constante de caractere:</a:t>
            </a:r>
          </a:p>
          <a:p>
            <a:pPr marL="735013" lvl="1" indent="-27781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800" dirty="0"/>
              <a:t>caractere envolvido com apóstrofe ou aspas simples</a:t>
            </a:r>
          </a:p>
          <a:p>
            <a:pPr marL="735013" lvl="1" indent="-27781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800" dirty="0"/>
              <a:t>exemplo: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600" dirty="0"/>
              <a:t>'a' representa uma constante de caractere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600" dirty="0"/>
              <a:t>'a' resulta no valor numérico associado ao caractere </a:t>
            </a:r>
            <a:r>
              <a:rPr lang="pt-BR" altLang="pt-BR" sz="1600" i="1" dirty="0">
                <a:solidFill>
                  <a:srgbClr val="0000FF"/>
                </a:solidFill>
              </a:rPr>
              <a:t>a</a:t>
            </a:r>
          </a:p>
          <a:p>
            <a:pPr marL="334963" indent="-334963" eaLnBrk="1" hangingPunct="1">
              <a:lnSpc>
                <a:spcPct val="90000"/>
              </a:lnSpc>
              <a:spcBef>
                <a:spcPts val="1125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pt-BR" altLang="pt-BR" sz="2000" dirty="0"/>
          </a:p>
          <a:p>
            <a:pPr marL="334963" indent="-334963" eaLnBrk="1" hangingPunct="1">
              <a:lnSpc>
                <a:spcPct val="90000"/>
              </a:lnSpc>
              <a:spcBef>
                <a:spcPts val="1125"/>
              </a:spcBef>
              <a:buClrTx/>
              <a:buSz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pt-BR" altLang="pt-BR" sz="2000" dirty="0"/>
          </a:p>
          <a:p>
            <a:pPr lvl="2" eaLnBrk="1" hangingPunct="1">
              <a:lnSpc>
                <a:spcPct val="90000"/>
              </a:lnSpc>
              <a:buFont typeface="Courier New" panose="02070309020205020404" pitchFamily="49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 typeface="Courier New" panose="02070309020205020404" pitchFamily="49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 typeface="Courier New" panose="02070309020205020404" pitchFamily="49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 typeface="Courier New" panose="02070309020205020404" pitchFamily="49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pt-BR" altLang="pt-BR" sz="1600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 typeface="Courier New" panose="02070309020205020404" pitchFamily="49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600" b="1" dirty="0" err="1">
                <a:latin typeface="Courier New" panose="02070309020205020404" pitchFamily="49" charset="0"/>
              </a:rPr>
              <a:t>printf</a:t>
            </a:r>
            <a:r>
              <a:rPr lang="pt-BR" altLang="pt-BR" sz="1600" dirty="0"/>
              <a:t> imprime o conteúdo da variável c usando dois formatos: 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400" dirty="0"/>
              <a:t>com o formato para inteiro, %d, imprime 97 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400" dirty="0"/>
              <a:t>com o formato de caractere, %c, imprime </a:t>
            </a:r>
            <a:r>
              <a:rPr lang="pt-BR" altLang="pt-BR" sz="1400" i="1" dirty="0">
                <a:solidFill>
                  <a:srgbClr val="0000FF"/>
                </a:solidFill>
              </a:rPr>
              <a:t>a</a:t>
            </a:r>
            <a:r>
              <a:rPr lang="pt-BR" altLang="pt-BR" sz="1400" dirty="0"/>
              <a:t> (código 97 em ASCII)</a:t>
            </a:r>
          </a:p>
        </p:txBody>
      </p:sp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5999F2E2-E271-435B-A83E-D1A6C8A15E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fld id="{8186AF80-9EDF-43CD-8CAB-94A4CBE2EA3A}" type="slidenum">
              <a:rPr lang="pt-BR" altLang="pt-BR">
                <a:ea typeface="Arial Unicode MS" pitchFamily="34" charset="-128"/>
              </a:rPr>
              <a:pPr>
                <a:buFont typeface="Times New Roman" panose="02020603050405020304" pitchFamily="18" charset="0"/>
                <a:buNone/>
              </a:pPr>
              <a:t>6</a:t>
            </a:fld>
            <a:endParaRPr lang="pt-BR" altLang="pt-BR">
              <a:ea typeface="Arial Unicode MS" pitchFamily="34" charset="-128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A3F008ED-F9DE-475A-8E6E-F887C260A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6" y="3008223"/>
            <a:ext cx="6074028" cy="5873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c = 'a';</a:t>
            </a:r>
          </a:p>
          <a:p>
            <a:pPr algn="l" eaLnBrk="1" hangingPunct="1"/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("%d %c\n", c, c);</a:t>
            </a:r>
          </a:p>
        </p:txBody>
      </p:sp>
      <p:pic>
        <p:nvPicPr>
          <p:cNvPr id="9222" name="Picture 9">
            <a:extLst>
              <a:ext uri="{FF2B5EF4-FFF2-40B4-BE49-F238E27FC236}">
                <a16:creationId xmlns:a16="http://schemas.microsoft.com/office/drawing/2014/main" id="{882F8493-AE96-424A-8EC6-5E0D07B88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993" y="1352550"/>
            <a:ext cx="18669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>
            <a:extLst>
              <a:ext uri="{FF2B5EF4-FFF2-40B4-BE49-F238E27FC236}">
                <a16:creationId xmlns:a16="http://schemas.microsoft.com/office/drawing/2014/main" id="{A2832063-EB4A-4FCC-92CC-2B39B54C8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en-US" sz="2800" dirty="0"/>
              <a:t>Usando a Representação dos </a:t>
            </a:r>
            <a:r>
              <a:rPr lang="pt-BR" altLang="en-US" sz="2800" dirty="0" err="1"/>
              <a:t>CaracteresI</a:t>
            </a:r>
            <a:endParaRPr lang="pt-BR" altLang="en-US" sz="2800" dirty="0"/>
          </a:p>
        </p:txBody>
      </p:sp>
      <p:sp>
        <p:nvSpPr>
          <p:cNvPr id="10246" name="Text Box 2">
            <a:extLst>
              <a:ext uri="{FF2B5EF4-FFF2-40B4-BE49-F238E27FC236}">
                <a16:creationId xmlns:a16="http://schemas.microsoft.com/office/drawing/2014/main" id="{810C7C64-0A9D-46EE-AE62-86C92E0ED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6769100" cy="15716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maiuscula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(char c) {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/* Verifica de é letra minúscula */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 &gt;= 'a' &amp;&amp; c &lt;= 'z')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 = (c – 'a') + 'A';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c;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7" name="Text Box 2">
            <a:extLst>
              <a:ext uri="{FF2B5EF4-FFF2-40B4-BE49-F238E27FC236}">
                <a16:creationId xmlns:a16="http://schemas.microsoft.com/office/drawing/2014/main" id="{EF686883-37E7-4AD3-BF28-E1A6EE570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860800"/>
            <a:ext cx="6769100" cy="18176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algarismonumero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(char c) {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d;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/* Verifica de é um algarismo */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 &gt;= '0' &amp;&amp; c &lt;= 9')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d = (c – '0') ;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d;</a:t>
            </a:r>
          </a:p>
          <a:p>
            <a:pPr algn="l" eaLnBrk="1" hangingPunct="1"/>
            <a:r>
              <a:rPr lang="pt-B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>
            <a:extLst>
              <a:ext uri="{FF2B5EF4-FFF2-40B4-BE49-F238E27FC236}">
                <a16:creationId xmlns:a16="http://schemas.microsoft.com/office/drawing/2014/main" id="{ED91DC8F-300A-487E-ACA3-AF5EB5A392D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3051DE1-CAD0-46A3-82B2-FAB22C7F677D}" type="slidenum">
              <a:rPr lang="pt-BR" altLang="pt-BR" sz="1400">
                <a:solidFill>
                  <a:srgbClr val="000000"/>
                </a:solidFill>
                <a:ea typeface="Arial Unicode MS" pitchFamily="34" charset="-128"/>
              </a:rPr>
              <a:pPr eaLnBrk="1" hangingPunct="1"/>
              <a:t>8</a:t>
            </a:fld>
            <a:endParaRPr lang="pt-BR" altLang="pt-BR" sz="140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9E89F6C6-3D17-44BF-BD61-42B3F470D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4000" dirty="0"/>
              <a:t>Leitura de Caracteres - </a:t>
            </a:r>
            <a:r>
              <a:rPr lang="pt-BR" altLang="pt-BR" sz="4000" dirty="0" err="1"/>
              <a:t>scanf</a:t>
            </a:r>
            <a:endParaRPr lang="pt-BR" altLang="pt-BR" dirty="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10F72BF-944D-4003-BCF2-794937537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4963" indent="-334963" eaLnBrk="1" hangingPunct="1">
              <a:buClr>
                <a:srgbClr val="0000FF"/>
              </a:buClr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dirty="0" err="1">
                <a:solidFill>
                  <a:srgbClr val="0000FF"/>
                </a:solidFill>
              </a:rPr>
              <a:t>scanf</a:t>
            </a:r>
            <a:r>
              <a:rPr lang="pt-BR" altLang="pt-BR" dirty="0"/>
              <a:t> com o especificador de formato </a:t>
            </a:r>
            <a:r>
              <a:rPr lang="pt-BR" altLang="pt-BR" dirty="0">
                <a:solidFill>
                  <a:srgbClr val="0000FF"/>
                </a:solidFill>
              </a:rPr>
              <a:t>%c</a:t>
            </a:r>
            <a:r>
              <a:rPr lang="pt-BR" altLang="pt-BR" dirty="0"/>
              <a:t> (cont.):</a:t>
            </a:r>
          </a:p>
          <a:p>
            <a:pPr marL="735013" lvl="1" indent="-277813" eaLnBrk="1" hangingPunct="1"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dirty="0"/>
              <a:t>não pula os "caracteres brancos"</a:t>
            </a:r>
          </a:p>
          <a:p>
            <a:pPr lvl="2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800" dirty="0"/>
              <a:t>"caractere branco" = espaço (' '), tabulação ('\t') ou nova linha ('\n')</a:t>
            </a:r>
          </a:p>
          <a:p>
            <a:pPr marL="735013" lvl="1" indent="-277813" eaLnBrk="1" hangingPunct="1"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dirty="0"/>
              <a:t>se o usuário teclar um espaço antes da letra:</a:t>
            </a:r>
          </a:p>
          <a:p>
            <a:pPr lvl="2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800" dirty="0"/>
              <a:t>o código do espaço será capturado</a:t>
            </a:r>
          </a:p>
          <a:p>
            <a:pPr lvl="2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800" dirty="0"/>
              <a:t>a letra será capturada apenas na próxima chamada de </a:t>
            </a:r>
            <a:r>
              <a:rPr lang="pt-BR" altLang="pt-BR" sz="1800" dirty="0" err="1">
                <a:solidFill>
                  <a:srgbClr val="0000FF"/>
                </a:solidFill>
              </a:rPr>
              <a:t>scanf</a:t>
            </a:r>
            <a:endParaRPr lang="pt-BR" altLang="pt-BR" sz="1800" dirty="0">
              <a:solidFill>
                <a:srgbClr val="0000FF"/>
              </a:solidFill>
            </a:endParaRPr>
          </a:p>
          <a:p>
            <a:pPr marL="735013" lvl="1" indent="-277813" eaLnBrk="1" hangingPunct="1">
              <a:buFont typeface="Arial" panose="020B0604020202020204" pitchFamily="34" charset="0"/>
              <a:buChar char="–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dirty="0"/>
              <a:t>para pular todos os "caracteres brancos" antes do caractere:</a:t>
            </a:r>
          </a:p>
          <a:p>
            <a:pPr lvl="2" eaLnBrk="1" hangingPunct="1">
              <a:buFont typeface="Arial" panose="020B0604020202020204" pitchFamily="34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pt-BR" altLang="pt-BR" sz="1800" dirty="0"/>
              <a:t>basta incluir um espaço em branco no formato, antes do especificador</a:t>
            </a:r>
            <a:r>
              <a:rPr lang="en-US" altLang="pt-BR" sz="1800" dirty="0"/>
              <a:t>  </a:t>
            </a: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DE658066-7CB2-4B71-A1ED-2269597A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013325"/>
            <a:ext cx="7848600" cy="10795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a;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algn="l" eaLnBrk="1" hangingPunct="1"/>
            <a:r>
              <a:rPr lang="pt-BR" alt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 %c", &amp;a); 	/* </a:t>
            </a:r>
            <a:r>
              <a:rPr lang="pt-BR" altLang="pt-BR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branco no formato pula 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brancos</a:t>
            </a:r>
            <a:r>
              <a:rPr lang="pt-BR" altLang="pt-BR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da entrada</a:t>
            </a:r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*/</a:t>
            </a:r>
          </a:p>
          <a:p>
            <a:pPr algn="l" eaLnBrk="1" hangingPunct="1"/>
            <a:r>
              <a:rPr lang="pt-BR" alt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1270" name="Line 4">
            <a:extLst>
              <a:ext uri="{FF2B5EF4-FFF2-40B4-BE49-F238E27FC236}">
                <a16:creationId xmlns:a16="http://schemas.microsoft.com/office/drawing/2014/main" id="{9C39A94B-D7D6-4E51-AA08-AD4DF09A0D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5797550"/>
            <a:ext cx="1587" cy="447675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">
            <a:extLst>
              <a:ext uri="{FF2B5EF4-FFF2-40B4-BE49-F238E27FC236}">
                <a16:creationId xmlns:a16="http://schemas.microsoft.com/office/drawing/2014/main" id="{FC2FF51B-0536-46FF-8542-DB7EC73FF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en-US"/>
              <a:t>Cadeias de caracteres - Strings </a:t>
            </a: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D4ABFE25-0ABB-46AF-AC11-5C7D85384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eaLnBrk="1" hangingPunct="1">
              <a:buFont typeface="Arial" panose="020B0604020202020204" pitchFamily="34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dirty="0"/>
              <a:t>Representação de cadeia de caracteres:</a:t>
            </a:r>
          </a:p>
          <a:p>
            <a:pPr marL="738188" lvl="1" indent="-280988" eaLnBrk="1" hangingPunct="1">
              <a:buFont typeface="Arial" panose="020B0604020202020204" pitchFamily="34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dirty="0"/>
              <a:t>vetor do tipo </a:t>
            </a:r>
            <a:r>
              <a:rPr lang="pt-BR" altLang="en-US" dirty="0">
                <a:solidFill>
                  <a:srgbClr val="0000FF"/>
                </a:solidFill>
              </a:rPr>
              <a:t>char</a:t>
            </a:r>
            <a:r>
              <a:rPr lang="pt-BR" altLang="en-US" dirty="0"/>
              <a:t>, </a:t>
            </a:r>
            <a:r>
              <a:rPr lang="pt-BR" altLang="en-US" dirty="0">
                <a:solidFill>
                  <a:srgbClr val="FF0000"/>
                </a:solidFill>
              </a:rPr>
              <a:t>terminado pelo caractere nulo ('\0')</a:t>
            </a:r>
          </a:p>
          <a:p>
            <a:pPr lvl="2" eaLnBrk="1" hangingPunct="1">
              <a:buFont typeface="Arial" panose="020B0604020202020204" pitchFamily="34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dirty="0"/>
              <a:t>é necessário reservar uma posição adicional no vetor</a:t>
            </a:r>
            <a:br>
              <a:rPr lang="pt-BR" altLang="en-US" dirty="0"/>
            </a:br>
            <a:r>
              <a:rPr lang="pt-BR" altLang="en-US" dirty="0"/>
              <a:t>para o caractere de fim da cadeia</a:t>
            </a:r>
          </a:p>
          <a:p>
            <a:pPr marL="738188" lvl="1" indent="-280988" eaLnBrk="1" hangingPunct="1">
              <a:buFont typeface="Arial" panose="020B0604020202020204" pitchFamily="34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dirty="0"/>
              <a:t>função para manipular cadeias de caracteres:</a:t>
            </a:r>
          </a:p>
          <a:p>
            <a:pPr lvl="2" eaLnBrk="1" hangingPunct="1">
              <a:buFont typeface="Arial" panose="020B0604020202020204" pitchFamily="34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dirty="0"/>
              <a:t>recebe como parâmetro um vetor de </a:t>
            </a:r>
            <a:r>
              <a:rPr lang="pt-BR" altLang="en-US" dirty="0">
                <a:solidFill>
                  <a:srgbClr val="0000FF"/>
                </a:solidFill>
              </a:rPr>
              <a:t>char</a:t>
            </a:r>
          </a:p>
          <a:p>
            <a:pPr lvl="2" eaLnBrk="1" hangingPunct="1">
              <a:buFont typeface="Arial" panose="020B0604020202020204" pitchFamily="34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pt-BR" altLang="en-US" dirty="0"/>
              <a:t>processa caractere por caractere até encontrar o caractere nulo, sinalizando o final da cadeia</a:t>
            </a:r>
            <a:r>
              <a:rPr lang="en-US" altLang="en-US" dirty="0"/>
              <a:t> </a:t>
            </a:r>
          </a:p>
        </p:txBody>
      </p:sp>
      <p:sp>
        <p:nvSpPr>
          <p:cNvPr id="12295" name="Rectangle 41">
            <a:extLst>
              <a:ext uri="{FF2B5EF4-FFF2-40B4-BE49-F238E27FC236}">
                <a16:creationId xmlns:a16="http://schemas.microsoft.com/office/drawing/2014/main" id="{AE131A28-80A7-4FEB-867D-952B9B2B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4509120"/>
            <a:ext cx="8137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altLang="pt-BR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altLang="pt-B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sequência de caracteres finalizada pelo '\0'</a:t>
            </a:r>
            <a:endParaRPr lang="pt-BR" altLang="pt-BR" sz="2400" b="1" dirty="0">
              <a:solidFill>
                <a:srgbClr val="CC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arazula">
  <a:themeElements>
    <a:clrScheme name="">
      <a:dk1>
        <a:srgbClr val="000000"/>
      </a:dk1>
      <a:lt1>
        <a:srgbClr val="FFFFFF"/>
      </a:lt1>
      <a:dk2>
        <a:srgbClr val="003399"/>
      </a:dk2>
      <a:lt2>
        <a:srgbClr val="B2B2B2"/>
      </a:lt2>
      <a:accent1>
        <a:srgbClr val="00071A"/>
      </a:accent1>
      <a:accent2>
        <a:srgbClr val="FC0128"/>
      </a:accent2>
      <a:accent3>
        <a:srgbClr val="FFFFFF"/>
      </a:accent3>
      <a:accent4>
        <a:srgbClr val="000000"/>
      </a:accent4>
      <a:accent5>
        <a:srgbClr val="AAAAAB"/>
      </a:accent5>
      <a:accent6>
        <a:srgbClr val="E40123"/>
      </a:accent6>
      <a:hlink>
        <a:srgbClr val="00DFCA"/>
      </a:hlink>
      <a:folHlink>
        <a:srgbClr val="F766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1490474676</TotalTime>
  <Pages>84</Pages>
  <Words>3614</Words>
  <Application>Microsoft Office PowerPoint</Application>
  <PresentationFormat>Apresentação na tela (4:3)</PresentationFormat>
  <Paragraphs>631</Paragraphs>
  <Slides>36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2_barazula</vt:lpstr>
      <vt:lpstr>Revisão Cadeias de Caracteres (Strings) </vt:lpstr>
      <vt:lpstr>Tópicos</vt:lpstr>
      <vt:lpstr>Revisão Caracter</vt:lpstr>
      <vt:lpstr>Tabela ASCII</vt:lpstr>
      <vt:lpstr>Códigos ASCII de alguns caracteres de controle</vt:lpstr>
      <vt:lpstr>Caracteres</vt:lpstr>
      <vt:lpstr>Usando a Representação dos CaracteresI</vt:lpstr>
      <vt:lpstr>Leitura de Caracteres - scanf</vt:lpstr>
      <vt:lpstr>Cadeias de caracteres - Strings </vt:lpstr>
      <vt:lpstr>Declaração e Inicialização de Cadeias</vt:lpstr>
      <vt:lpstr>Declaração e Inicialização de Cadeias</vt:lpstr>
      <vt:lpstr>Leitura de Cadeias de caracteres</vt:lpstr>
      <vt:lpstr>Leitura de Cadeias</vt:lpstr>
      <vt:lpstr>Leitura de Cadeias</vt:lpstr>
      <vt:lpstr>Leitura de Cadeias</vt:lpstr>
      <vt:lpstr>Funções da biblioteca string.h</vt:lpstr>
      <vt:lpstr>Cadeias de caracteres </vt:lpstr>
      <vt:lpstr>Ponteiros e Strings</vt:lpstr>
      <vt:lpstr>Geram a mesma saída?</vt:lpstr>
      <vt:lpstr>Vetor de cadeia de caracteres</vt:lpstr>
      <vt:lpstr>Vetor de Strings – Alocação Estática</vt:lpstr>
      <vt:lpstr>Declaração e Inicialização</vt:lpstr>
      <vt:lpstr>Usando um Vetor Strings Alocado Estaticamente:   Pode entrar na festa?</vt:lpstr>
      <vt:lpstr>Usando um Vetor de ponteiros para Strings:   Pode entrar na festa?</vt:lpstr>
      <vt:lpstr>Inicialização de um Vetor de Strings x Vetor de ponteiros para Strings</vt:lpstr>
      <vt:lpstr>Como criar a lista de convidados com nomes fornecidos pelo usuário?</vt:lpstr>
      <vt:lpstr>Como criar a lista de convidados com nomes fornecidos pelo usuário?</vt:lpstr>
      <vt:lpstr>Criando a lista de convidados estática com nomes digitados</vt:lpstr>
      <vt:lpstr>Criando a lista de convidados dinâmica com nomes digitados  </vt:lpstr>
      <vt:lpstr>Criando a lista de convidados dinâmica com nomes digitados </vt:lpstr>
      <vt:lpstr>Criando a lista dinâmica de convidados  usando a função duplica</vt:lpstr>
      <vt:lpstr>Criando a lista dinâmica de convidados  usando a função duplica</vt:lpstr>
      <vt:lpstr>Criando a lista dinâmica de convidados  usando a função duplica</vt:lpstr>
      <vt:lpstr>Resumo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Informação</dc:title>
  <dc:subject>Segurança de Informação</dc:subject>
  <dc:creator>Anderson Oliveira da Silva</dc:creator>
  <cp:keywords>Segurança, Integridade, Autenticação, Criptografia</cp:keywords>
  <cp:lastModifiedBy>Ferlin</cp:lastModifiedBy>
  <cp:revision>533</cp:revision>
  <cp:lastPrinted>2001-08-02T21:14:16Z</cp:lastPrinted>
  <dcterms:created xsi:type="dcterms:W3CDTF">1997-02-24T10:12:52Z</dcterms:created>
  <dcterms:modified xsi:type="dcterms:W3CDTF">2021-09-07T17:56:54Z</dcterms:modified>
</cp:coreProperties>
</file>