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85" r:id="rId1"/>
  </p:sldMasterIdLst>
  <p:notesMasterIdLst>
    <p:notesMasterId r:id="rId21"/>
  </p:notesMasterIdLst>
  <p:handoutMasterIdLst>
    <p:handoutMasterId r:id="rId22"/>
  </p:handoutMasterIdLst>
  <p:sldIdLst>
    <p:sldId id="579" r:id="rId2"/>
    <p:sldId id="257" r:id="rId3"/>
    <p:sldId id="378" r:id="rId4"/>
    <p:sldId id="418" r:id="rId5"/>
    <p:sldId id="448" r:id="rId6"/>
    <p:sldId id="449" r:id="rId7"/>
    <p:sldId id="421" r:id="rId8"/>
    <p:sldId id="430" r:id="rId9"/>
    <p:sldId id="423" r:id="rId10"/>
    <p:sldId id="450" r:id="rId11"/>
    <p:sldId id="427" r:id="rId12"/>
    <p:sldId id="428" r:id="rId13"/>
    <p:sldId id="429" r:id="rId14"/>
    <p:sldId id="447" r:id="rId15"/>
    <p:sldId id="379" r:id="rId16"/>
    <p:sldId id="434" r:id="rId17"/>
    <p:sldId id="435" r:id="rId18"/>
    <p:sldId id="436" r:id="rId19"/>
    <p:sldId id="350" r:id="rId2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30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955FF"/>
    <a:srgbClr val="CF0E30"/>
    <a:srgbClr val="004C22"/>
    <a:srgbClr val="9E6B40"/>
    <a:srgbClr val="FFFDF7"/>
    <a:srgbClr val="FFF9E7"/>
    <a:srgbClr val="FFE48F"/>
    <a:srgbClr val="002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1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notesViewPr>
    <p:cSldViewPr>
      <p:cViewPr>
        <p:scale>
          <a:sx n="100" d="100"/>
          <a:sy n="100" d="100"/>
        </p:scale>
        <p:origin x="-1092" y="-60"/>
      </p:cViewPr>
      <p:guideLst>
        <p:guide orient="horz" pos="2229"/>
        <p:guide pos="30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6CA9DDFD-F804-4D84-A5D0-A2440F48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144463"/>
            <a:ext cx="4387850" cy="2206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9963" tIns="0" rIns="19963" bIns="0"/>
          <a:lstStyle>
            <a:lvl1pPr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pt-BR" sz="1000" dirty="0">
                <a:latin typeface="Calibri" pitchFamily="34" charset="0"/>
              </a:rPr>
              <a:t>Introdução à Programação</a:t>
            </a:r>
            <a:endParaRPr lang="en-US" sz="1000" dirty="0">
              <a:latin typeface="Tahoma" panose="020B0604030504040204" pitchFamily="34" charset="0"/>
            </a:endParaRPr>
          </a:p>
        </p:txBody>
      </p:sp>
      <p:sp>
        <p:nvSpPr>
          <p:cNvPr id="93187" name="Rectangle 8">
            <a:extLst>
              <a:ext uri="{FF2B5EF4-FFF2-40B4-BE49-F238E27FC236}">
                <a16:creationId xmlns:a16="http://schemas.microsoft.com/office/drawing/2014/main" id="{8384DBF5-BE7D-4B54-B952-233CB5B09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9644063"/>
            <a:ext cx="307498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63" tIns="0" rIns="19963" bIns="0" anchor="b"/>
          <a:lstStyle>
            <a:lvl1pPr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0EB8CED0-3816-44F7-9059-DD70BB5897D0}" type="slidenum">
              <a:rPr lang="en-US" altLang="pt-BR" sz="1000">
                <a:latin typeface="Tahoma" panose="020B0604030504040204" pitchFamily="34" charset="0"/>
              </a:rPr>
              <a:pPr algn="ctr"/>
              <a:t>‹nº›</a:t>
            </a:fld>
            <a:endParaRPr lang="en-US" altLang="pt-BR" sz="1000" i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B31BF3D-7D95-4ABA-8E0C-6A7653A5F6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t" anchorCtr="0" compatLnSpc="1">
            <a:prstTxWarp prst="textNoShape">
              <a:avLst/>
            </a:prstTxWarp>
          </a:bodyPr>
          <a:lstStyle>
            <a:lvl1pPr defTabSz="79216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E7662C9-35D6-4E50-B029-0251BB7D02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-1588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t" anchorCtr="0" compatLnSpc="1">
            <a:prstTxWarp prst="textNoShape">
              <a:avLst/>
            </a:prstTxWarp>
          </a:bodyPr>
          <a:lstStyle>
            <a:lvl1pPr algn="r" defTabSz="79216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EF9A022-B556-41E4-A71E-CD8C8E1AE2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b" anchorCtr="0" compatLnSpc="1">
            <a:prstTxWarp prst="textNoShape">
              <a:avLst/>
            </a:prstTxWarp>
          </a:bodyPr>
          <a:lstStyle>
            <a:lvl1pPr defTabSz="79216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B4E5D46-1F55-479C-A9D6-BE0EBFE7F4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b" anchorCtr="0" compatLnSpc="1">
            <a:prstTxWarp prst="textNoShape">
              <a:avLst/>
            </a:prstTxWarp>
          </a:bodyPr>
          <a:lstStyle>
            <a:lvl1pPr algn="r" defTabSz="792163">
              <a:defRPr sz="1000" i="1">
                <a:latin typeface="Times New Roman" panose="02020603050405020304" pitchFamily="18" charset="0"/>
              </a:defRPr>
            </a:lvl1pPr>
          </a:lstStyle>
          <a:p>
            <a:fld id="{462E1E71-A41A-45FD-8C94-23EBFC3160B3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B714F95-2279-4200-BDB9-CB4A49EF76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9" tIns="47875" rIns="95749" bIns="47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0CF54879-4C00-4633-BA5A-C6D586BE917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73113"/>
            <a:ext cx="5103812" cy="3827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AD66B8CA-852D-4D25-961E-524B2FFF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9804400"/>
            <a:ext cx="47466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49" tIns="47875" rIns="95749" bIns="47875" anchor="ctr">
            <a:spAutoFit/>
          </a:bodyPr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68202E1-43B0-4C0C-A1BB-77253B29D64C}" type="slidenum">
              <a:rPr lang="pt-BR" altLang="pt-BR" sz="1500">
                <a:latin typeface="Times New Roman" panose="02020603050405020304" pitchFamily="18" charset="0"/>
              </a:rPr>
              <a:pPr algn="r"/>
              <a:t>‹nº›</a:t>
            </a:fld>
            <a:endParaRPr lang="pt-BR" altLang="pt-BR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F01B04BB-E168-418B-A9EF-7A42761EB5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25E05262-32C9-4545-B5D4-D3A56A6BA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7EA2A7C6-DDF6-41AC-B1B2-D0B0A6297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C63595-AB01-4F1B-8FB5-9B8B22A54070}" type="slidenum">
              <a:rPr lang="pt-BR" altLang="pt-BR">
                <a:latin typeface="Times New Roman" panose="02020603050405020304" pitchFamily="18" charset="0"/>
              </a:rPr>
              <a:pPr/>
              <a:t>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56B2BDB-6333-404E-A2B3-F588FFD012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3E8839-A7C1-4164-BDE8-7173854ED9E6}" type="slidenum">
              <a:rPr lang="pt-BR" altLang="en-US" sz="1300"/>
              <a:pPr>
                <a:spcBef>
                  <a:spcPct val="0"/>
                </a:spcBef>
              </a:pPr>
              <a:t>10</a:t>
            </a:fld>
            <a:endParaRPr lang="pt-BR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77B1A55-877B-40F3-A703-CC19733C51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7D4B934-263B-4D9F-88A2-16F587479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AF15F868-0A82-4E76-996D-15CB982DFF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20A666-D05F-4491-B2EF-AD52CE6D90A7}" type="slidenum">
              <a:rPr lang="pt-BR" altLang="en-US" sz="1300"/>
              <a:pPr>
                <a:spcBef>
                  <a:spcPct val="0"/>
                </a:spcBef>
              </a:pPr>
              <a:t>11</a:t>
            </a:fld>
            <a:endParaRPr lang="pt-BR" altLang="en-US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C4ED100-7DC7-4ED1-B73B-5A4ACAE1CC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F89F2D6-21A2-4E75-9AF1-CA5079B65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7A4C44A-B042-4210-ADE1-6DA10D743F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3C9599-4163-4ACD-8D66-83942C7C11DD}" type="slidenum">
              <a:rPr lang="pt-BR" altLang="en-US" sz="1300"/>
              <a:pPr>
                <a:spcBef>
                  <a:spcPct val="0"/>
                </a:spcBef>
              </a:pPr>
              <a:t>12</a:t>
            </a:fld>
            <a:endParaRPr lang="pt-BR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277346E-651E-4674-AA48-A5BCF2B2AC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6A4C6D2-D7E6-4310-86D9-3A3AE4B23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4F1C906D-86FA-4096-BBE0-522C173F8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5A3482-E06E-47A3-9C7F-8FCD9B8F9CAF}" type="slidenum">
              <a:rPr lang="pt-BR" altLang="en-US" sz="1300"/>
              <a:pPr>
                <a:spcBef>
                  <a:spcPct val="0"/>
                </a:spcBef>
              </a:pPr>
              <a:t>13</a:t>
            </a:fld>
            <a:endParaRPr lang="pt-BR" altLang="en-US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C9AE9C3-7B7C-42F0-9F93-8BFCC987BD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7483E48-3035-47C6-A958-AAEAC5002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DC374C9-AD9B-43EB-AB62-CC3D17060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BAD646-04F2-4A03-A541-96FFABBCB218}" type="slidenum">
              <a:rPr lang="pt-BR" altLang="en-US" sz="1300"/>
              <a:pPr>
                <a:spcBef>
                  <a:spcPct val="0"/>
                </a:spcBef>
              </a:pPr>
              <a:t>14</a:t>
            </a:fld>
            <a:endParaRPr lang="pt-BR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0AD1E98-6DEA-4095-B8E5-4237FAF225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6378DB1-0184-4CC8-9B76-C50DFF805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964AC1B-AF5D-4264-BB5A-651911252E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2F16D8-EEF5-4125-A0A2-EABF166BAB39}" type="slidenum">
              <a:rPr lang="pt-BR" altLang="en-US" sz="1300"/>
              <a:pPr>
                <a:spcBef>
                  <a:spcPct val="0"/>
                </a:spcBef>
              </a:pPr>
              <a:t>15</a:t>
            </a:fld>
            <a:endParaRPr lang="pt-BR" altLang="en-US" sz="13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F304038-B8BF-4650-9467-D5AED416D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B7DB9A3-87A2-49D9-A7F1-3E550EA9D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29BA3D7-8211-4FCA-8699-31603DE7A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E1F519-C530-488C-9516-CFBB320B9370}" type="slidenum">
              <a:rPr lang="pt-BR" altLang="en-US" sz="1300"/>
              <a:pPr>
                <a:spcBef>
                  <a:spcPct val="0"/>
                </a:spcBef>
              </a:pPr>
              <a:t>19</a:t>
            </a:fld>
            <a:endParaRPr lang="pt-BR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177AE1A6-8639-4098-B806-D8D2206F02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98C17CA-7515-460B-9A7F-10DE4446F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76893228-FA69-416F-8946-20CE18C02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3DAE9C-03F0-4D74-8A44-CA2B982DC022}" type="slidenum">
              <a:rPr lang="pt-BR" altLang="en-US" sz="1300"/>
              <a:pPr>
                <a:spcBef>
                  <a:spcPct val="0"/>
                </a:spcBef>
              </a:pPr>
              <a:t>2</a:t>
            </a:fld>
            <a:endParaRPr lang="pt-BR" altLang="en-US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E224D7B-9B21-427C-9102-941A07B431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3DEB107-6AF9-40D7-B45F-925DEE10F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63222FB-608F-4896-9DBB-32A392F82B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5BDD74-9A12-4003-9637-FC41F942E758}" type="slidenum">
              <a:rPr lang="pt-BR" altLang="en-US" sz="1300"/>
              <a:pPr>
                <a:spcBef>
                  <a:spcPct val="0"/>
                </a:spcBef>
              </a:pPr>
              <a:t>3</a:t>
            </a:fld>
            <a:endParaRPr lang="pt-BR" altLang="en-US" sz="13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B9CA226-81FB-4887-8564-9B43DBFD0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1E1BEFD-F77C-4A2F-9FA8-7ED06A480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D0C3B0A-46C5-43D1-B01B-4F9B1AD50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FC52E0-8514-4D3A-A42F-66CC4CC97929}" type="slidenum">
              <a:rPr lang="pt-BR" altLang="en-US" sz="1300"/>
              <a:pPr>
                <a:spcBef>
                  <a:spcPct val="0"/>
                </a:spcBef>
              </a:pPr>
              <a:t>4</a:t>
            </a:fld>
            <a:endParaRPr lang="pt-BR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BFA427E-CBA3-47A2-9057-D31A2A5928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0C85E73-7566-440D-BC53-4C8C1A42A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1A7E4F9-519E-41EC-AF3D-A052D3AA3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BC464E-7A8B-47C6-8844-2D33D23F279C}" type="slidenum">
              <a:rPr lang="pt-BR" altLang="en-US" sz="1300"/>
              <a:pPr>
                <a:spcBef>
                  <a:spcPct val="0"/>
                </a:spcBef>
              </a:pPr>
              <a:t>5</a:t>
            </a:fld>
            <a:endParaRPr lang="pt-BR" altLang="en-US" sz="13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26C9881-A929-4836-AADC-2B49E55017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855B56D-4894-4AA0-BA04-30DF41CC4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C9979DA-3C9B-4784-9069-6975BC2736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FD19AD-F010-472E-8915-D0A77285D39C}" type="slidenum">
              <a:rPr lang="pt-BR" altLang="en-US" sz="1300"/>
              <a:pPr>
                <a:spcBef>
                  <a:spcPct val="0"/>
                </a:spcBef>
              </a:pPr>
              <a:t>6</a:t>
            </a:fld>
            <a:endParaRPr lang="pt-BR" altLang="en-US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9D2DD8A-0BF8-4E08-BB3C-E64317085F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EC115A8-C095-4B0A-A7B5-C66F5930F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572BD94-2C81-4B25-8895-26AF60615C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6593FE-0B7C-43F7-BB17-B16F482AA9DF}" type="slidenum">
              <a:rPr lang="pt-BR" altLang="en-US" sz="1300"/>
              <a:pPr>
                <a:spcBef>
                  <a:spcPct val="0"/>
                </a:spcBef>
              </a:pPr>
              <a:t>7</a:t>
            </a:fld>
            <a:endParaRPr lang="pt-BR" altLang="en-US" sz="13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5EC54C0-BBBD-4A2B-9D90-34B5BEAB6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4AE9C1B-62FA-4D05-89D1-0FAAF6D2A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85828F2A-020E-4D48-BFD7-13261DF478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A30C94-5CCB-4A39-AE8A-4C373ECD5F8B}" type="slidenum">
              <a:rPr lang="pt-BR" altLang="en-US" sz="1300"/>
              <a:pPr>
                <a:spcBef>
                  <a:spcPct val="0"/>
                </a:spcBef>
              </a:pPr>
              <a:t>8</a:t>
            </a:fld>
            <a:endParaRPr lang="pt-BR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691CBB9-1DA8-4D07-9CC1-942626785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30DBBE5-CEB0-4463-8229-C2F4948AA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649C0A6-B943-4E36-9AFE-496B4A9691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5F032A-93BE-4418-964B-AC076ACCC4A2}" type="slidenum">
              <a:rPr lang="pt-BR" altLang="en-US" sz="1300"/>
              <a:pPr>
                <a:spcBef>
                  <a:spcPct val="0"/>
                </a:spcBef>
              </a:pPr>
              <a:t>9</a:t>
            </a:fld>
            <a:endParaRPr lang="pt-BR" altLang="en-US" sz="13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21D8EFD-F3F6-4B06-BF0E-FC79C161F0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3D65E4D-C519-463B-8961-FD7C7C1CB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preserve="1">
  <p:cSld name="Título e conteú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9"/>
          <p:cNvSpPr txBox="1">
            <a:spLocks noGrp="1"/>
          </p:cNvSpPr>
          <p:nvPr>
            <p:ph type="body" idx="1"/>
          </p:nvPr>
        </p:nvSpPr>
        <p:spPr>
          <a:xfrm>
            <a:off x="280018" y="942796"/>
            <a:ext cx="864782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1714500" lvl="4" indent="-22860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73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Somente título" preserve="1">
  <p:cSld name="12_Somente títul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7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7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09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Somente título" preserve="1">
  <p:cSld name="10_Somente títul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8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8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0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 type="obj" preserve="1">
  <p:cSld name="1_Título e conteúd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9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9"/>
          <p:cNvSpPr txBox="1">
            <a:spLocks noGrp="1"/>
          </p:cNvSpPr>
          <p:nvPr>
            <p:ph type="body" idx="1"/>
          </p:nvPr>
        </p:nvSpPr>
        <p:spPr>
          <a:xfrm>
            <a:off x="280018" y="942796"/>
            <a:ext cx="864782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/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/>
            </a:lvl4pPr>
            <a:lvl5pPr marL="1714500" lvl="4" indent="-22860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6637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 preserve="1">
  <p:cSld name="Cabeçalho da Seção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0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685800" lvl="1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/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/>
            </a:lvl3pPr>
            <a:lvl4pPr marL="1371600" lvl="3" indent="-171450" algn="l">
              <a:spcBef>
                <a:spcPts val="210"/>
              </a:spcBef>
              <a:spcAft>
                <a:spcPts val="0"/>
              </a:spcAft>
              <a:buSzPts val="1400"/>
              <a:buFont typeface="Calibri"/>
              <a:buNone/>
              <a:defRPr sz="1050"/>
            </a:lvl4pPr>
            <a:lvl5pPr marL="1714500" lvl="4" indent="-171450" algn="l">
              <a:spcBef>
                <a:spcPts val="210"/>
              </a:spcBef>
              <a:spcAft>
                <a:spcPts val="0"/>
              </a:spcAft>
              <a:buSzPts val="1400"/>
              <a:buFont typeface="Calibri"/>
              <a:buNone/>
              <a:defRPr sz="1050"/>
            </a:lvl5pPr>
            <a:lvl6pPr marL="2057400" lvl="5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6pPr>
            <a:lvl7pPr marL="2400300" lvl="6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7pPr>
            <a:lvl8pPr marL="2743200" lvl="7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8pPr>
            <a:lvl9pPr marL="3086100" lvl="8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482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uas Partes de Conteúdo" preserve="1">
  <p:cSld name="1_Duas Partes de Conteúd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71463" algn="l">
              <a:spcBef>
                <a:spcPts val="42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»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•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–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  <p:sp>
        <p:nvSpPr>
          <p:cNvPr id="77" name="Google Shape;77;p81"/>
          <p:cNvSpPr txBox="1">
            <a:spLocks noGrp="1"/>
          </p:cNvSpPr>
          <p:nvPr>
            <p:ph type="body" idx="2"/>
          </p:nvPr>
        </p:nvSpPr>
        <p:spPr>
          <a:xfrm>
            <a:off x="48387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71463" algn="l">
              <a:spcBef>
                <a:spcPts val="42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»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•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–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868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 preserve="1">
  <p:cSld name="Comparaçã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2"/>
          <p:cNvSpPr txBox="1">
            <a:spLocks noGrp="1"/>
          </p:cNvSpPr>
          <p:nvPr>
            <p:ph type="body" idx="1"/>
          </p:nvPr>
        </p:nvSpPr>
        <p:spPr>
          <a:xfrm>
            <a:off x="455962" y="111390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81" name="Google Shape;81;p8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»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–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82" name="Google Shape;82;p82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83" name="Google Shape;83;p82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»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–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736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 preserve="1">
  <p:cSld name="Conteúdo com Legenda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3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41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3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42888" algn="l"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 b="1">
                <a:solidFill>
                  <a:srgbClr val="AA00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lvl="1" indent="-304800" algn="l">
              <a:spcBef>
                <a:spcPts val="420"/>
              </a:spcBef>
              <a:spcAft>
                <a:spcPts val="0"/>
              </a:spcAft>
              <a:buSzPts val="2800"/>
              <a:buFont typeface="Calibri"/>
              <a:buChar char="–"/>
              <a:defRPr sz="2100"/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 sz="1800"/>
            </a:lvl3pPr>
            <a:lvl4pPr marL="1371600" lvl="3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•"/>
              <a:defRPr sz="1500"/>
            </a:lvl4pPr>
            <a:lvl5pPr marL="1714500" lvl="4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5pPr>
            <a:lvl6pPr marL="2057400" lvl="5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6pPr>
            <a:lvl7pPr marL="2400300" lvl="6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7pPr>
            <a:lvl8pPr marL="2743200" lvl="7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8pPr>
            <a:lvl9pPr marL="3086100" lvl="8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9pPr>
          </a:lstStyle>
          <a:p>
            <a:endParaRPr/>
          </a:p>
        </p:txBody>
      </p:sp>
      <p:sp>
        <p:nvSpPr>
          <p:cNvPr id="87" name="Google Shape;87;p83"/>
          <p:cNvSpPr txBox="1">
            <a:spLocks noGrp="1"/>
          </p:cNvSpPr>
          <p:nvPr>
            <p:ph type="body" idx="2"/>
          </p:nvPr>
        </p:nvSpPr>
        <p:spPr>
          <a:xfrm>
            <a:off x="457201" y="1471706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SzPts val="1000"/>
              <a:buFont typeface="Calibri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229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 preserve="1">
  <p:cSld name="Imagem com Legenda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4"/>
          <p:cNvSpPr>
            <a:spLocks noGrp="1"/>
          </p:cNvSpPr>
          <p:nvPr>
            <p:ph type="pic" idx="2"/>
          </p:nvPr>
        </p:nvSpPr>
        <p:spPr>
          <a:xfrm>
            <a:off x="1792288" y="1052735"/>
            <a:ext cx="5486400" cy="367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8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SzPts val="1000"/>
              <a:buFont typeface="Calibri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007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 preserve="1">
  <p:cSld name="Título e texto vertical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5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5"/>
          <p:cNvSpPr txBox="1">
            <a:spLocks noGrp="1"/>
          </p:cNvSpPr>
          <p:nvPr>
            <p:ph type="body" idx="1"/>
          </p:nvPr>
        </p:nvSpPr>
        <p:spPr>
          <a:xfrm rot="5400000">
            <a:off x="1848974" y="-626162"/>
            <a:ext cx="5509917" cy="864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183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 preserve="1">
  <p:cSld name="Título e texto verticai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6"/>
          <p:cNvSpPr txBox="1">
            <a:spLocks noGrp="1"/>
          </p:cNvSpPr>
          <p:nvPr>
            <p:ph type="title"/>
          </p:nvPr>
        </p:nvSpPr>
        <p:spPr>
          <a:xfrm rot="5400000">
            <a:off x="4922838" y="2103439"/>
            <a:ext cx="5924550" cy="206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6"/>
          <p:cNvSpPr txBox="1">
            <a:spLocks noGrp="1"/>
          </p:cNvSpPr>
          <p:nvPr>
            <p:ph type="body" idx="1"/>
          </p:nvPr>
        </p:nvSpPr>
        <p:spPr>
          <a:xfrm rot="5400000">
            <a:off x="725488" y="119063"/>
            <a:ext cx="5924550" cy="602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52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 preserve="1">
  <p:cSld name="Somente títul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0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7765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 preserve="1">
  <p:cSld name="Título, texto e conteúd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7"/>
          <p:cNvSpPr txBox="1">
            <a:spLocks noGrp="1"/>
          </p:cNvSpPr>
          <p:nvPr>
            <p:ph type="title"/>
          </p:nvPr>
        </p:nvSpPr>
        <p:spPr>
          <a:xfrm>
            <a:off x="673101" y="171450"/>
            <a:ext cx="8242300" cy="449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01" name="Google Shape;101;p87"/>
          <p:cNvSpPr txBox="1">
            <a:spLocks noGrp="1"/>
          </p:cNvSpPr>
          <p:nvPr>
            <p:ph type="body" idx="2"/>
          </p:nvPr>
        </p:nvSpPr>
        <p:spPr>
          <a:xfrm>
            <a:off x="48387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6560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 preserve="1">
  <p:cSld name="Title and Tab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8"/>
          <p:cNvSpPr txBox="1">
            <a:spLocks noGrp="1"/>
          </p:cNvSpPr>
          <p:nvPr>
            <p:ph type="title"/>
          </p:nvPr>
        </p:nvSpPr>
        <p:spPr>
          <a:xfrm>
            <a:off x="673101" y="171450"/>
            <a:ext cx="8242300" cy="52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3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 título" preserve="1">
  <p:cSld name="2_Slide de títul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9"/>
          <p:cNvSpPr txBox="1">
            <a:spLocks noGrp="1"/>
          </p:cNvSpPr>
          <p:nvPr>
            <p:ph type="ctrTitle"/>
          </p:nvPr>
        </p:nvSpPr>
        <p:spPr>
          <a:xfrm>
            <a:off x="0" y="4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rgbClr val="0033CC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3527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omente título" preserve="1">
  <p:cSld name="1_Somente títul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0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0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0487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omente título" preserve="1">
  <p:cSld name="3_Somente título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1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6258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omente título" preserve="1">
  <p:cSld name="4_Somente título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2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2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4096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omente título" preserve="1">
  <p:cSld name="5_Somente títul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3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3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5211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5400">
                <a:effectLst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047812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8C9EA-F378-4D02-823E-B2FA5721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9695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preserve="1">
  <p:cSld name="Duas Partes de Conteúd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1"/>
          <p:cNvSpPr txBox="1">
            <a:spLocks noGrp="1"/>
          </p:cNvSpPr>
          <p:nvPr>
            <p:ph type="body" idx="1"/>
          </p:nvPr>
        </p:nvSpPr>
        <p:spPr>
          <a:xfrm>
            <a:off x="305526" y="908720"/>
            <a:ext cx="8584367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978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preserve="1">
  <p:cSld name="3_Duas Partes de Conteúd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1"/>
          <p:cNvSpPr txBox="1">
            <a:spLocks noGrp="1"/>
          </p:cNvSpPr>
          <p:nvPr>
            <p:ph type="body" idx="1"/>
          </p:nvPr>
        </p:nvSpPr>
        <p:spPr>
          <a:xfrm>
            <a:off x="305526" y="908720"/>
            <a:ext cx="8584367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82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omente título" preserve="1">
  <p:cSld name="2_Somente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2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2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205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 preserve="1">
  <p:cSld name="Em branc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7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 preserve="1">
  <p:cSld name="Layout Personalizad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4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546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Somente título" preserve="1">
  <p:cSld name="9_Somente títul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5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5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3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uas Partes de Conteúdo" type="twoObj" preserve="1">
  <p:cSld name="2_Duas Partes de Conteúd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6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6"/>
          <p:cNvSpPr txBox="1">
            <a:spLocks noGrp="1"/>
          </p:cNvSpPr>
          <p:nvPr>
            <p:ph type="body" idx="1"/>
          </p:nvPr>
        </p:nvSpPr>
        <p:spPr>
          <a:xfrm>
            <a:off x="305526" y="908720"/>
            <a:ext cx="4212468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  <p:sp>
        <p:nvSpPr>
          <p:cNvPr id="58" name="Google Shape;58;p76"/>
          <p:cNvSpPr txBox="1">
            <a:spLocks noGrp="1"/>
          </p:cNvSpPr>
          <p:nvPr>
            <p:ph type="body" idx="2"/>
          </p:nvPr>
        </p:nvSpPr>
        <p:spPr>
          <a:xfrm>
            <a:off x="4657349" y="908720"/>
            <a:ext cx="4212468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9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67"/>
          <p:cNvGrpSpPr/>
          <p:nvPr/>
        </p:nvGrpSpPr>
        <p:grpSpPr>
          <a:xfrm>
            <a:off x="108278" y="770530"/>
            <a:ext cx="8915400" cy="45719"/>
            <a:chOff x="0" y="873"/>
            <a:chExt cx="5269" cy="183"/>
          </a:xfrm>
        </p:grpSpPr>
        <p:grpSp>
          <p:nvGrpSpPr>
            <p:cNvPr id="12" name="Google Shape;12;p67"/>
            <p:cNvGrpSpPr/>
            <p:nvPr/>
          </p:nvGrpSpPr>
          <p:grpSpPr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13" name="Google Shape;13;p67"/>
              <p:cNvSpPr/>
              <p:nvPr/>
            </p:nvSpPr>
            <p:spPr>
              <a:xfrm>
                <a:off x="5240" y="873"/>
                <a:ext cx="2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67"/>
              <p:cNvSpPr/>
              <p:nvPr/>
            </p:nvSpPr>
            <p:spPr>
              <a:xfrm>
                <a:off x="5146" y="873"/>
                <a:ext cx="5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67"/>
            <p:cNvGrpSpPr/>
            <p:nvPr/>
          </p:nvGrpSpPr>
          <p:grpSpPr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16" name="Google Shape;16;p67"/>
              <p:cNvSpPr/>
              <p:nvPr/>
            </p:nvSpPr>
            <p:spPr>
              <a:xfrm>
                <a:off x="5006" y="873"/>
                <a:ext cx="93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67"/>
              <p:cNvSpPr/>
              <p:nvPr/>
            </p:nvSpPr>
            <p:spPr>
              <a:xfrm>
                <a:off x="4836" y="873"/>
                <a:ext cx="12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67"/>
            <p:cNvGrpSpPr/>
            <p:nvPr/>
          </p:nvGrpSpPr>
          <p:grpSpPr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19" name="Google Shape;19;p67"/>
              <p:cNvSpPr/>
              <p:nvPr/>
            </p:nvSpPr>
            <p:spPr>
              <a:xfrm>
                <a:off x="4639" y="873"/>
                <a:ext cx="154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67"/>
              <p:cNvSpPr/>
              <p:nvPr/>
            </p:nvSpPr>
            <p:spPr>
              <a:xfrm>
                <a:off x="4407" y="873"/>
                <a:ext cx="190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67"/>
            <p:cNvGrpSpPr/>
            <p:nvPr/>
          </p:nvGrpSpPr>
          <p:grpSpPr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22" name="Google Shape;22;p67"/>
              <p:cNvSpPr/>
              <p:nvPr/>
            </p:nvSpPr>
            <p:spPr>
              <a:xfrm>
                <a:off x="4146" y="873"/>
                <a:ext cx="218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67"/>
              <p:cNvSpPr/>
              <p:nvPr/>
            </p:nvSpPr>
            <p:spPr>
              <a:xfrm>
                <a:off x="3855" y="873"/>
                <a:ext cx="24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67"/>
              <p:cNvSpPr/>
              <p:nvPr/>
            </p:nvSpPr>
            <p:spPr>
              <a:xfrm>
                <a:off x="3530" y="873"/>
                <a:ext cx="283" cy="18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67"/>
              <p:cNvSpPr/>
              <p:nvPr/>
            </p:nvSpPr>
            <p:spPr>
              <a:xfrm>
                <a:off x="3176" y="873"/>
                <a:ext cx="313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" name="Google Shape;26;p67"/>
            <p:cNvGrpSpPr/>
            <p:nvPr/>
          </p:nvGrpSpPr>
          <p:grpSpPr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27" name="Google Shape;27;p67"/>
              <p:cNvSpPr/>
              <p:nvPr/>
            </p:nvSpPr>
            <p:spPr>
              <a:xfrm>
                <a:off x="2792" y="873"/>
                <a:ext cx="344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67"/>
              <p:cNvSpPr/>
              <p:nvPr/>
            </p:nvSpPr>
            <p:spPr>
              <a:xfrm>
                <a:off x="0" y="873"/>
                <a:ext cx="2756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" name="Google Shape;29;p67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AA00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7"/>
          <p:cNvSpPr txBox="1">
            <a:spLocks noGrp="1"/>
          </p:cNvSpPr>
          <p:nvPr>
            <p:ph type="body" idx="1"/>
          </p:nvPr>
        </p:nvSpPr>
        <p:spPr>
          <a:xfrm>
            <a:off x="280018" y="942796"/>
            <a:ext cx="864782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Google Shape;31;p67"/>
          <p:cNvSpPr/>
          <p:nvPr/>
        </p:nvSpPr>
        <p:spPr>
          <a:xfrm>
            <a:off x="8804276" y="6583365"/>
            <a:ext cx="298159" cy="18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t" anchorCtr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7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sz="750" b="1" i="0" u="none" strike="noStrike" kern="0" cap="none" spc="0" normalizeH="0" baseline="0" noProof="0" dirty="0">
              <a:ln>
                <a:noFill/>
              </a:ln>
              <a:solidFill>
                <a:srgbClr val="FCFEB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0568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4039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  <p:sldLayoutId id="2147484002" r:id="rId18"/>
    <p:sldLayoutId id="2147484003" r:id="rId19"/>
    <p:sldLayoutId id="2147484004" r:id="rId20"/>
    <p:sldLayoutId id="2147484005" r:id="rId21"/>
    <p:sldLayoutId id="2147484006" r:id="rId22"/>
    <p:sldLayoutId id="2147484007" r:id="rId23"/>
    <p:sldLayoutId id="2147484008" r:id="rId24"/>
    <p:sldLayoutId id="2147484009" r:id="rId25"/>
    <p:sldLayoutId id="2147484010" r:id="rId26"/>
    <p:sldLayoutId id="2147484011" r:id="rId27"/>
    <p:sldLayoutId id="2147483984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DC70993A-9DBA-4132-97D1-E373362535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470025"/>
          </a:xfrm>
        </p:spPr>
        <p:txBody>
          <a:bodyPr/>
          <a:lstStyle/>
          <a:p>
            <a:r>
              <a:rPr lang="pt-BR" altLang="pt-BR" dirty="0"/>
              <a:t>Revisão</a:t>
            </a:r>
            <a:br>
              <a:rPr lang="pt-BR" altLang="pt-BR" dirty="0"/>
            </a:br>
            <a:r>
              <a:rPr lang="pt-BR" altLang="en-US" sz="5400" b="0" dirty="0"/>
              <a:t>Alocação Dinâmica de Memória</a:t>
            </a:r>
            <a:endParaRPr lang="en-US" altLang="pt-BR" dirty="0"/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A865A868-830C-4D22-B496-9F192DC16B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C5104E-850C-433F-841B-E03AE138674A}" type="slidenum">
              <a:rPr lang="pt-BR" altLang="pt-BR">
                <a:latin typeface="Calibri" panose="020F0502020204030204" pitchFamily="34" charset="0"/>
              </a:rPr>
              <a:pPr/>
              <a:t>1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6">
            <a:extLst>
              <a:ext uri="{FF2B5EF4-FFF2-40B4-BE49-F238E27FC236}">
                <a16:creationId xmlns:a16="http://schemas.microsoft.com/office/drawing/2014/main" id="{D42BE706-8210-4499-A805-0DCAE7B1B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en-US" dirty="0"/>
              <a:t>Alocação dinâmica</a:t>
            </a:r>
          </a:p>
        </p:txBody>
      </p:sp>
      <p:sp>
        <p:nvSpPr>
          <p:cNvPr id="22534" name="Rectangle 7">
            <a:extLst>
              <a:ext uri="{FF2B5EF4-FFF2-40B4-BE49-F238E27FC236}">
                <a16:creationId xmlns:a16="http://schemas.microsoft.com/office/drawing/2014/main" id="{796FF1E6-DAA1-4F1C-8AB7-FB152B213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altLang="en-US" dirty="0"/>
          </a:p>
          <a:p>
            <a:pPr eaLnBrk="1" hangingPunct="1">
              <a:defRPr/>
            </a:pPr>
            <a:r>
              <a:rPr lang="pt-BR" altLang="en-US" dirty="0"/>
              <a:t>Exemplo:</a:t>
            </a:r>
          </a:p>
          <a:p>
            <a:pPr lvl="1" eaLnBrk="1" hangingPunct="1">
              <a:defRPr/>
            </a:pPr>
            <a:r>
              <a:rPr lang="pt-BR" altLang="en-US" dirty="0"/>
              <a:t>alocação dinâmica de um </a:t>
            </a:r>
            <a:r>
              <a:rPr lang="pt-BR" altLang="en-US" dirty="0">
                <a:solidFill>
                  <a:schemeClr val="hlink"/>
                </a:solidFill>
              </a:rPr>
              <a:t>vetor de inteiros com 10 elementos</a:t>
            </a:r>
          </a:p>
          <a:p>
            <a:pPr lvl="2" eaLnBrk="1" hangingPunct="1">
              <a:defRPr/>
            </a:pPr>
            <a:r>
              <a:rPr lang="pt-BR" altLang="en-US" dirty="0" err="1"/>
              <a:t>malloc</a:t>
            </a:r>
            <a:r>
              <a:rPr lang="pt-BR" altLang="en-US" dirty="0"/>
              <a:t> retorna o endereço da área alocada para </a:t>
            </a:r>
            <a:br>
              <a:rPr lang="pt-BR" altLang="en-US" dirty="0"/>
            </a:br>
            <a:r>
              <a:rPr lang="pt-BR" altLang="en-US" dirty="0"/>
              <a:t>armazenar valores inteiros</a:t>
            </a:r>
          </a:p>
          <a:p>
            <a:pPr lvl="2" eaLnBrk="1" hangingPunct="1">
              <a:defRPr/>
            </a:pPr>
            <a:r>
              <a:rPr lang="pt-BR" altLang="en-US" dirty="0"/>
              <a:t>ponteiro de inteiro recebe endereço inicial do espaço alocado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7FFB1A29-9511-4C20-B77B-122FFB0E0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3EC78F57-4AA9-4568-B60A-CE9720266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716338"/>
            <a:ext cx="6840538" cy="8953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int *v;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v = (int *) malloc(10*sizeof(int));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9">
            <a:extLst>
              <a:ext uri="{FF2B5EF4-FFF2-40B4-BE49-F238E27FC236}">
                <a16:creationId xmlns:a16="http://schemas.microsoft.com/office/drawing/2014/main" id="{B1513E07-4168-4FBB-A7ED-A4BAD429D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en-US" dirty="0"/>
              <a:t>Alocação dinâmica</a:t>
            </a:r>
          </a:p>
        </p:txBody>
      </p:sp>
      <p:sp>
        <p:nvSpPr>
          <p:cNvPr id="24582" name="Rectangle 10">
            <a:extLst>
              <a:ext uri="{FF2B5EF4-FFF2-40B4-BE49-F238E27FC236}">
                <a16:creationId xmlns:a16="http://schemas.microsoft.com/office/drawing/2014/main" id="{5CC70B0D-55B2-486B-AB38-003B79622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altLang="en-US" dirty="0"/>
          </a:p>
          <a:p>
            <a:pPr eaLnBrk="1" hangingPunct="1">
              <a:defRPr/>
            </a:pPr>
            <a:r>
              <a:rPr lang="pt-BR" altLang="en-US" dirty="0"/>
              <a:t>Exemplo (cont.):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2898E1C1-ADD3-472C-AB45-0E3B6F507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2D14F759-46E7-4C93-9145-1B631463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7" y="1912848"/>
            <a:ext cx="7345363" cy="3365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pt-BR" altLang="en-US" sz="1600" b="0">
                <a:latin typeface="Courier New" panose="02070309020205020404" pitchFamily="49" charset="0"/>
              </a:rPr>
              <a:t>v = (int *) malloc(10*sizeof(int));</a:t>
            </a:r>
          </a:p>
        </p:txBody>
      </p:sp>
      <p:pic>
        <p:nvPicPr>
          <p:cNvPr id="12294" name="Picture 8">
            <a:extLst>
              <a:ext uri="{FF2B5EF4-FFF2-40B4-BE49-F238E27FC236}">
                <a16:creationId xmlns:a16="http://schemas.microsoft.com/office/drawing/2014/main" id="{F9FD5404-60FE-4C96-A79B-1A06B494A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13" y="2451115"/>
            <a:ext cx="7921427" cy="412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7">
            <a:extLst>
              <a:ext uri="{FF2B5EF4-FFF2-40B4-BE49-F238E27FC236}">
                <a16:creationId xmlns:a16="http://schemas.microsoft.com/office/drawing/2014/main" id="{613E4F5C-A8E1-4DE4-8C4F-8AB4A19BE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en-US" dirty="0"/>
              <a:t>Alocação dinâmica</a:t>
            </a:r>
          </a:p>
        </p:txBody>
      </p:sp>
      <p:sp>
        <p:nvSpPr>
          <p:cNvPr id="26630" name="Rectangle 8">
            <a:extLst>
              <a:ext uri="{FF2B5EF4-FFF2-40B4-BE49-F238E27FC236}">
                <a16:creationId xmlns:a16="http://schemas.microsoft.com/office/drawing/2014/main" id="{F9B69E44-9CDB-4673-8A74-4456CDEE6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altLang="en-US" dirty="0"/>
          </a:p>
          <a:p>
            <a:pPr eaLnBrk="1" hangingPunct="1">
              <a:defRPr/>
            </a:pPr>
            <a:r>
              <a:rPr lang="pt-BR" altLang="en-US" dirty="0"/>
              <a:t>Exemplo (cont.):</a:t>
            </a:r>
          </a:p>
          <a:p>
            <a:pPr lvl="1" eaLnBrk="1" hangingPunct="1">
              <a:defRPr/>
            </a:pPr>
            <a:r>
              <a:rPr lang="pt-BR" altLang="en-US" dirty="0"/>
              <a:t>v armazena endereço inicial de uma área contínua de memória suficiente para armazenar 10 valores inteiros</a:t>
            </a:r>
          </a:p>
          <a:p>
            <a:pPr lvl="1" eaLnBrk="1" hangingPunct="1">
              <a:defRPr/>
            </a:pPr>
            <a:r>
              <a:rPr lang="pt-BR" altLang="en-US" dirty="0"/>
              <a:t>v pode ser tratado como um vetor declarado estaticamente</a:t>
            </a:r>
          </a:p>
          <a:p>
            <a:pPr lvl="2" eaLnBrk="1" hangingPunct="1">
              <a:defRPr/>
            </a:pPr>
            <a:r>
              <a:rPr lang="pt-BR" altLang="en-US" dirty="0"/>
              <a:t>v aponta para o inicio da área alocada</a:t>
            </a:r>
          </a:p>
          <a:p>
            <a:pPr lvl="2" eaLnBrk="1" hangingPunct="1">
              <a:defRPr/>
            </a:pPr>
            <a:r>
              <a:rPr lang="pt-BR" altLang="en-US" dirty="0"/>
              <a:t>v[0] acessa o espaço para o primeiro elemento</a:t>
            </a:r>
          </a:p>
          <a:p>
            <a:pPr lvl="2" eaLnBrk="1" hangingPunct="1">
              <a:defRPr/>
            </a:pPr>
            <a:r>
              <a:rPr lang="pt-BR" altLang="en-US" dirty="0"/>
              <a:t>v[1] acessa o segundo </a:t>
            </a:r>
          </a:p>
          <a:p>
            <a:pPr lvl="2" eaLnBrk="1" hangingPunct="1">
              <a:defRPr/>
            </a:pPr>
            <a:r>
              <a:rPr lang="pt-BR" altLang="en-US" dirty="0"/>
              <a:t>.... até v[9] </a:t>
            </a:r>
          </a:p>
          <a:p>
            <a:pPr eaLnBrk="1" hangingPunct="1">
              <a:defRPr/>
            </a:pPr>
            <a:endParaRPr lang="pt-BR" altLang="en-US" dirty="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B027325-9F7B-45EE-8CA3-37BA39553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6">
            <a:extLst>
              <a:ext uri="{FF2B5EF4-FFF2-40B4-BE49-F238E27FC236}">
                <a16:creationId xmlns:a16="http://schemas.microsoft.com/office/drawing/2014/main" id="{ABCF0224-7335-4D3E-935E-DB9757783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en-US" dirty="0"/>
              <a:t>Alocação dinâmica</a:t>
            </a:r>
          </a:p>
        </p:txBody>
      </p:sp>
      <p:sp>
        <p:nvSpPr>
          <p:cNvPr id="28678" name="Rectangle 7">
            <a:extLst>
              <a:ext uri="{FF2B5EF4-FFF2-40B4-BE49-F238E27FC236}">
                <a16:creationId xmlns:a16="http://schemas.microsoft.com/office/drawing/2014/main" id="{75AE451D-6CBE-4918-80F8-5771B88B8D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01763"/>
            <a:ext cx="8153400" cy="1955800"/>
          </a:xfrm>
        </p:spPr>
        <p:txBody>
          <a:bodyPr/>
          <a:lstStyle/>
          <a:p>
            <a:pPr eaLnBrk="1" hangingPunct="1">
              <a:defRPr/>
            </a:pPr>
            <a:endParaRPr lang="pt-BR" altLang="en-US" dirty="0"/>
          </a:p>
          <a:p>
            <a:pPr eaLnBrk="1" hangingPunct="1">
              <a:defRPr/>
            </a:pPr>
            <a:r>
              <a:rPr lang="pt-BR" altLang="en-US" dirty="0"/>
              <a:t>Exemplo (cont.):</a:t>
            </a:r>
          </a:p>
          <a:p>
            <a:pPr lvl="1" eaLnBrk="1" hangingPunct="1">
              <a:defRPr/>
            </a:pPr>
            <a:r>
              <a:rPr lang="pt-BR" altLang="en-US" dirty="0"/>
              <a:t>tratamento de erro após chamada a </a:t>
            </a:r>
            <a:r>
              <a:rPr lang="pt-BR" altLang="en-US" dirty="0" err="1">
                <a:solidFill>
                  <a:schemeClr val="hlink"/>
                </a:solidFill>
              </a:rPr>
              <a:t>malloc</a:t>
            </a:r>
            <a:endParaRPr lang="pt-BR" altLang="en-US" dirty="0">
              <a:solidFill>
                <a:schemeClr val="hlink"/>
              </a:solidFill>
            </a:endParaRPr>
          </a:p>
          <a:p>
            <a:pPr lvl="2" eaLnBrk="1" hangingPunct="1">
              <a:defRPr/>
            </a:pPr>
            <a:r>
              <a:rPr lang="pt-BR" altLang="en-US" dirty="0"/>
              <a:t>imprime mensagem de erro</a:t>
            </a:r>
          </a:p>
          <a:p>
            <a:pPr lvl="2" eaLnBrk="1" hangingPunct="1">
              <a:defRPr/>
            </a:pPr>
            <a:r>
              <a:rPr lang="pt-BR" altLang="en-US" dirty="0"/>
              <a:t>aborta o programa (com a função </a:t>
            </a:r>
            <a:r>
              <a:rPr lang="pt-BR" altLang="en-US" dirty="0" err="1">
                <a:solidFill>
                  <a:schemeClr val="hlink"/>
                </a:solidFill>
              </a:rPr>
              <a:t>exit</a:t>
            </a:r>
            <a:r>
              <a:rPr lang="pt-BR" altLang="en-US" dirty="0"/>
              <a:t>)  </a:t>
            </a:r>
          </a:p>
          <a:p>
            <a:pPr eaLnBrk="1" hangingPunct="1">
              <a:defRPr/>
            </a:pPr>
            <a:endParaRPr lang="pt-BR" alt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FF57BC2-7CEA-446C-B49C-AFA9DB4C5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1B0B56AA-7777-46BF-A589-6A281932E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57563"/>
            <a:ext cx="8496300" cy="33385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v = (</a:t>
            </a:r>
            <a:r>
              <a:rPr lang="pt-BR" altLang="en-US" sz="1800" dirty="0" err="1">
                <a:latin typeface="Courier New" panose="02070309020205020404" pitchFamily="49" charset="0"/>
              </a:rPr>
              <a:t>int</a:t>
            </a:r>
            <a:r>
              <a:rPr lang="pt-BR" altLang="en-US" sz="1800" dirty="0">
                <a:latin typeface="Courier New" panose="02070309020205020404" pitchFamily="49" charset="0"/>
              </a:rPr>
              <a:t>*) </a:t>
            </a:r>
            <a:r>
              <a:rPr lang="pt-BR" altLang="en-US" sz="1800" dirty="0" err="1">
                <a:latin typeface="Courier New" panose="02070309020205020404" pitchFamily="49" charset="0"/>
              </a:rPr>
              <a:t>malloc</a:t>
            </a:r>
            <a:r>
              <a:rPr lang="pt-BR" altLang="en-US" sz="1800" dirty="0">
                <a:latin typeface="Courier New" panose="02070309020205020404" pitchFamily="49" charset="0"/>
              </a:rPr>
              <a:t>(10*</a:t>
            </a:r>
            <a:r>
              <a:rPr lang="pt-BR" altLang="en-US" sz="1800" dirty="0" err="1">
                <a:latin typeface="Courier New" panose="02070309020205020404" pitchFamily="49" charset="0"/>
              </a:rPr>
              <a:t>sizeof</a:t>
            </a:r>
            <a:r>
              <a:rPr lang="pt-BR" altLang="en-US" sz="1800" dirty="0">
                <a:latin typeface="Courier New" panose="02070309020205020404" pitchFamily="49" charset="0"/>
              </a:rPr>
              <a:t>(</a:t>
            </a:r>
            <a:r>
              <a:rPr lang="pt-BR" altLang="en-US" sz="1800" dirty="0" err="1">
                <a:latin typeface="Courier New" panose="02070309020205020404" pitchFamily="49" charset="0"/>
              </a:rPr>
              <a:t>int</a:t>
            </a:r>
            <a:r>
              <a:rPr lang="pt-BR" altLang="en-US" sz="1800" dirty="0"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1800" dirty="0" err="1">
                <a:latin typeface="Courier New" panose="02070309020205020404" pitchFamily="49" charset="0"/>
              </a:rPr>
              <a:t>if</a:t>
            </a:r>
            <a:r>
              <a:rPr lang="pt-BR" altLang="en-US" sz="1800" dirty="0">
                <a:latin typeface="Courier New" panose="02070309020205020404" pitchFamily="49" charset="0"/>
              </a:rPr>
              <a:t> (v==NULL)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</a:t>
            </a:r>
            <a:r>
              <a:rPr lang="pt-BR" altLang="en-US" sz="1800" dirty="0" err="1">
                <a:latin typeface="Courier New" panose="02070309020205020404" pitchFamily="49" charset="0"/>
              </a:rPr>
              <a:t>printf</a:t>
            </a:r>
            <a:r>
              <a:rPr lang="pt-BR" altLang="en-US" sz="1800" dirty="0">
                <a:latin typeface="Courier New" panose="02070309020205020404" pitchFamily="49" charset="0"/>
              </a:rPr>
              <a:t>("Memoria insuficiente.\n");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</a:t>
            </a:r>
            <a:r>
              <a:rPr lang="pt-BR" altLang="en-US" sz="1800" dirty="0" err="1">
                <a:latin typeface="Courier New" panose="02070309020205020404" pitchFamily="49" charset="0"/>
              </a:rPr>
              <a:t>exit</a:t>
            </a:r>
            <a:r>
              <a:rPr lang="pt-BR" altLang="en-US" sz="1800" dirty="0">
                <a:latin typeface="Courier New" panose="02070309020205020404" pitchFamily="49" charset="0"/>
              </a:rPr>
              <a:t>(1);  /* </a:t>
            </a:r>
            <a:r>
              <a:rPr lang="pt-BR" altLang="en-US" sz="1800" dirty="0">
                <a:latin typeface="Times New Roman" panose="02020603050405020304" pitchFamily="18" charset="0"/>
              </a:rPr>
              <a:t>aborta o programa e retorna 1 para o sist. operacional</a:t>
            </a:r>
            <a:r>
              <a:rPr lang="pt-BR" altLang="en-US" sz="1800" dirty="0"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buClrTx/>
              <a:buSzTx/>
              <a:buFontTx/>
              <a:buNone/>
            </a:pPr>
            <a:endParaRPr lang="pt-BR" altLang="en-US" sz="1800" dirty="0">
              <a:latin typeface="Courier New" panose="02070309020205020404" pitchFamily="49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1800" dirty="0" err="1">
                <a:latin typeface="Courier New" panose="02070309020205020404" pitchFamily="49" charset="0"/>
              </a:rPr>
              <a:t>free</a:t>
            </a:r>
            <a:r>
              <a:rPr lang="pt-BR" altLang="en-US" sz="1800" dirty="0">
                <a:latin typeface="Courier New" panose="02070309020205020404" pitchFamily="49" charset="0"/>
              </a:rPr>
              <a:t>(v);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6">
            <a:extLst>
              <a:ext uri="{FF2B5EF4-FFF2-40B4-BE49-F238E27FC236}">
                <a16:creationId xmlns:a16="http://schemas.microsoft.com/office/drawing/2014/main" id="{0CC6DD36-5970-4BB0-B620-98BD54DDB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en-US" dirty="0"/>
              <a:t>Alocação dinâmica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A1B27601-F435-48D1-A483-9B3E50E8F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2030FBF9-6AAE-46A7-8102-80496764D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858963"/>
            <a:ext cx="8496300" cy="481012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pt-BR" altLang="en-US" sz="1400" dirty="0">
                <a:solidFill>
                  <a:schemeClr val="hlink"/>
                </a:solidFill>
                <a:latin typeface="Courier New" panose="02070309020205020404" pitchFamily="49" charset="0"/>
              </a:rPr>
              <a:t>#include &lt;</a:t>
            </a:r>
            <a:r>
              <a:rPr lang="pt-BR" altLang="en-US" sz="14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stdlib.h</a:t>
            </a:r>
            <a:r>
              <a:rPr lang="pt-BR" altLang="en-US" sz="1400" dirty="0">
                <a:solidFill>
                  <a:schemeClr val="hlink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pt-BR" altLang="en-US" sz="1400" dirty="0" err="1">
                <a:latin typeface="Courier New" panose="02070309020205020404" pitchFamily="49" charset="0"/>
              </a:rPr>
              <a:t>int</a:t>
            </a:r>
            <a:r>
              <a:rPr lang="pt-BR" altLang="en-US" sz="1400" dirty="0">
                <a:latin typeface="Courier New" panose="02070309020205020404" pitchFamily="49" charset="0"/>
              </a:rPr>
              <a:t> </a:t>
            </a:r>
            <a:r>
              <a:rPr lang="pt-BR" altLang="en-US" sz="1400" dirty="0" err="1">
                <a:latin typeface="Courier New" panose="02070309020205020404" pitchFamily="49" charset="0"/>
              </a:rPr>
              <a:t>main</a:t>
            </a:r>
            <a:r>
              <a:rPr lang="pt-BR" altLang="en-US" sz="1400" dirty="0">
                <a:latin typeface="Courier New" panose="02070309020205020404" pitchFamily="49" charset="0"/>
              </a:rPr>
              <a:t> ( </a:t>
            </a:r>
            <a:r>
              <a:rPr lang="pt-BR" altLang="en-US" sz="1400" dirty="0" err="1">
                <a:latin typeface="Courier New" panose="02070309020205020404" pitchFamily="49" charset="0"/>
              </a:rPr>
              <a:t>void</a:t>
            </a:r>
            <a:r>
              <a:rPr lang="pt-BR" altLang="en-US" sz="1400" dirty="0">
                <a:latin typeface="Courier New" panose="02070309020205020404" pitchFamily="49" charset="0"/>
              </a:rPr>
              <a:t> 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pt-BR" altLang="en-US" sz="14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pt-BR" altLang="en-US" sz="14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float</a:t>
            </a:r>
            <a:r>
              <a:rPr lang="pt-BR" altLang="en-US" sz="1400" dirty="0">
                <a:solidFill>
                  <a:schemeClr val="hlink"/>
                </a:solidFill>
                <a:latin typeface="Courier New" panose="02070309020205020404" pitchFamily="49" charset="0"/>
              </a:rPr>
              <a:t> *v;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</a:t>
            </a:r>
            <a:r>
              <a:rPr lang="pt-BR" altLang="en-US" sz="1400" dirty="0" err="1">
                <a:latin typeface="Courier New" panose="02070309020205020404" pitchFamily="49" charset="0"/>
              </a:rPr>
              <a:t>float</a:t>
            </a:r>
            <a:r>
              <a:rPr lang="pt-BR" altLang="en-US" sz="1400" dirty="0">
                <a:latin typeface="Courier New" panose="02070309020205020404" pitchFamily="49" charset="0"/>
              </a:rPr>
              <a:t> </a:t>
            </a:r>
            <a:r>
              <a:rPr lang="pt-BR" altLang="en-US" sz="1400" dirty="0" err="1">
                <a:latin typeface="Courier New" panose="02070309020205020404" pitchFamily="49" charset="0"/>
              </a:rPr>
              <a:t>med</a:t>
            </a:r>
            <a:r>
              <a:rPr lang="pt-BR" altLang="en-US" sz="1400" dirty="0">
                <a:latin typeface="Courier New" panose="02070309020205020404" pitchFamily="49" charset="0"/>
              </a:rPr>
              <a:t>, var;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</a:t>
            </a:r>
            <a:r>
              <a:rPr lang="pt-BR" altLang="en-US" sz="1400" dirty="0" err="1">
                <a:latin typeface="Courier New" panose="02070309020205020404" pitchFamily="49" charset="0"/>
              </a:rPr>
              <a:t>int</a:t>
            </a:r>
            <a:r>
              <a:rPr lang="pt-BR" altLang="en-US" sz="1400" dirty="0">
                <a:latin typeface="Courier New" panose="02070309020205020404" pitchFamily="49" charset="0"/>
              </a:rPr>
              <a:t> </a:t>
            </a:r>
            <a:r>
              <a:rPr lang="pt-BR" altLang="en-US" sz="1400" dirty="0" err="1">
                <a:latin typeface="Courier New" panose="02070309020205020404" pitchFamily="49" charset="0"/>
              </a:rPr>
              <a:t>i,n</a:t>
            </a:r>
            <a:r>
              <a:rPr lang="pt-BR" altLang="en-US" sz="1400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lang="pt-BR" altLang="en-US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</a:t>
            </a:r>
            <a:r>
              <a:rPr lang="pt-BR" altLang="en-US" sz="1400" dirty="0" err="1">
                <a:latin typeface="Courier New" panose="02070309020205020404" pitchFamily="49" charset="0"/>
              </a:rPr>
              <a:t>printf</a:t>
            </a:r>
            <a:r>
              <a:rPr lang="pt-BR" altLang="en-US" sz="1400" dirty="0">
                <a:latin typeface="Courier New" panose="02070309020205020404" pitchFamily="49" charset="0"/>
              </a:rPr>
              <a:t>("Entre n e depois os valores\n");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</a:t>
            </a:r>
            <a:r>
              <a:rPr lang="pt-BR" altLang="en-US" sz="1400" dirty="0" err="1">
                <a:latin typeface="Courier New" panose="02070309020205020404" pitchFamily="49" charset="0"/>
              </a:rPr>
              <a:t>scanf</a:t>
            </a:r>
            <a:r>
              <a:rPr lang="pt-BR" altLang="en-US" sz="1400" dirty="0">
                <a:latin typeface="Courier New" panose="02070309020205020404" pitchFamily="49" charset="0"/>
              </a:rPr>
              <a:t>("%</a:t>
            </a:r>
            <a:r>
              <a:rPr lang="pt-BR" altLang="en-US" sz="1400" dirty="0" err="1">
                <a:latin typeface="Courier New" panose="02070309020205020404" pitchFamily="49" charset="0"/>
              </a:rPr>
              <a:t>d",&amp;n</a:t>
            </a:r>
            <a:r>
              <a:rPr lang="pt-BR" altLang="en-US" sz="1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</a:t>
            </a:r>
            <a:r>
              <a:rPr lang="pt-BR" altLang="en-US" sz="1400" dirty="0">
                <a:solidFill>
                  <a:schemeClr val="hlink"/>
                </a:solidFill>
                <a:latin typeface="Courier New" panose="02070309020205020404" pitchFamily="49" charset="0"/>
              </a:rPr>
              <a:t>v = (</a:t>
            </a:r>
            <a:r>
              <a:rPr lang="pt-BR" altLang="en-US" sz="14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float</a:t>
            </a:r>
            <a:r>
              <a:rPr lang="pt-BR" altLang="en-US" sz="1400" dirty="0">
                <a:solidFill>
                  <a:schemeClr val="hlink"/>
                </a:solidFill>
                <a:latin typeface="Courier New" panose="02070309020205020404" pitchFamily="49" charset="0"/>
              </a:rPr>
              <a:t> *) </a:t>
            </a:r>
            <a:r>
              <a:rPr lang="pt-BR" altLang="en-US" sz="14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malloc</a:t>
            </a:r>
            <a:r>
              <a:rPr lang="pt-BR" altLang="en-US" sz="1400" dirty="0">
                <a:solidFill>
                  <a:schemeClr val="hlink"/>
                </a:solidFill>
                <a:latin typeface="Courier New" panose="02070309020205020404" pitchFamily="49" charset="0"/>
              </a:rPr>
              <a:t>(n*</a:t>
            </a:r>
            <a:r>
              <a:rPr lang="pt-BR" altLang="en-US" sz="14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pt-BR" altLang="en-US" sz="1400" dirty="0">
                <a:solidFill>
                  <a:schemeClr val="hlink"/>
                </a:solidFill>
                <a:latin typeface="Courier New" panose="02070309020205020404" pitchFamily="49" charset="0"/>
              </a:rPr>
              <a:t>(</a:t>
            </a:r>
            <a:r>
              <a:rPr lang="pt-BR" altLang="en-US" sz="14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float</a:t>
            </a:r>
            <a:r>
              <a:rPr lang="pt-BR" altLang="en-US" sz="1400" dirty="0">
                <a:solidFill>
                  <a:schemeClr val="hlink"/>
                </a:solidFill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pt-BR" altLang="en-US" sz="14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pt-BR" altLang="en-US" sz="14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if</a:t>
            </a:r>
            <a:r>
              <a:rPr lang="pt-BR" altLang="en-US" sz="1400" dirty="0">
                <a:solidFill>
                  <a:schemeClr val="hlink"/>
                </a:solidFill>
                <a:latin typeface="Courier New" panose="02070309020205020404" pitchFamily="49" charset="0"/>
              </a:rPr>
              <a:t> (v==NULL) { </a:t>
            </a:r>
            <a:r>
              <a:rPr lang="pt-BR" altLang="en-US" sz="14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printf</a:t>
            </a:r>
            <a:r>
              <a:rPr lang="pt-BR" altLang="en-US" sz="1400" dirty="0">
                <a:solidFill>
                  <a:schemeClr val="hlink"/>
                </a:solidFill>
                <a:latin typeface="Courier New" panose="02070309020205020404" pitchFamily="49" charset="0"/>
              </a:rPr>
              <a:t>("Falta memoria\n"); </a:t>
            </a:r>
            <a:r>
              <a:rPr lang="pt-BR" altLang="en-US" sz="14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exit</a:t>
            </a:r>
            <a:r>
              <a:rPr lang="pt-BR" altLang="en-US" sz="1400" dirty="0">
                <a:solidFill>
                  <a:schemeClr val="hlink"/>
                </a:solidFill>
                <a:latin typeface="Courier New" panose="02070309020205020404" pitchFamily="49" charset="0"/>
              </a:rPr>
              <a:t>(1);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lang="pt-BR" altLang="en-US" sz="14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for ( i = 0; i &lt; n; i++ )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   </a:t>
            </a:r>
            <a:r>
              <a:rPr lang="pt-BR" altLang="en-US" sz="1400" dirty="0" err="1">
                <a:latin typeface="Courier New" panose="02070309020205020404" pitchFamily="49" charset="0"/>
              </a:rPr>
              <a:t>scanf</a:t>
            </a:r>
            <a:r>
              <a:rPr lang="pt-BR" altLang="en-US" sz="1400" dirty="0">
                <a:latin typeface="Courier New" panose="02070309020205020404" pitchFamily="49" charset="0"/>
              </a:rPr>
              <a:t>("%f", &amp;v[i]);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lang="pt-BR" altLang="en-US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</a:t>
            </a:r>
            <a:r>
              <a:rPr lang="pt-BR" altLang="en-US" sz="1400" dirty="0" err="1">
                <a:latin typeface="Courier New" panose="02070309020205020404" pitchFamily="49" charset="0"/>
              </a:rPr>
              <a:t>med</a:t>
            </a:r>
            <a:r>
              <a:rPr lang="pt-BR" altLang="en-US" sz="1400" dirty="0">
                <a:latin typeface="Courier New" panose="02070309020205020404" pitchFamily="49" charset="0"/>
              </a:rPr>
              <a:t> = media(</a:t>
            </a:r>
            <a:r>
              <a:rPr lang="pt-BR" altLang="en-US" sz="1400" dirty="0" err="1">
                <a:latin typeface="Courier New" panose="02070309020205020404" pitchFamily="49" charset="0"/>
              </a:rPr>
              <a:t>n,v</a:t>
            </a:r>
            <a:r>
              <a:rPr lang="pt-BR" altLang="en-US" sz="1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var = </a:t>
            </a:r>
            <a:r>
              <a:rPr lang="pt-BR" altLang="en-US" sz="1400" dirty="0" err="1">
                <a:latin typeface="Courier New" panose="02070309020205020404" pitchFamily="49" charset="0"/>
              </a:rPr>
              <a:t>variancia</a:t>
            </a:r>
            <a:r>
              <a:rPr lang="pt-BR" altLang="en-US" sz="1400" dirty="0">
                <a:latin typeface="Courier New" panose="02070309020205020404" pitchFamily="49" charset="0"/>
              </a:rPr>
              <a:t>(</a:t>
            </a:r>
            <a:r>
              <a:rPr lang="pt-BR" altLang="en-US" sz="1400" dirty="0" err="1">
                <a:latin typeface="Courier New" panose="02070309020205020404" pitchFamily="49" charset="0"/>
              </a:rPr>
              <a:t>n,v,med</a:t>
            </a:r>
            <a:r>
              <a:rPr lang="pt-BR" altLang="en-US" sz="1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</a:t>
            </a:r>
            <a:r>
              <a:rPr lang="pt-BR" altLang="en-US" sz="1400" dirty="0" err="1">
                <a:latin typeface="Courier New" panose="02070309020205020404" pitchFamily="49" charset="0"/>
              </a:rPr>
              <a:t>printf</a:t>
            </a:r>
            <a:r>
              <a:rPr lang="pt-BR" altLang="en-US" sz="1400" dirty="0">
                <a:latin typeface="Courier New" panose="02070309020205020404" pitchFamily="49" charset="0"/>
              </a:rPr>
              <a:t> ( "Media = %f   </a:t>
            </a:r>
            <a:r>
              <a:rPr lang="pt-BR" altLang="en-US" sz="1400" dirty="0" err="1">
                <a:latin typeface="Courier New" panose="02070309020205020404" pitchFamily="49" charset="0"/>
              </a:rPr>
              <a:t>Variancia</a:t>
            </a:r>
            <a:r>
              <a:rPr lang="pt-BR" altLang="en-US" sz="1400" dirty="0">
                <a:latin typeface="Courier New" panose="02070309020205020404" pitchFamily="49" charset="0"/>
              </a:rPr>
              <a:t> = %f  \n", </a:t>
            </a:r>
            <a:r>
              <a:rPr lang="pt-BR" altLang="en-US" sz="1400" dirty="0" err="1">
                <a:latin typeface="Courier New" panose="02070309020205020404" pitchFamily="49" charset="0"/>
              </a:rPr>
              <a:t>med</a:t>
            </a:r>
            <a:r>
              <a:rPr lang="pt-BR" altLang="en-US" sz="1400" dirty="0">
                <a:latin typeface="Courier New" panose="02070309020205020404" pitchFamily="49" charset="0"/>
              </a:rPr>
              <a:t>, var);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</a:t>
            </a:r>
            <a:r>
              <a:rPr lang="pt-BR" altLang="en-US" sz="14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free</a:t>
            </a:r>
            <a:r>
              <a:rPr lang="pt-BR" altLang="en-US" sz="1400" dirty="0">
                <a:solidFill>
                  <a:schemeClr val="hlink"/>
                </a:solidFill>
                <a:latin typeface="Courier New" panose="02070309020205020404" pitchFamily="49" charset="0"/>
              </a:rPr>
              <a:t>(v);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</a:t>
            </a:r>
            <a:r>
              <a:rPr lang="pt-BR" altLang="en-US" sz="1400" dirty="0" err="1">
                <a:latin typeface="Courier New" panose="02070309020205020404" pitchFamily="49" charset="0"/>
              </a:rPr>
              <a:t>return</a:t>
            </a:r>
            <a:r>
              <a:rPr lang="pt-BR" altLang="en-US" sz="1400" dirty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>
            <a:extLst>
              <a:ext uri="{FF2B5EF4-FFF2-40B4-BE49-F238E27FC236}">
                <a16:creationId xmlns:a16="http://schemas.microsoft.com/office/drawing/2014/main" id="{B41E4238-B31E-4443-91E6-F49F74CF3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en-US" dirty="0"/>
              <a:t>Vetores locais a funções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E9754810-BCB3-435E-BEA8-06168A9838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8153400" cy="4114800"/>
          </a:xfrm>
        </p:spPr>
        <p:txBody>
          <a:bodyPr/>
          <a:lstStyle/>
          <a:p>
            <a:pPr eaLnBrk="1" hangingPunct="1">
              <a:defRPr/>
            </a:pPr>
            <a:endParaRPr lang="pt-BR" altLang="en-US" dirty="0"/>
          </a:p>
          <a:p>
            <a:pPr eaLnBrk="1" hangingPunct="1">
              <a:defRPr/>
            </a:pPr>
            <a:r>
              <a:rPr lang="pt-BR" altLang="en-US" dirty="0"/>
              <a:t>Área de memória de uma variável local:</a:t>
            </a:r>
          </a:p>
          <a:p>
            <a:pPr lvl="1" eaLnBrk="1" hangingPunct="1">
              <a:defRPr/>
            </a:pPr>
            <a:r>
              <a:rPr lang="pt-BR" altLang="en-US" dirty="0"/>
              <a:t>só existe enquanto a função que declara a variável </a:t>
            </a:r>
            <a:br>
              <a:rPr lang="pt-BR" altLang="en-US" dirty="0"/>
            </a:br>
            <a:r>
              <a:rPr lang="pt-BR" altLang="en-US" dirty="0"/>
              <a:t>estiver sendo executada</a:t>
            </a:r>
          </a:p>
          <a:p>
            <a:pPr lvl="1" eaLnBrk="1" hangingPunct="1">
              <a:defRPr/>
            </a:pPr>
            <a:r>
              <a:rPr lang="pt-BR" altLang="en-US" dirty="0"/>
              <a:t>requer cuidado quando da utilização de vetores locais </a:t>
            </a:r>
            <a:br>
              <a:rPr lang="pt-BR" altLang="en-US" dirty="0"/>
            </a:br>
            <a:r>
              <a:rPr lang="pt-BR" altLang="en-US" dirty="0"/>
              <a:t>dentro de funções</a:t>
            </a:r>
          </a:p>
          <a:p>
            <a:pPr eaLnBrk="1" hangingPunct="1">
              <a:defRPr/>
            </a:pPr>
            <a:r>
              <a:rPr lang="pt-BR" altLang="en-US" dirty="0"/>
              <a:t>Exemplo:</a:t>
            </a:r>
          </a:p>
          <a:p>
            <a:pPr lvl="1" eaLnBrk="1" hangingPunct="1">
              <a:defRPr/>
            </a:pPr>
            <a:r>
              <a:rPr lang="pt-BR" altLang="en-US" dirty="0"/>
              <a:t>produto vetorial de dois vetores </a:t>
            </a:r>
            <a:r>
              <a:rPr lang="pt-BR" altLang="en-US" b="1" dirty="0"/>
              <a:t>u</a:t>
            </a:r>
            <a:r>
              <a:rPr lang="pt-BR" altLang="en-US" dirty="0"/>
              <a:t> e </a:t>
            </a:r>
            <a:r>
              <a:rPr lang="pt-BR" altLang="en-US" b="1" dirty="0"/>
              <a:t>v </a:t>
            </a:r>
            <a:r>
              <a:rPr lang="pt-BR" altLang="en-US" dirty="0"/>
              <a:t>em 3D, </a:t>
            </a:r>
            <a:br>
              <a:rPr lang="pt-BR" altLang="en-US" dirty="0"/>
            </a:br>
            <a:r>
              <a:rPr lang="pt-BR" altLang="en-US" dirty="0"/>
              <a:t>representados pelas três componentes </a:t>
            </a:r>
            <a:r>
              <a:rPr lang="pt-BR" altLang="en-US" i="1" dirty="0"/>
              <a:t>x</a:t>
            </a:r>
            <a:r>
              <a:rPr lang="pt-BR" altLang="en-US" dirty="0"/>
              <a:t>, </a:t>
            </a:r>
            <a:r>
              <a:rPr lang="pt-BR" altLang="en-US" i="1" dirty="0"/>
              <a:t>y</a:t>
            </a:r>
            <a:r>
              <a:rPr lang="pt-BR" altLang="en-US" dirty="0"/>
              <a:t>, e </a:t>
            </a:r>
            <a:r>
              <a:rPr lang="pt-BR" altLang="en-US" i="1" dirty="0"/>
              <a:t>z</a:t>
            </a:r>
            <a:endParaRPr lang="pt-BR" altLang="en-US" dirty="0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91B1044C-784D-4AF8-9682-79CF7E210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389" name="Rectangle 9">
            <a:extLst>
              <a:ext uri="{FF2B5EF4-FFF2-40B4-BE49-F238E27FC236}">
                <a16:creationId xmlns:a16="http://schemas.microsoft.com/office/drawing/2014/main" id="{6805A39B-20D9-47D5-8D2D-9820C895F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16390" name="Object 8">
            <a:extLst>
              <a:ext uri="{FF2B5EF4-FFF2-40B4-BE49-F238E27FC236}">
                <a16:creationId xmlns:a16="http://schemas.microsoft.com/office/drawing/2014/main" id="{A6D92558-28FD-42E5-9878-55BE61176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013325"/>
          <a:ext cx="44164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10000" imgH="292100" progId="Equation.3">
                  <p:embed/>
                </p:oleObj>
              </mc:Choice>
              <mc:Fallback>
                <p:oleObj name="Equation" r:id="rId3" imgW="3810000" imgH="292100" progId="Equation.3">
                  <p:embed/>
                  <p:pic>
                    <p:nvPicPr>
                      <p:cNvPr id="16390" name="Object 8">
                        <a:extLst>
                          <a:ext uri="{FF2B5EF4-FFF2-40B4-BE49-F238E27FC236}">
                            <a16:creationId xmlns:a16="http://schemas.microsoft.com/office/drawing/2014/main" id="{A6D92558-28FD-42E5-9878-55BE61176E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013325"/>
                        <a:ext cx="44164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5">
            <a:extLst>
              <a:ext uri="{FF2B5EF4-FFF2-40B4-BE49-F238E27FC236}">
                <a16:creationId xmlns:a16="http://schemas.microsoft.com/office/drawing/2014/main" id="{7EB3C01C-D87F-41C8-B093-AD7A4AE76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en-US" dirty="0"/>
              <a:t>Vetores locais a funções</a:t>
            </a:r>
          </a:p>
        </p:txBody>
      </p:sp>
      <p:sp>
        <p:nvSpPr>
          <p:cNvPr id="331782" name="Rectangle 6">
            <a:extLst>
              <a:ext uri="{FF2B5EF4-FFF2-40B4-BE49-F238E27FC236}">
                <a16:creationId xmlns:a16="http://schemas.microsoft.com/office/drawing/2014/main" id="{C26E8B60-97AC-4DF0-A472-A707D6DCA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4797425"/>
            <a:ext cx="8229600" cy="1871663"/>
          </a:xfrm>
          <a:solidFill>
            <a:schemeClr val="bg1"/>
          </a:solidFill>
        </p:spPr>
        <p:txBody>
          <a:bodyPr/>
          <a:lstStyle/>
          <a:p>
            <a:pPr lvl="1" eaLnBrk="1" hangingPunct="1"/>
            <a:r>
              <a:rPr lang="pt-BR" altLang="en-US"/>
              <a:t>variável p declarada localmente:</a:t>
            </a:r>
          </a:p>
          <a:p>
            <a:pPr lvl="2" eaLnBrk="1" hangingPunct="1"/>
            <a:r>
              <a:rPr lang="pt-BR" altLang="en-US"/>
              <a:t>área de memória que a </a:t>
            </a:r>
            <a:r>
              <a:rPr lang="pt-BR" altLang="en-US">
                <a:solidFill>
                  <a:schemeClr val="hlink"/>
                </a:solidFill>
              </a:rPr>
              <a:t>variável p</a:t>
            </a:r>
            <a:r>
              <a:rPr lang="pt-BR" altLang="en-US"/>
              <a:t> ocupa deixa de ser válida</a:t>
            </a:r>
            <a:br>
              <a:rPr lang="pt-BR" altLang="en-US"/>
            </a:br>
            <a:r>
              <a:rPr lang="pt-BR" altLang="en-US"/>
              <a:t>quando a função </a:t>
            </a:r>
            <a:r>
              <a:rPr lang="pt-BR" altLang="en-US">
                <a:solidFill>
                  <a:schemeClr val="hlink"/>
                </a:solidFill>
              </a:rPr>
              <a:t>prod_vetorial</a:t>
            </a:r>
            <a:r>
              <a:rPr lang="pt-BR" altLang="en-US"/>
              <a:t> termina</a:t>
            </a:r>
          </a:p>
          <a:p>
            <a:pPr lvl="2" eaLnBrk="1" hangingPunct="1"/>
            <a:r>
              <a:rPr lang="pt-BR" altLang="en-US"/>
              <a:t>função que chama </a:t>
            </a:r>
            <a:r>
              <a:rPr lang="pt-BR" altLang="en-US">
                <a:solidFill>
                  <a:schemeClr val="hlink"/>
                </a:solidFill>
              </a:rPr>
              <a:t>prod_vetorial</a:t>
            </a:r>
            <a:r>
              <a:rPr lang="pt-BR" altLang="en-US"/>
              <a:t> não pode acessar a área apontada pelo valor retornado</a:t>
            </a:r>
          </a:p>
        </p:txBody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3FD0E57B-F9FF-4DF2-A8B6-876F6E4B6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44675"/>
            <a:ext cx="7848600" cy="29527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float* prod_vetorial (float* u, float* v)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   float p[3];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   p[0] = u[1]*v[2] – v[1]*u[2];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   p[1] = u[2]*v[0] – v[2]*u[0];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   p[2] = u[0]*v[1] – v[0]*u[1];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   return p; 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331785" name="Group 9">
            <a:extLst>
              <a:ext uri="{FF2B5EF4-FFF2-40B4-BE49-F238E27FC236}">
                <a16:creationId xmlns:a16="http://schemas.microsoft.com/office/drawing/2014/main" id="{C4190DD6-3E9F-4E2C-B8E1-5A65E6D8271B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773238"/>
            <a:ext cx="7920038" cy="3024187"/>
            <a:chOff x="476" y="663"/>
            <a:chExt cx="4989" cy="1905"/>
          </a:xfrm>
        </p:grpSpPr>
        <p:sp>
          <p:nvSpPr>
            <p:cNvPr id="17414" name="Line 7">
              <a:extLst>
                <a:ext uri="{FF2B5EF4-FFF2-40B4-BE49-F238E27FC236}">
                  <a16:creationId xmlns:a16="http://schemas.microsoft.com/office/drawing/2014/main" id="{8D071506-AF92-486A-A086-1A74A99807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" y="663"/>
              <a:ext cx="4989" cy="190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15" name="Line 8">
              <a:extLst>
                <a:ext uri="{FF2B5EF4-FFF2-40B4-BE49-F238E27FC236}">
                  <a16:creationId xmlns:a16="http://schemas.microsoft.com/office/drawing/2014/main" id="{AED6B71E-1E23-4BE6-A13A-25D4496FB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709"/>
              <a:ext cx="4899" cy="181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5">
            <a:extLst>
              <a:ext uri="{FF2B5EF4-FFF2-40B4-BE49-F238E27FC236}">
                <a16:creationId xmlns:a16="http://schemas.microsoft.com/office/drawing/2014/main" id="{D53C907B-19C9-4179-83C5-B8406CB1F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en-US" dirty="0"/>
              <a:t>Vetores locais a funções</a:t>
            </a:r>
          </a:p>
        </p:txBody>
      </p:sp>
      <p:sp>
        <p:nvSpPr>
          <p:cNvPr id="333830" name="Rectangle 6">
            <a:extLst>
              <a:ext uri="{FF2B5EF4-FFF2-40B4-BE49-F238E27FC236}">
                <a16:creationId xmlns:a16="http://schemas.microsoft.com/office/drawing/2014/main" id="{2ABE0175-D6FB-4C3A-9A87-7B8D28AFF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pPr lvl="1" eaLnBrk="1" hangingPunct="1"/>
            <a:endParaRPr lang="pt-BR" altLang="en-US" dirty="0"/>
          </a:p>
          <a:p>
            <a:pPr lvl="1" eaLnBrk="1" hangingPunct="1"/>
            <a:endParaRPr lang="pt-BR" altLang="en-US" dirty="0"/>
          </a:p>
          <a:p>
            <a:pPr lvl="1" eaLnBrk="1" hangingPunct="1"/>
            <a:endParaRPr lang="pt-BR" altLang="en-US" dirty="0"/>
          </a:p>
          <a:p>
            <a:pPr lvl="1" eaLnBrk="1" hangingPunct="1"/>
            <a:endParaRPr lang="pt-BR" altLang="en-US" dirty="0"/>
          </a:p>
          <a:p>
            <a:pPr lvl="1" eaLnBrk="1" hangingPunct="1"/>
            <a:endParaRPr lang="pt-BR" altLang="en-US" dirty="0"/>
          </a:p>
          <a:p>
            <a:pPr lvl="1" eaLnBrk="1" hangingPunct="1"/>
            <a:endParaRPr lang="pt-BR" altLang="en-US" dirty="0"/>
          </a:p>
          <a:p>
            <a:pPr lvl="1" eaLnBrk="1" hangingPunct="1"/>
            <a:endParaRPr lang="pt-BR" altLang="en-US" dirty="0"/>
          </a:p>
          <a:p>
            <a:pPr lvl="1" eaLnBrk="1" hangingPunct="1"/>
            <a:endParaRPr lang="pt-BR" altLang="en-US" dirty="0"/>
          </a:p>
          <a:p>
            <a:pPr lvl="1" eaLnBrk="1" hangingPunct="1"/>
            <a:r>
              <a:rPr lang="pt-BR" altLang="en-US" dirty="0"/>
              <a:t>variável p alocada dinamicamente</a:t>
            </a:r>
          </a:p>
          <a:p>
            <a:pPr lvl="2" eaLnBrk="1" hangingPunct="1"/>
            <a:r>
              <a:rPr lang="pt-BR" altLang="en-US" sz="2000" dirty="0"/>
              <a:t>área de memória que a </a:t>
            </a:r>
            <a:r>
              <a:rPr lang="pt-BR" altLang="en-US" sz="2000" dirty="0">
                <a:solidFill>
                  <a:schemeClr val="hlink"/>
                </a:solidFill>
              </a:rPr>
              <a:t>variável p</a:t>
            </a:r>
            <a:r>
              <a:rPr lang="pt-BR" altLang="en-US" sz="2000" dirty="0"/>
              <a:t> ocupa permanece válida mesmo após o término da função </a:t>
            </a:r>
            <a:r>
              <a:rPr lang="pt-BR" altLang="en-US" sz="2000" dirty="0" err="1">
                <a:solidFill>
                  <a:schemeClr val="hlink"/>
                </a:solidFill>
              </a:rPr>
              <a:t>prod_vetorial</a:t>
            </a:r>
            <a:endParaRPr lang="pt-BR" altLang="en-US" sz="2000" dirty="0">
              <a:solidFill>
                <a:schemeClr val="hlink"/>
              </a:solidFill>
            </a:endParaRPr>
          </a:p>
          <a:p>
            <a:pPr lvl="2" eaLnBrk="1" hangingPunct="1"/>
            <a:r>
              <a:rPr lang="pt-BR" altLang="en-US" sz="2000" dirty="0"/>
              <a:t>função que chama </a:t>
            </a:r>
            <a:r>
              <a:rPr lang="pt-BR" altLang="en-US" sz="2000" dirty="0" err="1">
                <a:solidFill>
                  <a:schemeClr val="hlink"/>
                </a:solidFill>
              </a:rPr>
              <a:t>prod_vetorial</a:t>
            </a:r>
            <a:r>
              <a:rPr lang="pt-BR" altLang="en-US" sz="2000" dirty="0">
                <a:solidFill>
                  <a:schemeClr val="hlink"/>
                </a:solidFill>
              </a:rPr>
              <a:t> </a:t>
            </a:r>
            <a:r>
              <a:rPr lang="pt-BR" altLang="en-US" sz="2000" dirty="0"/>
              <a:t>pode acessar o ponteiro retornado</a:t>
            </a:r>
          </a:p>
          <a:p>
            <a:pPr lvl="2" eaLnBrk="1" hangingPunct="1"/>
            <a:r>
              <a:rPr lang="pt-BR" altLang="en-US" sz="2000" dirty="0"/>
              <a:t>problema - alocação dinâmica para cada chamada da função:</a:t>
            </a:r>
          </a:p>
          <a:p>
            <a:pPr lvl="3" eaLnBrk="1" hangingPunct="1"/>
            <a:r>
              <a:rPr lang="pt-BR" altLang="en-US" sz="2000" dirty="0"/>
              <a:t>ineficiente do ponto de vista computacional </a:t>
            </a:r>
          </a:p>
          <a:p>
            <a:pPr lvl="3" eaLnBrk="1" hangingPunct="1"/>
            <a:r>
              <a:rPr lang="pt-BR" altLang="en-US" sz="2000" dirty="0"/>
              <a:t>requer que a função que chama seja responsável pela liberação do espaço</a:t>
            </a:r>
          </a:p>
        </p:txBody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2F95AB6D-0264-49A7-BB18-B88CEE563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081554"/>
            <a:ext cx="7848600" cy="26162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pt-BR" altLang="en-US" sz="2000" dirty="0" err="1">
                <a:latin typeface="Courier New" panose="02070309020205020404" pitchFamily="49" charset="0"/>
              </a:rPr>
              <a:t>float</a:t>
            </a:r>
            <a:r>
              <a:rPr lang="pt-BR" altLang="en-US" sz="2000" dirty="0">
                <a:latin typeface="Courier New" panose="02070309020205020404" pitchFamily="49" charset="0"/>
              </a:rPr>
              <a:t>* </a:t>
            </a:r>
            <a:r>
              <a:rPr lang="pt-BR" altLang="en-US" sz="2000" dirty="0" err="1">
                <a:latin typeface="Courier New" panose="02070309020205020404" pitchFamily="49" charset="0"/>
              </a:rPr>
              <a:t>prod_vetorial</a:t>
            </a:r>
            <a:r>
              <a:rPr lang="pt-BR" altLang="en-US" sz="2000" dirty="0">
                <a:latin typeface="Courier New" panose="02070309020205020404" pitchFamily="49" charset="0"/>
              </a:rPr>
              <a:t> (</a:t>
            </a:r>
            <a:r>
              <a:rPr lang="pt-BR" altLang="en-US" sz="2000" dirty="0" err="1">
                <a:latin typeface="Courier New" panose="02070309020205020404" pitchFamily="49" charset="0"/>
              </a:rPr>
              <a:t>float</a:t>
            </a:r>
            <a:r>
              <a:rPr lang="pt-BR" altLang="en-US" sz="2000" dirty="0">
                <a:latin typeface="Courier New" panose="02070309020205020404" pitchFamily="49" charset="0"/>
              </a:rPr>
              <a:t>* u, </a:t>
            </a:r>
            <a:r>
              <a:rPr lang="pt-BR" altLang="en-US" sz="2000" dirty="0" err="1">
                <a:latin typeface="Courier New" panose="02070309020205020404" pitchFamily="49" charset="0"/>
              </a:rPr>
              <a:t>float</a:t>
            </a:r>
            <a:r>
              <a:rPr lang="pt-BR" altLang="en-US" sz="2000" dirty="0">
                <a:latin typeface="Courier New" panose="02070309020205020404" pitchFamily="49" charset="0"/>
              </a:rPr>
              <a:t>* v) {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</a:t>
            </a:r>
            <a:r>
              <a:rPr lang="pt-BR" altLang="en-US" sz="2000" dirty="0" err="1">
                <a:latin typeface="Courier New" panose="02070309020205020404" pitchFamily="49" charset="0"/>
              </a:rPr>
              <a:t>float</a:t>
            </a:r>
            <a:r>
              <a:rPr lang="pt-BR" altLang="en-US" sz="2000" dirty="0">
                <a:latin typeface="Courier New" panose="02070309020205020404" pitchFamily="49" charset="0"/>
              </a:rPr>
              <a:t> *p = (</a:t>
            </a:r>
            <a:r>
              <a:rPr lang="pt-BR" altLang="en-US" sz="2000" dirty="0" err="1">
                <a:latin typeface="Courier New" panose="02070309020205020404" pitchFamily="49" charset="0"/>
              </a:rPr>
              <a:t>float</a:t>
            </a:r>
            <a:r>
              <a:rPr lang="pt-BR" altLang="en-US" sz="2000" dirty="0">
                <a:latin typeface="Courier New" panose="02070309020205020404" pitchFamily="49" charset="0"/>
              </a:rPr>
              <a:t>*) </a:t>
            </a:r>
            <a:r>
              <a:rPr lang="pt-BR" altLang="en-US" sz="2000" dirty="0" err="1">
                <a:latin typeface="Courier New" panose="02070309020205020404" pitchFamily="49" charset="0"/>
              </a:rPr>
              <a:t>malloc</a:t>
            </a:r>
            <a:r>
              <a:rPr lang="pt-BR" altLang="en-US" sz="2000" dirty="0">
                <a:latin typeface="Courier New" panose="02070309020205020404" pitchFamily="49" charset="0"/>
              </a:rPr>
              <a:t>(3*</a:t>
            </a:r>
            <a:r>
              <a:rPr lang="pt-BR" altLang="en-US" sz="2000" dirty="0" err="1">
                <a:latin typeface="Courier New" panose="02070309020205020404" pitchFamily="49" charset="0"/>
              </a:rPr>
              <a:t>sizeof</a:t>
            </a:r>
            <a:r>
              <a:rPr lang="pt-BR" altLang="en-US" sz="2000" dirty="0">
                <a:latin typeface="Courier New" panose="02070309020205020404" pitchFamily="49" charset="0"/>
              </a:rPr>
              <a:t>(</a:t>
            </a:r>
            <a:r>
              <a:rPr lang="pt-BR" altLang="en-US" sz="2000" dirty="0" err="1">
                <a:latin typeface="Courier New" panose="02070309020205020404" pitchFamily="49" charset="0"/>
              </a:rPr>
              <a:t>float</a:t>
            </a:r>
            <a:r>
              <a:rPr lang="pt-BR" altLang="en-US" sz="2000" dirty="0"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p[0] = u[1]*v[2] – v[1]*u[2];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p[1] = u[2]*v[0] – v[2]*u[0];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p[2] = u[0]*v[1] – v[0]*u[1];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</a:t>
            </a:r>
            <a:r>
              <a:rPr lang="pt-BR" altLang="en-US" sz="2000" dirty="0" err="1">
                <a:latin typeface="Courier New" panose="02070309020205020404" pitchFamily="49" charset="0"/>
              </a:rPr>
              <a:t>return</a:t>
            </a:r>
            <a:r>
              <a:rPr lang="pt-BR" altLang="en-US" sz="2000" dirty="0">
                <a:latin typeface="Courier New" panose="02070309020205020404" pitchFamily="49" charset="0"/>
              </a:rPr>
              <a:t> p;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0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5">
            <a:extLst>
              <a:ext uri="{FF2B5EF4-FFF2-40B4-BE49-F238E27FC236}">
                <a16:creationId xmlns:a16="http://schemas.microsoft.com/office/drawing/2014/main" id="{294E4FCF-F17C-4A69-8FD9-2E96B2E70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en-US" dirty="0"/>
              <a:t>Vetores locais a funções</a:t>
            </a:r>
          </a:p>
        </p:txBody>
      </p:sp>
      <p:sp>
        <p:nvSpPr>
          <p:cNvPr id="19459" name="Rectangle 6">
            <a:extLst>
              <a:ext uri="{FF2B5EF4-FFF2-40B4-BE49-F238E27FC236}">
                <a16:creationId xmlns:a16="http://schemas.microsoft.com/office/drawing/2014/main" id="{ECFCE7F8-8442-4443-BC45-F4006A39D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pt-BR" altLang="en-US" dirty="0"/>
          </a:p>
          <a:p>
            <a:pPr lvl="1" eaLnBrk="1" hangingPunct="1"/>
            <a:endParaRPr lang="pt-BR" altLang="en-US" dirty="0"/>
          </a:p>
          <a:p>
            <a:pPr lvl="1" eaLnBrk="1" hangingPunct="1"/>
            <a:endParaRPr lang="pt-BR" altLang="en-US" dirty="0"/>
          </a:p>
          <a:p>
            <a:pPr lvl="1" eaLnBrk="1" hangingPunct="1"/>
            <a:endParaRPr lang="pt-BR" altLang="en-US" dirty="0"/>
          </a:p>
          <a:p>
            <a:pPr lvl="1" eaLnBrk="1" hangingPunct="1"/>
            <a:endParaRPr lang="pt-BR" altLang="en-US" dirty="0"/>
          </a:p>
          <a:p>
            <a:pPr lvl="1" eaLnBrk="1" hangingPunct="1"/>
            <a:endParaRPr lang="pt-BR" altLang="en-US" dirty="0"/>
          </a:p>
          <a:p>
            <a:pPr lvl="1" eaLnBrk="1" hangingPunct="1"/>
            <a:endParaRPr lang="pt-BR" altLang="en-US" dirty="0"/>
          </a:p>
          <a:p>
            <a:pPr lvl="1" eaLnBrk="1" hangingPunct="1"/>
            <a:r>
              <a:rPr lang="pt-BR" altLang="en-US" dirty="0"/>
              <a:t>espaço de memória para o resultado </a:t>
            </a:r>
            <a:br>
              <a:rPr lang="pt-BR" altLang="en-US" dirty="0"/>
            </a:br>
            <a:r>
              <a:rPr lang="pt-BR" altLang="en-US" dirty="0"/>
              <a:t>passado pela função que chama:</a:t>
            </a:r>
          </a:p>
          <a:p>
            <a:pPr lvl="2" eaLnBrk="1" hangingPunct="1"/>
            <a:r>
              <a:rPr lang="pt-BR" altLang="en-US" sz="2000" dirty="0"/>
              <a:t>função </a:t>
            </a:r>
            <a:r>
              <a:rPr lang="pt-BR" altLang="en-US" sz="2000" dirty="0" err="1">
                <a:solidFill>
                  <a:schemeClr val="hlink"/>
                </a:solidFill>
              </a:rPr>
              <a:t>prod_vetorial</a:t>
            </a:r>
            <a:r>
              <a:rPr lang="pt-BR" altLang="en-US" sz="2000" dirty="0">
                <a:solidFill>
                  <a:schemeClr val="hlink"/>
                </a:solidFill>
              </a:rPr>
              <a:t> </a:t>
            </a:r>
            <a:r>
              <a:rPr lang="pt-BR" altLang="en-US" sz="2000" dirty="0"/>
              <a:t>recebe três vetores, </a:t>
            </a:r>
          </a:p>
          <a:p>
            <a:pPr lvl="3" eaLnBrk="1" hangingPunct="1"/>
            <a:r>
              <a:rPr lang="pt-BR" altLang="en-US" sz="2000" dirty="0"/>
              <a:t>dois vetores com dados de entrada</a:t>
            </a:r>
          </a:p>
          <a:p>
            <a:pPr lvl="3" eaLnBrk="1" hangingPunct="1"/>
            <a:r>
              <a:rPr lang="pt-BR" altLang="en-US" sz="2000" dirty="0"/>
              <a:t>um vetor para armazenar o resultado</a:t>
            </a:r>
          </a:p>
          <a:p>
            <a:pPr lvl="2" eaLnBrk="1" hangingPunct="1"/>
            <a:r>
              <a:rPr lang="pt-BR" altLang="en-US" sz="2000" dirty="0"/>
              <a:t>solução mais adequada pois não envolve alocação dinâmica  </a:t>
            </a:r>
          </a:p>
          <a:p>
            <a:pPr lvl="1" eaLnBrk="1" hangingPunct="1"/>
            <a:endParaRPr lang="pt-BR" altLang="en-US" dirty="0"/>
          </a:p>
        </p:txBody>
      </p:sp>
      <p:sp>
        <p:nvSpPr>
          <p:cNvPr id="19460" name="Text Box 2">
            <a:extLst>
              <a:ext uri="{FF2B5EF4-FFF2-40B4-BE49-F238E27FC236}">
                <a16:creationId xmlns:a16="http://schemas.microsoft.com/office/drawing/2014/main" id="{BCC4D055-8EA2-4356-9EA8-B57221D32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32" y="1124744"/>
            <a:ext cx="7848600" cy="18780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pl-PL" altLang="en-US" sz="2000" dirty="0">
                <a:latin typeface="Courier New" panose="02070309020205020404" pitchFamily="49" charset="0"/>
              </a:rPr>
              <a:t>void prod_vetorial (float* u, float* v, float* p){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l-PL" altLang="en-US" sz="2000" dirty="0">
                <a:latin typeface="Courier New" panose="02070309020205020404" pitchFamily="49" charset="0"/>
              </a:rPr>
              <a:t>   p[0] = u[1]*v[2] – v[1]*u[2];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l-PL" altLang="en-US" sz="2000" dirty="0">
                <a:latin typeface="Courier New" panose="02070309020205020404" pitchFamily="49" charset="0"/>
              </a:rPr>
              <a:t>   p[1] = u[2]*v[0] – v[2]*u[0];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l-PL" altLang="en-US" sz="2000" dirty="0">
                <a:latin typeface="Courier New" panose="02070309020205020404" pitchFamily="49" charset="0"/>
              </a:rPr>
              <a:t>   p[2] = u[0]*v[1] – v[0]*u[1];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pl-PL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id="{53F101E5-21DD-4D26-A685-39D746BAF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en-US"/>
              <a:t>Resumo</a:t>
            </a:r>
          </a:p>
        </p:txBody>
      </p:sp>
      <p:sp>
        <p:nvSpPr>
          <p:cNvPr id="20483" name="Text Box 5">
            <a:extLst>
              <a:ext uri="{FF2B5EF4-FFF2-40B4-BE49-F238E27FC236}">
                <a16:creationId xmlns:a16="http://schemas.microsoft.com/office/drawing/2014/main" id="{5D3566AF-2D4C-4D64-A446-90A8BA22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095500"/>
            <a:ext cx="7777163" cy="270192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en-US" sz="1800" b="0"/>
              <a:t>Funções para gerência de memória: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en-US" sz="1800" b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b="0"/>
              <a:t>	</a:t>
            </a:r>
            <a:r>
              <a:rPr lang="pt-BR" altLang="en-US" sz="1800" b="0">
                <a:solidFill>
                  <a:schemeClr val="hlink"/>
                </a:solidFill>
              </a:rPr>
              <a:t>sizeof</a:t>
            </a:r>
            <a:r>
              <a:rPr lang="pt-BR" altLang="en-US" sz="1800" b="0"/>
              <a:t>	retorna o número de bytes ocupado por um tipo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sz="1800" b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b="0"/>
              <a:t>	</a:t>
            </a:r>
            <a:r>
              <a:rPr lang="pt-BR" altLang="en-US" sz="1800" b="0">
                <a:solidFill>
                  <a:schemeClr val="hlink"/>
                </a:solidFill>
              </a:rPr>
              <a:t>malloc</a:t>
            </a:r>
            <a:r>
              <a:rPr lang="pt-BR" altLang="en-US" sz="1800" b="0"/>
              <a:t>	recebe o número de bytes que se deseja alocar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b="0"/>
              <a:t>	retorna um ponteiro para o endereço inicial, ou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b="0"/>
              <a:t>	retorna um endereço nulo (NULL)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b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b="0"/>
              <a:t>	</a:t>
            </a:r>
            <a:r>
              <a:rPr lang="pt-BR" altLang="en-US" sz="1800" b="0">
                <a:solidFill>
                  <a:schemeClr val="hlink"/>
                </a:solidFill>
              </a:rPr>
              <a:t>free</a:t>
            </a:r>
            <a:r>
              <a:rPr lang="pt-BR" altLang="en-US" sz="1800" b="0"/>
              <a:t>	recebe o ponteiro da memória a ser liberada</a:t>
            </a:r>
            <a:endParaRPr lang="pt-BR" altLang="en-US" sz="1800" b="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>
            <a:extLst>
              <a:ext uri="{FF2B5EF4-FFF2-40B4-BE49-F238E27FC236}">
                <a16:creationId xmlns:a16="http://schemas.microsoft.com/office/drawing/2014/main" id="{FE8B2378-B128-4F3E-A8A0-5DF9B22D3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en-US"/>
              <a:t>Tópicos</a:t>
            </a:r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CFE29BD7-9EEF-4BA1-8BEF-E7CFA7B84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en-US" dirty="0"/>
              <a:t>Alocação dinâmica de memória</a:t>
            </a:r>
          </a:p>
          <a:p>
            <a:pPr eaLnBrk="1" hangingPunct="1">
              <a:defRPr/>
            </a:pPr>
            <a:r>
              <a:rPr lang="pt-BR" altLang="en-US" dirty="0"/>
              <a:t>Vetores locais e funções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B4F0213B-208F-40B2-9A7C-49AF9F37E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en-US" dirty="0"/>
              <a:t>Alocação dinâmica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166AC137-EAB6-406A-AC2C-6B666E7FD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altLang="en-US" dirty="0"/>
          </a:p>
          <a:p>
            <a:pPr eaLnBrk="1" hangingPunct="1">
              <a:defRPr/>
            </a:pPr>
            <a:r>
              <a:rPr lang="pt-BR" altLang="en-US" dirty="0"/>
              <a:t>Uso da memória:</a:t>
            </a:r>
          </a:p>
          <a:p>
            <a:pPr lvl="1" eaLnBrk="1" hangingPunct="1">
              <a:defRPr/>
            </a:pPr>
            <a:r>
              <a:rPr lang="pt-BR" altLang="en-US" dirty="0"/>
              <a:t>uso de variáveis globais (e estáticas):</a:t>
            </a:r>
          </a:p>
          <a:p>
            <a:pPr lvl="2" eaLnBrk="1" hangingPunct="1">
              <a:defRPr/>
            </a:pPr>
            <a:r>
              <a:rPr lang="pt-BR" altLang="en-US" dirty="0"/>
              <a:t>espaço reservado para uma variável global existe </a:t>
            </a:r>
            <a:br>
              <a:rPr lang="pt-BR" altLang="en-US" dirty="0"/>
            </a:br>
            <a:r>
              <a:rPr lang="pt-BR" altLang="en-US" dirty="0"/>
              <a:t>enquanto o programa estiver sendo executado</a:t>
            </a:r>
          </a:p>
          <a:p>
            <a:pPr lvl="1" eaLnBrk="1" hangingPunct="1">
              <a:defRPr/>
            </a:pPr>
            <a:r>
              <a:rPr lang="pt-BR" altLang="en-US" dirty="0"/>
              <a:t>uso de variáveis locais:</a:t>
            </a:r>
          </a:p>
          <a:p>
            <a:pPr lvl="2" eaLnBrk="1" hangingPunct="1">
              <a:defRPr/>
            </a:pPr>
            <a:r>
              <a:rPr lang="pt-BR" altLang="en-US" dirty="0"/>
              <a:t>espaço existe apenas enquanto a função que declarou a variável está sendo executada</a:t>
            </a:r>
          </a:p>
          <a:p>
            <a:pPr lvl="2" eaLnBrk="1" hangingPunct="1">
              <a:defRPr/>
            </a:pPr>
            <a:r>
              <a:rPr lang="pt-BR" altLang="en-US" dirty="0"/>
              <a:t>liberado para outros usos quando a execução da função termina</a:t>
            </a:r>
          </a:p>
          <a:p>
            <a:pPr lvl="1" eaLnBrk="1" hangingPunct="1">
              <a:defRPr/>
            </a:pPr>
            <a:r>
              <a:rPr lang="pt-BR" altLang="en-US" dirty="0"/>
              <a:t>variáveis globais ou locais podem ser simples ou vetores:</a:t>
            </a:r>
          </a:p>
          <a:p>
            <a:pPr lvl="2" eaLnBrk="1" hangingPunct="1">
              <a:defRPr/>
            </a:pPr>
            <a:r>
              <a:rPr lang="pt-BR" altLang="en-US" dirty="0"/>
              <a:t>para vetor, é necessário informar o número máximo de elementos pois o compilador precisa calcular o espaço a ser reservado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54E0C07-C748-4367-99C7-89F72FAEA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>
            <a:extLst>
              <a:ext uri="{FF2B5EF4-FFF2-40B4-BE49-F238E27FC236}">
                <a16:creationId xmlns:a16="http://schemas.microsoft.com/office/drawing/2014/main" id="{4B2D4BAC-9291-4183-9DE4-ECF3653EC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en-US" dirty="0"/>
              <a:t>Alocação dinâmica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1960B3BE-0E47-43F1-B370-8E5CF6862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altLang="en-US" dirty="0"/>
          </a:p>
          <a:p>
            <a:pPr eaLnBrk="1" hangingPunct="1">
              <a:defRPr/>
            </a:pPr>
            <a:r>
              <a:rPr lang="pt-BR" altLang="en-US" dirty="0"/>
              <a:t>Uso da memória: </a:t>
            </a:r>
          </a:p>
          <a:p>
            <a:pPr lvl="1" eaLnBrk="1" hangingPunct="1">
              <a:defRPr/>
            </a:pPr>
            <a:r>
              <a:rPr lang="pt-BR" altLang="en-US" dirty="0"/>
              <a:t>alocação dinâmica:</a:t>
            </a:r>
          </a:p>
          <a:p>
            <a:pPr lvl="2" eaLnBrk="1" hangingPunct="1">
              <a:defRPr/>
            </a:pPr>
            <a:r>
              <a:rPr lang="pt-BR" altLang="en-US" dirty="0"/>
              <a:t>espaço de memória é requisitado em tempo de execução</a:t>
            </a:r>
          </a:p>
          <a:p>
            <a:pPr lvl="2" eaLnBrk="1" hangingPunct="1">
              <a:defRPr/>
            </a:pPr>
            <a:r>
              <a:rPr lang="pt-BR" altLang="en-US" dirty="0"/>
              <a:t>espaço permanece reservado até que seja explicitamente liberado</a:t>
            </a:r>
          </a:p>
          <a:p>
            <a:pPr lvl="3" eaLnBrk="1" hangingPunct="1">
              <a:defRPr/>
            </a:pPr>
            <a:r>
              <a:rPr lang="pt-BR" altLang="en-US" dirty="0"/>
              <a:t>depois de liberado, espaço estará disponibilizado para outros usos e </a:t>
            </a:r>
            <a:br>
              <a:rPr lang="pt-BR" altLang="en-US" dirty="0"/>
            </a:br>
            <a:r>
              <a:rPr lang="pt-BR" altLang="en-US" dirty="0"/>
              <a:t>não pode mais ser acessado</a:t>
            </a:r>
          </a:p>
          <a:p>
            <a:pPr lvl="3" eaLnBrk="1" hangingPunct="1">
              <a:defRPr/>
            </a:pPr>
            <a:r>
              <a:rPr lang="pt-BR" altLang="en-US" dirty="0"/>
              <a:t>espaço alocado e não liberado explicitamente, </a:t>
            </a:r>
            <a:br>
              <a:rPr lang="pt-BR" altLang="en-US" dirty="0"/>
            </a:br>
            <a:r>
              <a:rPr lang="pt-BR" altLang="en-US" dirty="0"/>
              <a:t>será automaticamente liberado ao final da execução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673D0BD-0A1C-4803-9FAF-F9704D83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>
            <a:extLst>
              <a:ext uri="{FF2B5EF4-FFF2-40B4-BE49-F238E27FC236}">
                <a16:creationId xmlns:a16="http://schemas.microsoft.com/office/drawing/2014/main" id="{07A3CA17-747E-4107-BCC4-3BB032158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en-US" dirty="0"/>
              <a:t>Alocação dinâmica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52744F51-CFC1-40FD-BB95-42C4B3CE3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04D5FA-E266-4A48-BAC0-A174F7797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2875"/>
            <a:ext cx="4038600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endParaRPr lang="pt-BR" altLang="en-US" sz="2000" b="0" kern="0"/>
          </a:p>
          <a:p>
            <a:pPr eaLnBrk="1" hangingPunct="1">
              <a:defRPr/>
            </a:pPr>
            <a:r>
              <a:rPr lang="pt-BR" altLang="en-US" sz="2000" b="0" kern="0"/>
              <a:t>Uso da memória:</a:t>
            </a:r>
          </a:p>
          <a:p>
            <a:pPr lvl="1" eaLnBrk="1" hangingPunct="1">
              <a:defRPr/>
            </a:pPr>
            <a:r>
              <a:rPr lang="pt-BR" altLang="en-US" sz="1800" b="0" kern="0">
                <a:solidFill>
                  <a:schemeClr val="folHlink"/>
                </a:solidFill>
              </a:rPr>
              <a:t>memória estática:</a:t>
            </a:r>
          </a:p>
          <a:p>
            <a:pPr lvl="2" eaLnBrk="1" hangingPunct="1">
              <a:defRPr/>
            </a:pPr>
            <a:r>
              <a:rPr lang="pt-BR" altLang="en-US" sz="1600" b="0" kern="0"/>
              <a:t>código do programa</a:t>
            </a:r>
          </a:p>
          <a:p>
            <a:pPr lvl="2" eaLnBrk="1" hangingPunct="1">
              <a:defRPr/>
            </a:pPr>
            <a:r>
              <a:rPr lang="pt-BR" altLang="en-US" sz="1600" b="0" kern="0">
                <a:solidFill>
                  <a:srgbClr val="000099"/>
                </a:solidFill>
              </a:rPr>
              <a:t>variáveis globais </a:t>
            </a:r>
          </a:p>
          <a:p>
            <a:pPr lvl="2" eaLnBrk="1" hangingPunct="1">
              <a:defRPr/>
            </a:pPr>
            <a:r>
              <a:rPr lang="pt-BR" altLang="en-US" sz="1600" b="0" kern="0">
                <a:solidFill>
                  <a:srgbClr val="000099"/>
                </a:solidFill>
              </a:rPr>
              <a:t>variáveis estáticas</a:t>
            </a:r>
          </a:p>
          <a:p>
            <a:pPr lvl="1" eaLnBrk="1" hangingPunct="1">
              <a:defRPr/>
            </a:pPr>
            <a:r>
              <a:rPr lang="pt-BR" altLang="en-US" sz="1800" b="0" kern="0">
                <a:solidFill>
                  <a:schemeClr val="folHlink"/>
                </a:solidFill>
              </a:rPr>
              <a:t>memória dinâmica:</a:t>
            </a:r>
          </a:p>
          <a:p>
            <a:pPr lvl="2" eaLnBrk="1" hangingPunct="1">
              <a:defRPr/>
            </a:pPr>
            <a:r>
              <a:rPr lang="pt-BR" altLang="en-US" sz="1600" b="0" kern="0">
                <a:solidFill>
                  <a:schemeClr val="hlink"/>
                </a:solidFill>
              </a:rPr>
              <a:t>variáveis alocadas dinamicamente</a:t>
            </a:r>
          </a:p>
          <a:p>
            <a:pPr lvl="2" eaLnBrk="1" hangingPunct="1">
              <a:defRPr/>
            </a:pPr>
            <a:r>
              <a:rPr lang="pt-BR" altLang="en-US" sz="1600" b="0" kern="0">
                <a:solidFill>
                  <a:srgbClr val="008000"/>
                </a:solidFill>
              </a:rPr>
              <a:t>memória livre</a:t>
            </a:r>
          </a:p>
          <a:p>
            <a:pPr lvl="2" eaLnBrk="1" hangingPunct="1">
              <a:defRPr/>
            </a:pPr>
            <a:r>
              <a:rPr lang="pt-BR" altLang="en-US" sz="1600" b="0" kern="0">
                <a:solidFill>
                  <a:schemeClr val="hlink"/>
                </a:solidFill>
              </a:rPr>
              <a:t>variáveis locais</a:t>
            </a:r>
            <a:endParaRPr lang="pt-BR" altLang="en-US" sz="1600" b="0" kern="0" dirty="0">
              <a:solidFill>
                <a:schemeClr val="hlink"/>
              </a:solidFill>
            </a:endParaRPr>
          </a:p>
        </p:txBody>
      </p:sp>
      <p:sp>
        <p:nvSpPr>
          <p:cNvPr id="6149" name="Text Box 8">
            <a:extLst>
              <a:ext uri="{FF2B5EF4-FFF2-40B4-BE49-F238E27FC236}">
                <a16:creationId xmlns:a16="http://schemas.microsoft.com/office/drawing/2014/main" id="{148F787C-06BE-40C9-B8F2-785388085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828800"/>
            <a:ext cx="23764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en-US" sz="1800" b="0"/>
              <a:t>Código do programa</a:t>
            </a:r>
            <a:endParaRPr lang="en-US" altLang="en-US" sz="1800" b="0"/>
          </a:p>
        </p:txBody>
      </p:sp>
      <p:sp>
        <p:nvSpPr>
          <p:cNvPr id="6150" name="Text Box 9">
            <a:extLst>
              <a:ext uri="{FF2B5EF4-FFF2-40B4-BE49-F238E27FC236}">
                <a16:creationId xmlns:a16="http://schemas.microsoft.com/office/drawing/2014/main" id="{81DC895B-8AA3-4B18-8E51-2201283AC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205038"/>
            <a:ext cx="2376488" cy="78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en-US" sz="1800" b="0">
                <a:solidFill>
                  <a:schemeClr val="accent2"/>
                </a:solidFill>
              </a:rPr>
              <a:t>Variáveis globais e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en-US" sz="1800" b="0">
                <a:solidFill>
                  <a:schemeClr val="accent2"/>
                </a:solidFill>
              </a:rPr>
              <a:t>Variáveis estáticas</a:t>
            </a:r>
            <a:endParaRPr lang="en-US" altLang="en-US" sz="1800" b="0">
              <a:solidFill>
                <a:schemeClr val="accent2"/>
              </a:solidFill>
            </a:endParaRPr>
          </a:p>
        </p:txBody>
      </p:sp>
      <p:sp>
        <p:nvSpPr>
          <p:cNvPr id="6151" name="Text Box 10">
            <a:extLst>
              <a:ext uri="{FF2B5EF4-FFF2-40B4-BE49-F238E27FC236}">
                <a16:creationId xmlns:a16="http://schemas.microsoft.com/office/drawing/2014/main" id="{723C8E2D-CB10-4AD4-BCA6-C375280E4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000375"/>
            <a:ext cx="2376488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en-US" sz="1800" b="0">
                <a:solidFill>
                  <a:schemeClr val="hlink"/>
                </a:solidFill>
              </a:rPr>
              <a:t>Variáveis alocadas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en-US" sz="1800" b="0">
                <a:solidFill>
                  <a:schemeClr val="hlink"/>
                </a:solidFill>
              </a:rPr>
              <a:t>dinamicamente</a:t>
            </a:r>
            <a:endParaRPr lang="en-US" altLang="en-US" sz="1800" b="0">
              <a:solidFill>
                <a:schemeClr val="hlink"/>
              </a:solidFill>
            </a:endParaRPr>
          </a:p>
        </p:txBody>
      </p:sp>
      <p:sp>
        <p:nvSpPr>
          <p:cNvPr id="6152" name="Text Box 11">
            <a:extLst>
              <a:ext uri="{FF2B5EF4-FFF2-40B4-BE49-F238E27FC236}">
                <a16:creationId xmlns:a16="http://schemas.microsoft.com/office/drawing/2014/main" id="{32E0E7D2-B6ED-4C3F-BF7F-195ADFF91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792538"/>
            <a:ext cx="2376488" cy="1201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en-US" sz="1800" b="0">
              <a:solidFill>
                <a:schemeClr val="hlink"/>
              </a:solidFill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en-US" sz="1800" b="0">
                <a:solidFill>
                  <a:srgbClr val="008000"/>
                </a:solidFill>
              </a:rPr>
              <a:t>Memória livre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hlink"/>
              </a:solidFill>
            </a:endParaRPr>
          </a:p>
        </p:txBody>
      </p:sp>
      <p:sp>
        <p:nvSpPr>
          <p:cNvPr id="6153" name="Text Box 12">
            <a:extLst>
              <a:ext uri="{FF2B5EF4-FFF2-40B4-BE49-F238E27FC236}">
                <a16:creationId xmlns:a16="http://schemas.microsoft.com/office/drawing/2014/main" id="{B8971914-DBC4-4FDA-B458-E326E3FF9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4987925"/>
            <a:ext cx="2376488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en-US" sz="1800" b="0">
                <a:solidFill>
                  <a:schemeClr val="hlink"/>
                </a:solidFill>
              </a:rPr>
              <a:t>Variáveis locais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en-US" sz="1800" b="0">
                <a:solidFill>
                  <a:schemeClr val="hlink"/>
                </a:solidFill>
              </a:rPr>
              <a:t>(Pilha de execução)</a:t>
            </a:r>
            <a:endParaRPr lang="en-US" altLang="en-US" sz="1800" b="0">
              <a:solidFill>
                <a:schemeClr val="hlink"/>
              </a:solidFill>
            </a:endParaRPr>
          </a:p>
        </p:txBody>
      </p:sp>
      <p:sp>
        <p:nvSpPr>
          <p:cNvPr id="6154" name="Text Box 13">
            <a:extLst>
              <a:ext uri="{FF2B5EF4-FFF2-40B4-BE49-F238E27FC236}">
                <a16:creationId xmlns:a16="http://schemas.microsoft.com/office/drawing/2014/main" id="{AFF4FB26-9C07-4570-BF7C-CE565B68829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707732" y="2124869"/>
            <a:ext cx="11636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b="0">
                <a:solidFill>
                  <a:schemeClr val="folHlink"/>
                </a:solidFill>
              </a:rPr>
              <a:t>memória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b="0">
                <a:solidFill>
                  <a:schemeClr val="folHlink"/>
                </a:solidFill>
              </a:rPr>
              <a:t> estática</a:t>
            </a:r>
            <a:endParaRPr lang="en-US" altLang="en-US" sz="1600" b="0">
              <a:solidFill>
                <a:schemeClr val="folHlink"/>
              </a:solidFill>
            </a:endParaRPr>
          </a:p>
        </p:txBody>
      </p:sp>
      <p:sp>
        <p:nvSpPr>
          <p:cNvPr id="6155" name="Text Box 14">
            <a:extLst>
              <a:ext uri="{FF2B5EF4-FFF2-40B4-BE49-F238E27FC236}">
                <a16:creationId xmlns:a16="http://schemas.microsoft.com/office/drawing/2014/main" id="{A2230747-A467-4099-9EB5-48EE5A95708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707732" y="4080669"/>
            <a:ext cx="11636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b="0">
                <a:solidFill>
                  <a:schemeClr val="folHlink"/>
                </a:solidFill>
              </a:rPr>
              <a:t>memória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b="0">
                <a:solidFill>
                  <a:schemeClr val="folHlink"/>
                </a:solidFill>
              </a:rPr>
              <a:t>dinâmica</a:t>
            </a:r>
            <a:endParaRPr lang="en-US" altLang="en-US" sz="1600" b="0">
              <a:solidFill>
                <a:schemeClr val="folHlink"/>
              </a:solidFill>
            </a:endParaRPr>
          </a:p>
        </p:txBody>
      </p:sp>
      <p:sp>
        <p:nvSpPr>
          <p:cNvPr id="6156" name="Line 15">
            <a:extLst>
              <a:ext uri="{FF2B5EF4-FFF2-40B4-BE49-F238E27FC236}">
                <a16:creationId xmlns:a16="http://schemas.microsoft.com/office/drawing/2014/main" id="{86F5C377-A88A-4E7C-AC89-3EABB90CB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836738"/>
            <a:ext cx="1296988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57" name="Line 16">
            <a:extLst>
              <a:ext uri="{FF2B5EF4-FFF2-40B4-BE49-F238E27FC236}">
                <a16:creationId xmlns:a16="http://schemas.microsoft.com/office/drawing/2014/main" id="{67A5F608-7999-4D7F-8517-B79D8AA49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2997200"/>
            <a:ext cx="1296987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58" name="Line 17">
            <a:extLst>
              <a:ext uri="{FF2B5EF4-FFF2-40B4-BE49-F238E27FC236}">
                <a16:creationId xmlns:a16="http://schemas.microsoft.com/office/drawing/2014/main" id="{482E0C45-2147-4478-A7BE-BF99BA877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5780088"/>
            <a:ext cx="1296987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>
            <a:extLst>
              <a:ext uri="{FF2B5EF4-FFF2-40B4-BE49-F238E27FC236}">
                <a16:creationId xmlns:a16="http://schemas.microsoft.com/office/drawing/2014/main" id="{199D8867-DABC-4E9D-8F2D-23912AA1D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en-US" dirty="0"/>
              <a:t>Alocação dinâmica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40CDB6-9305-4050-B384-46E147BCC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  <a:t>Uso da memória: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  <a:t>alocação dinâmica de memória: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  <a:t>usa a memória livre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  <a:t>se o espaço de memória livre for menor que o espaço requisitado, </a:t>
            </a:r>
            <a:b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  <a:t>a alocação não é feita e </a:t>
            </a:r>
            <a:b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  <a:t>o programa pode prever </a:t>
            </a:r>
            <a:b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  <a:t>tratamento de erro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  <a:t>pilha de execução: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  <a:t>utilizada para alocar memória quando ocorre chamada de função: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  <a:t>sistema reserva o espaço </a:t>
            </a:r>
            <a:b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  <a:t>para as variáveis locais da função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  <a:t>quando a função termina, </a:t>
            </a:r>
            <a:b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  <a:t>espaço é liberado (desempilhado)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  <a:t>se a pilha tentar crescer mais do que o espaço disponível existente, </a:t>
            </a:r>
            <a:b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altLang="en-US" sz="1600" b="0" kern="0" dirty="0">
                <a:latin typeface="Calibri" panose="020F0502020204030204" pitchFamily="34" charset="0"/>
                <a:cs typeface="Calibri" panose="020F0502020204030204" pitchFamily="34" charset="0"/>
              </a:rPr>
              <a:t>programa é abortado com erro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9D546F-7ED9-4A3A-AE41-985A7E00C92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7425" y="908720"/>
            <a:ext cx="4212468" cy="5544616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7E46FE6E-51A4-4D3C-A721-3101E4BD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172" name="Text Box 5">
            <a:extLst>
              <a:ext uri="{FF2B5EF4-FFF2-40B4-BE49-F238E27FC236}">
                <a16:creationId xmlns:a16="http://schemas.microsoft.com/office/drawing/2014/main" id="{13A0D229-2DA7-4600-8435-77E9CC825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828800"/>
            <a:ext cx="23764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en-US" sz="1800" b="0" dirty="0"/>
              <a:t>Código do programa</a:t>
            </a:r>
            <a:endParaRPr lang="en-US" altLang="en-US" sz="1800" b="0" dirty="0"/>
          </a:p>
        </p:txBody>
      </p:sp>
      <p:sp>
        <p:nvSpPr>
          <p:cNvPr id="7173" name="Text Box 6">
            <a:extLst>
              <a:ext uri="{FF2B5EF4-FFF2-40B4-BE49-F238E27FC236}">
                <a16:creationId xmlns:a16="http://schemas.microsoft.com/office/drawing/2014/main" id="{29A4082C-7B25-4352-B7BB-6F12E8A2B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205038"/>
            <a:ext cx="2376488" cy="78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en-US" sz="1800" b="0">
                <a:solidFill>
                  <a:schemeClr val="accent2"/>
                </a:solidFill>
              </a:rPr>
              <a:t>Variáveis globais e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en-US" sz="1800" b="0">
                <a:solidFill>
                  <a:schemeClr val="accent2"/>
                </a:solidFill>
              </a:rPr>
              <a:t>Variáveis estáticas</a:t>
            </a:r>
            <a:endParaRPr lang="en-US" altLang="en-US" sz="1800" b="0">
              <a:solidFill>
                <a:schemeClr val="accent2"/>
              </a:solidFill>
            </a:endParaRPr>
          </a:p>
        </p:txBody>
      </p:sp>
      <p:sp>
        <p:nvSpPr>
          <p:cNvPr id="7174" name="Text Box 7">
            <a:extLst>
              <a:ext uri="{FF2B5EF4-FFF2-40B4-BE49-F238E27FC236}">
                <a16:creationId xmlns:a16="http://schemas.microsoft.com/office/drawing/2014/main" id="{FE2DC416-06F9-4264-B51B-60D39C404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000375"/>
            <a:ext cx="2376488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en-US" sz="1800" b="0">
                <a:solidFill>
                  <a:schemeClr val="hlink"/>
                </a:solidFill>
              </a:rPr>
              <a:t>Variáveis alocadas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en-US" sz="1800" b="0">
                <a:solidFill>
                  <a:schemeClr val="hlink"/>
                </a:solidFill>
              </a:rPr>
              <a:t>dinamicamente</a:t>
            </a:r>
            <a:endParaRPr lang="en-US" altLang="en-US" sz="1800" b="0">
              <a:solidFill>
                <a:schemeClr val="hlink"/>
              </a:solidFill>
            </a:endParaRPr>
          </a:p>
        </p:txBody>
      </p:sp>
      <p:sp>
        <p:nvSpPr>
          <p:cNvPr id="7175" name="Text Box 8">
            <a:extLst>
              <a:ext uri="{FF2B5EF4-FFF2-40B4-BE49-F238E27FC236}">
                <a16:creationId xmlns:a16="http://schemas.microsoft.com/office/drawing/2014/main" id="{67EF8087-08AB-486D-BFF5-C2906BFB4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792538"/>
            <a:ext cx="2376488" cy="1201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en-US" sz="1800" b="0">
              <a:solidFill>
                <a:schemeClr val="hlink"/>
              </a:solidFill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en-US" sz="1800" b="0">
                <a:solidFill>
                  <a:srgbClr val="008000"/>
                </a:solidFill>
              </a:rPr>
              <a:t>Memória livre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b="0">
              <a:solidFill>
                <a:schemeClr val="hlink"/>
              </a:solidFill>
            </a:endParaRPr>
          </a:p>
        </p:txBody>
      </p:sp>
      <p:sp>
        <p:nvSpPr>
          <p:cNvPr id="7176" name="Text Box 9">
            <a:extLst>
              <a:ext uri="{FF2B5EF4-FFF2-40B4-BE49-F238E27FC236}">
                <a16:creationId xmlns:a16="http://schemas.microsoft.com/office/drawing/2014/main" id="{219D7959-2FF8-4002-AB91-D7176201E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4987925"/>
            <a:ext cx="2376488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en-US" sz="1800" b="0">
                <a:solidFill>
                  <a:schemeClr val="hlink"/>
                </a:solidFill>
              </a:rPr>
              <a:t>Variáveis locais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en-US" sz="1800" b="0">
                <a:solidFill>
                  <a:schemeClr val="hlink"/>
                </a:solidFill>
              </a:rPr>
              <a:t>(Pilha de execução)</a:t>
            </a:r>
            <a:endParaRPr lang="en-US" altLang="en-US" sz="1800" b="0">
              <a:solidFill>
                <a:schemeClr val="hlink"/>
              </a:solidFill>
            </a:endParaRPr>
          </a:p>
        </p:txBody>
      </p:sp>
      <p:sp>
        <p:nvSpPr>
          <p:cNvPr id="7177" name="Text Box 10">
            <a:extLst>
              <a:ext uri="{FF2B5EF4-FFF2-40B4-BE49-F238E27FC236}">
                <a16:creationId xmlns:a16="http://schemas.microsoft.com/office/drawing/2014/main" id="{B78DCFEC-5246-44FA-BFBA-57EBFC3A2B2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707732" y="2062956"/>
            <a:ext cx="11636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b="0">
                <a:solidFill>
                  <a:schemeClr val="folHlink"/>
                </a:solidFill>
              </a:rPr>
              <a:t>memória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b="0">
                <a:solidFill>
                  <a:schemeClr val="folHlink"/>
                </a:solidFill>
              </a:rPr>
              <a:t> estática</a:t>
            </a:r>
            <a:endParaRPr lang="en-US" altLang="en-US" sz="1600" b="0">
              <a:solidFill>
                <a:schemeClr val="folHlink"/>
              </a:solidFill>
            </a:endParaRPr>
          </a:p>
        </p:txBody>
      </p:sp>
      <p:sp>
        <p:nvSpPr>
          <p:cNvPr id="7178" name="Text Box 11">
            <a:extLst>
              <a:ext uri="{FF2B5EF4-FFF2-40B4-BE49-F238E27FC236}">
                <a16:creationId xmlns:a16="http://schemas.microsoft.com/office/drawing/2014/main" id="{E67114AB-5DBC-4DFB-AE57-417D9BAA307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707732" y="4067969"/>
            <a:ext cx="11636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b="0">
                <a:solidFill>
                  <a:schemeClr val="folHlink"/>
                </a:solidFill>
              </a:rPr>
              <a:t>memória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b="0">
                <a:solidFill>
                  <a:schemeClr val="folHlink"/>
                </a:solidFill>
              </a:rPr>
              <a:t> dinâmica</a:t>
            </a:r>
            <a:endParaRPr lang="en-US" altLang="en-US" sz="1600" b="0">
              <a:solidFill>
                <a:schemeClr val="folHlink"/>
              </a:solidFill>
            </a:endParaRPr>
          </a:p>
        </p:txBody>
      </p:sp>
      <p:sp>
        <p:nvSpPr>
          <p:cNvPr id="7179" name="Line 12">
            <a:extLst>
              <a:ext uri="{FF2B5EF4-FFF2-40B4-BE49-F238E27FC236}">
                <a16:creationId xmlns:a16="http://schemas.microsoft.com/office/drawing/2014/main" id="{1B7CD734-A377-462F-8A0E-73FD729B0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836738"/>
            <a:ext cx="1296988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80" name="Line 13">
            <a:extLst>
              <a:ext uri="{FF2B5EF4-FFF2-40B4-BE49-F238E27FC236}">
                <a16:creationId xmlns:a16="http://schemas.microsoft.com/office/drawing/2014/main" id="{D11824A7-4A9F-49FB-A99F-E760BA1C1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2997200"/>
            <a:ext cx="1296987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81" name="Line 14">
            <a:extLst>
              <a:ext uri="{FF2B5EF4-FFF2-40B4-BE49-F238E27FC236}">
                <a16:creationId xmlns:a16="http://schemas.microsoft.com/office/drawing/2014/main" id="{3AED97E8-5C1F-483B-9E98-45B77F22A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5780088"/>
            <a:ext cx="1296987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7">
            <a:extLst>
              <a:ext uri="{FF2B5EF4-FFF2-40B4-BE49-F238E27FC236}">
                <a16:creationId xmlns:a16="http://schemas.microsoft.com/office/drawing/2014/main" id="{CDCBC8D4-F82E-44B7-9146-79897596A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en-US" dirty="0"/>
              <a:t>Alocação dinâmica</a:t>
            </a:r>
          </a:p>
        </p:txBody>
      </p:sp>
      <p:sp>
        <p:nvSpPr>
          <p:cNvPr id="16390" name="Rectangle 8">
            <a:extLst>
              <a:ext uri="{FF2B5EF4-FFF2-40B4-BE49-F238E27FC236}">
                <a16:creationId xmlns:a16="http://schemas.microsoft.com/office/drawing/2014/main" id="{7B7BDDDC-D07E-4EAA-A457-A9DDE56B3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altLang="en-US" dirty="0"/>
          </a:p>
          <a:p>
            <a:pPr eaLnBrk="1" hangingPunct="1">
              <a:defRPr/>
            </a:pPr>
            <a:r>
              <a:rPr lang="pt-BR" altLang="en-US" dirty="0"/>
              <a:t>Funções da biblioteca padrão "</a:t>
            </a:r>
            <a:r>
              <a:rPr lang="pt-BR" altLang="en-US" dirty="0" err="1"/>
              <a:t>stdlib.h</a:t>
            </a:r>
            <a:r>
              <a:rPr lang="pt-BR" altLang="en-US" dirty="0"/>
              <a:t>"</a:t>
            </a:r>
          </a:p>
          <a:p>
            <a:pPr lvl="1" eaLnBrk="1" hangingPunct="1">
              <a:defRPr/>
            </a:pPr>
            <a:r>
              <a:rPr lang="pt-BR" altLang="en-US" dirty="0"/>
              <a:t>contém uma série de funções pré-definidas:</a:t>
            </a:r>
          </a:p>
          <a:p>
            <a:pPr lvl="2" eaLnBrk="1" hangingPunct="1">
              <a:defRPr/>
            </a:pPr>
            <a:r>
              <a:rPr lang="pt-BR" altLang="en-US" dirty="0"/>
              <a:t>funções para tratar alocação dinâmica de memória</a:t>
            </a:r>
          </a:p>
          <a:p>
            <a:pPr lvl="2" eaLnBrk="1" hangingPunct="1">
              <a:defRPr/>
            </a:pPr>
            <a:r>
              <a:rPr lang="pt-BR" altLang="en-US" dirty="0"/>
              <a:t>constantes pré-definidas</a:t>
            </a:r>
          </a:p>
          <a:p>
            <a:pPr lvl="2" eaLnBrk="1" hangingPunct="1">
              <a:defRPr/>
            </a:pPr>
            <a:r>
              <a:rPr lang="pt-BR" altLang="en-US" dirty="0"/>
              <a:t>....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3C9E6BA3-7041-4720-8A15-9E7004726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>
            <a:extLst>
              <a:ext uri="{FF2B5EF4-FFF2-40B4-BE49-F238E27FC236}">
                <a16:creationId xmlns:a16="http://schemas.microsoft.com/office/drawing/2014/main" id="{9B663519-FCCC-48B6-9590-A0DEB6CA1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en-US" dirty="0"/>
              <a:t>Alocação dinâmica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D4FCCCD3-CBBE-459F-89BC-4472D3005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9220" name="Picture 7">
            <a:extLst>
              <a:ext uri="{FF2B5EF4-FFF2-40B4-BE49-F238E27FC236}">
                <a16:creationId xmlns:a16="http://schemas.microsoft.com/office/drawing/2014/main" id="{89FCD5A1-0E35-4AAB-91E8-6EC0D589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7" r="3818"/>
          <a:stretch>
            <a:fillRect/>
          </a:stretch>
        </p:blipFill>
        <p:spPr bwMode="auto">
          <a:xfrm>
            <a:off x="5724525" y="1700213"/>
            <a:ext cx="3224213" cy="424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Text Box 8">
            <a:extLst>
              <a:ext uri="{FF2B5EF4-FFF2-40B4-BE49-F238E27FC236}">
                <a16:creationId xmlns:a16="http://schemas.microsoft.com/office/drawing/2014/main" id="{81035CE1-4536-475A-A2FF-DE91B9A71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11363"/>
            <a:ext cx="547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>
                <a:latin typeface="Courier New" panose="02070309020205020404" pitchFamily="49" charset="0"/>
              </a:rPr>
              <a:t> * </a:t>
            </a: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>
                <a:latin typeface="Courier New" panose="02070309020205020404" pitchFamily="49" charset="0"/>
              </a:rPr>
              <a:t> num_bytes);</a:t>
            </a:r>
          </a:p>
        </p:txBody>
      </p:sp>
      <p:sp>
        <p:nvSpPr>
          <p:cNvPr id="9222" name="Text Box 9">
            <a:extLst>
              <a:ext uri="{FF2B5EF4-FFF2-40B4-BE49-F238E27FC236}">
                <a16:creationId xmlns:a16="http://schemas.microsoft.com/office/drawing/2014/main" id="{A34E52EF-B879-438F-869C-A8AAA39DA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03600"/>
            <a:ext cx="383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</a:rPr>
              <a:t>free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>
                <a:latin typeface="Courier New" panose="02070309020205020404" pitchFamily="49" charset="0"/>
              </a:rPr>
              <a:t> * p);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6">
            <a:extLst>
              <a:ext uri="{FF2B5EF4-FFF2-40B4-BE49-F238E27FC236}">
                <a16:creationId xmlns:a16="http://schemas.microsoft.com/office/drawing/2014/main" id="{132D1377-EEAD-44F8-8075-06A957412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en-US" dirty="0"/>
              <a:t>Alocação dinâmica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9CC2069-7976-4625-9F06-AE766AF0D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en-US" sz="2000" dirty="0"/>
              <a:t>Função "</a:t>
            </a:r>
            <a:r>
              <a:rPr lang="pt-BR" altLang="en-US" sz="2000" b="1" dirty="0" err="1">
                <a:solidFill>
                  <a:srgbClr val="008000"/>
                </a:solidFill>
              </a:rPr>
              <a:t>malloc</a:t>
            </a:r>
            <a:r>
              <a:rPr lang="pt-BR" altLang="en-US" sz="2000" dirty="0"/>
              <a:t>":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altLang="en-US" sz="1800" dirty="0"/>
              <a:t>recebe como parâmetro o número de bytes que se deseja alocar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altLang="en-US" sz="1800" dirty="0"/>
              <a:t>retorna um ponteiro genérico para o endereço inicial da área de memória alocada, se houver espaço livre: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pt-BR" altLang="en-US" sz="1600" dirty="0"/>
              <a:t>ponteiro genérico é representado por </a:t>
            </a:r>
            <a:r>
              <a:rPr lang="pt-BR" altLang="en-US" sz="1600" dirty="0" err="1">
                <a:latin typeface="Courier New" panose="02070309020205020404" pitchFamily="49" charset="0"/>
              </a:rPr>
              <a:t>void</a:t>
            </a:r>
            <a:r>
              <a:rPr lang="pt-BR" altLang="en-US" sz="1600" dirty="0">
                <a:latin typeface="Courier New" panose="02070309020205020404" pitchFamily="49" charset="0"/>
              </a:rPr>
              <a:t>*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pt-BR" altLang="en-US" sz="1600" dirty="0"/>
              <a:t>ponteiro é convertido automaticamente para o tipo apropriado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pt-BR" altLang="en-US" sz="1600" dirty="0"/>
              <a:t>ponteiro pode ser convertido explicitamente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altLang="en-US" sz="1800" dirty="0"/>
              <a:t>retorna um endereço nulo, se não houver espaço livre: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pt-BR" altLang="en-US" sz="1600" dirty="0"/>
              <a:t>representado pelo símbolo </a:t>
            </a:r>
            <a:r>
              <a:rPr lang="pt-BR" altLang="en-US" sz="1600" dirty="0">
                <a:latin typeface="Courier New" panose="02070309020205020404" pitchFamily="49" charset="0"/>
              </a:rPr>
              <a:t>NULL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en-US" sz="2000" dirty="0"/>
              <a:t>Operador "</a:t>
            </a:r>
            <a:r>
              <a:rPr lang="pt-BR" altLang="en-US" sz="2000" b="1" dirty="0" err="1">
                <a:solidFill>
                  <a:srgbClr val="008000"/>
                </a:solidFill>
              </a:rPr>
              <a:t>sizeof</a:t>
            </a:r>
            <a:r>
              <a:rPr lang="pt-BR" altLang="en-US" sz="2000" dirty="0"/>
              <a:t>":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altLang="en-US" sz="1800" dirty="0"/>
              <a:t>retorna o número de bytes ocupado por um tipo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en-US" sz="2000" dirty="0"/>
              <a:t>Função "</a:t>
            </a:r>
            <a:r>
              <a:rPr lang="pt-BR" altLang="en-US" sz="2000" dirty="0" err="1">
                <a:solidFill>
                  <a:srgbClr val="008000"/>
                </a:solidFill>
              </a:rPr>
              <a:t>free</a:t>
            </a:r>
            <a:r>
              <a:rPr lang="pt-BR" altLang="en-US" sz="2000" dirty="0"/>
              <a:t>":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altLang="en-US" sz="1800" dirty="0"/>
              <a:t>recebe como parâmetro o ponteiro da memória a ser liberada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pt-BR" altLang="en-US" sz="1600" dirty="0"/>
              <a:t>a função </a:t>
            </a:r>
            <a:r>
              <a:rPr lang="pt-BR" altLang="en-US" sz="1600" dirty="0" err="1"/>
              <a:t>free</a:t>
            </a:r>
            <a:r>
              <a:rPr lang="pt-BR" altLang="en-US" sz="1600" dirty="0"/>
              <a:t> deve receber um endereço de memória que tenha sido alocado dinamicamente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6856E548-EFB0-48EC-B9AE-932608795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barazula">
  <a:themeElements>
    <a:clrScheme name="">
      <a:dk1>
        <a:srgbClr val="000000"/>
      </a:dk1>
      <a:lt1>
        <a:srgbClr val="FFFFFF"/>
      </a:lt1>
      <a:dk2>
        <a:srgbClr val="003399"/>
      </a:dk2>
      <a:lt2>
        <a:srgbClr val="B2B2B2"/>
      </a:lt2>
      <a:accent1>
        <a:srgbClr val="00071A"/>
      </a:accent1>
      <a:accent2>
        <a:srgbClr val="FC0128"/>
      </a:accent2>
      <a:accent3>
        <a:srgbClr val="FFFFFF"/>
      </a:accent3>
      <a:accent4>
        <a:srgbClr val="000000"/>
      </a:accent4>
      <a:accent5>
        <a:srgbClr val="AAAAAB"/>
      </a:accent5>
      <a:accent6>
        <a:srgbClr val="E40123"/>
      </a:accent6>
      <a:hlink>
        <a:srgbClr val="00DFCA"/>
      </a:hlink>
      <a:folHlink>
        <a:srgbClr val="F766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1490474492</TotalTime>
  <Pages>84</Pages>
  <Words>1447</Words>
  <Application>Microsoft Office PowerPoint</Application>
  <PresentationFormat>Apresentação na tela (4:3)</PresentationFormat>
  <Paragraphs>239</Paragraphs>
  <Slides>19</Slides>
  <Notes>16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Monotype Sorts</vt:lpstr>
      <vt:lpstr>Tahoma</vt:lpstr>
      <vt:lpstr>Times New Roman</vt:lpstr>
      <vt:lpstr>2_barazula</vt:lpstr>
      <vt:lpstr>Equation</vt:lpstr>
      <vt:lpstr>Revisão Alocação Dinâmica de Memória</vt:lpstr>
      <vt:lpstr>Tópicos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Vetores locais a funções</vt:lpstr>
      <vt:lpstr>Vetores locais a funções</vt:lpstr>
      <vt:lpstr>Vetores locais a funções</vt:lpstr>
      <vt:lpstr>Vetores locais a funções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de Informação</dc:title>
  <dc:subject>Segurança de Informação</dc:subject>
  <dc:creator>Anderson Oliveira da Silva</dc:creator>
  <cp:keywords>Segurança, Integridade, Autenticação, Criptografia</cp:keywords>
  <cp:lastModifiedBy>Ferlin</cp:lastModifiedBy>
  <cp:revision>517</cp:revision>
  <cp:lastPrinted>2001-08-02T21:14:16Z</cp:lastPrinted>
  <dcterms:created xsi:type="dcterms:W3CDTF">1997-02-24T10:12:52Z</dcterms:created>
  <dcterms:modified xsi:type="dcterms:W3CDTF">2021-09-08T18:44:57Z</dcterms:modified>
</cp:coreProperties>
</file>