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  <p:sldMasterId id="2147484012" r:id="rId2"/>
  </p:sldMasterIdLst>
  <p:notesMasterIdLst>
    <p:notesMasterId r:id="rId82"/>
  </p:notesMasterIdLst>
  <p:handoutMasterIdLst>
    <p:handoutMasterId r:id="rId83"/>
  </p:handoutMasterIdLst>
  <p:sldIdLst>
    <p:sldId id="579" r:id="rId3"/>
    <p:sldId id="589" r:id="rId4"/>
    <p:sldId id="410" r:id="rId5"/>
    <p:sldId id="634" r:id="rId6"/>
    <p:sldId id="641" r:id="rId7"/>
    <p:sldId id="637" r:id="rId8"/>
    <p:sldId id="635" r:id="rId9"/>
    <p:sldId id="642" r:id="rId10"/>
    <p:sldId id="643" r:id="rId11"/>
    <p:sldId id="645" r:id="rId12"/>
    <p:sldId id="639" r:id="rId13"/>
    <p:sldId id="638" r:id="rId14"/>
    <p:sldId id="636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651" r:id="rId23"/>
    <p:sldId id="269" r:id="rId24"/>
    <p:sldId id="270" r:id="rId25"/>
    <p:sldId id="271" r:id="rId26"/>
    <p:sldId id="272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00" r:id="rId50"/>
    <p:sldId id="298" r:id="rId51"/>
    <p:sldId id="649" r:id="rId52"/>
    <p:sldId id="508" r:id="rId53"/>
    <p:sldId id="483" r:id="rId54"/>
    <p:sldId id="509" r:id="rId55"/>
    <p:sldId id="652" r:id="rId56"/>
    <p:sldId id="518" r:id="rId57"/>
    <p:sldId id="660" r:id="rId58"/>
    <p:sldId id="659" r:id="rId59"/>
    <p:sldId id="493" r:id="rId60"/>
    <p:sldId id="521" r:id="rId61"/>
    <p:sldId id="511" r:id="rId62"/>
    <p:sldId id="512" r:id="rId63"/>
    <p:sldId id="513" r:id="rId64"/>
    <p:sldId id="514" r:id="rId65"/>
    <p:sldId id="515" r:id="rId66"/>
    <p:sldId id="516" r:id="rId67"/>
    <p:sldId id="517" r:id="rId68"/>
    <p:sldId id="506" r:id="rId69"/>
    <p:sldId id="661" r:id="rId70"/>
    <p:sldId id="525" r:id="rId71"/>
    <p:sldId id="662" r:id="rId72"/>
    <p:sldId id="664" r:id="rId73"/>
    <p:sldId id="666" r:id="rId74"/>
    <p:sldId id="667" r:id="rId75"/>
    <p:sldId id="668" r:id="rId76"/>
    <p:sldId id="670" r:id="rId77"/>
    <p:sldId id="674" r:id="rId78"/>
    <p:sldId id="675" r:id="rId79"/>
    <p:sldId id="673" r:id="rId80"/>
    <p:sldId id="669" r:id="rId8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55FF"/>
    <a:srgbClr val="CF0E30"/>
    <a:srgbClr val="004C22"/>
    <a:srgbClr val="9E6B40"/>
    <a:srgbClr val="FFFDF7"/>
    <a:srgbClr val="FFF9E7"/>
    <a:srgbClr val="FFE48F"/>
    <a:srgbClr val="002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103812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01B04BB-E168-418B-A9EF-7A42761EB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25E05262-32C9-4545-B5D4-D3A56A6B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EA2A7C6-DDF6-41AC-B1B2-D0B0A6297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C63595-AB01-4F1B-8FB5-9B8B22A54070}" type="slidenum">
              <a:rPr lang="pt-BR" altLang="pt-BR"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2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6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2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5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7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0" name="Google Shape;950;p37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Google Shape;958;p38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9" name="Google Shape;969;p39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:notes"/>
          <p:cNvSpPr txBox="1"/>
          <p:nvPr/>
        </p:nvSpPr>
        <p:spPr>
          <a:xfrm>
            <a:off x="4022725" y="9721850"/>
            <a:ext cx="3071813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775" tIns="0" rIns="19775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45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73113"/>
            <a:ext cx="5100637" cy="3824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2" name="Google Shape;982;p40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0650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p42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42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:notes"/>
          <p:cNvSpPr txBox="1"/>
          <p:nvPr/>
        </p:nvSpPr>
        <p:spPr>
          <a:xfrm>
            <a:off x="4022725" y="9721850"/>
            <a:ext cx="3071813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" tIns="0" rIns="1980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48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45:notes"/>
          <p:cNvSpPr txBox="1"/>
          <p:nvPr/>
        </p:nvSpPr>
        <p:spPr>
          <a:xfrm>
            <a:off x="4022725" y="9721850"/>
            <a:ext cx="3073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" tIns="0" rIns="1980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48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Google Shape;1047;p45:notes"/>
          <p:cNvSpPr txBox="1"/>
          <p:nvPr/>
        </p:nvSpPr>
        <p:spPr>
          <a:xfrm>
            <a:off x="998538" y="773113"/>
            <a:ext cx="5103812" cy="38274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45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0650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3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268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0F8E980C-A5A4-409A-8E14-A3554D364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6BCFE64D-6109-4C4F-9FF3-15BAF846121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53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97925D5-AEC9-4436-A09F-E98B7F1E1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D481830-7394-4943-B941-A188C7393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601DAA4-3AD3-4362-879E-6608D000B4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9D180BF-3DD4-49D6-AFEF-6C018A07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CC41D98-E10E-4B06-B856-CCFDD6634F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1C3ED50-CD14-4005-876E-3754BEBC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2286CD5-4B31-42A5-A788-931E1C58FE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B27969-FFA8-4382-A9E0-9C311975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68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119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70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8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71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518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72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84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73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918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75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99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76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8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/>
        </p:nvSpPr>
        <p:spPr>
          <a:xfrm>
            <a:off x="4035425" y="9739313"/>
            <a:ext cx="3146425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47625" rIns="95275" bIns="476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  <a:tabLst/>
                <a:defRPr/>
              </a:pPr>
              <a:t>17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9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25" tIns="45850" rIns="91725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77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93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46BCB20B-0EF5-4B7E-8695-3A20634ED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2D48CCA6-809D-4C79-A576-91E571FA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92DA6097-F139-4229-B299-A56AE0F0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fld id="{F87C0E81-3A44-4B8C-99CD-9A087DF526E8}" type="slidenum">
              <a:rPr lang="pt-BR" altLang="pt-BR">
                <a:latin typeface="Times New Roman" panose="02020603050405020304" pitchFamily="18" charset="0"/>
                <a:cs typeface="Lucida Sans Unicode" panose="020B0602030504020204" pitchFamily="34" charset="0"/>
              </a:rPr>
              <a:pPr>
                <a:buFont typeface="Times New Roman" panose="02020603050405020304" pitchFamily="18" charset="0"/>
                <a:buNone/>
              </a:pPr>
              <a:t>78</a:t>
            </a:fld>
            <a:endParaRPr lang="pt-BR" altLang="pt-BR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26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:notes"/>
          <p:cNvSpPr txBox="1">
            <a:spLocks noGrp="1"/>
          </p:cNvSpPr>
          <p:nvPr>
            <p:ph type="sldNum" idx="12"/>
          </p:nvPr>
        </p:nvSpPr>
        <p:spPr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950" tIns="0" rIns="1895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79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73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prstGeom prst="rect">
            <a:avLst/>
          </a:prstGeom>
        </p:spPr>
        <p:txBody>
          <a:bodyPr spcFirstLastPara="1" wrap="square" lIns="91675" tIns="45825" rIns="91675" bIns="458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9300"/>
            <a:ext cx="4951412" cy="3713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/>
        </p:nvSpPr>
        <p:spPr>
          <a:xfrm>
            <a:off x="4022725" y="9721850"/>
            <a:ext cx="3071813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775" tIns="0" rIns="19775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20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73113"/>
            <a:ext cx="5100637" cy="3824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0650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5825" rIns="95750" bIns="45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4:notes"/>
          <p:cNvSpPr txBox="1"/>
          <p:nvPr/>
        </p:nvSpPr>
        <p:spPr>
          <a:xfrm>
            <a:off x="4022725" y="9721850"/>
            <a:ext cx="3071813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" tIns="0" rIns="1980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pt-BR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21</a:t>
            </a:fld>
            <a:endParaRPr kumimoji="0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73113"/>
            <a:ext cx="5100637" cy="3824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8" name="Google Shape;1028;p44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0650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75" tIns="45825" rIns="91675" bIns="45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478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8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lvl="3" algn="ctr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/>
            </a:lvl4pPr>
            <a:lvl5pPr lvl="4" algn="ctr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lvl="5" algn="ctr">
              <a:spcBef>
                <a:spcPts val="18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lvl="6" algn="ctr">
              <a:spcBef>
                <a:spcPts val="18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lvl="7" algn="ctr">
              <a:spcBef>
                <a:spcPts val="18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lvl="8" algn="ctr">
              <a:spcBef>
                <a:spcPts val="18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2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7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46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280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830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12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325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55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210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67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2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46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898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1789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782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3554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910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903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941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586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64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719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943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9106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075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6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398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750" b="1" i="0" u="none" strike="noStrike" cap="none">
              <a:solidFill>
                <a:srgbClr val="FCFEB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7791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C70993A-9DBA-4132-97D1-E37336253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/>
              <a:t>Revisão</a:t>
            </a:r>
            <a:endParaRPr lang="en-US" altLang="pt-BR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865A868-830C-4D22-B496-9F192DC16B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5104E-850C-433F-841B-E03AE138674A}" type="slidenum">
              <a:rPr lang="pt-BR" altLang="pt-BR">
                <a:latin typeface="Calibri" panose="020F0502020204030204" pitchFamily="34" charset="0"/>
              </a:rPr>
              <a:pPr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9FA5D32-35B1-4005-AA58-D4A1695D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4283"/>
              </p:ext>
            </p:extLst>
          </p:nvPr>
        </p:nvGraphicFramePr>
        <p:xfrm>
          <a:off x="900113" y="1628775"/>
          <a:ext cx="7302500" cy="2941280"/>
        </p:xfrm>
        <a:graphic>
          <a:graphicData uri="http://schemas.openxmlformats.org/drawingml/2006/table">
            <a:tbl>
              <a:tblPr/>
              <a:tblGrid>
                <a:gridCol w="24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292">
                <a:tc>
                  <a:txBody>
                    <a:bodyPr/>
                    <a:lstStyle/>
                    <a:p>
                      <a:pPr marL="484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Comando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Objetivo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Exemplo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480">
                <a:tc>
                  <a:txBody>
                    <a:bodyPr/>
                    <a:lstStyle/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....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Seleção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i=7;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j=8;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x=14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i &gt; 0 )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y = x / i;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j &lt; 8 )</a:t>
                      </a:r>
                    </a:p>
                    <a:p>
                      <a:pPr marL="142875" marR="0" lvl="0" indent="5778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y;</a:t>
                      </a: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 = x / i;</a:t>
                      </a: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8" name="Título 4">
            <a:extLst>
              <a:ext uri="{FF2B5EF4-FFF2-40B4-BE49-F238E27FC236}">
                <a16:creationId xmlns:a16="http://schemas.microsoft.com/office/drawing/2014/main" id="{D715F730-2344-4C0D-A656-C4684F81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Tomada de Decisão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6396FB-153E-4298-AD04-6DF2A5BE73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28184" y="4030305"/>
            <a:ext cx="0" cy="1079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36272AA-8477-4F77-A255-152B89B74608}"/>
              </a:ext>
            </a:extLst>
          </p:cNvPr>
          <p:cNvSpPr/>
          <p:nvPr/>
        </p:nvSpPr>
        <p:spPr>
          <a:xfrm>
            <a:off x="5292080" y="5109805"/>
            <a:ext cx="2655701" cy="1077218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marL="142875" eaLnBrk="1" hangingPunct="1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j &lt; 8 ){</a:t>
            </a:r>
          </a:p>
          <a:p>
            <a:pPr marL="142875" indent="577850" eaLnBrk="1" hangingPunct="1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z = y</a:t>
            </a:r>
          </a:p>
          <a:p>
            <a:pPr marL="600075" lvl="1" eaLnBrk="1" hangingPunct="1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= x / i;</a:t>
            </a:r>
          </a:p>
          <a:p>
            <a:pPr marL="600075" lvl="1" indent="-420688" eaLnBrk="1" hangingPunct="1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ruz 2">
            <a:extLst>
              <a:ext uri="{FF2B5EF4-FFF2-40B4-BE49-F238E27FC236}">
                <a16:creationId xmlns:a16="http://schemas.microsoft.com/office/drawing/2014/main" id="{E8230237-A075-457F-89DC-32D6D73F4DB5}"/>
              </a:ext>
            </a:extLst>
          </p:cNvPr>
          <p:cNvSpPr/>
          <p:nvPr/>
        </p:nvSpPr>
        <p:spPr>
          <a:xfrm rot="2541194">
            <a:off x="5643495" y="3309539"/>
            <a:ext cx="935216" cy="936104"/>
          </a:xfrm>
          <a:prstGeom prst="plus">
            <a:avLst>
              <a:gd name="adj" fmla="val 44240"/>
            </a:avLst>
          </a:prstGeom>
          <a:solidFill>
            <a:schemeClr val="accent1">
              <a:alpha val="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03CD534-F491-4BDB-B8AA-6B25E22B6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7913"/>
              </p:ext>
            </p:extLst>
          </p:nvPr>
        </p:nvGraphicFramePr>
        <p:xfrm>
          <a:off x="503487" y="960855"/>
          <a:ext cx="8172969" cy="5756275"/>
        </p:xfrm>
        <a:graphic>
          <a:graphicData uri="http://schemas.openxmlformats.org/drawingml/2006/table">
            <a:tbl>
              <a:tblPr/>
              <a:tblGrid>
                <a:gridCol w="206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968">
                <a:tc>
                  <a:txBody>
                    <a:bodyPr/>
                    <a:lstStyle/>
                    <a:p>
                      <a:pPr marL="484188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Comando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Objetivo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Exemplo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307">
                <a:tc>
                  <a:txBody>
                    <a:bodyPr/>
                    <a:lstStyle/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469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....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649288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....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Escolha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entre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alternativas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i &gt; 0 )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y = x / i;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{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x = i;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y = f( x );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i &gt; 0 )     /* sem chaves */   </a:t>
                      </a:r>
                    </a:p>
                    <a:p>
                      <a:pPr marL="600075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j &gt; i )       </a:t>
                      </a:r>
                    </a:p>
                    <a:p>
                      <a:pPr marL="1057275" marR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x = j;   </a:t>
                      </a:r>
                    </a:p>
                    <a:p>
                      <a:pPr marL="600075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</a:p>
                    <a:p>
                      <a:pPr marL="1057275" marR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x = i;</a:t>
                      </a:r>
                    </a:p>
                    <a:p>
                      <a:pPr marL="1057275" marR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i &gt; 0 ) {   /* com chaves */   </a:t>
                      </a:r>
                    </a:p>
                    <a:p>
                      <a:pPr marL="600075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 j &gt; i )       </a:t>
                      </a:r>
                    </a:p>
                    <a:p>
                      <a:pPr marL="600075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x = j;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6000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i;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002" name="Conector reto 3">
            <a:extLst>
              <a:ext uri="{FF2B5EF4-FFF2-40B4-BE49-F238E27FC236}">
                <a16:creationId xmlns:a16="http://schemas.microsoft.com/office/drawing/2014/main" id="{E44CD944-6017-4065-9760-50D3FA6D15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5976" y="3140968"/>
            <a:ext cx="42481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Conector reto 4">
            <a:extLst>
              <a:ext uri="{FF2B5EF4-FFF2-40B4-BE49-F238E27FC236}">
                <a16:creationId xmlns:a16="http://schemas.microsoft.com/office/drawing/2014/main" id="{1B8F7870-6202-4169-908A-0FDF879A4F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5976" y="4797152"/>
            <a:ext cx="43195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4" name="Título 4">
            <a:extLst>
              <a:ext uri="{FF2B5EF4-FFF2-40B4-BE49-F238E27FC236}">
                <a16:creationId xmlns:a16="http://schemas.microsoft.com/office/drawing/2014/main" id="{5E9F5BF4-00FC-4035-9B2C-D7433C16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Tomada de Decisão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65448D7-74D8-4386-9FA0-6CFD49A03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75338"/>
              </p:ext>
            </p:extLst>
          </p:nvPr>
        </p:nvGraphicFramePr>
        <p:xfrm>
          <a:off x="323850" y="1341438"/>
          <a:ext cx="8566043" cy="4664075"/>
        </p:xfrm>
        <a:graphic>
          <a:graphicData uri="http://schemas.openxmlformats.org/drawingml/2006/table">
            <a:tbl>
              <a:tblPr/>
              <a:tblGrid>
                <a:gridCol w="335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73">
                <a:tc>
                  <a:txBody>
                    <a:bodyPr/>
                    <a:lstStyle/>
                    <a:p>
                      <a:pPr marL="484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Comando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Objetivo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Sintaxe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53">
                <a:tc>
                  <a:txBody>
                    <a:bodyPr/>
                    <a:lstStyle/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....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Repetição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indeterminada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 n 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scanf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("%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",&amp;n);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(n != 10) 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("%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",n);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scanf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("%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",&amp;n);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049">
                <a:tc>
                  <a:txBody>
                    <a:bodyPr/>
                    <a:lstStyle/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inic;teste;incr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552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....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50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Repetição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determinada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-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-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n=0;n&lt;10;n++)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-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-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("\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n%i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 n);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15900" marR="0" lvl="0" indent="-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31" name="Título 2">
            <a:extLst>
              <a:ext uri="{FF2B5EF4-FFF2-40B4-BE49-F238E27FC236}">
                <a16:creationId xmlns:a16="http://schemas.microsoft.com/office/drawing/2014/main" id="{AC592F55-9578-4D80-A1E7-102CC92C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Repetição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26DC13D-517D-4987-BA2A-5D088BA69FA4}"/>
              </a:ext>
            </a:extLst>
          </p:cNvPr>
          <p:cNvGraphicFramePr>
            <a:graphicFrameLocks noGrp="1"/>
          </p:cNvGraphicFramePr>
          <p:nvPr/>
        </p:nvGraphicFramePr>
        <p:xfrm>
          <a:off x="503237" y="1412776"/>
          <a:ext cx="8137525" cy="3103196"/>
        </p:xfrm>
        <a:graphic>
          <a:graphicData uri="http://schemas.openxmlformats.org/drawingml/2006/table">
            <a:tbl>
              <a:tblPr/>
              <a:tblGrid>
                <a:gridCol w="180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3321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Funções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calcArea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(float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altura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float base) </a:t>
                      </a: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return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altura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* base;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9604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Procedimentos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exibeArea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(float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altura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float base) </a:t>
                      </a: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("A area é: %f",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altura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* base);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203200" marR="0" lvl="0" indent="-142875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25" name="Text Box 1">
            <a:extLst>
              <a:ext uri="{FF2B5EF4-FFF2-40B4-BE49-F238E27FC236}">
                <a16:creationId xmlns:a16="http://schemas.microsoft.com/office/drawing/2014/main" id="{1CC132A5-DE4B-461F-AA9C-9E42E913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593725"/>
            <a:ext cx="18018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8926" name="Rectangle 7">
            <a:extLst>
              <a:ext uri="{FF2B5EF4-FFF2-40B4-BE49-F238E27FC236}">
                <a16:creationId xmlns:a16="http://schemas.microsoft.com/office/drawing/2014/main" id="{44996BAF-6BC0-4BB1-999C-7AD692F5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988"/>
            <a:ext cx="1128713" cy="76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4016" tIns="304704" rIns="533232" bIns="17774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8927" name="Título 14">
            <a:extLst>
              <a:ext uri="{FF2B5EF4-FFF2-40B4-BE49-F238E27FC236}">
                <a16:creationId xmlns:a16="http://schemas.microsoft.com/office/drawing/2014/main" id="{0EB09109-99CF-4D32-A878-DC2696F1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Sub Rotinas</a:t>
            </a:r>
          </a:p>
        </p:txBody>
      </p:sp>
    </p:spTree>
    <p:extLst>
      <p:ext uri="{BB962C8B-B14F-4D97-AF65-F5344CB8AC3E}">
        <p14:creationId xmlns:p14="http://schemas.microsoft.com/office/powerpoint/2010/main" val="33968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>
            <a:spLocks noGrp="1"/>
          </p:cNvSpPr>
          <p:nvPr>
            <p:ph type="title"/>
          </p:nvPr>
        </p:nvSpPr>
        <p:spPr>
          <a:xfrm>
            <a:off x="280019" y="914113"/>
            <a:ext cx="8609874" cy="49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Exemplo 1</a:t>
            </a:r>
            <a:endParaRPr/>
          </a:p>
        </p:txBody>
      </p:sp>
      <p:sp>
        <p:nvSpPr>
          <p:cNvPr id="295" name="Google Shape;295;p6"/>
          <p:cNvSpPr txBox="1">
            <a:spLocks noGrp="1"/>
          </p:cNvSpPr>
          <p:nvPr>
            <p:ph type="body" idx="1"/>
          </p:nvPr>
        </p:nvSpPr>
        <p:spPr>
          <a:xfrm>
            <a:off x="280018" y="1564347"/>
            <a:ext cx="8647829" cy="4132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  <a:buNone/>
            </a:pPr>
            <a:r>
              <a:rPr lang="pt-BR" sz="1500"/>
              <a:t>Construa um programa que tendo como entrada  três pontos quaisquer do plano que formam um triângulo (ou seja, as coordenadas x e y do ponto A ,do ponto B e do ponto C) calcule e mostre o perímetro deste triângulo calculado por:  			</a:t>
            </a:r>
            <a:endParaRPr sz="1500"/>
          </a:p>
          <a:p>
            <a:pPr marL="0" indent="0">
              <a:spcBef>
                <a:spcPts val="0"/>
              </a:spcBef>
              <a:buSzPts val="1500"/>
              <a:buNone/>
            </a:pPr>
            <a:r>
              <a:rPr lang="pt-BR" sz="1500"/>
              <a:t>		( d(A,B) + d(A,C) + d(B,C)</a:t>
            </a:r>
            <a:endParaRPr/>
          </a:p>
          <a:p>
            <a:pPr marL="0" indent="0">
              <a:spcBef>
                <a:spcPts val="0"/>
              </a:spcBef>
              <a:buSzPts val="1500"/>
              <a:buNone/>
            </a:pPr>
            <a:endParaRPr sz="1500"/>
          </a:p>
          <a:p>
            <a:pPr marL="0" indent="0">
              <a:spcBef>
                <a:spcPts val="0"/>
              </a:spcBef>
              <a:buSzPts val="1500"/>
              <a:buNone/>
            </a:pPr>
            <a:r>
              <a:rPr lang="pt-BR" sz="1500"/>
              <a:t>A fórmula da distância euclidiana é: </a:t>
            </a:r>
            <a:endParaRPr sz="1500"/>
          </a:p>
          <a:p>
            <a:pPr marL="0" indent="0">
              <a:spcBef>
                <a:spcPts val="0"/>
              </a:spcBef>
              <a:buSzPts val="1500"/>
              <a:buNone/>
            </a:pPr>
            <a:r>
              <a:rPr lang="pt-BR" sz="1500"/>
              <a:t>		 d² = (Xa-Xb)² + (Ya-Yb)². </a:t>
            </a:r>
            <a:endParaRPr/>
          </a:p>
          <a:p>
            <a:pPr marL="0" indent="0">
              <a:spcBef>
                <a:spcPts val="0"/>
              </a:spcBef>
              <a:buSzPts val="1500"/>
              <a:buNone/>
            </a:pPr>
            <a:endParaRPr sz="1500"/>
          </a:p>
          <a:p>
            <a:pPr marL="0" indent="0">
              <a:spcBef>
                <a:spcPts val="0"/>
              </a:spcBef>
              <a:buSzPts val="1500"/>
              <a:buNone/>
            </a:pPr>
            <a:r>
              <a:rPr lang="pt-BR" sz="1500"/>
              <a:t>A saída deve ter o seguinte formato:</a:t>
            </a:r>
            <a:endParaRPr/>
          </a:p>
          <a:p>
            <a:pPr marL="0" indent="1416844">
              <a:spcBef>
                <a:spcPts val="0"/>
              </a:spcBef>
              <a:buSzPts val="1500"/>
              <a:buNone/>
            </a:pPr>
            <a:r>
              <a:rPr lang="pt-BR" sz="1500" b="1"/>
              <a:t>=================================</a:t>
            </a:r>
            <a:endParaRPr/>
          </a:p>
          <a:p>
            <a:pPr marL="0" indent="1416844">
              <a:spcBef>
                <a:spcPts val="0"/>
              </a:spcBef>
              <a:buSzPts val="1500"/>
              <a:buNone/>
            </a:pPr>
            <a:r>
              <a:rPr lang="pt-BR" sz="1500" b="1"/>
              <a:t>=================================</a:t>
            </a:r>
            <a:endParaRPr/>
          </a:p>
          <a:p>
            <a:pPr marL="0" indent="1416844">
              <a:spcBef>
                <a:spcPts val="0"/>
              </a:spcBef>
              <a:buSzPts val="1500"/>
              <a:buNone/>
            </a:pPr>
            <a:r>
              <a:rPr lang="pt-BR" sz="1500" b="1"/>
              <a:t>Perimetro: xxx.xx</a:t>
            </a:r>
            <a:endParaRPr sz="1500" b="1"/>
          </a:p>
          <a:p>
            <a:pPr marL="0" indent="1416844">
              <a:spcBef>
                <a:spcPts val="0"/>
              </a:spcBef>
              <a:buSzPts val="1500"/>
              <a:buNone/>
            </a:pPr>
            <a:r>
              <a:rPr lang="pt-BR" sz="1500" b="1"/>
              <a:t>=================================</a:t>
            </a:r>
            <a:endParaRPr/>
          </a:p>
          <a:p>
            <a:pPr marL="0" indent="1416844">
              <a:spcBef>
                <a:spcPts val="0"/>
              </a:spcBef>
              <a:buSzPts val="1500"/>
              <a:buNone/>
            </a:pPr>
            <a:r>
              <a:rPr lang="pt-BR" sz="1500" b="1"/>
              <a:t>=================================</a:t>
            </a:r>
            <a:endParaRPr/>
          </a:p>
          <a:p>
            <a:pPr marL="0" lvl="1" indent="0">
              <a:spcBef>
                <a:spcPts val="0"/>
              </a:spcBef>
              <a:buNone/>
            </a:pPr>
            <a:endParaRPr>
              <a:solidFill>
                <a:srgbClr val="336699"/>
              </a:solidFill>
            </a:endParaRPr>
          </a:p>
          <a:p>
            <a:pPr marL="0" indent="0">
              <a:spcBef>
                <a:spcPts val="0"/>
              </a:spcBef>
              <a:buSzPts val="1500"/>
              <a:buNone/>
            </a:pPr>
            <a:endParaRPr sz="150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Analisando a Solução</a:t>
            </a: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402245" y="4447118"/>
            <a:ext cx="1183053" cy="6512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251521" y="1749029"/>
            <a:ext cx="1839515" cy="58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531" rIns="0" bIns="0" anchor="t" anchorCtr="0">
            <a:spAutoFit/>
          </a:bodyPr>
          <a:lstStyle/>
          <a:p>
            <a:pPr marL="9525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Entrada: 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525" defTabSz="685800" eaLnBrk="1" fontAlgn="auto" hangingPunct="1"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15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ptos</a:t>
            </a: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A, B, C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230129" y="2459720"/>
            <a:ext cx="1860907" cy="1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000" rIns="0" bIns="0" anchor="t" anchorCtr="0">
            <a:spAutoFit/>
          </a:bodyPr>
          <a:lstStyle/>
          <a:p>
            <a:pPr marL="9525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Saída: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lvl="1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lvl="1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lvl="1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i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Perímetro</a:t>
            </a:r>
            <a:endParaRPr sz="1500" i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2425" lvl="1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lvl="1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9563" defTabSz="685800" eaLnBrk="1" fontAlgn="auto" hangingPunct="1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</a:pP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7"/>
          <p:cNvGraphicFramePr/>
          <p:nvPr>
            <p:extLst>
              <p:ext uri="{D42A27DB-BD31-4B8C-83A1-F6EECF244321}">
                <p14:modId xmlns:p14="http://schemas.microsoft.com/office/powerpoint/2010/main" val="3667301165"/>
              </p:ext>
            </p:extLst>
          </p:nvPr>
        </p:nvGraphicFramePr>
        <p:xfrm>
          <a:off x="2270215" y="1825441"/>
          <a:ext cx="2590800" cy="39087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2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94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 de dados do ponto A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431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19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 de dados do ponto B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7631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 de dados do ponto C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2388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06">
                <a:tc rowSpan="3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perímetro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2856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d(A,B)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2856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d(A,C)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34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d(B,C)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430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Exibir moldura</a:t>
                      </a:r>
                      <a:endParaRPr sz="14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Exibir perímetro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4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Exibir moldura</a:t>
                      </a:r>
                      <a:endParaRPr sz="800" dirty="0"/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5" name="Google Shape;305;p7"/>
          <p:cNvSpPr txBox="1"/>
          <p:nvPr/>
        </p:nvSpPr>
        <p:spPr>
          <a:xfrm>
            <a:off x="5545932" y="1166639"/>
            <a:ext cx="3264694" cy="127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19" rIns="0" bIns="0" anchor="t" anchorCtr="0">
            <a:spAutoFit/>
          </a:bodyPr>
          <a:lstStyle/>
          <a:p>
            <a:pPr algn="just" defTabSz="685800" eaLnBrk="1" fontAlgn="auto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35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solução do problema há uma série de  tarefas mais simples  que ao serem sequencialmente executadas, o resolvem.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 defTabSz="685800" eaLnBrk="1" fontAlgn="auto" hangingPunct="1">
              <a:lnSpc>
                <a:spcPct val="99000"/>
              </a:lnSpc>
              <a:spcBef>
                <a:spcPts val="94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35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defTabSz="685800" eaLnBrk="1" fontAlgn="auto" hangingPunct="1">
              <a:lnSpc>
                <a:spcPct val="99000"/>
              </a:lnSpc>
              <a:spcBef>
                <a:spcPts val="94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35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solução de cada tarefa é descrita por uma sequência de instruções 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2123728" y="1481137"/>
            <a:ext cx="1639491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Algoritmo: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7" name="Google Shape;307;p7"/>
          <p:cNvGrpSpPr/>
          <p:nvPr/>
        </p:nvGrpSpPr>
        <p:grpSpPr>
          <a:xfrm>
            <a:off x="5903677" y="2769591"/>
            <a:ext cx="2062163" cy="1107965"/>
            <a:chOff x="5847584" y="2268950"/>
            <a:chExt cx="2750221" cy="1720057"/>
          </a:xfrm>
        </p:grpSpPr>
        <p:sp>
          <p:nvSpPr>
            <p:cNvPr id="308" name="Google Shape;308;p7"/>
            <p:cNvSpPr txBox="1"/>
            <p:nvPr/>
          </p:nvSpPr>
          <p:spPr>
            <a:xfrm>
              <a:off x="5847584" y="2268950"/>
              <a:ext cx="2750221" cy="172005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Estratégia de solução para evitar  esta redundância </a:t>
              </a:r>
              <a:endParaRPr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350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Cada tarefa é programada em um FUNÇÃO (rotina).  </a:t>
              </a:r>
              <a:endParaRPr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7"/>
            <p:cNvCxnSpPr/>
            <p:nvPr/>
          </p:nvCxnSpPr>
          <p:spPr>
            <a:xfrm>
              <a:off x="7222695" y="2957282"/>
              <a:ext cx="0" cy="288924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0" name="Google Shape;310;p7"/>
          <p:cNvSpPr/>
          <p:nvPr/>
        </p:nvSpPr>
        <p:spPr>
          <a:xfrm>
            <a:off x="5903677" y="4613672"/>
            <a:ext cx="2483558" cy="692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programa  ativa as rotinas desejadas para resolver o problema </a:t>
            </a:r>
            <a:endParaRPr sz="135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7"/>
          <p:cNvCxnSpPr/>
          <p:nvPr/>
        </p:nvCxnSpPr>
        <p:spPr>
          <a:xfrm rot="5400000">
            <a:off x="6774618" y="4441844"/>
            <a:ext cx="321469" cy="1191"/>
          </a:xfrm>
          <a:prstGeom prst="straightConnector1">
            <a:avLst/>
          </a:prstGeom>
          <a:noFill/>
          <a:ln w="349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Funções e Procedimentos</a:t>
            </a:r>
            <a:endParaRPr/>
          </a:p>
        </p:txBody>
      </p:sp>
      <p:sp>
        <p:nvSpPr>
          <p:cNvPr id="317" name="Google Shape;317;p8"/>
          <p:cNvSpPr txBox="1">
            <a:spLocks noGrp="1"/>
          </p:cNvSpPr>
          <p:nvPr>
            <p:ph type="body" idx="4294967295"/>
          </p:nvPr>
        </p:nvSpPr>
        <p:spPr>
          <a:xfrm>
            <a:off x="495300" y="942975"/>
            <a:ext cx="8648700" cy="55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200"/>
              <a:buNone/>
            </a:pPr>
            <a:r>
              <a:rPr lang="pt-BR" sz="1600" dirty="0"/>
              <a:t>Uma função matemática lembra uma máquina que recebe valores para os seus argumentos de entrada, processa-os e retorna um valor como saída (</a:t>
            </a:r>
            <a:r>
              <a:rPr lang="pt-BR" sz="1600" dirty="0" err="1"/>
              <a:t>Figs</a:t>
            </a:r>
            <a:r>
              <a:rPr lang="pt-BR" sz="1600" dirty="0"/>
              <a:t> A e B). </a:t>
            </a:r>
            <a:endParaRPr sz="16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r>
              <a:rPr lang="pt-BR" sz="1600" dirty="0"/>
              <a:t>Em computação este conceito é estendido permitindo que estas “máquinas” produzam “efeitos colaterais” (como escrever uma mensagem na </a:t>
            </a:r>
            <a:r>
              <a:rPr lang="pt-BR" sz="1600" dirty="0" err="1"/>
              <a:t>telal</a:t>
            </a:r>
            <a:r>
              <a:rPr lang="pt-BR" sz="1600" dirty="0"/>
              <a:t>) (Fig. C). Eventualmente, até admite-se que a “máquina” não retorna valor e é chamada de procedimento (Fig. D)</a:t>
            </a:r>
            <a:endParaRPr sz="16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6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6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2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2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2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200" dirty="0"/>
          </a:p>
          <a:p>
            <a:pPr marL="257175" indent="-180975">
              <a:spcBef>
                <a:spcPts val="450"/>
              </a:spcBef>
              <a:buClr>
                <a:srgbClr val="000000"/>
              </a:buClr>
              <a:buSzPts val="1600"/>
              <a:buNone/>
            </a:pPr>
            <a:endParaRPr sz="1200" dirty="0"/>
          </a:p>
          <a:p>
            <a:pPr marL="0" indent="0">
              <a:lnSpc>
                <a:spcPct val="150000"/>
              </a:lnSpc>
              <a:spcBef>
                <a:spcPts val="240"/>
              </a:spcBef>
              <a:buSzPts val="1200"/>
              <a:buNone/>
            </a:pPr>
            <a:endParaRPr sz="1200" dirty="0"/>
          </a:p>
        </p:txBody>
      </p:sp>
      <p:pic>
        <p:nvPicPr>
          <p:cNvPr id="318" name="Google Shape;3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945" y="3298701"/>
            <a:ext cx="2210991" cy="139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 txBox="1"/>
          <p:nvPr/>
        </p:nvSpPr>
        <p:spPr>
          <a:xfrm>
            <a:off x="4916273" y="2929692"/>
            <a:ext cx="51911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C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6305132" y="2923653"/>
            <a:ext cx="51911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D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1" name="Google Shape;3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581" y="3212976"/>
            <a:ext cx="2593181" cy="133945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/>
          <p:nvPr/>
        </p:nvSpPr>
        <p:spPr>
          <a:xfrm>
            <a:off x="997926" y="2940323"/>
            <a:ext cx="51911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A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2388298" y="2920082"/>
            <a:ext cx="51911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B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sz="2100" b="1"/>
              <a:t>Funções em C</a:t>
            </a:r>
            <a:endParaRPr sz="2100"/>
          </a:p>
        </p:txBody>
      </p:sp>
      <p:sp>
        <p:nvSpPr>
          <p:cNvPr id="330" name="Google Shape;330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>
              <a:spcBef>
                <a:spcPts val="0"/>
              </a:spcBef>
              <a:buSzPts val="1500"/>
              <a:buFont typeface="Noto Sans Symbols"/>
              <a:buChar char="⮚"/>
            </a:pPr>
            <a:r>
              <a:rPr lang="pt-BR" sz="1600" b="1" dirty="0"/>
              <a:t>Função</a:t>
            </a:r>
            <a:r>
              <a:rPr lang="pt-BR" sz="1600" dirty="0"/>
              <a:t>: Sequência de instruções </a:t>
            </a:r>
            <a:r>
              <a:rPr lang="pt-BR" sz="1600" u="sng" dirty="0"/>
              <a:t>autônoma e independente </a:t>
            </a:r>
            <a:r>
              <a:rPr lang="pt-BR" sz="1600" dirty="0"/>
              <a:t>, identificada por um nome. Realiza uma tarefa específica.  </a:t>
            </a:r>
            <a:endParaRPr sz="1600" dirty="0"/>
          </a:p>
          <a:p>
            <a:pPr marL="857250" lvl="2" indent="-171450">
              <a:spcBef>
                <a:spcPts val="375"/>
              </a:spcBef>
              <a:buClr>
                <a:srgbClr val="000000"/>
              </a:buClr>
              <a:buSzPts val="2000"/>
              <a:buFont typeface="Arial"/>
              <a:buChar char="–"/>
            </a:pPr>
            <a:r>
              <a:rPr lang="pt-BR" sz="1600" i="1" dirty="0"/>
              <a:t>As funções em C representam o mecanismo pelo qual podemos estender a linguagem</a:t>
            </a:r>
            <a:r>
              <a:rPr lang="pt-BR" sz="1600" dirty="0"/>
              <a:t>.</a:t>
            </a:r>
            <a:endParaRPr sz="16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ts val="1500"/>
              <a:buNone/>
            </a:pPr>
            <a:endParaRPr sz="1600" dirty="0"/>
          </a:p>
          <a:p>
            <a:pPr marL="463153">
              <a:spcBef>
                <a:spcPts val="300"/>
              </a:spcBef>
              <a:buSzPts val="1500"/>
              <a:buFont typeface="Noto Sans Symbols"/>
              <a:buChar char="⮚"/>
            </a:pPr>
            <a:r>
              <a:rPr lang="pt-BR" sz="1600" dirty="0"/>
              <a:t>Uma função pode receber e/ou fornecer dados a outras funções, desde que seja chamada.</a:t>
            </a:r>
            <a:endParaRPr sz="1600" dirty="0"/>
          </a:p>
          <a:p>
            <a:pPr marL="420290" indent="-157163">
              <a:spcBef>
                <a:spcPts val="240"/>
              </a:spcBef>
              <a:buSzPts val="1200"/>
              <a:buNone/>
            </a:pPr>
            <a:endParaRPr sz="1600" dirty="0"/>
          </a:p>
          <a:p>
            <a:pPr marL="463153">
              <a:spcBef>
                <a:spcPts val="300"/>
              </a:spcBef>
              <a:buSzPts val="1500"/>
              <a:buFont typeface="Noto Sans Symbols"/>
              <a:buChar char="⮚"/>
            </a:pPr>
            <a:r>
              <a:rPr lang="pt-BR" sz="1600" dirty="0"/>
              <a:t>   Há funções fornecidas pela linguagem ( cujos códigos estão nas bibliotecas) :  </a:t>
            </a:r>
            <a:r>
              <a:rPr lang="pt-BR" sz="1600" dirty="0" err="1"/>
              <a:t>sqrt</a:t>
            </a:r>
            <a:r>
              <a:rPr lang="pt-BR" sz="1600" dirty="0"/>
              <a:t>(), </a:t>
            </a:r>
            <a:r>
              <a:rPr lang="pt-BR" sz="1600" dirty="0" err="1"/>
              <a:t>printf</a:t>
            </a:r>
            <a:r>
              <a:rPr lang="pt-BR" sz="1600" dirty="0"/>
              <a:t>(), etc.</a:t>
            </a:r>
            <a:endParaRPr sz="1600" dirty="0"/>
          </a:p>
          <a:p>
            <a:pPr marL="420290" indent="-157163">
              <a:spcBef>
                <a:spcPts val="240"/>
              </a:spcBef>
              <a:buSzPts val="1200"/>
              <a:buNone/>
            </a:pPr>
            <a:endParaRPr sz="1600" dirty="0"/>
          </a:p>
          <a:p>
            <a:pPr marL="463153">
              <a:spcBef>
                <a:spcPts val="300"/>
              </a:spcBef>
              <a:buSzPts val="1500"/>
              <a:buFont typeface="Noto Sans Symbols"/>
              <a:buChar char="⮚"/>
            </a:pPr>
            <a:r>
              <a:rPr lang="pt-BR" sz="1600" dirty="0"/>
              <a:t>   O programador também pode escrever suas próprias funções, chamadas de  funções de usuário,</a:t>
            </a:r>
            <a:endParaRPr sz="1600" dirty="0"/>
          </a:p>
          <a:p>
            <a:pPr marL="463153" indent="-185738">
              <a:spcBef>
                <a:spcPts val="300"/>
              </a:spcBef>
              <a:buSzPts val="1500"/>
              <a:buNone/>
            </a:pPr>
            <a:endParaRPr sz="1600" dirty="0"/>
          </a:p>
          <a:p>
            <a:pPr marL="463153">
              <a:spcBef>
                <a:spcPts val="300"/>
              </a:spcBef>
              <a:buSzPts val="1500"/>
              <a:buFont typeface="Noto Sans Symbols"/>
              <a:buChar char="⮚"/>
            </a:pPr>
            <a:r>
              <a:rPr lang="pt-BR" sz="1600" dirty="0"/>
              <a:t>Uma função de usuário deve ser definida ( ou pelo menos declarada) ANTES de ser ativada </a:t>
            </a:r>
            <a:endParaRPr sz="1600" dirty="0"/>
          </a:p>
          <a:p>
            <a:pPr marL="257175">
              <a:spcBef>
                <a:spcPts val="450"/>
              </a:spcBef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>
            <a:spLocks noGrp="1"/>
          </p:cNvSpPr>
          <p:nvPr>
            <p:ph type="ctrTitle"/>
          </p:nvPr>
        </p:nvSpPr>
        <p:spPr>
          <a:xfrm>
            <a:off x="685800" y="245507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Programando com funções</a:t>
            </a:r>
            <a:endParaRPr/>
          </a:p>
        </p:txBody>
      </p:sp>
      <p:sp>
        <p:nvSpPr>
          <p:cNvPr id="336" name="Google Shape;336;p10"/>
          <p:cNvSpPr txBox="1"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b="1" i="1">
                <a:latin typeface="Comic Sans MS"/>
                <a:ea typeface="Comic Sans MS"/>
                <a:cs typeface="Comic Sans MS"/>
                <a:sym typeface="Comic Sans MS"/>
              </a:rPr>
              <a:t>A função main </a:t>
            </a:r>
            <a:r>
              <a:rPr lang="pt-BR" b="1">
                <a:latin typeface="Comic Sans MS"/>
                <a:ea typeface="Comic Sans MS"/>
                <a:cs typeface="Comic Sans MS"/>
                <a:sym typeface="Comic Sans MS"/>
              </a:rPr>
              <a:t>e outras funções</a:t>
            </a:r>
            <a:endParaRPr/>
          </a:p>
        </p:txBody>
      </p:sp>
      <p:sp>
        <p:nvSpPr>
          <p:cNvPr id="342" name="Google Shape;342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>
              <a:spcBef>
                <a:spcPts val="0"/>
              </a:spcBef>
              <a:buSzPts val="1500"/>
            </a:pPr>
            <a:r>
              <a:rPr lang="pt-BR" sz="1600" dirty="0"/>
              <a:t>O código  é dividido em  2 “partes”:</a:t>
            </a:r>
            <a:endParaRPr sz="1600" dirty="0"/>
          </a:p>
          <a:p>
            <a:pPr marL="557213" lvl="1" indent="-214313">
              <a:spcBef>
                <a:spcPts val="1350"/>
              </a:spcBef>
            </a:pPr>
            <a:r>
              <a:rPr lang="pt-BR" sz="1600" dirty="0"/>
              <a:t>  a função </a:t>
            </a:r>
            <a:r>
              <a:rPr lang="pt-BR" sz="1600" i="1" dirty="0" err="1"/>
              <a:t>main</a:t>
            </a:r>
            <a:r>
              <a:rPr lang="pt-BR" sz="1600" i="1" dirty="0"/>
              <a:t> </a:t>
            </a:r>
            <a:r>
              <a:rPr lang="pt-BR" sz="1600" dirty="0"/>
              <a:t>(principal) : única obrigatória e por onde inicia a execução do programa</a:t>
            </a:r>
            <a:endParaRPr sz="1600" dirty="0"/>
          </a:p>
          <a:p>
            <a:pPr marL="557213" lvl="1" indent="-214313">
              <a:spcBef>
                <a:spcPts val="1350"/>
              </a:spcBef>
            </a:pPr>
            <a:r>
              <a:rPr lang="pt-BR" sz="1600" dirty="0"/>
              <a:t> demais funções (</a:t>
            </a:r>
            <a:r>
              <a:rPr lang="pt-BR" sz="1600" dirty="0" err="1"/>
              <a:t>subrotinas</a:t>
            </a:r>
            <a:r>
              <a:rPr lang="pt-BR" sz="1600" dirty="0"/>
              <a:t>) : são executadas apenas quando chamadas ( ativadas). Descrevem a solução de uma tarefa específica. Por exemplo, o cálculo da distância entre dois pontos, calcular perímetro,  a diferença em dias entre duas datas, etc.</a:t>
            </a:r>
            <a:endParaRPr sz="1600" dirty="0"/>
          </a:p>
          <a:p>
            <a:pPr marL="342900" lvl="1" indent="-342900">
              <a:spcBef>
                <a:spcPts val="1350"/>
              </a:spcBef>
              <a:buFont typeface="Noto Sans Symbols"/>
              <a:buChar char="▪"/>
            </a:pPr>
            <a:r>
              <a:rPr lang="pt-BR" sz="1600" dirty="0"/>
              <a:t>As funções devem ser definidas ( ou pelo menos declarada) antes de suas ativações:</a:t>
            </a:r>
            <a:endParaRPr sz="1600" dirty="0"/>
          </a:p>
          <a:p>
            <a:pPr marL="342900" lvl="1" indent="0">
              <a:spcBef>
                <a:spcPts val="450"/>
              </a:spcBef>
              <a:buNone/>
            </a:pPr>
            <a:endParaRPr sz="1600" dirty="0"/>
          </a:p>
          <a:p>
            <a:pPr marL="342900" lvl="1" indent="0">
              <a:spcBef>
                <a:spcPts val="450"/>
              </a:spcBef>
              <a:buNone/>
            </a:pPr>
            <a:endParaRPr dirty="0"/>
          </a:p>
          <a:p>
            <a:pPr marL="342900" lvl="1" indent="0">
              <a:spcBef>
                <a:spcPts val="450"/>
              </a:spcBef>
              <a:buNone/>
            </a:pPr>
            <a:endParaRPr dirty="0"/>
          </a:p>
          <a:p>
            <a:pPr marL="342900" lvl="1" indent="0">
              <a:spcBef>
                <a:spcPts val="450"/>
              </a:spcBef>
              <a:buNone/>
            </a:pPr>
            <a:endParaRPr dirty="0"/>
          </a:p>
          <a:p>
            <a:pPr marL="257175">
              <a:spcBef>
                <a:spcPts val="300"/>
              </a:spcBef>
              <a:buSzPts val="1500"/>
              <a:buNone/>
            </a:pPr>
            <a:endParaRPr sz="1500" dirty="0"/>
          </a:p>
        </p:txBody>
      </p:sp>
      <p:sp>
        <p:nvSpPr>
          <p:cNvPr id="343" name="Google Shape;343;p11"/>
          <p:cNvSpPr txBox="1"/>
          <p:nvPr/>
        </p:nvSpPr>
        <p:spPr>
          <a:xfrm>
            <a:off x="1543050" y="1323976"/>
            <a:ext cx="6330554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2400" kern="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39552" y="3067709"/>
            <a:ext cx="4364758" cy="358672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pt-BR" sz="6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pt-BR" sz="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float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detDistancia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(....){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......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return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dist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float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calcPerim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(...){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L1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detDistancia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xB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yB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L2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detDistancia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xC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yC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return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perim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main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pt-BR" sz="12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void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){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perim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calcPerim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yA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xB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yB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xC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t-BR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yC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return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sz="12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r>
              <a:rPr lang="pt-BR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7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4901040" y="4165903"/>
            <a:ext cx="3802493" cy="180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342900" lvl="1" algn="just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codificar, você deve pensar no programa como um conjunto de componentes que realizam serviços específicos, da forma mais independente possível em relação aos outros  componentes. 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lvl="1" algn="just" defTabSz="685800" eaLnBrk="1" fontAlgn="auto" hangingPunct="1"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</a:pPr>
            <a:endParaRPr sz="135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ítulo 32">
            <a:extLst>
              <a:ext uri="{FF2B5EF4-FFF2-40B4-BE49-F238E27FC236}">
                <a16:creationId xmlns:a16="http://schemas.microsoft.com/office/drawing/2014/main" id="{52396DF1-A2AC-4DB9-BAEF-89E31C1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Programa</a:t>
            </a:r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600C90DC-57C4-4EEA-8124-E5DAF2EB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157413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3">
            <a:extLst>
              <a:ext uri="{FF2B5EF4-FFF2-40B4-BE49-F238E27FC236}">
                <a16:creationId xmlns:a16="http://schemas.microsoft.com/office/drawing/2014/main" id="{1C3B043D-3728-4BB2-9B15-40ACAC53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4430713"/>
            <a:ext cx="717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>
                <a:solidFill>
                  <a:srgbClr val="000000"/>
                </a:solidFill>
                <a:latin typeface="Calibri" panose="020F0502020204030204" pitchFamily="34" charset="0"/>
              </a:rPr>
              <a:t>Entrada</a:t>
            </a:r>
          </a:p>
        </p:txBody>
      </p:sp>
      <p:sp>
        <p:nvSpPr>
          <p:cNvPr id="8200" name="Rectangle 4">
            <a:extLst>
              <a:ext uri="{FF2B5EF4-FFF2-40B4-BE49-F238E27FC236}">
                <a16:creationId xmlns:a16="http://schemas.microsoft.com/office/drawing/2014/main" id="{77D8BC4F-32AC-4A6A-8052-E928850C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4454525"/>
            <a:ext cx="140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>
                <a:solidFill>
                  <a:srgbClr val="000000"/>
                </a:solidFill>
                <a:latin typeface="Calibri" panose="020F0502020204030204" pitchFamily="34" charset="0"/>
              </a:rPr>
              <a:t>Programa</a:t>
            </a: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C739C3A5-337D-4F5A-8A3F-2A18D2DC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4430713"/>
            <a:ext cx="549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>
                <a:solidFill>
                  <a:srgbClr val="000000"/>
                </a:solidFill>
                <a:latin typeface="Calibri" panose="020F0502020204030204" pitchFamily="34" charset="0"/>
              </a:rPr>
              <a:t>Saída</a:t>
            </a:r>
          </a:p>
        </p:txBody>
      </p:sp>
      <p:sp>
        <p:nvSpPr>
          <p:cNvPr id="8205" name="Rectangle 9">
            <a:extLst>
              <a:ext uri="{FF2B5EF4-FFF2-40B4-BE49-F238E27FC236}">
                <a16:creationId xmlns:a16="http://schemas.microsoft.com/office/drawing/2014/main" id="{8D275AAF-4963-40F9-8103-EC085CA1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5903913"/>
            <a:ext cx="796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>
                <a:solidFill>
                  <a:srgbClr val="000000"/>
                </a:solidFill>
                <a:latin typeface="Calibri" panose="020F0502020204030204" pitchFamily="34" charset="0"/>
              </a:rPr>
              <a:t>Variáveis</a:t>
            </a:r>
          </a:p>
        </p:txBody>
      </p:sp>
      <p:sp>
        <p:nvSpPr>
          <p:cNvPr id="8202" name="Oval 6">
            <a:extLst>
              <a:ext uri="{FF2B5EF4-FFF2-40B4-BE49-F238E27FC236}">
                <a16:creationId xmlns:a16="http://schemas.microsoft.com/office/drawing/2014/main" id="{91E39142-E149-42B0-A7EA-10818662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4283075"/>
            <a:ext cx="1141412" cy="6969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400">
              <a:latin typeface="Calibri" panose="020F0502020204030204" pitchFamily="34" charset="0"/>
            </a:endParaRPr>
          </a:p>
        </p:txBody>
      </p:sp>
      <p:sp>
        <p:nvSpPr>
          <p:cNvPr id="8203" name="Oval 7">
            <a:extLst>
              <a:ext uri="{FF2B5EF4-FFF2-40B4-BE49-F238E27FC236}">
                <a16:creationId xmlns:a16="http://schemas.microsoft.com/office/drawing/2014/main" id="{5C5AE290-FE42-4647-87DF-841702BA7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4340225"/>
            <a:ext cx="1031875" cy="6397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400">
              <a:latin typeface="Calibri" panose="020F0502020204030204" pitchFamily="34" charset="0"/>
            </a:endParaRPr>
          </a:p>
        </p:txBody>
      </p:sp>
      <p:sp>
        <p:nvSpPr>
          <p:cNvPr id="8204" name="Rectangle 8">
            <a:extLst>
              <a:ext uri="{FF2B5EF4-FFF2-40B4-BE49-F238E27FC236}">
                <a16:creationId xmlns:a16="http://schemas.microsoft.com/office/drawing/2014/main" id="{4602B7BA-64BB-49E6-A7B3-AB70271A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4340225"/>
            <a:ext cx="1524000" cy="639763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400">
              <a:latin typeface="Calibri" panose="020F0502020204030204" pitchFamily="34" charset="0"/>
            </a:endParaRPr>
          </a:p>
        </p:txBody>
      </p:sp>
      <p:sp>
        <p:nvSpPr>
          <p:cNvPr id="8206" name="Oval 10">
            <a:extLst>
              <a:ext uri="{FF2B5EF4-FFF2-40B4-BE49-F238E27FC236}">
                <a16:creationId xmlns:a16="http://schemas.microsoft.com/office/drawing/2014/main" id="{BE538DD1-A7C2-4DB4-81BA-A7A2A770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756275"/>
            <a:ext cx="1031875" cy="6969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400">
              <a:latin typeface="Calibri" panose="020F0502020204030204" pitchFamily="34" charset="0"/>
            </a:endParaRPr>
          </a:p>
        </p:txBody>
      </p:sp>
      <p:sp>
        <p:nvSpPr>
          <p:cNvPr id="8209" name="Line 13">
            <a:extLst>
              <a:ext uri="{FF2B5EF4-FFF2-40B4-BE49-F238E27FC236}">
                <a16:creationId xmlns:a16="http://schemas.microsoft.com/office/drawing/2014/main" id="{257D4217-56C2-48EF-8846-485E987EE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5150" y="4984750"/>
            <a:ext cx="0" cy="766763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0" name="Line 14">
            <a:extLst>
              <a:ext uri="{FF2B5EF4-FFF2-40B4-BE49-F238E27FC236}">
                <a16:creationId xmlns:a16="http://schemas.microsoft.com/office/drawing/2014/main" id="{A50AC624-561A-43D6-9266-13A99C15E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738" y="4984750"/>
            <a:ext cx="0" cy="8255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991AA2EE-6377-45A9-9785-FBB1E2638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3325813"/>
          <a:ext cx="11207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60043" imgH="1137514" progId="MS_ClipArt_Gallery.2">
                  <p:embed/>
                </p:oleObj>
              </mc:Choice>
              <mc:Fallback>
                <p:oleObj name="Clip" r:id="rId3" imgW="1260043" imgH="1137514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25813"/>
                        <a:ext cx="11207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111">
            <a:extLst>
              <a:ext uri="{FF2B5EF4-FFF2-40B4-BE49-F238E27FC236}">
                <a16:creationId xmlns:a16="http://schemas.microsoft.com/office/drawing/2014/main" id="{F594C961-2BCB-4965-B78E-FA78EDABFE89}"/>
              </a:ext>
            </a:extLst>
          </p:cNvPr>
          <p:cNvSpPr>
            <a:spLocks/>
          </p:cNvSpPr>
          <p:nvPr/>
        </p:nvSpPr>
        <p:spPr bwMode="auto">
          <a:xfrm>
            <a:off x="3794125" y="4311650"/>
            <a:ext cx="1441450" cy="315913"/>
          </a:xfrm>
          <a:custGeom>
            <a:avLst/>
            <a:gdLst>
              <a:gd name="T0" fmla="*/ 2147483647 w 1847"/>
              <a:gd name="T1" fmla="*/ 2147483647 h 539"/>
              <a:gd name="T2" fmla="*/ 2147483647 w 1847"/>
              <a:gd name="T3" fmla="*/ 2147483647 h 539"/>
              <a:gd name="T4" fmla="*/ 2147483647 w 1847"/>
              <a:gd name="T5" fmla="*/ 2147483647 h 539"/>
              <a:gd name="T6" fmla="*/ 2147483647 w 1847"/>
              <a:gd name="T7" fmla="*/ 2147483647 h 539"/>
              <a:gd name="T8" fmla="*/ 2147483647 w 1847"/>
              <a:gd name="T9" fmla="*/ 2147483647 h 539"/>
              <a:gd name="T10" fmla="*/ 2147483647 w 1847"/>
              <a:gd name="T11" fmla="*/ 2147483647 h 539"/>
              <a:gd name="T12" fmla="*/ 2147483647 w 1847"/>
              <a:gd name="T13" fmla="*/ 2147483647 h 539"/>
              <a:gd name="T14" fmla="*/ 2147483647 w 1847"/>
              <a:gd name="T15" fmla="*/ 2147483647 h 539"/>
              <a:gd name="T16" fmla="*/ 2147483647 w 1847"/>
              <a:gd name="T17" fmla="*/ 2147483647 h 539"/>
              <a:gd name="T18" fmla="*/ 2147483647 w 1847"/>
              <a:gd name="T19" fmla="*/ 2147483647 h 539"/>
              <a:gd name="T20" fmla="*/ 2147483647 w 1847"/>
              <a:gd name="T21" fmla="*/ 2147483647 h 539"/>
              <a:gd name="T22" fmla="*/ 2147483647 w 1847"/>
              <a:gd name="T23" fmla="*/ 2147483647 h 539"/>
              <a:gd name="T24" fmla="*/ 2147483647 w 1847"/>
              <a:gd name="T25" fmla="*/ 2147483647 h 539"/>
              <a:gd name="T26" fmla="*/ 2147483647 w 1847"/>
              <a:gd name="T27" fmla="*/ 2147483647 h 539"/>
              <a:gd name="T28" fmla="*/ 2147483647 w 1847"/>
              <a:gd name="T29" fmla="*/ 2147483647 h 539"/>
              <a:gd name="T30" fmla="*/ 2147483647 w 1847"/>
              <a:gd name="T31" fmla="*/ 2147483647 h 539"/>
              <a:gd name="T32" fmla="*/ 2147483647 w 1847"/>
              <a:gd name="T33" fmla="*/ 2147483647 h 539"/>
              <a:gd name="T34" fmla="*/ 2147483647 w 1847"/>
              <a:gd name="T35" fmla="*/ 2147483647 h 539"/>
              <a:gd name="T36" fmla="*/ 2147483647 w 1847"/>
              <a:gd name="T37" fmla="*/ 2147483647 h 539"/>
              <a:gd name="T38" fmla="*/ 2147483647 w 1847"/>
              <a:gd name="T39" fmla="*/ 2147483647 h 539"/>
              <a:gd name="T40" fmla="*/ 2147483647 w 1847"/>
              <a:gd name="T41" fmla="*/ 2147483647 h 539"/>
              <a:gd name="T42" fmla="*/ 2147483647 w 1847"/>
              <a:gd name="T43" fmla="*/ 2147483647 h 539"/>
              <a:gd name="T44" fmla="*/ 2147483647 w 1847"/>
              <a:gd name="T45" fmla="*/ 2147483647 h 539"/>
              <a:gd name="T46" fmla="*/ 2147483647 w 1847"/>
              <a:gd name="T47" fmla="*/ 2147483647 h 539"/>
              <a:gd name="T48" fmla="*/ 2147483647 w 1847"/>
              <a:gd name="T49" fmla="*/ 2147483647 h 539"/>
              <a:gd name="T50" fmla="*/ 2147483647 w 1847"/>
              <a:gd name="T51" fmla="*/ 2147483647 h 539"/>
              <a:gd name="T52" fmla="*/ 2147483647 w 1847"/>
              <a:gd name="T53" fmla="*/ 2147483647 h 539"/>
              <a:gd name="T54" fmla="*/ 2147483647 w 1847"/>
              <a:gd name="T55" fmla="*/ 2147483647 h 539"/>
              <a:gd name="T56" fmla="*/ 2147483647 w 1847"/>
              <a:gd name="T57" fmla="*/ 2147483647 h 539"/>
              <a:gd name="T58" fmla="*/ 2147483647 w 1847"/>
              <a:gd name="T59" fmla="*/ 2147483647 h 539"/>
              <a:gd name="T60" fmla="*/ 2147483647 w 1847"/>
              <a:gd name="T61" fmla="*/ 2147483647 h 539"/>
              <a:gd name="T62" fmla="*/ 2147483647 w 1847"/>
              <a:gd name="T63" fmla="*/ 2147483647 h 539"/>
              <a:gd name="T64" fmla="*/ 2147483647 w 1847"/>
              <a:gd name="T65" fmla="*/ 2147483647 h 539"/>
              <a:gd name="T66" fmla="*/ 2147483647 w 1847"/>
              <a:gd name="T67" fmla="*/ 2147483647 h 539"/>
              <a:gd name="T68" fmla="*/ 2147483647 w 1847"/>
              <a:gd name="T69" fmla="*/ 2147483647 h 539"/>
              <a:gd name="T70" fmla="*/ 2147483647 w 1847"/>
              <a:gd name="T71" fmla="*/ 2147483647 h 539"/>
              <a:gd name="T72" fmla="*/ 2147483647 w 1847"/>
              <a:gd name="T73" fmla="*/ 2147483647 h 539"/>
              <a:gd name="T74" fmla="*/ 2147483647 w 1847"/>
              <a:gd name="T75" fmla="*/ 2147483647 h 539"/>
              <a:gd name="T76" fmla="*/ 2147483647 w 1847"/>
              <a:gd name="T77" fmla="*/ 2147483647 h 539"/>
              <a:gd name="T78" fmla="*/ 2147483647 w 1847"/>
              <a:gd name="T79" fmla="*/ 2147483647 h 539"/>
              <a:gd name="T80" fmla="*/ 2147483647 w 1847"/>
              <a:gd name="T81" fmla="*/ 2147483647 h 539"/>
              <a:gd name="T82" fmla="*/ 2147483647 w 1847"/>
              <a:gd name="T83" fmla="*/ 2147483647 h 539"/>
              <a:gd name="T84" fmla="*/ 2147483647 w 1847"/>
              <a:gd name="T85" fmla="*/ 2147483647 h 539"/>
              <a:gd name="T86" fmla="*/ 2147483647 w 1847"/>
              <a:gd name="T87" fmla="*/ 2147483647 h 539"/>
              <a:gd name="T88" fmla="*/ 2147483647 w 1847"/>
              <a:gd name="T89" fmla="*/ 2147483647 h 539"/>
              <a:gd name="T90" fmla="*/ 2147483647 w 1847"/>
              <a:gd name="T91" fmla="*/ 2147483647 h 539"/>
              <a:gd name="T92" fmla="*/ 2147483647 w 1847"/>
              <a:gd name="T93" fmla="*/ 2147483647 h 539"/>
              <a:gd name="T94" fmla="*/ 2147483647 w 1847"/>
              <a:gd name="T95" fmla="*/ 2147483647 h 539"/>
              <a:gd name="T96" fmla="*/ 2147483647 w 1847"/>
              <a:gd name="T97" fmla="*/ 2147483647 h 539"/>
              <a:gd name="T98" fmla="*/ 2147483647 w 1847"/>
              <a:gd name="T99" fmla="*/ 2147483647 h 539"/>
              <a:gd name="T100" fmla="*/ 2147483647 w 1847"/>
              <a:gd name="T101" fmla="*/ 2147483647 h 539"/>
              <a:gd name="T102" fmla="*/ 2147483647 w 1847"/>
              <a:gd name="T103" fmla="*/ 2147483647 h 539"/>
              <a:gd name="T104" fmla="*/ 2147483647 w 1847"/>
              <a:gd name="T105" fmla="*/ 2147483647 h 539"/>
              <a:gd name="T106" fmla="*/ 2147483647 w 1847"/>
              <a:gd name="T107" fmla="*/ 2147483647 h 539"/>
              <a:gd name="T108" fmla="*/ 2147483647 w 1847"/>
              <a:gd name="T109" fmla="*/ 2147483647 h 539"/>
              <a:gd name="T110" fmla="*/ 2147483647 w 1847"/>
              <a:gd name="T111" fmla="*/ 2147483647 h 539"/>
              <a:gd name="T112" fmla="*/ 2147483647 w 1847"/>
              <a:gd name="T113" fmla="*/ 2147483647 h 539"/>
              <a:gd name="T114" fmla="*/ 2147483647 w 1847"/>
              <a:gd name="T115" fmla="*/ 2147483647 h 539"/>
              <a:gd name="T116" fmla="*/ 2147483647 w 1847"/>
              <a:gd name="T117" fmla="*/ 2147483647 h 539"/>
              <a:gd name="T118" fmla="*/ 2147483647 w 1847"/>
              <a:gd name="T119" fmla="*/ 2147483647 h 539"/>
              <a:gd name="T120" fmla="*/ 2147483647 w 1847"/>
              <a:gd name="T121" fmla="*/ 2147483647 h 539"/>
              <a:gd name="T122" fmla="*/ 2147483647 w 1847"/>
              <a:gd name="T123" fmla="*/ 2147483647 h 5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47"/>
              <a:gd name="T187" fmla="*/ 0 h 539"/>
              <a:gd name="T188" fmla="*/ 1847 w 1847"/>
              <a:gd name="T189" fmla="*/ 539 h 53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47" h="539">
                <a:moveTo>
                  <a:pt x="1" y="218"/>
                </a:moveTo>
                <a:lnTo>
                  <a:pt x="6" y="218"/>
                </a:lnTo>
                <a:lnTo>
                  <a:pt x="14" y="218"/>
                </a:lnTo>
                <a:lnTo>
                  <a:pt x="24" y="218"/>
                </a:lnTo>
                <a:lnTo>
                  <a:pt x="36" y="218"/>
                </a:lnTo>
                <a:lnTo>
                  <a:pt x="50" y="218"/>
                </a:lnTo>
                <a:lnTo>
                  <a:pt x="64" y="218"/>
                </a:lnTo>
                <a:lnTo>
                  <a:pt x="81" y="218"/>
                </a:lnTo>
                <a:lnTo>
                  <a:pt x="97" y="216"/>
                </a:lnTo>
                <a:lnTo>
                  <a:pt x="114" y="216"/>
                </a:lnTo>
                <a:lnTo>
                  <a:pt x="130" y="216"/>
                </a:lnTo>
                <a:lnTo>
                  <a:pt x="145" y="216"/>
                </a:lnTo>
                <a:lnTo>
                  <a:pt x="159" y="216"/>
                </a:lnTo>
                <a:lnTo>
                  <a:pt x="172" y="216"/>
                </a:lnTo>
                <a:lnTo>
                  <a:pt x="182" y="216"/>
                </a:lnTo>
                <a:lnTo>
                  <a:pt x="190" y="216"/>
                </a:lnTo>
                <a:lnTo>
                  <a:pt x="196" y="216"/>
                </a:lnTo>
                <a:lnTo>
                  <a:pt x="210" y="220"/>
                </a:lnTo>
                <a:lnTo>
                  <a:pt x="219" y="227"/>
                </a:lnTo>
                <a:lnTo>
                  <a:pt x="225" y="237"/>
                </a:lnTo>
                <a:lnTo>
                  <a:pt x="226" y="246"/>
                </a:lnTo>
                <a:lnTo>
                  <a:pt x="226" y="259"/>
                </a:lnTo>
                <a:lnTo>
                  <a:pt x="227" y="276"/>
                </a:lnTo>
                <a:lnTo>
                  <a:pt x="229" y="291"/>
                </a:lnTo>
                <a:lnTo>
                  <a:pt x="236" y="298"/>
                </a:lnTo>
                <a:lnTo>
                  <a:pt x="243" y="292"/>
                </a:lnTo>
                <a:lnTo>
                  <a:pt x="246" y="280"/>
                </a:lnTo>
                <a:lnTo>
                  <a:pt x="248" y="261"/>
                </a:lnTo>
                <a:lnTo>
                  <a:pt x="248" y="244"/>
                </a:lnTo>
                <a:lnTo>
                  <a:pt x="249" y="231"/>
                </a:lnTo>
                <a:lnTo>
                  <a:pt x="254" y="216"/>
                </a:lnTo>
                <a:lnTo>
                  <a:pt x="265" y="204"/>
                </a:lnTo>
                <a:lnTo>
                  <a:pt x="280" y="199"/>
                </a:lnTo>
                <a:lnTo>
                  <a:pt x="292" y="213"/>
                </a:lnTo>
                <a:lnTo>
                  <a:pt x="297" y="245"/>
                </a:lnTo>
                <a:lnTo>
                  <a:pt x="297" y="282"/>
                </a:lnTo>
                <a:lnTo>
                  <a:pt x="297" y="310"/>
                </a:lnTo>
                <a:lnTo>
                  <a:pt x="297" y="327"/>
                </a:lnTo>
                <a:lnTo>
                  <a:pt x="298" y="342"/>
                </a:lnTo>
                <a:lnTo>
                  <a:pt x="302" y="352"/>
                </a:lnTo>
                <a:lnTo>
                  <a:pt x="310" y="356"/>
                </a:lnTo>
                <a:lnTo>
                  <a:pt x="317" y="352"/>
                </a:lnTo>
                <a:lnTo>
                  <a:pt x="320" y="342"/>
                </a:lnTo>
                <a:lnTo>
                  <a:pt x="320" y="329"/>
                </a:lnTo>
                <a:lnTo>
                  <a:pt x="321" y="315"/>
                </a:lnTo>
                <a:lnTo>
                  <a:pt x="327" y="272"/>
                </a:lnTo>
                <a:lnTo>
                  <a:pt x="336" y="184"/>
                </a:lnTo>
                <a:lnTo>
                  <a:pt x="348" y="92"/>
                </a:lnTo>
                <a:lnTo>
                  <a:pt x="355" y="33"/>
                </a:lnTo>
                <a:lnTo>
                  <a:pt x="359" y="16"/>
                </a:lnTo>
                <a:lnTo>
                  <a:pt x="367" y="1"/>
                </a:lnTo>
                <a:lnTo>
                  <a:pt x="376" y="3"/>
                </a:lnTo>
                <a:lnTo>
                  <a:pt x="385" y="32"/>
                </a:lnTo>
                <a:lnTo>
                  <a:pt x="390" y="63"/>
                </a:lnTo>
                <a:lnTo>
                  <a:pt x="400" y="108"/>
                </a:lnTo>
                <a:lnTo>
                  <a:pt x="411" y="159"/>
                </a:lnTo>
                <a:lnTo>
                  <a:pt x="425" y="214"/>
                </a:lnTo>
                <a:lnTo>
                  <a:pt x="438" y="267"/>
                </a:lnTo>
                <a:lnTo>
                  <a:pt x="450" y="313"/>
                </a:lnTo>
                <a:lnTo>
                  <a:pt x="459" y="348"/>
                </a:lnTo>
                <a:lnTo>
                  <a:pt x="464" y="367"/>
                </a:lnTo>
                <a:lnTo>
                  <a:pt x="470" y="390"/>
                </a:lnTo>
                <a:lnTo>
                  <a:pt x="474" y="416"/>
                </a:lnTo>
                <a:lnTo>
                  <a:pt x="480" y="438"/>
                </a:lnTo>
                <a:lnTo>
                  <a:pt x="485" y="446"/>
                </a:lnTo>
                <a:lnTo>
                  <a:pt x="492" y="440"/>
                </a:lnTo>
                <a:lnTo>
                  <a:pt x="495" y="428"/>
                </a:lnTo>
                <a:lnTo>
                  <a:pt x="497" y="413"/>
                </a:lnTo>
                <a:lnTo>
                  <a:pt x="499" y="397"/>
                </a:lnTo>
                <a:lnTo>
                  <a:pt x="499" y="365"/>
                </a:lnTo>
                <a:lnTo>
                  <a:pt x="501" y="313"/>
                </a:lnTo>
                <a:lnTo>
                  <a:pt x="502" y="261"/>
                </a:lnTo>
                <a:lnTo>
                  <a:pt x="502" y="231"/>
                </a:lnTo>
                <a:lnTo>
                  <a:pt x="503" y="227"/>
                </a:lnTo>
                <a:lnTo>
                  <a:pt x="505" y="222"/>
                </a:lnTo>
                <a:lnTo>
                  <a:pt x="510" y="220"/>
                </a:lnTo>
                <a:lnTo>
                  <a:pt x="517" y="219"/>
                </a:lnTo>
                <a:lnTo>
                  <a:pt x="524" y="218"/>
                </a:lnTo>
                <a:lnTo>
                  <a:pt x="532" y="216"/>
                </a:lnTo>
                <a:lnTo>
                  <a:pt x="541" y="216"/>
                </a:lnTo>
                <a:lnTo>
                  <a:pt x="552" y="216"/>
                </a:lnTo>
                <a:lnTo>
                  <a:pt x="556" y="216"/>
                </a:lnTo>
                <a:lnTo>
                  <a:pt x="564" y="216"/>
                </a:lnTo>
                <a:lnTo>
                  <a:pt x="576" y="216"/>
                </a:lnTo>
                <a:lnTo>
                  <a:pt x="588" y="216"/>
                </a:lnTo>
                <a:lnTo>
                  <a:pt x="603" y="216"/>
                </a:lnTo>
                <a:lnTo>
                  <a:pt x="619" y="216"/>
                </a:lnTo>
                <a:lnTo>
                  <a:pt x="636" y="216"/>
                </a:lnTo>
                <a:lnTo>
                  <a:pt x="654" y="215"/>
                </a:lnTo>
                <a:lnTo>
                  <a:pt x="671" y="215"/>
                </a:lnTo>
                <a:lnTo>
                  <a:pt x="689" y="215"/>
                </a:lnTo>
                <a:lnTo>
                  <a:pt x="705" y="215"/>
                </a:lnTo>
                <a:lnTo>
                  <a:pt x="720" y="215"/>
                </a:lnTo>
                <a:lnTo>
                  <a:pt x="733" y="215"/>
                </a:lnTo>
                <a:lnTo>
                  <a:pt x="744" y="215"/>
                </a:lnTo>
                <a:lnTo>
                  <a:pt x="753" y="215"/>
                </a:lnTo>
                <a:lnTo>
                  <a:pt x="759" y="215"/>
                </a:lnTo>
                <a:lnTo>
                  <a:pt x="773" y="219"/>
                </a:lnTo>
                <a:lnTo>
                  <a:pt x="782" y="226"/>
                </a:lnTo>
                <a:lnTo>
                  <a:pt x="788" y="236"/>
                </a:lnTo>
                <a:lnTo>
                  <a:pt x="789" y="245"/>
                </a:lnTo>
                <a:lnTo>
                  <a:pt x="789" y="258"/>
                </a:lnTo>
                <a:lnTo>
                  <a:pt x="789" y="275"/>
                </a:lnTo>
                <a:lnTo>
                  <a:pt x="792" y="290"/>
                </a:lnTo>
                <a:lnTo>
                  <a:pt x="799" y="297"/>
                </a:lnTo>
                <a:lnTo>
                  <a:pt x="806" y="291"/>
                </a:lnTo>
                <a:lnTo>
                  <a:pt x="809" y="279"/>
                </a:lnTo>
                <a:lnTo>
                  <a:pt x="811" y="260"/>
                </a:lnTo>
                <a:lnTo>
                  <a:pt x="811" y="243"/>
                </a:lnTo>
                <a:lnTo>
                  <a:pt x="812" y="230"/>
                </a:lnTo>
                <a:lnTo>
                  <a:pt x="817" y="215"/>
                </a:lnTo>
                <a:lnTo>
                  <a:pt x="827" y="203"/>
                </a:lnTo>
                <a:lnTo>
                  <a:pt x="842" y="198"/>
                </a:lnTo>
                <a:lnTo>
                  <a:pt x="854" y="212"/>
                </a:lnTo>
                <a:lnTo>
                  <a:pt x="860" y="244"/>
                </a:lnTo>
                <a:lnTo>
                  <a:pt x="860" y="281"/>
                </a:lnTo>
                <a:lnTo>
                  <a:pt x="860" y="309"/>
                </a:lnTo>
                <a:lnTo>
                  <a:pt x="860" y="326"/>
                </a:lnTo>
                <a:lnTo>
                  <a:pt x="861" y="341"/>
                </a:lnTo>
                <a:lnTo>
                  <a:pt x="865" y="351"/>
                </a:lnTo>
                <a:lnTo>
                  <a:pt x="873" y="355"/>
                </a:lnTo>
                <a:lnTo>
                  <a:pt x="880" y="351"/>
                </a:lnTo>
                <a:lnTo>
                  <a:pt x="883" y="341"/>
                </a:lnTo>
                <a:lnTo>
                  <a:pt x="883" y="328"/>
                </a:lnTo>
                <a:lnTo>
                  <a:pt x="884" y="314"/>
                </a:lnTo>
                <a:lnTo>
                  <a:pt x="889" y="271"/>
                </a:lnTo>
                <a:lnTo>
                  <a:pt x="899" y="183"/>
                </a:lnTo>
                <a:lnTo>
                  <a:pt x="911" y="91"/>
                </a:lnTo>
                <a:lnTo>
                  <a:pt x="918" y="33"/>
                </a:lnTo>
                <a:lnTo>
                  <a:pt x="922" y="15"/>
                </a:lnTo>
                <a:lnTo>
                  <a:pt x="930" y="1"/>
                </a:lnTo>
                <a:lnTo>
                  <a:pt x="940" y="2"/>
                </a:lnTo>
                <a:lnTo>
                  <a:pt x="948" y="31"/>
                </a:lnTo>
                <a:lnTo>
                  <a:pt x="952" y="62"/>
                </a:lnTo>
                <a:lnTo>
                  <a:pt x="961" y="107"/>
                </a:lnTo>
                <a:lnTo>
                  <a:pt x="974" y="158"/>
                </a:lnTo>
                <a:lnTo>
                  <a:pt x="987" y="213"/>
                </a:lnTo>
                <a:lnTo>
                  <a:pt x="999" y="266"/>
                </a:lnTo>
                <a:lnTo>
                  <a:pt x="1012" y="312"/>
                </a:lnTo>
                <a:lnTo>
                  <a:pt x="1021" y="347"/>
                </a:lnTo>
                <a:lnTo>
                  <a:pt x="1026" y="366"/>
                </a:lnTo>
                <a:lnTo>
                  <a:pt x="1030" y="389"/>
                </a:lnTo>
                <a:lnTo>
                  <a:pt x="1036" y="415"/>
                </a:lnTo>
                <a:lnTo>
                  <a:pt x="1041" y="436"/>
                </a:lnTo>
                <a:lnTo>
                  <a:pt x="1047" y="445"/>
                </a:lnTo>
                <a:lnTo>
                  <a:pt x="1054" y="434"/>
                </a:lnTo>
                <a:lnTo>
                  <a:pt x="1057" y="411"/>
                </a:lnTo>
                <a:lnTo>
                  <a:pt x="1059" y="385"/>
                </a:lnTo>
                <a:lnTo>
                  <a:pt x="1059" y="364"/>
                </a:lnTo>
                <a:lnTo>
                  <a:pt x="1059" y="337"/>
                </a:lnTo>
                <a:lnTo>
                  <a:pt x="1062" y="296"/>
                </a:lnTo>
                <a:lnTo>
                  <a:pt x="1063" y="256"/>
                </a:lnTo>
                <a:lnTo>
                  <a:pt x="1063" y="231"/>
                </a:lnTo>
                <a:lnTo>
                  <a:pt x="1064" y="226"/>
                </a:lnTo>
                <a:lnTo>
                  <a:pt x="1067" y="222"/>
                </a:lnTo>
                <a:lnTo>
                  <a:pt x="1072" y="219"/>
                </a:lnTo>
                <a:lnTo>
                  <a:pt x="1078" y="218"/>
                </a:lnTo>
                <a:lnTo>
                  <a:pt x="1086" y="216"/>
                </a:lnTo>
                <a:lnTo>
                  <a:pt x="1094" y="215"/>
                </a:lnTo>
                <a:lnTo>
                  <a:pt x="1104" y="215"/>
                </a:lnTo>
                <a:lnTo>
                  <a:pt x="1115" y="215"/>
                </a:lnTo>
                <a:lnTo>
                  <a:pt x="1119" y="215"/>
                </a:lnTo>
                <a:lnTo>
                  <a:pt x="1127" y="215"/>
                </a:lnTo>
                <a:lnTo>
                  <a:pt x="1138" y="215"/>
                </a:lnTo>
                <a:lnTo>
                  <a:pt x="1151" y="215"/>
                </a:lnTo>
                <a:lnTo>
                  <a:pt x="1165" y="215"/>
                </a:lnTo>
                <a:lnTo>
                  <a:pt x="1181" y="215"/>
                </a:lnTo>
                <a:lnTo>
                  <a:pt x="1199" y="215"/>
                </a:lnTo>
                <a:lnTo>
                  <a:pt x="1216" y="214"/>
                </a:lnTo>
                <a:lnTo>
                  <a:pt x="1233" y="214"/>
                </a:lnTo>
                <a:lnTo>
                  <a:pt x="1250" y="214"/>
                </a:lnTo>
                <a:lnTo>
                  <a:pt x="1267" y="214"/>
                </a:lnTo>
                <a:lnTo>
                  <a:pt x="1281" y="214"/>
                </a:lnTo>
                <a:lnTo>
                  <a:pt x="1295" y="214"/>
                </a:lnTo>
                <a:lnTo>
                  <a:pt x="1306" y="214"/>
                </a:lnTo>
                <a:lnTo>
                  <a:pt x="1315" y="214"/>
                </a:lnTo>
                <a:lnTo>
                  <a:pt x="1321" y="214"/>
                </a:lnTo>
                <a:lnTo>
                  <a:pt x="1334" y="218"/>
                </a:lnTo>
                <a:lnTo>
                  <a:pt x="1344" y="224"/>
                </a:lnTo>
                <a:lnTo>
                  <a:pt x="1349" y="235"/>
                </a:lnTo>
                <a:lnTo>
                  <a:pt x="1351" y="244"/>
                </a:lnTo>
                <a:lnTo>
                  <a:pt x="1351" y="257"/>
                </a:lnTo>
                <a:lnTo>
                  <a:pt x="1351" y="274"/>
                </a:lnTo>
                <a:lnTo>
                  <a:pt x="1354" y="289"/>
                </a:lnTo>
                <a:lnTo>
                  <a:pt x="1360" y="296"/>
                </a:lnTo>
                <a:lnTo>
                  <a:pt x="1367" y="290"/>
                </a:lnTo>
                <a:lnTo>
                  <a:pt x="1371" y="277"/>
                </a:lnTo>
                <a:lnTo>
                  <a:pt x="1372" y="259"/>
                </a:lnTo>
                <a:lnTo>
                  <a:pt x="1372" y="242"/>
                </a:lnTo>
                <a:lnTo>
                  <a:pt x="1374" y="229"/>
                </a:lnTo>
                <a:lnTo>
                  <a:pt x="1379" y="214"/>
                </a:lnTo>
                <a:lnTo>
                  <a:pt x="1389" y="201"/>
                </a:lnTo>
                <a:lnTo>
                  <a:pt x="1404" y="197"/>
                </a:lnTo>
                <a:lnTo>
                  <a:pt x="1416" y="211"/>
                </a:lnTo>
                <a:lnTo>
                  <a:pt x="1422" y="243"/>
                </a:lnTo>
                <a:lnTo>
                  <a:pt x="1422" y="280"/>
                </a:lnTo>
                <a:lnTo>
                  <a:pt x="1422" y="307"/>
                </a:lnTo>
                <a:lnTo>
                  <a:pt x="1422" y="325"/>
                </a:lnTo>
                <a:lnTo>
                  <a:pt x="1423" y="340"/>
                </a:lnTo>
                <a:lnTo>
                  <a:pt x="1425" y="350"/>
                </a:lnTo>
                <a:lnTo>
                  <a:pt x="1433" y="354"/>
                </a:lnTo>
                <a:lnTo>
                  <a:pt x="1440" y="350"/>
                </a:lnTo>
                <a:lnTo>
                  <a:pt x="1444" y="340"/>
                </a:lnTo>
                <a:lnTo>
                  <a:pt x="1444" y="327"/>
                </a:lnTo>
                <a:lnTo>
                  <a:pt x="1445" y="313"/>
                </a:lnTo>
                <a:lnTo>
                  <a:pt x="1451" y="269"/>
                </a:lnTo>
                <a:lnTo>
                  <a:pt x="1460" y="182"/>
                </a:lnTo>
                <a:lnTo>
                  <a:pt x="1471" y="90"/>
                </a:lnTo>
                <a:lnTo>
                  <a:pt x="1478" y="32"/>
                </a:lnTo>
                <a:lnTo>
                  <a:pt x="1483" y="14"/>
                </a:lnTo>
                <a:lnTo>
                  <a:pt x="1491" y="0"/>
                </a:lnTo>
                <a:lnTo>
                  <a:pt x="1500" y="1"/>
                </a:lnTo>
                <a:lnTo>
                  <a:pt x="1508" y="30"/>
                </a:lnTo>
                <a:lnTo>
                  <a:pt x="1514" y="61"/>
                </a:lnTo>
                <a:lnTo>
                  <a:pt x="1523" y="106"/>
                </a:lnTo>
                <a:lnTo>
                  <a:pt x="1536" y="157"/>
                </a:lnTo>
                <a:lnTo>
                  <a:pt x="1549" y="212"/>
                </a:lnTo>
                <a:lnTo>
                  <a:pt x="1562" y="265"/>
                </a:lnTo>
                <a:lnTo>
                  <a:pt x="1574" y="311"/>
                </a:lnTo>
                <a:lnTo>
                  <a:pt x="1583" y="345"/>
                </a:lnTo>
                <a:lnTo>
                  <a:pt x="1588" y="365"/>
                </a:lnTo>
                <a:lnTo>
                  <a:pt x="1593" y="398"/>
                </a:lnTo>
                <a:lnTo>
                  <a:pt x="1599" y="450"/>
                </a:lnTo>
                <a:lnTo>
                  <a:pt x="1604" y="496"/>
                </a:lnTo>
                <a:lnTo>
                  <a:pt x="1610" y="517"/>
                </a:lnTo>
                <a:lnTo>
                  <a:pt x="1615" y="495"/>
                </a:lnTo>
                <a:lnTo>
                  <a:pt x="1620" y="447"/>
                </a:lnTo>
                <a:lnTo>
                  <a:pt x="1621" y="395"/>
                </a:lnTo>
                <a:lnTo>
                  <a:pt x="1622" y="363"/>
                </a:lnTo>
                <a:lnTo>
                  <a:pt x="1622" y="336"/>
                </a:lnTo>
                <a:lnTo>
                  <a:pt x="1625" y="295"/>
                </a:lnTo>
                <a:lnTo>
                  <a:pt x="1626" y="254"/>
                </a:lnTo>
                <a:lnTo>
                  <a:pt x="1626" y="230"/>
                </a:lnTo>
                <a:lnTo>
                  <a:pt x="1627" y="224"/>
                </a:lnTo>
                <a:lnTo>
                  <a:pt x="1629" y="221"/>
                </a:lnTo>
                <a:lnTo>
                  <a:pt x="1634" y="218"/>
                </a:lnTo>
                <a:lnTo>
                  <a:pt x="1641" y="216"/>
                </a:lnTo>
                <a:lnTo>
                  <a:pt x="1648" y="215"/>
                </a:lnTo>
                <a:lnTo>
                  <a:pt x="1656" y="214"/>
                </a:lnTo>
                <a:lnTo>
                  <a:pt x="1665" y="214"/>
                </a:lnTo>
                <a:lnTo>
                  <a:pt x="1675" y="214"/>
                </a:lnTo>
                <a:lnTo>
                  <a:pt x="1688" y="214"/>
                </a:lnTo>
                <a:lnTo>
                  <a:pt x="1709" y="214"/>
                </a:lnTo>
                <a:lnTo>
                  <a:pt x="1734" y="214"/>
                </a:lnTo>
                <a:lnTo>
                  <a:pt x="1764" y="213"/>
                </a:lnTo>
                <a:lnTo>
                  <a:pt x="1792" y="213"/>
                </a:lnTo>
                <a:lnTo>
                  <a:pt x="1817" y="213"/>
                </a:lnTo>
                <a:lnTo>
                  <a:pt x="1836" y="213"/>
                </a:lnTo>
                <a:lnTo>
                  <a:pt x="1846" y="213"/>
                </a:lnTo>
                <a:lnTo>
                  <a:pt x="1846" y="228"/>
                </a:lnTo>
                <a:lnTo>
                  <a:pt x="1847" y="256"/>
                </a:lnTo>
                <a:lnTo>
                  <a:pt x="1847" y="284"/>
                </a:lnTo>
                <a:lnTo>
                  <a:pt x="1847" y="299"/>
                </a:lnTo>
                <a:lnTo>
                  <a:pt x="1833" y="299"/>
                </a:lnTo>
                <a:lnTo>
                  <a:pt x="1812" y="299"/>
                </a:lnTo>
                <a:lnTo>
                  <a:pt x="1787" y="299"/>
                </a:lnTo>
                <a:lnTo>
                  <a:pt x="1759" y="299"/>
                </a:lnTo>
                <a:lnTo>
                  <a:pt x="1732" y="299"/>
                </a:lnTo>
                <a:lnTo>
                  <a:pt x="1707" y="299"/>
                </a:lnTo>
                <a:lnTo>
                  <a:pt x="1688" y="301"/>
                </a:lnTo>
                <a:lnTo>
                  <a:pt x="1675" y="301"/>
                </a:lnTo>
                <a:lnTo>
                  <a:pt x="1667" y="301"/>
                </a:lnTo>
                <a:lnTo>
                  <a:pt x="1660" y="301"/>
                </a:lnTo>
                <a:lnTo>
                  <a:pt x="1653" y="302"/>
                </a:lnTo>
                <a:lnTo>
                  <a:pt x="1648" y="303"/>
                </a:lnTo>
                <a:lnTo>
                  <a:pt x="1643" y="305"/>
                </a:lnTo>
                <a:lnTo>
                  <a:pt x="1640" y="307"/>
                </a:lnTo>
                <a:lnTo>
                  <a:pt x="1638" y="311"/>
                </a:lnTo>
                <a:lnTo>
                  <a:pt x="1637" y="315"/>
                </a:lnTo>
                <a:lnTo>
                  <a:pt x="1636" y="342"/>
                </a:lnTo>
                <a:lnTo>
                  <a:pt x="1634" y="385"/>
                </a:lnTo>
                <a:lnTo>
                  <a:pt x="1631" y="428"/>
                </a:lnTo>
                <a:lnTo>
                  <a:pt x="1630" y="456"/>
                </a:lnTo>
                <a:lnTo>
                  <a:pt x="1628" y="477"/>
                </a:lnTo>
                <a:lnTo>
                  <a:pt x="1623" y="503"/>
                </a:lnTo>
                <a:lnTo>
                  <a:pt x="1617" y="526"/>
                </a:lnTo>
                <a:lnTo>
                  <a:pt x="1610" y="537"/>
                </a:lnTo>
                <a:lnTo>
                  <a:pt x="1603" y="527"/>
                </a:lnTo>
                <a:lnTo>
                  <a:pt x="1595" y="507"/>
                </a:lnTo>
                <a:lnTo>
                  <a:pt x="1587" y="480"/>
                </a:lnTo>
                <a:lnTo>
                  <a:pt x="1581" y="458"/>
                </a:lnTo>
                <a:lnTo>
                  <a:pt x="1576" y="439"/>
                </a:lnTo>
                <a:lnTo>
                  <a:pt x="1567" y="404"/>
                </a:lnTo>
                <a:lnTo>
                  <a:pt x="1555" y="358"/>
                </a:lnTo>
                <a:lnTo>
                  <a:pt x="1543" y="305"/>
                </a:lnTo>
                <a:lnTo>
                  <a:pt x="1530" y="250"/>
                </a:lnTo>
                <a:lnTo>
                  <a:pt x="1519" y="199"/>
                </a:lnTo>
                <a:lnTo>
                  <a:pt x="1509" y="154"/>
                </a:lnTo>
                <a:lnTo>
                  <a:pt x="1504" y="123"/>
                </a:lnTo>
                <a:lnTo>
                  <a:pt x="1498" y="94"/>
                </a:lnTo>
                <a:lnTo>
                  <a:pt x="1492" y="92"/>
                </a:lnTo>
                <a:lnTo>
                  <a:pt x="1488" y="107"/>
                </a:lnTo>
                <a:lnTo>
                  <a:pt x="1485" y="124"/>
                </a:lnTo>
                <a:lnTo>
                  <a:pt x="1478" y="183"/>
                </a:lnTo>
                <a:lnTo>
                  <a:pt x="1468" y="275"/>
                </a:lnTo>
                <a:lnTo>
                  <a:pt x="1459" y="363"/>
                </a:lnTo>
                <a:lnTo>
                  <a:pt x="1454" y="407"/>
                </a:lnTo>
                <a:lnTo>
                  <a:pt x="1452" y="420"/>
                </a:lnTo>
                <a:lnTo>
                  <a:pt x="1448" y="433"/>
                </a:lnTo>
                <a:lnTo>
                  <a:pt x="1443" y="442"/>
                </a:lnTo>
                <a:lnTo>
                  <a:pt x="1433" y="447"/>
                </a:lnTo>
                <a:lnTo>
                  <a:pt x="1424" y="443"/>
                </a:lnTo>
                <a:lnTo>
                  <a:pt x="1418" y="433"/>
                </a:lnTo>
                <a:lnTo>
                  <a:pt x="1415" y="418"/>
                </a:lnTo>
                <a:lnTo>
                  <a:pt x="1414" y="401"/>
                </a:lnTo>
                <a:lnTo>
                  <a:pt x="1414" y="372"/>
                </a:lnTo>
                <a:lnTo>
                  <a:pt x="1413" y="333"/>
                </a:lnTo>
                <a:lnTo>
                  <a:pt x="1408" y="298"/>
                </a:lnTo>
                <a:lnTo>
                  <a:pt x="1400" y="283"/>
                </a:lnTo>
                <a:lnTo>
                  <a:pt x="1389" y="289"/>
                </a:lnTo>
                <a:lnTo>
                  <a:pt x="1383" y="304"/>
                </a:lnTo>
                <a:lnTo>
                  <a:pt x="1380" y="321"/>
                </a:lnTo>
                <a:lnTo>
                  <a:pt x="1380" y="335"/>
                </a:lnTo>
                <a:lnTo>
                  <a:pt x="1379" y="352"/>
                </a:lnTo>
                <a:lnTo>
                  <a:pt x="1375" y="371"/>
                </a:lnTo>
                <a:lnTo>
                  <a:pt x="1368" y="383"/>
                </a:lnTo>
                <a:lnTo>
                  <a:pt x="1360" y="389"/>
                </a:lnTo>
                <a:lnTo>
                  <a:pt x="1352" y="382"/>
                </a:lnTo>
                <a:lnTo>
                  <a:pt x="1346" y="367"/>
                </a:lnTo>
                <a:lnTo>
                  <a:pt x="1341" y="350"/>
                </a:lnTo>
                <a:lnTo>
                  <a:pt x="1340" y="337"/>
                </a:lnTo>
                <a:lnTo>
                  <a:pt x="1340" y="327"/>
                </a:lnTo>
                <a:lnTo>
                  <a:pt x="1339" y="314"/>
                </a:lnTo>
                <a:lnTo>
                  <a:pt x="1333" y="305"/>
                </a:lnTo>
                <a:lnTo>
                  <a:pt x="1321" y="301"/>
                </a:lnTo>
                <a:lnTo>
                  <a:pt x="1315" y="301"/>
                </a:lnTo>
                <a:lnTo>
                  <a:pt x="1307" y="301"/>
                </a:lnTo>
                <a:lnTo>
                  <a:pt x="1296" y="301"/>
                </a:lnTo>
                <a:lnTo>
                  <a:pt x="1284" y="301"/>
                </a:lnTo>
                <a:lnTo>
                  <a:pt x="1269" y="301"/>
                </a:lnTo>
                <a:lnTo>
                  <a:pt x="1254" y="301"/>
                </a:lnTo>
                <a:lnTo>
                  <a:pt x="1238" y="301"/>
                </a:lnTo>
                <a:lnTo>
                  <a:pt x="1220" y="301"/>
                </a:lnTo>
                <a:lnTo>
                  <a:pt x="1204" y="301"/>
                </a:lnTo>
                <a:lnTo>
                  <a:pt x="1188" y="301"/>
                </a:lnTo>
                <a:lnTo>
                  <a:pt x="1173" y="301"/>
                </a:lnTo>
                <a:lnTo>
                  <a:pt x="1159" y="301"/>
                </a:lnTo>
                <a:lnTo>
                  <a:pt x="1147" y="301"/>
                </a:lnTo>
                <a:lnTo>
                  <a:pt x="1136" y="301"/>
                </a:lnTo>
                <a:lnTo>
                  <a:pt x="1128" y="301"/>
                </a:lnTo>
                <a:lnTo>
                  <a:pt x="1124" y="301"/>
                </a:lnTo>
                <a:lnTo>
                  <a:pt x="1113" y="301"/>
                </a:lnTo>
                <a:lnTo>
                  <a:pt x="1104" y="301"/>
                </a:lnTo>
                <a:lnTo>
                  <a:pt x="1096" y="302"/>
                </a:lnTo>
                <a:lnTo>
                  <a:pt x="1089" y="303"/>
                </a:lnTo>
                <a:lnTo>
                  <a:pt x="1082" y="305"/>
                </a:lnTo>
                <a:lnTo>
                  <a:pt x="1078" y="307"/>
                </a:lnTo>
                <a:lnTo>
                  <a:pt x="1075" y="312"/>
                </a:lnTo>
                <a:lnTo>
                  <a:pt x="1074" y="317"/>
                </a:lnTo>
                <a:lnTo>
                  <a:pt x="1073" y="343"/>
                </a:lnTo>
                <a:lnTo>
                  <a:pt x="1071" y="386"/>
                </a:lnTo>
                <a:lnTo>
                  <a:pt x="1068" y="430"/>
                </a:lnTo>
                <a:lnTo>
                  <a:pt x="1067" y="457"/>
                </a:lnTo>
                <a:lnTo>
                  <a:pt x="1065" y="478"/>
                </a:lnTo>
                <a:lnTo>
                  <a:pt x="1060" y="504"/>
                </a:lnTo>
                <a:lnTo>
                  <a:pt x="1055" y="527"/>
                </a:lnTo>
                <a:lnTo>
                  <a:pt x="1047" y="538"/>
                </a:lnTo>
                <a:lnTo>
                  <a:pt x="1040" y="529"/>
                </a:lnTo>
                <a:lnTo>
                  <a:pt x="1033" y="508"/>
                </a:lnTo>
                <a:lnTo>
                  <a:pt x="1025" y="481"/>
                </a:lnTo>
                <a:lnTo>
                  <a:pt x="1018" y="460"/>
                </a:lnTo>
                <a:lnTo>
                  <a:pt x="1013" y="440"/>
                </a:lnTo>
                <a:lnTo>
                  <a:pt x="1004" y="405"/>
                </a:lnTo>
                <a:lnTo>
                  <a:pt x="992" y="359"/>
                </a:lnTo>
                <a:lnTo>
                  <a:pt x="980" y="306"/>
                </a:lnTo>
                <a:lnTo>
                  <a:pt x="967" y="251"/>
                </a:lnTo>
                <a:lnTo>
                  <a:pt x="956" y="200"/>
                </a:lnTo>
                <a:lnTo>
                  <a:pt x="948" y="155"/>
                </a:lnTo>
                <a:lnTo>
                  <a:pt x="942" y="124"/>
                </a:lnTo>
                <a:lnTo>
                  <a:pt x="936" y="94"/>
                </a:lnTo>
                <a:lnTo>
                  <a:pt x="931" y="93"/>
                </a:lnTo>
                <a:lnTo>
                  <a:pt x="927" y="108"/>
                </a:lnTo>
                <a:lnTo>
                  <a:pt x="925" y="125"/>
                </a:lnTo>
                <a:lnTo>
                  <a:pt x="918" y="184"/>
                </a:lnTo>
                <a:lnTo>
                  <a:pt x="907" y="276"/>
                </a:lnTo>
                <a:lnTo>
                  <a:pt x="898" y="364"/>
                </a:lnTo>
                <a:lnTo>
                  <a:pt x="893" y="408"/>
                </a:lnTo>
                <a:lnTo>
                  <a:pt x="891" y="421"/>
                </a:lnTo>
                <a:lnTo>
                  <a:pt x="888" y="434"/>
                </a:lnTo>
                <a:lnTo>
                  <a:pt x="882" y="443"/>
                </a:lnTo>
                <a:lnTo>
                  <a:pt x="873" y="447"/>
                </a:lnTo>
                <a:lnTo>
                  <a:pt x="864" y="443"/>
                </a:lnTo>
                <a:lnTo>
                  <a:pt x="858" y="433"/>
                </a:lnTo>
                <a:lnTo>
                  <a:pt x="854" y="419"/>
                </a:lnTo>
                <a:lnTo>
                  <a:pt x="852" y="402"/>
                </a:lnTo>
                <a:lnTo>
                  <a:pt x="852" y="373"/>
                </a:lnTo>
                <a:lnTo>
                  <a:pt x="851" y="334"/>
                </a:lnTo>
                <a:lnTo>
                  <a:pt x="847" y="299"/>
                </a:lnTo>
                <a:lnTo>
                  <a:pt x="838" y="284"/>
                </a:lnTo>
                <a:lnTo>
                  <a:pt x="828" y="290"/>
                </a:lnTo>
                <a:lnTo>
                  <a:pt x="822" y="305"/>
                </a:lnTo>
                <a:lnTo>
                  <a:pt x="820" y="322"/>
                </a:lnTo>
                <a:lnTo>
                  <a:pt x="820" y="336"/>
                </a:lnTo>
                <a:lnTo>
                  <a:pt x="819" y="354"/>
                </a:lnTo>
                <a:lnTo>
                  <a:pt x="814" y="372"/>
                </a:lnTo>
                <a:lnTo>
                  <a:pt x="807" y="385"/>
                </a:lnTo>
                <a:lnTo>
                  <a:pt x="799" y="390"/>
                </a:lnTo>
                <a:lnTo>
                  <a:pt x="791" y="383"/>
                </a:lnTo>
                <a:lnTo>
                  <a:pt x="785" y="368"/>
                </a:lnTo>
                <a:lnTo>
                  <a:pt x="781" y="351"/>
                </a:lnTo>
                <a:lnTo>
                  <a:pt x="779" y="339"/>
                </a:lnTo>
                <a:lnTo>
                  <a:pt x="779" y="328"/>
                </a:lnTo>
                <a:lnTo>
                  <a:pt x="777" y="315"/>
                </a:lnTo>
                <a:lnTo>
                  <a:pt x="771" y="306"/>
                </a:lnTo>
                <a:lnTo>
                  <a:pt x="759" y="302"/>
                </a:lnTo>
                <a:lnTo>
                  <a:pt x="753" y="302"/>
                </a:lnTo>
                <a:lnTo>
                  <a:pt x="745" y="302"/>
                </a:lnTo>
                <a:lnTo>
                  <a:pt x="735" y="302"/>
                </a:lnTo>
                <a:lnTo>
                  <a:pt x="722" y="302"/>
                </a:lnTo>
                <a:lnTo>
                  <a:pt x="707" y="302"/>
                </a:lnTo>
                <a:lnTo>
                  <a:pt x="692" y="302"/>
                </a:lnTo>
                <a:lnTo>
                  <a:pt x="676" y="302"/>
                </a:lnTo>
                <a:lnTo>
                  <a:pt x="660" y="302"/>
                </a:lnTo>
                <a:lnTo>
                  <a:pt x="642" y="302"/>
                </a:lnTo>
                <a:lnTo>
                  <a:pt x="626" y="302"/>
                </a:lnTo>
                <a:lnTo>
                  <a:pt x="611" y="302"/>
                </a:lnTo>
                <a:lnTo>
                  <a:pt x="598" y="302"/>
                </a:lnTo>
                <a:lnTo>
                  <a:pt x="586" y="302"/>
                </a:lnTo>
                <a:lnTo>
                  <a:pt x="576" y="302"/>
                </a:lnTo>
                <a:lnTo>
                  <a:pt x="568" y="302"/>
                </a:lnTo>
                <a:lnTo>
                  <a:pt x="563" y="302"/>
                </a:lnTo>
                <a:lnTo>
                  <a:pt x="553" y="302"/>
                </a:lnTo>
                <a:lnTo>
                  <a:pt x="543" y="302"/>
                </a:lnTo>
                <a:lnTo>
                  <a:pt x="534" y="303"/>
                </a:lnTo>
                <a:lnTo>
                  <a:pt x="527" y="304"/>
                </a:lnTo>
                <a:lnTo>
                  <a:pt x="520" y="305"/>
                </a:lnTo>
                <a:lnTo>
                  <a:pt x="516" y="309"/>
                </a:lnTo>
                <a:lnTo>
                  <a:pt x="514" y="312"/>
                </a:lnTo>
                <a:lnTo>
                  <a:pt x="512" y="318"/>
                </a:lnTo>
                <a:lnTo>
                  <a:pt x="511" y="343"/>
                </a:lnTo>
                <a:lnTo>
                  <a:pt x="510" y="386"/>
                </a:lnTo>
                <a:lnTo>
                  <a:pt x="508" y="430"/>
                </a:lnTo>
                <a:lnTo>
                  <a:pt x="507" y="458"/>
                </a:lnTo>
                <a:lnTo>
                  <a:pt x="504" y="479"/>
                </a:lnTo>
                <a:lnTo>
                  <a:pt x="500" y="506"/>
                </a:lnTo>
                <a:lnTo>
                  <a:pt x="493" y="529"/>
                </a:lnTo>
                <a:lnTo>
                  <a:pt x="486" y="539"/>
                </a:lnTo>
                <a:lnTo>
                  <a:pt x="479" y="530"/>
                </a:lnTo>
                <a:lnTo>
                  <a:pt x="471" y="509"/>
                </a:lnTo>
                <a:lnTo>
                  <a:pt x="463" y="483"/>
                </a:lnTo>
                <a:lnTo>
                  <a:pt x="456" y="461"/>
                </a:lnTo>
                <a:lnTo>
                  <a:pt x="451" y="441"/>
                </a:lnTo>
                <a:lnTo>
                  <a:pt x="443" y="407"/>
                </a:lnTo>
                <a:lnTo>
                  <a:pt x="432" y="360"/>
                </a:lnTo>
                <a:lnTo>
                  <a:pt x="419" y="307"/>
                </a:lnTo>
                <a:lnTo>
                  <a:pt x="406" y="252"/>
                </a:lnTo>
                <a:lnTo>
                  <a:pt x="395" y="201"/>
                </a:lnTo>
                <a:lnTo>
                  <a:pt x="386" y="157"/>
                </a:lnTo>
                <a:lnTo>
                  <a:pt x="380" y="125"/>
                </a:lnTo>
                <a:lnTo>
                  <a:pt x="374" y="95"/>
                </a:lnTo>
                <a:lnTo>
                  <a:pt x="368" y="94"/>
                </a:lnTo>
                <a:lnTo>
                  <a:pt x="364" y="109"/>
                </a:lnTo>
                <a:lnTo>
                  <a:pt x="362" y="127"/>
                </a:lnTo>
                <a:lnTo>
                  <a:pt x="355" y="185"/>
                </a:lnTo>
                <a:lnTo>
                  <a:pt x="344" y="277"/>
                </a:lnTo>
                <a:lnTo>
                  <a:pt x="335" y="365"/>
                </a:lnTo>
                <a:lnTo>
                  <a:pt x="330" y="409"/>
                </a:lnTo>
                <a:lnTo>
                  <a:pt x="328" y="423"/>
                </a:lnTo>
                <a:lnTo>
                  <a:pt x="325" y="435"/>
                </a:lnTo>
                <a:lnTo>
                  <a:pt x="319" y="445"/>
                </a:lnTo>
                <a:lnTo>
                  <a:pt x="310" y="448"/>
                </a:lnTo>
                <a:lnTo>
                  <a:pt x="301" y="445"/>
                </a:lnTo>
                <a:lnTo>
                  <a:pt x="295" y="434"/>
                </a:lnTo>
                <a:lnTo>
                  <a:pt x="291" y="420"/>
                </a:lnTo>
                <a:lnTo>
                  <a:pt x="290" y="403"/>
                </a:lnTo>
                <a:lnTo>
                  <a:pt x="290" y="374"/>
                </a:lnTo>
                <a:lnTo>
                  <a:pt x="289" y="335"/>
                </a:lnTo>
                <a:lnTo>
                  <a:pt x="284" y="301"/>
                </a:lnTo>
                <a:lnTo>
                  <a:pt x="275" y="286"/>
                </a:lnTo>
                <a:lnTo>
                  <a:pt x="265" y="291"/>
                </a:lnTo>
                <a:lnTo>
                  <a:pt x="259" y="306"/>
                </a:lnTo>
                <a:lnTo>
                  <a:pt x="257" y="324"/>
                </a:lnTo>
                <a:lnTo>
                  <a:pt x="257" y="337"/>
                </a:lnTo>
                <a:lnTo>
                  <a:pt x="256" y="355"/>
                </a:lnTo>
                <a:lnTo>
                  <a:pt x="251" y="373"/>
                </a:lnTo>
                <a:lnTo>
                  <a:pt x="244" y="386"/>
                </a:lnTo>
                <a:lnTo>
                  <a:pt x="236" y="392"/>
                </a:lnTo>
                <a:lnTo>
                  <a:pt x="228" y="385"/>
                </a:lnTo>
                <a:lnTo>
                  <a:pt x="222" y="370"/>
                </a:lnTo>
                <a:lnTo>
                  <a:pt x="218" y="352"/>
                </a:lnTo>
                <a:lnTo>
                  <a:pt x="216" y="340"/>
                </a:lnTo>
                <a:lnTo>
                  <a:pt x="216" y="329"/>
                </a:lnTo>
                <a:lnTo>
                  <a:pt x="215" y="317"/>
                </a:lnTo>
                <a:lnTo>
                  <a:pt x="210" y="307"/>
                </a:lnTo>
                <a:lnTo>
                  <a:pt x="197" y="303"/>
                </a:lnTo>
                <a:lnTo>
                  <a:pt x="191" y="303"/>
                </a:lnTo>
                <a:lnTo>
                  <a:pt x="183" y="303"/>
                </a:lnTo>
                <a:lnTo>
                  <a:pt x="172" y="303"/>
                </a:lnTo>
                <a:lnTo>
                  <a:pt x="159" y="303"/>
                </a:lnTo>
                <a:lnTo>
                  <a:pt x="145" y="303"/>
                </a:lnTo>
                <a:lnTo>
                  <a:pt x="130" y="303"/>
                </a:lnTo>
                <a:lnTo>
                  <a:pt x="113" y="303"/>
                </a:lnTo>
                <a:lnTo>
                  <a:pt x="97" y="303"/>
                </a:lnTo>
                <a:lnTo>
                  <a:pt x="81" y="303"/>
                </a:lnTo>
                <a:lnTo>
                  <a:pt x="64" y="303"/>
                </a:lnTo>
                <a:lnTo>
                  <a:pt x="48" y="303"/>
                </a:lnTo>
                <a:lnTo>
                  <a:pt x="35" y="303"/>
                </a:lnTo>
                <a:lnTo>
                  <a:pt x="23" y="303"/>
                </a:lnTo>
                <a:lnTo>
                  <a:pt x="13" y="303"/>
                </a:lnTo>
                <a:lnTo>
                  <a:pt x="5" y="303"/>
                </a:lnTo>
                <a:lnTo>
                  <a:pt x="0" y="303"/>
                </a:lnTo>
                <a:lnTo>
                  <a:pt x="1" y="218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" name="Group 122">
            <a:extLst>
              <a:ext uri="{FF2B5EF4-FFF2-40B4-BE49-F238E27FC236}">
                <a16:creationId xmlns:a16="http://schemas.microsoft.com/office/drawing/2014/main" id="{2F0544FD-3363-4887-B4DF-55CABDB36D37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2708275"/>
            <a:ext cx="1593850" cy="1333500"/>
            <a:chOff x="2256" y="720"/>
            <a:chExt cx="1434" cy="1141"/>
          </a:xfrm>
        </p:grpSpPr>
        <p:sp>
          <p:nvSpPr>
            <p:cNvPr id="1049" name="Freeform 108">
              <a:extLst>
                <a:ext uri="{FF2B5EF4-FFF2-40B4-BE49-F238E27FC236}">
                  <a16:creationId xmlns:a16="http://schemas.microsoft.com/office/drawing/2014/main" id="{724C9E69-2D21-4781-A782-DBCE751F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816"/>
              <a:ext cx="202" cy="396"/>
            </a:xfrm>
            <a:custGeom>
              <a:avLst/>
              <a:gdLst>
                <a:gd name="T0" fmla="*/ 1 w 404"/>
                <a:gd name="T1" fmla="*/ 0 h 793"/>
                <a:gd name="T2" fmla="*/ 1 w 404"/>
                <a:gd name="T3" fmla="*/ 0 h 793"/>
                <a:gd name="T4" fmla="*/ 1 w 404"/>
                <a:gd name="T5" fmla="*/ 0 h 793"/>
                <a:gd name="T6" fmla="*/ 1 w 404"/>
                <a:gd name="T7" fmla="*/ 0 h 793"/>
                <a:gd name="T8" fmla="*/ 0 w 404"/>
                <a:gd name="T9" fmla="*/ 0 h 793"/>
                <a:gd name="T10" fmla="*/ 1 w 404"/>
                <a:gd name="T11" fmla="*/ 0 h 793"/>
                <a:gd name="T12" fmla="*/ 1 w 404"/>
                <a:gd name="T13" fmla="*/ 0 h 7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793"/>
                <a:gd name="T23" fmla="*/ 404 w 404"/>
                <a:gd name="T24" fmla="*/ 793 h 7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793">
                  <a:moveTo>
                    <a:pt x="132" y="0"/>
                  </a:moveTo>
                  <a:lnTo>
                    <a:pt x="404" y="479"/>
                  </a:lnTo>
                  <a:lnTo>
                    <a:pt x="188" y="397"/>
                  </a:lnTo>
                  <a:lnTo>
                    <a:pt x="332" y="793"/>
                  </a:lnTo>
                  <a:lnTo>
                    <a:pt x="0" y="253"/>
                  </a:lnTo>
                  <a:lnTo>
                    <a:pt x="228" y="33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Freeform 109">
              <a:extLst>
                <a:ext uri="{FF2B5EF4-FFF2-40B4-BE49-F238E27FC236}">
                  <a16:creationId xmlns:a16="http://schemas.microsoft.com/office/drawing/2014/main" id="{410ED913-F89E-4568-AF91-99CE7BB1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720"/>
              <a:ext cx="158" cy="475"/>
            </a:xfrm>
            <a:custGeom>
              <a:avLst/>
              <a:gdLst>
                <a:gd name="T0" fmla="*/ 1 w 316"/>
                <a:gd name="T1" fmla="*/ 0 h 950"/>
                <a:gd name="T2" fmla="*/ 1 w 316"/>
                <a:gd name="T3" fmla="*/ 1 h 950"/>
                <a:gd name="T4" fmla="*/ 1 w 316"/>
                <a:gd name="T5" fmla="*/ 1 h 950"/>
                <a:gd name="T6" fmla="*/ 0 w 316"/>
                <a:gd name="T7" fmla="*/ 1 h 950"/>
                <a:gd name="T8" fmla="*/ 1 w 316"/>
                <a:gd name="T9" fmla="*/ 1 h 950"/>
                <a:gd name="T10" fmla="*/ 1 w 316"/>
                <a:gd name="T11" fmla="*/ 1 h 950"/>
                <a:gd name="T12" fmla="*/ 1 w 316"/>
                <a:gd name="T13" fmla="*/ 0 h 9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6"/>
                <a:gd name="T22" fmla="*/ 0 h 950"/>
                <a:gd name="T23" fmla="*/ 316 w 316"/>
                <a:gd name="T24" fmla="*/ 950 h 9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6" h="950">
                  <a:moveTo>
                    <a:pt x="316" y="0"/>
                  </a:moveTo>
                  <a:lnTo>
                    <a:pt x="280" y="675"/>
                  </a:lnTo>
                  <a:lnTo>
                    <a:pt x="111" y="447"/>
                  </a:lnTo>
                  <a:lnTo>
                    <a:pt x="0" y="950"/>
                  </a:lnTo>
                  <a:lnTo>
                    <a:pt x="13" y="175"/>
                  </a:lnTo>
                  <a:lnTo>
                    <a:pt x="193" y="413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Freeform 110">
              <a:extLst>
                <a:ext uri="{FF2B5EF4-FFF2-40B4-BE49-F238E27FC236}">
                  <a16:creationId xmlns:a16="http://schemas.microsoft.com/office/drawing/2014/main" id="{4C4CC990-8CA1-490E-A940-DD49CC3AC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008"/>
              <a:ext cx="330" cy="255"/>
            </a:xfrm>
            <a:custGeom>
              <a:avLst/>
              <a:gdLst>
                <a:gd name="T0" fmla="*/ 0 w 661"/>
                <a:gd name="T1" fmla="*/ 0 h 511"/>
                <a:gd name="T2" fmla="*/ 0 w 661"/>
                <a:gd name="T3" fmla="*/ 0 h 511"/>
                <a:gd name="T4" fmla="*/ 0 w 661"/>
                <a:gd name="T5" fmla="*/ 0 h 511"/>
                <a:gd name="T6" fmla="*/ 0 w 661"/>
                <a:gd name="T7" fmla="*/ 0 h 511"/>
                <a:gd name="T8" fmla="*/ 0 w 661"/>
                <a:gd name="T9" fmla="*/ 0 h 511"/>
                <a:gd name="T10" fmla="*/ 0 w 661"/>
                <a:gd name="T11" fmla="*/ 0 h 511"/>
                <a:gd name="T12" fmla="*/ 0 w 661"/>
                <a:gd name="T13" fmla="*/ 0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1"/>
                <a:gd name="T22" fmla="*/ 0 h 511"/>
                <a:gd name="T23" fmla="*/ 661 w 661"/>
                <a:gd name="T24" fmla="*/ 511 h 5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1" h="511">
                  <a:moveTo>
                    <a:pt x="661" y="28"/>
                  </a:moveTo>
                  <a:lnTo>
                    <a:pt x="318" y="461"/>
                  </a:lnTo>
                  <a:lnTo>
                    <a:pt x="312" y="230"/>
                  </a:lnTo>
                  <a:lnTo>
                    <a:pt x="0" y="511"/>
                  </a:lnTo>
                  <a:lnTo>
                    <a:pt x="377" y="0"/>
                  </a:lnTo>
                  <a:lnTo>
                    <a:pt x="384" y="245"/>
                  </a:lnTo>
                  <a:lnTo>
                    <a:pt x="661" y="28"/>
                  </a:lnTo>
                  <a:close/>
                </a:path>
              </a:pathLst>
            </a:custGeom>
            <a:solidFill>
              <a:srgbClr val="B2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30" name="Object 112">
              <a:extLst>
                <a:ext uri="{FF2B5EF4-FFF2-40B4-BE49-F238E27FC236}">
                  <a16:creationId xmlns:a16="http://schemas.microsoft.com/office/drawing/2014/main" id="{6B873B5A-925D-4A3F-897C-04AF3B218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248"/>
            <a:ext cx="3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2234697" imgH="3468986" progId="MS_ClipArt_Gallery.2">
                    <p:embed/>
                  </p:oleObj>
                </mc:Choice>
                <mc:Fallback>
                  <p:oleObj name="Clip" r:id="rId5" imgW="2234697" imgH="3468986" progId="MS_ClipArt_Gallery.2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48"/>
                          <a:ext cx="395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1">
            <a:extLst>
              <a:ext uri="{FF2B5EF4-FFF2-40B4-BE49-F238E27FC236}">
                <a16:creationId xmlns:a16="http://schemas.microsoft.com/office/drawing/2014/main" id="{544A1800-1269-4E88-BB30-65D88B2B66D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820988"/>
            <a:ext cx="1028700" cy="1550987"/>
            <a:chOff x="528" y="816"/>
            <a:chExt cx="926" cy="1329"/>
          </a:xfrm>
        </p:grpSpPr>
        <p:graphicFrame>
          <p:nvGraphicFramePr>
            <p:cNvPr id="1028" name="Object 113">
              <a:extLst>
                <a:ext uri="{FF2B5EF4-FFF2-40B4-BE49-F238E27FC236}">
                  <a16:creationId xmlns:a16="http://schemas.microsoft.com/office/drawing/2014/main" id="{D0977F01-DBA4-4635-8959-BE81D026E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816"/>
            <a:ext cx="686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089965" imgH="1348740" progId="MS_ClipArt_Gallery.2">
                    <p:embed/>
                  </p:oleObj>
                </mc:Choice>
                <mc:Fallback>
                  <p:oleObj name="Clip" r:id="rId7" imgW="1089965" imgH="1348740" progId="MS_ClipArt_Gallery.2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816"/>
                          <a:ext cx="686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14">
              <a:extLst>
                <a:ext uri="{FF2B5EF4-FFF2-40B4-BE49-F238E27FC236}">
                  <a16:creationId xmlns:a16="http://schemas.microsoft.com/office/drawing/2014/main" id="{84E52A92-694E-404A-A1FF-6350A72B7D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96"/>
            <a:ext cx="686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089965" imgH="1348740" progId="MS_ClipArt_Gallery.2">
                    <p:embed/>
                  </p:oleObj>
                </mc:Choice>
                <mc:Fallback>
                  <p:oleObj name="Clip" r:id="rId9" imgW="1089965" imgH="1348740" progId="MS_ClipArt_Gallery.2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96"/>
                          <a:ext cx="686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15">
            <a:extLst>
              <a:ext uri="{FF2B5EF4-FFF2-40B4-BE49-F238E27FC236}">
                <a16:creationId xmlns:a16="http://schemas.microsoft.com/office/drawing/2014/main" id="{4E88EFEB-E71A-4134-AE9B-4CB8B6971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6963" y="2989263"/>
          <a:ext cx="111283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734263" imgH="845820" progId="MS_ClipArt_Gallery.2">
                  <p:embed/>
                </p:oleObj>
              </mc:Choice>
              <mc:Fallback>
                <p:oleObj name="Clip" r:id="rId10" imgW="734263" imgH="845820" progId="MS_ClipArt_Gallery.2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989263"/>
                        <a:ext cx="1112837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116">
            <a:extLst>
              <a:ext uri="{FF2B5EF4-FFF2-40B4-BE49-F238E27FC236}">
                <a16:creationId xmlns:a16="http://schemas.microsoft.com/office/drawing/2014/main" id="{2A44004A-181B-494C-82E9-59732C20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605213"/>
            <a:ext cx="481013" cy="392112"/>
          </a:xfrm>
          <a:prstGeom prst="rightArrow">
            <a:avLst>
              <a:gd name="adj1" fmla="val 50000"/>
              <a:gd name="adj2" fmla="val 322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2" name="AutoShape 117">
            <a:extLst>
              <a:ext uri="{FF2B5EF4-FFF2-40B4-BE49-F238E27FC236}">
                <a16:creationId xmlns:a16="http://schemas.microsoft.com/office/drawing/2014/main" id="{812ABDE7-BD44-432B-A12C-59FD0F7B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605213"/>
            <a:ext cx="481013" cy="392112"/>
          </a:xfrm>
          <a:prstGeom prst="rightArrow">
            <a:avLst>
              <a:gd name="adj1" fmla="val 50000"/>
              <a:gd name="adj2" fmla="val 322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048" name="Retângulo 33">
            <a:extLst>
              <a:ext uri="{FF2B5EF4-FFF2-40B4-BE49-F238E27FC236}">
                <a16:creationId xmlns:a16="http://schemas.microsoft.com/office/drawing/2014/main" id="{E29F78B5-DCD7-4ED2-AEE2-D63D79CA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96975"/>
            <a:ext cx="62642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>
                <a:latin typeface="Calibri" panose="020F0502020204030204" pitchFamily="34" charset="0"/>
              </a:rPr>
              <a:t>Um algoritmo computacional é uma sequência de instruções que opera sobre um conjunto de entradas (valores) de modo a gerar um conjunto de  saída(valores) que seja útil para o usuário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/>
      <p:bldP spid="8205" grpId="0"/>
      <p:bldP spid="8202" grpId="0" animBg="1"/>
      <p:bldP spid="8203" grpId="0" animBg="1"/>
      <p:bldP spid="8204" grpId="0" animBg="1"/>
      <p:bldP spid="8206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Fluxo de Execução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pt-BR" sz="1800" dirty="0"/>
              <a:t>Função: sequência de instruções independente que  executa uma tarefa, com mesma  estrutura de um programa, mas ativado por outro código</a:t>
            </a: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r>
              <a:rPr lang="pt-BR" sz="1800" dirty="0"/>
              <a:t>Uma função pode receber e/ou fornecer dados a outras funções, desde que seja chamada.</a:t>
            </a: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endParaRPr lang="pt-BR"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r>
              <a:rPr lang="pt-BR" sz="1800" dirty="0"/>
              <a:t>Todo programa em C tem pelo menos uma função (a </a:t>
            </a:r>
            <a:r>
              <a:rPr lang="pt-BR" sz="1800" i="1" dirty="0" err="1"/>
              <a:t>main</a:t>
            </a:r>
            <a:r>
              <a:rPr lang="pt-BR" sz="1800" dirty="0"/>
              <a:t>) que é automaticamente ativada quando o programa é iniciado. Pode chamar outras funções, algumas das quais, podem ainda chamar outras e assim por diante.</a:t>
            </a:r>
            <a:endParaRPr sz="1800" dirty="0"/>
          </a:p>
          <a:p>
            <a:pPr marL="285750" indent="-285750">
              <a:spcBef>
                <a:spcPts val="900"/>
              </a:spcBef>
              <a:buClr>
                <a:srgbClr val="000000"/>
              </a:buClr>
              <a:buSzPts val="2000"/>
            </a:pPr>
            <a:r>
              <a:rPr lang="pt-BR" sz="1800" dirty="0"/>
              <a:t>  Toda função tem seu próprio nome, e quando este nome é encontrado  na execução de outra função, a execução do programa é desviado para o corpo da função. Quando ela retorna, retorna para o ponto de onde saiu.</a:t>
            </a:r>
            <a:endParaRPr sz="1800" dirty="0"/>
          </a:p>
          <a:p>
            <a:pPr marL="205978" indent="-205978">
              <a:spcBef>
                <a:spcPts val="900"/>
              </a:spcBef>
              <a:buSzPts val="1500"/>
              <a:buNone/>
            </a:pPr>
            <a:endParaRPr sz="1800" dirty="0"/>
          </a:p>
          <a:p>
            <a:pPr marL="257175">
              <a:spcBef>
                <a:spcPts val="900"/>
              </a:spcBef>
              <a:buClr>
                <a:srgbClr val="000000"/>
              </a:buClr>
              <a:buSzPts val="2000"/>
              <a:buNone/>
            </a:pPr>
            <a:endParaRPr sz="1800" dirty="0"/>
          </a:p>
          <a:p>
            <a:pPr marL="257175">
              <a:spcBef>
                <a:spcPts val="900"/>
              </a:spcBef>
              <a:buSzPts val="1500"/>
              <a:buNone/>
            </a:pPr>
            <a:endParaRPr sz="1500" dirty="0"/>
          </a:p>
        </p:txBody>
      </p:sp>
      <p:pic>
        <p:nvPicPr>
          <p:cNvPr id="352" name="Google Shape;3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708" y="2348880"/>
            <a:ext cx="5256584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/>
          <p:nvPr/>
        </p:nvSpPr>
        <p:spPr>
          <a:xfrm>
            <a:off x="1485900" y="2078831"/>
            <a:ext cx="6515100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ker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44"/>
          <p:cNvSpPr txBox="1"/>
          <p:nvPr/>
        </p:nvSpPr>
        <p:spPr>
          <a:xfrm>
            <a:off x="6573442" y="5200651"/>
            <a:ext cx="135731" cy="59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4"/>
          <p:cNvSpPr/>
          <p:nvPr/>
        </p:nvSpPr>
        <p:spPr>
          <a:xfrm>
            <a:off x="571497" y="2574428"/>
            <a:ext cx="8136735" cy="1548213"/>
          </a:xfrm>
          <a:prstGeom prst="rect">
            <a:avLst/>
          </a:prstGeom>
          <a:noFill/>
          <a:ln>
            <a:solidFill>
              <a:srgbClr val="1955FF"/>
            </a:solidFill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tipo_do_dado_de_retorno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</a:t>
            </a:r>
            <a:r>
              <a:rPr lang="pt-BR" sz="12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nome_da_função</a:t>
            </a:r>
            <a:r>
              <a:rPr lang="pt-BR" sz="1200" b="1" kern="0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 tipo var</a:t>
            </a:r>
            <a:r>
              <a:rPr lang="pt-BR" sz="1200" b="1" kern="0" baseline="-2500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, tipo var</a:t>
            </a:r>
            <a:r>
              <a:rPr lang="pt-BR" sz="1200" b="1" kern="0" baseline="-2500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2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,...,tipo </a:t>
            </a:r>
            <a:r>
              <a:rPr lang="pt-BR" sz="1200" b="1" kern="0" dirty="0" err="1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var</a:t>
            </a:r>
            <a:r>
              <a:rPr lang="pt-BR" sz="1200" b="1" kern="0" baseline="-25000" dirty="0" err="1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)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{</a:t>
            </a:r>
            <a:endParaRPr sz="1200" b="1" i="1" kern="0" dirty="0">
              <a:solidFill>
                <a:srgbClr val="3333CC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     </a:t>
            </a:r>
            <a:r>
              <a:rPr lang="pt-BR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...</a:t>
            </a:r>
            <a:endParaRPr sz="1200" b="1" i="1" kern="0" dirty="0">
              <a:solidFill>
                <a:srgbClr val="000000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     ...	</a:t>
            </a:r>
            <a:r>
              <a:rPr lang="pt-BR" sz="1200" b="1" kern="0" dirty="0">
                <a:solidFill>
                  <a:srgbClr val="990000"/>
                </a:solidFill>
                <a:latin typeface="Arial"/>
                <a:cs typeface="Arial"/>
                <a:sym typeface="Times New Roman"/>
              </a:rPr>
              <a:t>Corpo da função: </a:t>
            </a:r>
            <a:r>
              <a:rPr lang="pt-BR" sz="1200" b="1" kern="0" dirty="0" err="1">
                <a:solidFill>
                  <a:srgbClr val="990000"/>
                </a:solidFill>
                <a:latin typeface="Arial"/>
                <a:cs typeface="Arial"/>
                <a:sym typeface="Times New Roman"/>
              </a:rPr>
              <a:t>seqüência</a:t>
            </a:r>
            <a:r>
              <a:rPr lang="pt-BR" sz="1200" b="1" kern="0" dirty="0">
                <a:solidFill>
                  <a:srgbClr val="990000"/>
                </a:solidFill>
                <a:latin typeface="Arial"/>
                <a:cs typeface="Arial"/>
                <a:sym typeface="Times New Roman"/>
              </a:rPr>
              <a:t> de instruções</a:t>
            </a:r>
            <a:endParaRPr sz="1200" b="1" kern="0" dirty="0">
              <a:solidFill>
                <a:srgbClr val="99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     ...</a:t>
            </a:r>
            <a:endParaRPr sz="1200" b="1" i="1" kern="0" dirty="0">
              <a:solidFill>
                <a:srgbClr val="000000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     </a:t>
            </a:r>
            <a:r>
              <a:rPr lang="pt-BR" sz="1200" b="1" i="1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return</a:t>
            </a:r>
            <a:r>
              <a:rPr lang="pt-BR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(valor de retorno);</a:t>
            </a:r>
            <a:endParaRPr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200" b="1" i="1" kern="0" dirty="0">
              <a:solidFill>
                <a:srgbClr val="3333CC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i="1" kern="0" dirty="0">
                <a:solidFill>
                  <a:srgbClr val="3333C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}</a:t>
            </a:r>
            <a:endParaRPr sz="1200" b="1" i="1" kern="0" dirty="0">
              <a:solidFill>
                <a:srgbClr val="3333CC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</p:txBody>
      </p:sp>
      <p:sp>
        <p:nvSpPr>
          <p:cNvPr id="1033" name="Google Shape;1033;p44"/>
          <p:cNvSpPr txBox="1"/>
          <p:nvPr/>
        </p:nvSpPr>
        <p:spPr>
          <a:xfrm>
            <a:off x="231528" y="989778"/>
            <a:ext cx="3980379" cy="50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4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 programa C não pode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4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 duas funções com o mesmo nome.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4" name="Google Shape;1034;p44"/>
          <p:cNvCxnSpPr>
            <a:cxnSpLocks/>
          </p:cNvCxnSpPr>
          <p:nvPr/>
        </p:nvCxnSpPr>
        <p:spPr>
          <a:xfrm>
            <a:off x="2771800" y="1518425"/>
            <a:ext cx="792088" cy="560406"/>
          </a:xfrm>
          <a:prstGeom prst="straightConnector1">
            <a:avLst/>
          </a:prstGeom>
          <a:noFill/>
          <a:ln w="31750" cap="flat" cmpd="sng">
            <a:solidFill>
              <a:srgbClr val="FF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5" name="Google Shape;1035;p44"/>
          <p:cNvSpPr txBox="1"/>
          <p:nvPr/>
        </p:nvSpPr>
        <p:spPr>
          <a:xfrm>
            <a:off x="260462" y="4656698"/>
            <a:ext cx="1913247" cy="210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tipo do  valor (</a:t>
            </a:r>
            <a:r>
              <a:rPr lang="pt-BR" sz="1200" b="1" kern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int,char,float,void</a:t>
            </a:r>
            <a:r>
              <a:rPr lang="pt-BR" sz="1200" b="1" kern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,...) que a função retorna no término de sua execução. Esse valor é enviado à rotina que fez a chamada da função (função de origem).   Se </a:t>
            </a:r>
            <a:r>
              <a:rPr lang="pt-BR" sz="1200" b="1" kern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pt-BR" sz="1200" b="1" kern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, significa que a função não tem valor de retorno</a:t>
            </a:r>
            <a:endParaRPr lang="pt-BR" sz="900" b="1" kern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44"/>
          <p:cNvCxnSpPr>
            <a:cxnSpLocks/>
          </p:cNvCxnSpPr>
          <p:nvPr/>
        </p:nvCxnSpPr>
        <p:spPr>
          <a:xfrm flipV="1">
            <a:off x="1143000" y="2812095"/>
            <a:ext cx="192882" cy="184460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7" name="Google Shape;1037;p44"/>
          <p:cNvSpPr txBox="1"/>
          <p:nvPr/>
        </p:nvSpPr>
        <p:spPr>
          <a:xfrm>
            <a:off x="6312730" y="4511201"/>
            <a:ext cx="1897856" cy="6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200" b="1" kern="0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Consiste no bloco de comandos que compõem a função</a:t>
            </a:r>
            <a:r>
              <a:rPr lang="pt-BR" sz="900" b="1" kern="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8" name="Google Shape;1038;p44"/>
          <p:cNvCxnSpPr>
            <a:cxnSpLocks/>
          </p:cNvCxnSpPr>
          <p:nvPr/>
        </p:nvCxnSpPr>
        <p:spPr>
          <a:xfrm flipH="1" flipV="1">
            <a:off x="5572724" y="3422674"/>
            <a:ext cx="740006" cy="1088527"/>
          </a:xfrm>
          <a:prstGeom prst="straightConnector1">
            <a:avLst/>
          </a:prstGeom>
          <a:noFill/>
          <a:ln w="31750" cap="flat" cmpd="sng">
            <a:solidFill>
              <a:srgbClr val="CF0E3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9" name="Google Shape;1039;p44"/>
          <p:cNvSpPr/>
          <p:nvPr/>
        </p:nvSpPr>
        <p:spPr>
          <a:xfrm>
            <a:off x="4211906" y="867318"/>
            <a:ext cx="4496325" cy="136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Lista de Parâmetros: Declaração das variáveis que  armazenam os valores recebidos.  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Se uma função não tem uma lista de parâmetros colocamos  </a:t>
            </a:r>
            <a:r>
              <a:rPr lang="pt-BR" sz="1200" b="1" kern="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void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: Essas variáveis (parâmetros)  armazenam  os valores  transmitidos quando a função é ativada.  Se </a:t>
            </a:r>
            <a:r>
              <a:rPr lang="pt-BR" sz="1200" b="1" kern="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void</a:t>
            </a:r>
            <a:r>
              <a:rPr lang="pt-BR" sz="1200" b="1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, significa ausência de parâmetros</a:t>
            </a:r>
            <a:endParaRPr sz="1200" b="1" kern="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  <a:sym typeface="Times New Roman"/>
            </a:endParaRPr>
          </a:p>
        </p:txBody>
      </p:sp>
      <p:cxnSp>
        <p:nvCxnSpPr>
          <p:cNvPr id="1040" name="Google Shape;1040;p44"/>
          <p:cNvCxnSpPr>
            <a:cxnSpLocks/>
          </p:cNvCxnSpPr>
          <p:nvPr/>
        </p:nvCxnSpPr>
        <p:spPr>
          <a:xfrm flipH="1">
            <a:off x="5796136" y="2078831"/>
            <a:ext cx="288032" cy="495597"/>
          </a:xfrm>
          <a:prstGeom prst="straightConnector1">
            <a:avLst/>
          </a:prstGeom>
          <a:noFill/>
          <a:ln w="31750" cap="flat" cmpd="sng">
            <a:solidFill>
              <a:srgbClr val="1955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1" name="Google Shape;104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Estrutura de uma função</a:t>
            </a:r>
            <a:endParaRPr dirty="0"/>
          </a:p>
        </p:txBody>
      </p:sp>
      <p:sp>
        <p:nvSpPr>
          <p:cNvPr id="1042" name="Google Shape;1042;p44"/>
          <p:cNvSpPr txBox="1"/>
          <p:nvPr/>
        </p:nvSpPr>
        <p:spPr>
          <a:xfrm>
            <a:off x="3195130" y="5089648"/>
            <a:ext cx="2779651" cy="148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113" tIns="34556" rIns="69113" bIns="34556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200" b="1" kern="0" dirty="0" err="1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pt-BR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duas finalidades: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2629" lvl="1" indent="-72629" defTabSz="685800" eaLnBrk="1" fontAlgn="auto" hangingPunct="1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Encerrar a execução da função, retornando para quem a chamou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2629" lvl="1" indent="-72629" defTabSz="685800" eaLnBrk="1" fontAlgn="auto" hangingPunct="1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 opcionalmente, um valor para a função que chamou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43" name="Google Shape;1043;p44"/>
          <p:cNvCxnSpPr>
            <a:cxnSpLocks/>
          </p:cNvCxnSpPr>
          <p:nvPr/>
        </p:nvCxnSpPr>
        <p:spPr>
          <a:xfrm flipH="1" flipV="1">
            <a:off x="2876496" y="3741652"/>
            <a:ext cx="399360" cy="150821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2006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ctr" anchorCtr="0">
            <a:noAutofit/>
          </a:bodyPr>
          <a:lstStyle/>
          <a:p>
            <a:r>
              <a:rPr lang="pt-BR"/>
              <a:t>Usando Funções</a:t>
            </a:r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subTitle" idx="4294967295"/>
          </p:nvPr>
        </p:nvSpPr>
        <p:spPr>
          <a:xfrm>
            <a:off x="544698" y="1078678"/>
            <a:ext cx="8562975" cy="109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 indent="-257175">
              <a:spcBef>
                <a:spcPts val="0"/>
              </a:spcBef>
              <a:buSzPts val="1500"/>
            </a:pPr>
            <a:r>
              <a:rPr lang="pt-BR" sz="1500" dirty="0"/>
              <a:t>Funções em C </a:t>
            </a:r>
            <a:r>
              <a:rPr lang="pt-BR" sz="1500" u="sng" dirty="0"/>
              <a:t>recebem </a:t>
            </a:r>
            <a:r>
              <a:rPr lang="pt-BR" sz="1500" dirty="0"/>
              <a:t>VALORES (e não nomes de variáveis) e </a:t>
            </a:r>
            <a:r>
              <a:rPr lang="pt-BR" sz="1500" u="sng" dirty="0"/>
              <a:t>retornam VALORES</a:t>
            </a:r>
            <a:r>
              <a:rPr lang="pt-BR" sz="1500" dirty="0"/>
              <a:t>.</a:t>
            </a:r>
            <a:endParaRPr dirty="0"/>
          </a:p>
          <a:p>
            <a:pPr marL="257175" indent="-257175">
              <a:spcBef>
                <a:spcPts val="300"/>
              </a:spcBef>
              <a:buSzPts val="1500"/>
              <a:buNone/>
            </a:pPr>
            <a:endParaRPr sz="1500" dirty="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521550" y="1547279"/>
            <a:ext cx="8368939" cy="4258039"/>
            <a:chOff x="299" y="864"/>
            <a:chExt cx="5464" cy="2764"/>
          </a:xfrm>
        </p:grpSpPr>
        <p:sp>
          <p:nvSpPr>
            <p:cNvPr id="372" name="Google Shape;372;p14"/>
            <p:cNvSpPr txBox="1"/>
            <p:nvPr/>
          </p:nvSpPr>
          <p:spPr>
            <a:xfrm>
              <a:off x="299" y="1197"/>
              <a:ext cx="3139" cy="200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f(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x,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y)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z = x*x + y*y;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printf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("%f^2 + %f^2  = %f\n",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x,y,z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400" b="1" kern="0" dirty="0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z;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int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main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void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z = 1.0;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w = 2.0;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printf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("%f\n",10+f(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z,w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)); /*imprime 15*/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4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0;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4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  <a:endParaRPr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</p:txBody>
        </p:sp>
        <p:sp>
          <p:nvSpPr>
            <p:cNvPr id="373" name="Google Shape;373;p14"/>
            <p:cNvSpPr txBox="1"/>
            <p:nvPr/>
          </p:nvSpPr>
          <p:spPr>
            <a:xfrm>
              <a:off x="3657" y="2663"/>
              <a:ext cx="1912" cy="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f  é chamada com o primeiro</a:t>
              </a:r>
              <a:endParaRPr i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argumento igual a 1.0 e o</a:t>
              </a:r>
              <a:endParaRPr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segundo argumento igual a 2.0</a:t>
              </a:r>
              <a:endParaRPr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4" name="Google Shape;374;p14"/>
            <p:cNvSpPr txBox="1"/>
            <p:nvPr/>
          </p:nvSpPr>
          <p:spPr>
            <a:xfrm>
              <a:off x="3752" y="1060"/>
              <a:ext cx="2011" cy="1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Numa área local e isolada de</a:t>
              </a:r>
              <a:endParaRPr sz="1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memória, x recebe o valor de 1.0 e</a:t>
              </a:r>
              <a:endParaRPr sz="1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y recebe o valor de 2.0 e g retorna</a:t>
              </a:r>
              <a:endParaRPr sz="1600" i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o valor calculado de 5.0. Ao</a:t>
              </a:r>
              <a:endParaRPr sz="1600" i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terminar, esta memória local</a:t>
              </a:r>
              <a:endParaRPr sz="1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é totalmente apagada !</a:t>
              </a:r>
              <a:endParaRPr sz="1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943" y="2920"/>
              <a:ext cx="1912" cy="708"/>
            </a:xfrm>
            <a:custGeom>
              <a:avLst/>
              <a:gdLst/>
              <a:ahLst/>
              <a:cxnLst/>
              <a:rect l="l" t="t" r="r" b="b"/>
              <a:pathLst>
                <a:path w="3019425" h="784885" extrusionOk="0">
                  <a:moveTo>
                    <a:pt x="0" y="0"/>
                  </a:moveTo>
                  <a:cubicBezTo>
                    <a:pt x="662781" y="345281"/>
                    <a:pt x="1325563" y="690563"/>
                    <a:pt x="1828800" y="771525"/>
                  </a:cubicBezTo>
                  <a:cubicBezTo>
                    <a:pt x="2332037" y="852487"/>
                    <a:pt x="2860675" y="541337"/>
                    <a:pt x="3019425" y="485775"/>
                  </a:cubicBezTo>
                </a:path>
              </a:pathLst>
            </a:custGeom>
            <a:noFill/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812" y="2039"/>
              <a:ext cx="246" cy="594"/>
            </a:xfrm>
            <a:custGeom>
              <a:avLst/>
              <a:gdLst/>
              <a:ahLst/>
              <a:cxnLst/>
              <a:rect l="l" t="t" r="r" b="b"/>
              <a:pathLst>
                <a:path w="389803" h="733425" extrusionOk="0">
                  <a:moveTo>
                    <a:pt x="0" y="733425"/>
                  </a:moveTo>
                  <a:cubicBezTo>
                    <a:pt x="169069" y="670718"/>
                    <a:pt x="338138" y="608012"/>
                    <a:pt x="381000" y="485775"/>
                  </a:cubicBezTo>
                  <a:cubicBezTo>
                    <a:pt x="423863" y="363537"/>
                    <a:pt x="298450" y="92075"/>
                    <a:pt x="257175" y="0"/>
                  </a:cubicBezTo>
                </a:path>
              </a:pathLst>
            </a:custGeom>
            <a:noFill/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 rot="558144">
              <a:off x="2083" y="881"/>
              <a:ext cx="2074" cy="559"/>
            </a:xfrm>
            <a:custGeom>
              <a:avLst/>
              <a:gdLst/>
              <a:ahLst/>
              <a:cxnLst/>
              <a:rect l="l" t="t" r="r" b="b"/>
              <a:pathLst>
                <a:path w="2200275" h="299477" extrusionOk="0">
                  <a:moveTo>
                    <a:pt x="2200275" y="13727"/>
                  </a:moveTo>
                  <a:cubicBezTo>
                    <a:pt x="1821656" y="-561"/>
                    <a:pt x="1443037" y="-14848"/>
                    <a:pt x="1076325" y="32777"/>
                  </a:cubicBezTo>
                  <a:cubicBezTo>
                    <a:pt x="709613" y="80402"/>
                    <a:pt x="354806" y="189939"/>
                    <a:pt x="0" y="299477"/>
                  </a:cubicBezTo>
                </a:path>
              </a:pathLst>
            </a:custGeom>
            <a:noFill/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160" y="1883"/>
              <a:ext cx="891" cy="861"/>
            </a:xfrm>
            <a:custGeom>
              <a:avLst/>
              <a:gdLst/>
              <a:ahLst/>
              <a:cxnLst/>
              <a:rect l="l" t="t" r="r" b="b"/>
              <a:pathLst>
                <a:path w="884816" h="1362075" extrusionOk="0">
                  <a:moveTo>
                    <a:pt x="0" y="0"/>
                  </a:moveTo>
                  <a:cubicBezTo>
                    <a:pt x="352425" y="67468"/>
                    <a:pt x="704850" y="134937"/>
                    <a:pt x="828675" y="361950"/>
                  </a:cubicBezTo>
                  <a:cubicBezTo>
                    <a:pt x="952500" y="588963"/>
                    <a:pt x="847725" y="975519"/>
                    <a:pt x="742950" y="1362075"/>
                  </a:cubicBezTo>
                </a:path>
              </a:pathLst>
            </a:custGeom>
            <a:noFill/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14"/>
            <p:cNvCxnSpPr/>
            <p:nvPr/>
          </p:nvCxnSpPr>
          <p:spPr>
            <a:xfrm>
              <a:off x="1788" y="2880"/>
              <a:ext cx="330" cy="0"/>
            </a:xfrm>
            <a:prstGeom prst="straightConnector1">
              <a:avLst/>
            </a:prstGeom>
            <a:noFill/>
            <a:ln w="28575" cap="flat" cmpd="sng">
              <a:solidFill>
                <a:srgbClr val="0005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0" name="Google Shape;380;p14"/>
            <p:cNvSpPr/>
            <p:nvPr/>
          </p:nvSpPr>
          <p:spPr>
            <a:xfrm>
              <a:off x="2458" y="3253"/>
              <a:ext cx="216" cy="2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935" y="2220"/>
              <a:ext cx="216" cy="2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012" y="864"/>
              <a:ext cx="216" cy="2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943" y="2016"/>
              <a:ext cx="216" cy="2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ctr" anchorCtr="0">
            <a:noAutofit/>
          </a:bodyPr>
          <a:lstStyle/>
          <a:p>
            <a:r>
              <a:rPr lang="pt-BR"/>
              <a:t>Usando Funções</a:t>
            </a:r>
            <a:endParaRPr/>
          </a:p>
        </p:txBody>
      </p:sp>
      <p:sp>
        <p:nvSpPr>
          <p:cNvPr id="389" name="Google Shape;38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04788" indent="-204788">
              <a:spcBef>
                <a:spcPts val="0"/>
              </a:spcBef>
              <a:buSzPts val="1350"/>
            </a:pPr>
            <a:r>
              <a:rPr lang="pt-BR" sz="1600" dirty="0"/>
              <a:t>Como são valores que são passados para a função, ela desconhece as variáveis que continham estes valores. Os nomes podem coincidir, mas são variáveis distintas.</a:t>
            </a: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lang="pt-BR"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lang="pt-BR"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endParaRPr lang="pt-BR" sz="1600" dirty="0"/>
          </a:p>
          <a:p>
            <a:pPr marL="0" indent="0">
              <a:spcBef>
                <a:spcPts val="270"/>
              </a:spcBef>
              <a:buSzPts val="1350"/>
              <a:buNone/>
            </a:pPr>
            <a:r>
              <a:rPr lang="pt-BR" sz="1600" dirty="0"/>
              <a:t>Há uma maneira de fazer com que uma função em C altere o valor de uma variável que pertence ao código que a chamou. A possibilidade de alterar valores de variáveis que pertencem a outras funções, torna as funções em C muito poderosas, mas também requerem atenção redobrada (pois alteram o ambiente).</a:t>
            </a:r>
            <a:endParaRPr sz="1600" dirty="0"/>
          </a:p>
        </p:txBody>
      </p:sp>
      <p:grpSp>
        <p:nvGrpSpPr>
          <p:cNvPr id="390" name="Google Shape;390;p15"/>
          <p:cNvGrpSpPr/>
          <p:nvPr/>
        </p:nvGrpSpPr>
        <p:grpSpPr>
          <a:xfrm>
            <a:off x="784567" y="1845246"/>
            <a:ext cx="8114109" cy="3270647"/>
            <a:chOff x="-343" y="725"/>
            <a:chExt cx="6815" cy="2747"/>
          </a:xfrm>
        </p:grpSpPr>
        <p:sp>
          <p:nvSpPr>
            <p:cNvPr id="391" name="Google Shape;391;p15"/>
            <p:cNvSpPr txBox="1"/>
            <p:nvPr/>
          </p:nvSpPr>
          <p:spPr>
            <a:xfrm>
              <a:off x="-343" y="725"/>
              <a:ext cx="5116" cy="274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dobra(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x)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x = 2 * x;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600" b="1" kern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600" b="1" kern="0" dirty="0">
                  <a:solidFill>
                    <a:srgbClr val="FF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x;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int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main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void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x = 5.0;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printf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("%f\n", dobra(x)); /*imprime 10.0 */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printf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("%f\n", x); /* imprime 5.0 */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0;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</p:txBody>
        </p:sp>
        <p:sp>
          <p:nvSpPr>
            <p:cNvPr id="392" name="Google Shape;392;p15"/>
            <p:cNvSpPr txBox="1"/>
            <p:nvPr/>
          </p:nvSpPr>
          <p:spPr>
            <a:xfrm>
              <a:off x="4933" y="1278"/>
              <a:ext cx="1404" cy="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são variáveis distintas</a:t>
              </a:r>
              <a:endParaRPr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3" name="Google Shape;393;p15"/>
            <p:cNvSpPr txBox="1"/>
            <p:nvPr/>
          </p:nvSpPr>
          <p:spPr>
            <a:xfrm>
              <a:off x="5004" y="2768"/>
              <a:ext cx="1468" cy="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o valor de x permanece</a:t>
              </a:r>
              <a:endParaRPr sz="16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i="1" ker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inalterado !!</a:t>
              </a:r>
              <a:endParaRPr sz="16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394" name="Google Shape;394;p15"/>
            <p:cNvCxnSpPr>
              <a:cxnSpLocks/>
            </p:cNvCxnSpPr>
            <p:nvPr/>
          </p:nvCxnSpPr>
          <p:spPr>
            <a:xfrm flipH="1">
              <a:off x="4562" y="2900"/>
              <a:ext cx="443" cy="0"/>
            </a:xfrm>
            <a:prstGeom prst="straightConnector1">
              <a:avLst/>
            </a:prstGeom>
            <a:noFill/>
            <a:ln w="15875" cap="flat" cmpd="sng">
              <a:solidFill>
                <a:srgbClr val="00051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>
              <a:off x="2052" y="1511"/>
              <a:ext cx="2881" cy="1088"/>
            </a:xfrm>
            <a:custGeom>
              <a:avLst/>
              <a:gdLst/>
              <a:ahLst/>
              <a:cxnLst/>
              <a:rect l="l" t="t" r="r" b="b"/>
              <a:pathLst>
                <a:path w="2655651" h="1449421" extrusionOk="0">
                  <a:moveTo>
                    <a:pt x="2655651" y="0"/>
                  </a:moveTo>
                  <a:cubicBezTo>
                    <a:pt x="1836095" y="136998"/>
                    <a:pt x="1016540" y="273996"/>
                    <a:pt x="573932" y="515566"/>
                  </a:cubicBezTo>
                  <a:cubicBezTo>
                    <a:pt x="131323" y="757136"/>
                    <a:pt x="77821" y="1305128"/>
                    <a:pt x="0" y="1449421"/>
                  </a:cubicBezTo>
                </a:path>
              </a:pathLst>
            </a:custGeom>
            <a:noFill/>
            <a:ln w="22225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628" y="939"/>
              <a:ext cx="3305" cy="693"/>
            </a:xfrm>
            <a:custGeom>
              <a:avLst/>
              <a:gdLst/>
              <a:ahLst/>
              <a:cxnLst/>
              <a:rect l="l" t="t" r="r" b="b"/>
              <a:pathLst>
                <a:path w="3239310" h="307728" extrusionOk="0">
                  <a:moveTo>
                    <a:pt x="3239310" y="243192"/>
                  </a:moveTo>
                  <a:cubicBezTo>
                    <a:pt x="2220337" y="287777"/>
                    <a:pt x="1201365" y="332362"/>
                    <a:pt x="661480" y="291830"/>
                  </a:cubicBezTo>
                  <a:cubicBezTo>
                    <a:pt x="121595" y="251298"/>
                    <a:pt x="60797" y="125649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rgbClr val="000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ctrTitle"/>
          </p:nvPr>
        </p:nvSpPr>
        <p:spPr>
          <a:xfrm>
            <a:off x="685800" y="245507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Construindo as funções do exemplo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>
            <a:spLocks noGrp="1"/>
          </p:cNvSpPr>
          <p:nvPr>
            <p:ph type="title"/>
          </p:nvPr>
        </p:nvSpPr>
        <p:spPr>
          <a:xfrm>
            <a:off x="280019" y="914113"/>
            <a:ext cx="8609874" cy="49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Analisando a Solução</a:t>
            </a:r>
            <a:endParaRPr/>
          </a:p>
        </p:txBody>
      </p:sp>
      <p:graphicFrame>
        <p:nvGraphicFramePr>
          <p:cNvPr id="408" name="Google Shape;408;p17"/>
          <p:cNvGraphicFramePr/>
          <p:nvPr/>
        </p:nvGraphicFramePr>
        <p:xfrm>
          <a:off x="3095410" y="1825441"/>
          <a:ext cx="2590800" cy="39087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2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94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de dados do ponto A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1431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19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de dados do ponto B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7631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de dados do ponto C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2388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2F9F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06">
                <a:tc rowSpan="3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Calcular perímetro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2856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Calcular d(A,B)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2856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Calcular d(A,C)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334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Calcular d(B,C)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430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moldura</a:t>
                      </a:r>
                      <a:endParaRPr sz="1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perímetro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06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moldura</a:t>
                      </a:r>
                      <a:endParaRPr sz="800"/>
                    </a:p>
                  </a:txBody>
                  <a:tcPr marL="0" marR="0" marT="861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" name="Google Shape;409;p17"/>
          <p:cNvSpPr txBox="1"/>
          <p:nvPr/>
        </p:nvSpPr>
        <p:spPr>
          <a:xfrm>
            <a:off x="2519363" y="1481137"/>
            <a:ext cx="1639491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Algoritmo: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6724435" y="3611379"/>
            <a:ext cx="1964531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Códigos com reuso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6910173" y="4351947"/>
            <a:ext cx="1964531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funções para implementá-los.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12" name="Google Shape;412;p17"/>
          <p:cNvCxnSpPr/>
          <p:nvPr/>
        </p:nvCxnSpPr>
        <p:spPr>
          <a:xfrm>
            <a:off x="5698116" y="3287528"/>
            <a:ext cx="971550" cy="432197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413" name="Google Shape;413;p17"/>
          <p:cNvCxnSpPr/>
          <p:nvPr/>
        </p:nvCxnSpPr>
        <p:spPr>
          <a:xfrm>
            <a:off x="5751695" y="3773303"/>
            <a:ext cx="864394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414" name="Google Shape;414;p17"/>
          <p:cNvCxnSpPr/>
          <p:nvPr/>
        </p:nvCxnSpPr>
        <p:spPr>
          <a:xfrm rot="10800000" flipH="1">
            <a:off x="5751695" y="3780447"/>
            <a:ext cx="925115" cy="425053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415" name="Google Shape;415;p17"/>
          <p:cNvCxnSpPr/>
          <p:nvPr/>
        </p:nvCxnSpPr>
        <p:spPr>
          <a:xfrm rot="10800000" flipH="1">
            <a:off x="5751694" y="3935229"/>
            <a:ext cx="1079897" cy="682228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416" name="Google Shape;416;p17"/>
          <p:cNvCxnSpPr/>
          <p:nvPr/>
        </p:nvCxnSpPr>
        <p:spPr>
          <a:xfrm rot="10800000" flipH="1">
            <a:off x="5698116" y="3935228"/>
            <a:ext cx="1188244" cy="1551384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417" name="Google Shape;417;p17"/>
          <p:cNvSpPr txBox="1"/>
          <p:nvPr/>
        </p:nvSpPr>
        <p:spPr>
          <a:xfrm>
            <a:off x="585253" y="2279523"/>
            <a:ext cx="2268643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AutoNum type="arabicPeriod" startAt="2"/>
            </a:pPr>
            <a:r>
              <a:rPr lang="pt-BR" sz="1350" ker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Tarefa  </a:t>
            </a:r>
            <a:r>
              <a:rPr lang="pt-BR" sz="1350" b="1" ker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calcular perímetro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85253" y="2654754"/>
            <a:ext cx="2268643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AutoNum type="arabicPeriod" startAt="3"/>
            </a:pPr>
            <a:r>
              <a:rPr lang="pt-BR" sz="1350" ker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Tarefa  </a:t>
            </a:r>
            <a:r>
              <a:rPr lang="pt-BR" sz="1350" b="1" ker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exibir perímetro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585253" y="1904292"/>
            <a:ext cx="194429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Arial"/>
              <a:buAutoNum type="arabicPeriod"/>
            </a:pPr>
            <a:r>
              <a:rPr lang="pt-BR" sz="1350" kern="0">
                <a:solidFill>
                  <a:srgbClr val="990099"/>
                </a:solidFill>
                <a:latin typeface="Calibri"/>
                <a:ea typeface="Calibri"/>
                <a:cs typeface="Calibri"/>
                <a:sym typeface="Calibri"/>
              </a:rPr>
              <a:t>Tarefa  </a:t>
            </a:r>
            <a:r>
              <a:rPr lang="pt-BR" sz="1350" b="1" kern="0">
                <a:solidFill>
                  <a:srgbClr val="990099"/>
                </a:solidFill>
                <a:latin typeface="Calibri"/>
                <a:ea typeface="Calibri"/>
                <a:cs typeface="Calibri"/>
                <a:sym typeface="Calibri"/>
              </a:rPr>
              <a:t>obter pontos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Criando a função para cálculo da distância</a:t>
            </a: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>
              <a:lnSpc>
                <a:spcPct val="90000"/>
              </a:lnSpc>
              <a:spcBef>
                <a:spcPts val="0"/>
              </a:spcBef>
              <a:buSzPts val="1500"/>
            </a:pPr>
            <a:r>
              <a:rPr lang="pt-BR" sz="1500" dirty="0"/>
              <a:t> </a:t>
            </a:r>
            <a:r>
              <a:rPr lang="pt-BR" sz="1600" dirty="0"/>
              <a:t>Qual o objetivo desta função? </a:t>
            </a:r>
            <a:endParaRPr sz="1600" dirty="0"/>
          </a:p>
          <a:p>
            <a:pPr marL="557213" lvl="1" indent="-214313">
              <a:lnSpc>
                <a:spcPct val="90000"/>
              </a:lnSpc>
            </a:pPr>
            <a:r>
              <a:rPr lang="pt-BR" sz="1600" dirty="0"/>
              <a:t>Calcular  e </a:t>
            </a:r>
            <a:r>
              <a:rPr lang="pt-BR" sz="1600" i="1" dirty="0"/>
              <a:t>“responder”</a:t>
            </a:r>
            <a:r>
              <a:rPr lang="pt-BR" sz="1600" dirty="0"/>
              <a:t>,  ao módulo que a ativou,  a distância entre os pontos recebidos</a:t>
            </a:r>
            <a:endParaRPr sz="1600" dirty="0"/>
          </a:p>
          <a:p>
            <a:pPr marL="557213" lvl="1" indent="-214313">
              <a:lnSpc>
                <a:spcPct val="90000"/>
              </a:lnSpc>
            </a:pPr>
            <a:r>
              <a:rPr lang="pt-BR" sz="1600" dirty="0"/>
              <a:t>retornar ao módulo que a chamou,  um número real que representa a distância entre os pontos recebidos.</a:t>
            </a:r>
            <a:endParaRPr sz="1600" dirty="0"/>
          </a:p>
          <a:p>
            <a:pPr marL="557213" lvl="1" indent="-119063">
              <a:lnSpc>
                <a:spcPct val="90000"/>
              </a:lnSpc>
              <a:buNone/>
            </a:pPr>
            <a:endParaRPr sz="1600" dirty="0"/>
          </a:p>
          <a:p>
            <a:pPr marL="257175">
              <a:lnSpc>
                <a:spcPct val="90000"/>
              </a:lnSpc>
              <a:spcBef>
                <a:spcPts val="300"/>
              </a:spcBef>
              <a:buSzPts val="1500"/>
            </a:pPr>
            <a:r>
              <a:rPr lang="pt-BR" sz="1600" dirty="0"/>
              <a:t>Para calcular a distância entre 2 pontos,  quais os dados são necessários?</a:t>
            </a:r>
            <a:endParaRPr sz="1600" dirty="0"/>
          </a:p>
          <a:p>
            <a:pPr marL="342900" lvl="1" indent="-95250">
              <a:lnSpc>
                <a:spcPct val="90000"/>
              </a:lnSpc>
              <a:spcBef>
                <a:spcPts val="900"/>
              </a:spcBef>
            </a:pPr>
            <a:r>
              <a:rPr lang="pt-BR" sz="1600" dirty="0"/>
              <a:t> coordenadas do ponto1 e do ponto 2,  4 valores reais</a:t>
            </a:r>
            <a:endParaRPr sz="1600" dirty="0"/>
          </a:p>
          <a:p>
            <a:pPr marL="257175" indent="-185738">
              <a:lnSpc>
                <a:spcPct val="90000"/>
              </a:lnSpc>
              <a:spcBef>
                <a:spcPts val="300"/>
              </a:spcBef>
              <a:buSzPts val="1500"/>
              <a:buNone/>
            </a:pPr>
            <a:endParaRPr sz="1600" dirty="0"/>
          </a:p>
          <a:p>
            <a:pPr marL="342900" lvl="1" indent="-214313">
              <a:lnSpc>
                <a:spcPct val="90000"/>
              </a:lnSpc>
              <a:buNone/>
            </a:pPr>
            <a:endParaRPr sz="1600" dirty="0">
              <a:solidFill>
                <a:srgbClr val="FF0000"/>
              </a:solidFill>
            </a:endParaRPr>
          </a:p>
          <a:p>
            <a:pPr marL="342900" lvl="1" indent="-214313">
              <a:lnSpc>
                <a:spcPct val="90000"/>
              </a:lnSpc>
              <a:buNone/>
            </a:pPr>
            <a:endParaRPr sz="1600" dirty="0">
              <a:solidFill>
                <a:srgbClr val="FF0000"/>
              </a:solidFill>
            </a:endParaRPr>
          </a:p>
          <a:p>
            <a:pPr marL="342900" lvl="1" indent="-214313">
              <a:lnSpc>
                <a:spcPct val="90000"/>
              </a:lnSpc>
              <a:buNone/>
            </a:pPr>
            <a:endParaRPr sz="1600" dirty="0">
              <a:solidFill>
                <a:srgbClr val="FF0000"/>
              </a:solidFill>
            </a:endParaRPr>
          </a:p>
          <a:p>
            <a:pPr marL="342900" lvl="1" indent="-214313">
              <a:lnSpc>
                <a:spcPct val="90000"/>
              </a:lnSpc>
              <a:buNone/>
            </a:pPr>
            <a:endParaRPr sz="1600" dirty="0">
              <a:solidFill>
                <a:srgbClr val="FF0000"/>
              </a:solidFill>
            </a:endParaRPr>
          </a:p>
          <a:p>
            <a:pPr marL="385763" lvl="1" indent="-257175">
              <a:lnSpc>
                <a:spcPct val="90000"/>
              </a:lnSpc>
              <a:buFont typeface="Noto Sans Symbols"/>
              <a:buChar char="▪"/>
            </a:pPr>
            <a:r>
              <a:rPr lang="pt-BR" sz="1600" dirty="0"/>
              <a:t>Como transformar as coordenadas dos 2 pontos em distância?</a:t>
            </a:r>
            <a:endParaRPr sz="1600" dirty="0"/>
          </a:p>
          <a:p>
            <a:pPr marL="385763" lvl="1" indent="-161925">
              <a:lnSpc>
                <a:spcPct val="90000"/>
              </a:lnSpc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426" name="Google Shape;4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0989" y="3042714"/>
            <a:ext cx="1270397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768" y="2986087"/>
            <a:ext cx="1778794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3011" y="4596592"/>
            <a:ext cx="2347262" cy="72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Função detDistancia</a:t>
            </a:r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pt-BR" sz="150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detDistancia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50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 x1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500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 y1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500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 x2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50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 y2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SzPts val="1500"/>
            </a:pP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SzPts val="1500"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50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SzPts val="1500"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	d 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500" dirty="0">
                <a:solidFill>
                  <a:srgbClr val="FF8000"/>
                </a:solidFill>
                <a:highlight>
                  <a:srgbClr val="FFFFFF"/>
                </a:highlight>
              </a:rPr>
              <a:t>2.0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y1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y2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500" dirty="0">
                <a:solidFill>
                  <a:srgbClr val="FF8000"/>
                </a:solidFill>
                <a:highlight>
                  <a:srgbClr val="FFFFFF"/>
                </a:highlight>
              </a:rPr>
              <a:t>2.0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SzPts val="1500"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5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SzPts val="1500"/>
            </a:pP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Criando a função calcPerim()</a:t>
            </a:r>
            <a:endParaRPr/>
          </a:p>
        </p:txBody>
      </p:sp>
      <p:sp>
        <p:nvSpPr>
          <p:cNvPr id="467" name="Google Shape;467;p23"/>
          <p:cNvSpPr txBox="1">
            <a:spLocks noGrp="1"/>
          </p:cNvSpPr>
          <p:nvPr>
            <p:ph type="body" idx="4294967295"/>
          </p:nvPr>
        </p:nvSpPr>
        <p:spPr>
          <a:xfrm>
            <a:off x="241193" y="3368924"/>
            <a:ext cx="8648700" cy="25384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481013" lvl="1" indent="-214313">
              <a:spcBef>
                <a:spcPts val="0"/>
              </a:spcBef>
              <a:buSzPts val="1800"/>
              <a:buNone/>
            </a:pP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calcPerim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yA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xB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yB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xC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yC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481013" lvl="1" indent="-214313">
              <a:spcBef>
                <a:spcPts val="183"/>
              </a:spcBef>
              <a:buSzPts val="1800"/>
              <a:buNone/>
            </a:pP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perim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461963">
              <a:spcBef>
                <a:spcPts val="183"/>
              </a:spcBef>
              <a:buSzPts val="1800"/>
              <a:buNone/>
            </a:pP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 dirty="0" err="1">
                <a:latin typeface="Courier New"/>
                <a:ea typeface="Courier New"/>
                <a:cs typeface="Courier New"/>
                <a:sym typeface="Courier New"/>
              </a:rPr>
              <a:t>perim</a:t>
            </a: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81013" lvl="1" indent="-214313">
              <a:spcBef>
                <a:spcPts val="183"/>
              </a:spcBef>
              <a:buSzPts val="1800"/>
              <a:buNone/>
            </a:pPr>
            <a:r>
              <a:rPr lang="pt-BR" sz="1350" dirty="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57175" indent="-192881">
              <a:spcBef>
                <a:spcPts val="270"/>
              </a:spcBef>
              <a:buSzPts val="1350"/>
              <a:buNone/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685001" y="1923674"/>
            <a:ext cx="513057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Precisa de 6  números reais ( coordenadas dos pontos)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Retorna: 1 número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469" name="Google Shape;469;p23"/>
          <p:cNvCxnSpPr/>
          <p:nvPr/>
        </p:nvCxnSpPr>
        <p:spPr>
          <a:xfrm>
            <a:off x="1601391" y="4238625"/>
            <a:ext cx="0" cy="10263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70" name="Google Shape;4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6708" y="1603939"/>
            <a:ext cx="1270397" cy="13641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1" name="Google Shape;471;p23"/>
          <p:cNvGraphicFramePr/>
          <p:nvPr/>
        </p:nvGraphicFramePr>
        <p:xfrm>
          <a:off x="3250286" y="4010072"/>
          <a:ext cx="1363275" cy="125611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d(A,B)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2894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d(A,C)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363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31"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Calcular d(B,C)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4319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31"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Somar Distancias</a:t>
                      </a: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4319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235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2" name="Google Shape;472;p23"/>
          <p:cNvSpPr/>
          <p:nvPr/>
        </p:nvSpPr>
        <p:spPr>
          <a:xfrm>
            <a:off x="431730" y="930150"/>
            <a:ext cx="6804565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50319" indent="-2540794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é o objetivo da  função?  </a:t>
            </a:r>
            <a:r>
              <a:rPr lang="pt-BR" sz="1600" i="1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Retornar à rotina que a chamou o perímetro do triângulo ( nº)  formado pelos pontos  recebidos</a:t>
            </a:r>
            <a:endParaRPr sz="1600" i="1" kern="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Criando a função calcPerim()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rmAutofit/>
          </a:bodyPr>
          <a:lstStyle/>
          <a:p>
            <a:pPr marL="3227388" lvl="1" indent="-3227388">
              <a:spcBef>
                <a:spcPts val="0"/>
              </a:spcBef>
              <a:buNone/>
            </a:pP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calcPerim</a:t>
            </a:r>
            <a:r>
              <a:rPr lang="pt-BR" sz="1600" dirty="0"/>
              <a:t>(</a:t>
            </a: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xA</a:t>
            </a:r>
            <a:r>
              <a:rPr lang="pt-BR" sz="1600" dirty="0"/>
              <a:t>, </a:t>
            </a: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yA</a:t>
            </a:r>
            <a:r>
              <a:rPr lang="pt-BR" sz="1600" dirty="0"/>
              <a:t>, </a:t>
            </a:r>
          </a:p>
          <a:p>
            <a:pPr marL="3227388" lvl="1" indent="-1260475">
              <a:spcBef>
                <a:spcPts val="0"/>
              </a:spcBef>
              <a:buNone/>
            </a:pP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xB</a:t>
            </a:r>
            <a:r>
              <a:rPr lang="pt-BR" sz="1600" dirty="0"/>
              <a:t>, </a:t>
            </a: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yB</a:t>
            </a:r>
            <a:r>
              <a:rPr lang="pt-BR" sz="1600" dirty="0"/>
              <a:t>, </a:t>
            </a:r>
          </a:p>
          <a:p>
            <a:pPr marL="1966913" lvl="1" indent="-1966913"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xC</a:t>
            </a:r>
            <a:r>
              <a:rPr lang="pt-BR" sz="1600" dirty="0"/>
              <a:t>, </a:t>
            </a: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yC</a:t>
            </a:r>
            <a:r>
              <a:rPr lang="pt-BR" sz="1600" dirty="0"/>
              <a:t>){</a:t>
            </a:r>
            <a:endParaRPr sz="1600" dirty="0"/>
          </a:p>
          <a:p>
            <a:pPr marL="481013" lvl="1" indent="-38100">
              <a:spcBef>
                <a:spcPts val="183"/>
              </a:spcBef>
              <a:buNone/>
            </a:pP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perim</a:t>
            </a:r>
            <a:r>
              <a:rPr lang="pt-BR" sz="1600" dirty="0"/>
              <a:t>;</a:t>
            </a:r>
            <a:endParaRPr sz="1600" dirty="0"/>
          </a:p>
          <a:p>
            <a:pPr marL="481013" lvl="1" indent="-38100">
              <a:spcBef>
                <a:spcPts val="183"/>
              </a:spcBef>
              <a:buNone/>
            </a:pP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dAB,dAC,dBC</a:t>
            </a:r>
            <a:r>
              <a:rPr lang="pt-BR" sz="1600" dirty="0"/>
              <a:t>;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>
                <a:solidFill>
                  <a:srgbClr val="595959"/>
                </a:solidFill>
              </a:rPr>
              <a:t>		  	</a:t>
            </a:r>
            <a:r>
              <a:rPr lang="pt-BR" sz="1600" dirty="0">
                <a:solidFill>
                  <a:srgbClr val="0339E7"/>
                </a:solidFill>
              </a:rPr>
              <a:t>/* Calcula Distancias */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 err="1"/>
              <a:t>dAB</a:t>
            </a:r>
            <a:r>
              <a:rPr lang="pt-BR" sz="1600" dirty="0"/>
              <a:t> = </a:t>
            </a:r>
            <a:r>
              <a:rPr lang="pt-BR" sz="1600" dirty="0" err="1"/>
              <a:t>detDistancia</a:t>
            </a:r>
            <a:r>
              <a:rPr lang="pt-BR" sz="1600" dirty="0"/>
              <a:t>(</a:t>
            </a:r>
            <a:r>
              <a:rPr lang="pt-BR" sz="1600" dirty="0" err="1"/>
              <a:t>xA,yA,xB,yB</a:t>
            </a:r>
            <a:r>
              <a:rPr lang="pt-BR" sz="1600" dirty="0"/>
              <a:t>);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 err="1"/>
              <a:t>dAC</a:t>
            </a:r>
            <a:r>
              <a:rPr lang="pt-BR" sz="1600" dirty="0"/>
              <a:t> = </a:t>
            </a:r>
            <a:r>
              <a:rPr lang="pt-BR" sz="1600" dirty="0" err="1"/>
              <a:t>detDistancia</a:t>
            </a:r>
            <a:r>
              <a:rPr lang="pt-BR" sz="1600" dirty="0"/>
              <a:t>(</a:t>
            </a:r>
            <a:r>
              <a:rPr lang="pt-BR" sz="1600" dirty="0" err="1"/>
              <a:t>xA,yA,xC,yC</a:t>
            </a:r>
            <a:r>
              <a:rPr lang="pt-BR" sz="1600" dirty="0"/>
              <a:t>);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 err="1"/>
              <a:t>dBC</a:t>
            </a:r>
            <a:r>
              <a:rPr lang="pt-BR" sz="1600" dirty="0"/>
              <a:t> = </a:t>
            </a:r>
            <a:r>
              <a:rPr lang="pt-BR" sz="1600" dirty="0" err="1"/>
              <a:t>detDistancia</a:t>
            </a:r>
            <a:r>
              <a:rPr lang="pt-BR" sz="1600" dirty="0"/>
              <a:t>(</a:t>
            </a:r>
            <a:r>
              <a:rPr lang="pt-BR" sz="1600" dirty="0" err="1"/>
              <a:t>xC,yC,xB,yB</a:t>
            </a:r>
            <a:r>
              <a:rPr lang="pt-BR" sz="1600" dirty="0"/>
              <a:t>);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>
                <a:solidFill>
                  <a:srgbClr val="0339E7"/>
                </a:solidFill>
              </a:rPr>
              <a:t>			/* Calcula Perímetro */</a:t>
            </a:r>
            <a:endParaRPr sz="1600" dirty="0"/>
          </a:p>
          <a:p>
            <a:pPr marL="481013" indent="-38100">
              <a:spcBef>
                <a:spcPts val="150"/>
              </a:spcBef>
              <a:buNone/>
            </a:pPr>
            <a:r>
              <a:rPr lang="pt-BR" sz="1600" dirty="0" err="1"/>
              <a:t>perim</a:t>
            </a:r>
            <a:r>
              <a:rPr lang="pt-BR" sz="1600" dirty="0"/>
              <a:t>=</a:t>
            </a:r>
            <a:r>
              <a:rPr lang="pt-BR" sz="1600" dirty="0" err="1"/>
              <a:t>dAB+dBC+dAC</a:t>
            </a:r>
            <a:r>
              <a:rPr lang="pt-BR" sz="1600" dirty="0">
                <a:solidFill>
                  <a:srgbClr val="005C2A"/>
                </a:solidFill>
              </a:rPr>
              <a:t>;</a:t>
            </a:r>
            <a:endParaRPr sz="1600" dirty="0"/>
          </a:p>
          <a:p>
            <a:pPr marL="481013" lvl="1" indent="-38100">
              <a:spcBef>
                <a:spcPts val="183"/>
              </a:spcBef>
              <a:buNone/>
            </a:pP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perim</a:t>
            </a:r>
            <a:r>
              <a:rPr lang="pt-BR" sz="1600" dirty="0"/>
              <a:t>;</a:t>
            </a:r>
            <a:endParaRPr sz="1600" dirty="0"/>
          </a:p>
          <a:p>
            <a:pPr marL="481013" lvl="1" indent="-481013">
              <a:spcBef>
                <a:spcPts val="183"/>
              </a:spcBef>
              <a:buNone/>
            </a:pPr>
            <a:r>
              <a:rPr lang="pt-BR" sz="1600" dirty="0"/>
              <a:t>}		</a:t>
            </a:r>
            <a:endParaRPr sz="1600" dirty="0"/>
          </a:p>
          <a:p>
            <a:pPr marL="481013" lvl="1" indent="0">
              <a:spcBef>
                <a:spcPts val="183"/>
              </a:spcBef>
              <a:buNone/>
            </a:pPr>
            <a:endParaRPr dirty="0"/>
          </a:p>
        </p:txBody>
      </p:sp>
      <p:pic>
        <p:nvPicPr>
          <p:cNvPr id="480" name="Google Shape;4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8216" y="2377679"/>
            <a:ext cx="13811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73F4F73A-02DB-4DC2-BB24-1BC300AD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ffectLst/>
              </a:rPr>
              <a:t>Estrutura de um programa em C</a:t>
            </a:r>
            <a:endParaRPr lang="en-US" altLang="pt-BR">
              <a:effectLst/>
            </a:endParaRP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A60E2D13-C11E-438F-B5AF-F799E5159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programa para calcular a f1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Autor : 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Joao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Silva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Ultima Atualização: 2/2/1900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#define  .....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f1(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a); </a:t>
            </a:r>
            <a:r>
              <a:rPr lang="pt-BR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//função que calcula o f1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-------	</a:t>
            </a:r>
            <a:r>
              <a:rPr lang="pt-BR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área de declaração de variáveis da função </a:t>
            </a:r>
            <a:r>
              <a:rPr lang="pt-BR" sz="14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endParaRPr lang="pt-BR" sz="1400" i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setlocale</a:t>
            </a:r>
            <a:r>
              <a:rPr lang="pt-BR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(LC_ALL,"</a:t>
            </a:r>
            <a:r>
              <a:rPr lang="pt-BR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portuguese</a:t>
            </a:r>
            <a:r>
              <a:rPr lang="pt-BR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pt-BR" sz="1400" i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-------	</a:t>
            </a:r>
            <a:r>
              <a:rPr lang="pt-BR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área de comandos da função </a:t>
            </a:r>
            <a:r>
              <a:rPr lang="pt-BR" sz="14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endParaRPr lang="pt-BR" sz="1400" i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i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i="1" dirty="0">
                <a:latin typeface="Courier New" pitchFamily="49" charset="0"/>
                <a:cs typeface="Courier New" pitchFamily="49" charset="0"/>
              </a:rPr>
              <a:t> 0;</a:t>
            </a:r>
            <a:endParaRPr lang="pt-BR" altLang="pt-BR" sz="1400" i="1" kern="1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altLang="pt-BR" sz="1600" kern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  f1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-------	</a:t>
            </a:r>
            <a:r>
              <a:rPr lang="pt-BR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área de declaração de variáveis</a:t>
            </a:r>
            <a:endParaRPr lang="pt-BR" sz="1400" i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-------	</a:t>
            </a:r>
            <a:r>
              <a:rPr lang="pt-BR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área de comandos</a:t>
            </a:r>
            <a:endParaRPr lang="pt-BR" sz="1400" i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ED07DE57-4ED0-486F-92F2-29C0A050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221163"/>
            <a:ext cx="2701056" cy="2338387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1600" dirty="0">
                <a:latin typeface="Calibri" pitchFamily="34" charset="0"/>
              </a:rPr>
              <a:t>{ </a:t>
            </a: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 início de bloco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}  fim de bloco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600" b="1" dirty="0">
                <a:latin typeface="Calibri" pitchFamily="34" charset="0"/>
                <a:sym typeface="Wingdings" pitchFamily="2" charset="2"/>
              </a:rPr>
              <a:t>; </a:t>
            </a: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  fim de instrução</a:t>
            </a:r>
          </a:p>
          <a:p>
            <a:pPr>
              <a:spcBef>
                <a:spcPts val="600"/>
              </a:spcBef>
              <a:defRPr/>
            </a:pPr>
            <a:r>
              <a:rPr kumimoji="1" lang="pt-BR" altLang="pt-BR" sz="1600" b="1" dirty="0">
                <a:latin typeface="Calibri" pitchFamily="34" charset="0"/>
              </a:rPr>
              <a:t> </a:t>
            </a:r>
            <a:r>
              <a:rPr lang="pt-BR" altLang="pt-BR" sz="1600" b="1" dirty="0">
                <a:latin typeface="Calibri" pitchFamily="34" charset="0"/>
                <a:sym typeface="Wingdings" pitchFamily="2" charset="2"/>
              </a:rPr>
              <a:t>/* </a:t>
            </a: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estes são delimitadores de início e fim de comentário </a:t>
            </a:r>
            <a:r>
              <a:rPr lang="pt-BR" altLang="pt-BR" sz="1600" b="1" dirty="0">
                <a:latin typeface="Calibri" pitchFamily="34" charset="0"/>
                <a:sym typeface="Wingdings" pitchFamily="2" charset="2"/>
              </a:rPr>
              <a:t>*/</a:t>
            </a: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pt-BR" altLang="pt-BR" sz="1600" b="1" dirty="0">
                <a:latin typeface="Calibri" pitchFamily="34" charset="0"/>
                <a:sym typeface="Wingdings" pitchFamily="2" charset="2"/>
              </a:rPr>
              <a:t>//  </a:t>
            </a: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comenta 1 linha</a:t>
            </a:r>
            <a:r>
              <a:rPr lang="pt-BR" altLang="pt-BR" sz="1600" b="1" dirty="0">
                <a:latin typeface="Calibri" pitchFamily="34" charset="0"/>
                <a:sym typeface="Wingdings" pitchFamily="2" charset="2"/>
              </a:rPr>
              <a:t> 	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600" dirty="0">
                <a:latin typeface="Calibri" pitchFamily="34" charset="0"/>
                <a:sym typeface="Wingdings" pitchFamily="2" charset="2"/>
              </a:rPr>
              <a:t> </a:t>
            </a:r>
            <a:endParaRPr lang="pt-BR" altLang="pt-BR" sz="1600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B1B6A1-0B38-4B19-AA1F-6BF48E6C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980728"/>
            <a:ext cx="3528640" cy="15843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diretivas de pré-processador</a:t>
            </a: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 onde se definem o valor de constantes simbólicas, inclusão de bibliotecas, </a:t>
            </a: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declaração de rotinas</a:t>
            </a: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, etc.</a:t>
            </a:r>
            <a:endParaRPr lang="pt-BR" sz="1600" kern="0" dirty="0">
              <a:latin typeface="Calibri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Um bloco de instruções </a:t>
            </a: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principal</a:t>
            </a: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 e outros blocos de </a:t>
            </a: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rotinas</a:t>
            </a: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.</a:t>
            </a:r>
            <a:r>
              <a:rPr lang="pt-BR" sz="1600" kern="0" dirty="0">
                <a:latin typeface="Calibri" pitchFamily="34" charset="0"/>
              </a:rPr>
              <a:t> </a:t>
            </a:r>
          </a:p>
        </p:txBody>
      </p:sp>
      <p:sp>
        <p:nvSpPr>
          <p:cNvPr id="32774" name="Chave esquerda 6">
            <a:extLst>
              <a:ext uri="{FF2B5EF4-FFF2-40B4-BE49-F238E27FC236}">
                <a16:creationId xmlns:a16="http://schemas.microsoft.com/office/drawing/2014/main" id="{77FFBC63-33E8-4E9D-8308-DC9B2517E850}"/>
              </a:ext>
            </a:extLst>
          </p:cNvPr>
          <p:cNvSpPr>
            <a:spLocks/>
          </p:cNvSpPr>
          <p:nvPr/>
        </p:nvSpPr>
        <p:spPr bwMode="auto">
          <a:xfrm>
            <a:off x="395288" y="980728"/>
            <a:ext cx="215900" cy="2087562"/>
          </a:xfrm>
          <a:prstGeom prst="leftBrace">
            <a:avLst>
              <a:gd name="adj1" fmla="val 8326"/>
              <a:gd name="adj2" fmla="val 50000"/>
            </a:avLst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2775" name="Chave esquerda 7">
            <a:extLst>
              <a:ext uri="{FF2B5EF4-FFF2-40B4-BE49-F238E27FC236}">
                <a16:creationId xmlns:a16="http://schemas.microsoft.com/office/drawing/2014/main" id="{533CE4F8-8380-4471-BEE3-F503E8FBA612}"/>
              </a:ext>
            </a:extLst>
          </p:cNvPr>
          <p:cNvSpPr>
            <a:spLocks/>
          </p:cNvSpPr>
          <p:nvPr/>
        </p:nvSpPr>
        <p:spPr bwMode="auto">
          <a:xfrm>
            <a:off x="358776" y="3068960"/>
            <a:ext cx="207962" cy="3248025"/>
          </a:xfrm>
          <a:prstGeom prst="leftBrace">
            <a:avLst>
              <a:gd name="adj1" fmla="val 8348"/>
              <a:gd name="adj2" fmla="val 50000"/>
            </a:avLst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2776" name="CaixaDeTexto 8">
            <a:extLst>
              <a:ext uri="{FF2B5EF4-FFF2-40B4-BE49-F238E27FC236}">
                <a16:creationId xmlns:a16="http://schemas.microsoft.com/office/drawing/2014/main" id="{ADC495A4-C583-4842-8FB0-521E7347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328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solidFill>
                  <a:srgbClr val="9E6B40"/>
                </a:solidFill>
              </a:rPr>
              <a:t>1</a:t>
            </a:r>
          </a:p>
        </p:txBody>
      </p:sp>
      <p:sp>
        <p:nvSpPr>
          <p:cNvPr id="32777" name="CaixaDeTexto 9">
            <a:extLst>
              <a:ext uri="{FF2B5EF4-FFF2-40B4-BE49-F238E27FC236}">
                <a16:creationId xmlns:a16="http://schemas.microsoft.com/office/drawing/2014/main" id="{4A186FDC-5EEF-4EFD-85AA-16D0161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4643438"/>
            <a:ext cx="468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solidFill>
                  <a:srgbClr val="9E6B4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2574131" y="3051869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1871663" y="5366444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25"/>
          <p:cNvCxnSpPr/>
          <p:nvPr/>
        </p:nvCxnSpPr>
        <p:spPr>
          <a:xfrm flipH="1">
            <a:off x="2412207" y="3591223"/>
            <a:ext cx="1026319" cy="107989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88" name="Google Shape;48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7021116" y="2782788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355306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4949429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6030516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6624638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2844404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3275410" y="3754338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2627710" y="3038773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5"/>
          <p:cNvGrpSpPr/>
          <p:nvPr/>
        </p:nvGrpSpPr>
        <p:grpSpPr>
          <a:xfrm>
            <a:off x="3275410" y="3038773"/>
            <a:ext cx="702469" cy="540544"/>
            <a:chOff x="1292" y="1842"/>
            <a:chExt cx="590" cy="454"/>
          </a:xfrm>
        </p:grpSpPr>
        <p:sp>
          <p:nvSpPr>
            <p:cNvPr id="498" name="Google Shape;498;p25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25"/>
          <p:cNvSpPr txBox="1"/>
          <p:nvPr/>
        </p:nvSpPr>
        <p:spPr>
          <a:xfrm>
            <a:off x="3169444" y="4088904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84233" y="1118508"/>
            <a:ext cx="5444192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AA001A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248150" y="303758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895850" y="310068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975748" y="3050680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6623448" y="3050679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25"/>
          <p:cNvCxnSpPr/>
          <p:nvPr/>
        </p:nvCxnSpPr>
        <p:spPr>
          <a:xfrm flipH="1">
            <a:off x="2033588" y="3591223"/>
            <a:ext cx="917972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5"/>
          <p:cNvCxnSpPr/>
          <p:nvPr/>
        </p:nvCxnSpPr>
        <p:spPr>
          <a:xfrm flipH="1">
            <a:off x="3275410" y="3482876"/>
            <a:ext cx="1189434" cy="124182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25"/>
          <p:cNvCxnSpPr/>
          <p:nvPr/>
        </p:nvCxnSpPr>
        <p:spPr>
          <a:xfrm flipH="1">
            <a:off x="3654029" y="3591223"/>
            <a:ext cx="1296590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09" name="Google Shape;509;p25"/>
          <p:cNvSpPr/>
          <p:nvPr/>
        </p:nvSpPr>
        <p:spPr>
          <a:xfrm>
            <a:off x="1818085" y="4724698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4354116" y="3754338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6569869" y="3754338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4248151" y="4076998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6516292" y="4131767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/>
          <p:nvPr/>
        </p:nvSpPr>
        <p:spPr>
          <a:xfrm>
            <a:off x="2574131" y="3105875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818085" y="4778704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871663" y="5420450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6"/>
          <p:cNvCxnSpPr/>
          <p:nvPr/>
        </p:nvCxnSpPr>
        <p:spPr>
          <a:xfrm flipH="1">
            <a:off x="2412207" y="3645229"/>
            <a:ext cx="1026319" cy="107989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23" name="Google Shape;523;p26"/>
          <p:cNvSpPr/>
          <p:nvPr/>
        </p:nvSpPr>
        <p:spPr>
          <a:xfrm>
            <a:off x="2252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7021116" y="2836794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435530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4949429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603051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6624638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2844404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3275410" y="3808344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2627710" y="310587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6"/>
          <p:cNvGrpSpPr/>
          <p:nvPr/>
        </p:nvGrpSpPr>
        <p:grpSpPr>
          <a:xfrm>
            <a:off x="3275410" y="3105876"/>
            <a:ext cx="702469" cy="540544"/>
            <a:chOff x="1292" y="1842"/>
            <a:chExt cx="590" cy="454"/>
          </a:xfrm>
        </p:grpSpPr>
        <p:sp>
          <p:nvSpPr>
            <p:cNvPr id="534" name="Google Shape;534;p26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26"/>
          <p:cNvSpPr txBox="1"/>
          <p:nvPr/>
        </p:nvSpPr>
        <p:spPr>
          <a:xfrm>
            <a:off x="3169444" y="4142910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4248150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895850" y="3167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975748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623448" y="3117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1871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1871663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3113485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3479006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2250281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3059906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3437335" y="4957298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48" name="Google Shape;548;p26"/>
          <p:cNvCxnSpPr/>
          <p:nvPr/>
        </p:nvCxnSpPr>
        <p:spPr>
          <a:xfrm flipH="1">
            <a:off x="2033588" y="3645229"/>
            <a:ext cx="917972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6"/>
          <p:cNvCxnSpPr/>
          <p:nvPr/>
        </p:nvCxnSpPr>
        <p:spPr>
          <a:xfrm flipH="1">
            <a:off x="3275410" y="3536882"/>
            <a:ext cx="1189434" cy="124182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26"/>
          <p:cNvCxnSpPr/>
          <p:nvPr/>
        </p:nvCxnSpPr>
        <p:spPr>
          <a:xfrm flipH="1">
            <a:off x="3654029" y="3645229"/>
            <a:ext cx="1296590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51" name="Google Shape;551;p26"/>
          <p:cNvSpPr/>
          <p:nvPr/>
        </p:nvSpPr>
        <p:spPr>
          <a:xfrm>
            <a:off x="4354116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6569869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4248151" y="4131004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6516292" y="4185773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400587" y="1668066"/>
            <a:ext cx="2175115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dAB = detDistancia(xA,yA,xB,yB);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kern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 dAC =detDistancia(xA,yA,xC,yC);</a:t>
            </a:r>
            <a:endParaRPr sz="1050" kern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kern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dBC =det Distancia(xB,yB,xC,yC);</a:t>
            </a:r>
            <a:endParaRPr sz="1050" kern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4788694" y="4640564"/>
            <a:ext cx="3940463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detDistancia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 ker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 ker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750" ker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 ker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sqrt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750" ker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750" ker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750" ker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750" b="1" ker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750" ker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 ker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750" b="1" ker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/>
          <p:nvPr/>
        </p:nvSpPr>
        <p:spPr>
          <a:xfrm>
            <a:off x="2574131" y="3159881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818085" y="4832710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1871663" y="5474456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2252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7021116" y="2890800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435530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4949429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603051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6624638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2844404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3275410" y="3862350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2627710" y="3159881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7"/>
          <p:cNvGrpSpPr/>
          <p:nvPr/>
        </p:nvGrpSpPr>
        <p:grpSpPr>
          <a:xfrm>
            <a:off x="3275410" y="3159882"/>
            <a:ext cx="702469" cy="540544"/>
            <a:chOff x="1292" y="1842"/>
            <a:chExt cx="590" cy="454"/>
          </a:xfrm>
        </p:grpSpPr>
        <p:sp>
          <p:nvSpPr>
            <p:cNvPr id="575" name="Google Shape;575;p27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27"/>
          <p:cNvSpPr txBox="1"/>
          <p:nvPr/>
        </p:nvSpPr>
        <p:spPr>
          <a:xfrm>
            <a:off x="3169444" y="4196916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7"/>
          <p:cNvGrpSpPr/>
          <p:nvPr/>
        </p:nvGrpSpPr>
        <p:grpSpPr>
          <a:xfrm>
            <a:off x="2627710" y="4995829"/>
            <a:ext cx="489347" cy="563250"/>
            <a:chOff x="1891729" y="5682953"/>
            <a:chExt cx="653033" cy="752228"/>
          </a:xfrm>
        </p:grpSpPr>
        <p:sp>
          <p:nvSpPr>
            <p:cNvPr id="579" name="Google Shape;579;p27"/>
            <p:cNvSpPr/>
            <p:nvPr/>
          </p:nvSpPr>
          <p:spPr>
            <a:xfrm>
              <a:off x="1891729" y="5682953"/>
              <a:ext cx="432048" cy="432211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 txBox="1"/>
            <p:nvPr/>
          </p:nvSpPr>
          <p:spPr>
            <a:xfrm>
              <a:off x="1963737" y="6065285"/>
              <a:ext cx="581025" cy="369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27"/>
          <p:cNvSpPr txBox="1"/>
          <p:nvPr/>
        </p:nvSpPr>
        <p:spPr>
          <a:xfrm>
            <a:off x="4248150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 txBox="1"/>
          <p:nvPr/>
        </p:nvSpPr>
        <p:spPr>
          <a:xfrm>
            <a:off x="4895850" y="3221794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 txBox="1"/>
          <p:nvPr/>
        </p:nvSpPr>
        <p:spPr>
          <a:xfrm>
            <a:off x="5975748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623448" y="3171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1871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1871663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3113485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3479006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2250281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3059906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3437335" y="5011304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4354116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6569869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4248151" y="4185010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6516292" y="4239779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01;p25">
            <a:extLst>
              <a:ext uri="{FF2B5EF4-FFF2-40B4-BE49-F238E27FC236}">
                <a16:creationId xmlns:a16="http://schemas.microsoft.com/office/drawing/2014/main" id="{AD0285C6-A574-4CDC-8159-F8BE474BE1E1}"/>
              </a:ext>
            </a:extLst>
          </p:cNvPr>
          <p:cNvSpPr txBox="1"/>
          <p:nvPr/>
        </p:nvSpPr>
        <p:spPr>
          <a:xfrm>
            <a:off x="284233" y="1118508"/>
            <a:ext cx="5444192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AA001A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514;p25">
            <a:extLst>
              <a:ext uri="{FF2B5EF4-FFF2-40B4-BE49-F238E27FC236}">
                <a16:creationId xmlns:a16="http://schemas.microsoft.com/office/drawing/2014/main" id="{BD62FE34-8487-4139-97B6-9F04114E6661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/>
          <p:nvPr/>
        </p:nvSpPr>
        <p:spPr>
          <a:xfrm>
            <a:off x="2574131" y="3105875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1818085" y="4778704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1871663" y="5420450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2252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7021116" y="2836794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435530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4949429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603051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6624638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2844404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3275410" y="3808344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2627710" y="310587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28"/>
          <p:cNvGrpSpPr/>
          <p:nvPr/>
        </p:nvGrpSpPr>
        <p:grpSpPr>
          <a:xfrm>
            <a:off x="3275410" y="3105876"/>
            <a:ext cx="702469" cy="540544"/>
            <a:chOff x="1292" y="1842"/>
            <a:chExt cx="590" cy="454"/>
          </a:xfrm>
        </p:grpSpPr>
        <p:sp>
          <p:nvSpPr>
            <p:cNvPr id="616" name="Google Shape;616;p28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8" name="Google Shape;618;p28"/>
          <p:cNvSpPr txBox="1"/>
          <p:nvPr/>
        </p:nvSpPr>
        <p:spPr>
          <a:xfrm>
            <a:off x="3169444" y="4142910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519363" y="5004929"/>
            <a:ext cx="706041" cy="475933"/>
            <a:chOff x="1963738" y="5890428"/>
            <a:chExt cx="629164" cy="418258"/>
          </a:xfrm>
        </p:grpSpPr>
        <p:sp>
          <p:nvSpPr>
            <p:cNvPr id="620" name="Google Shape;620;p28"/>
            <p:cNvSpPr/>
            <p:nvPr/>
          </p:nvSpPr>
          <p:spPr>
            <a:xfrm>
              <a:off x="1963738" y="5890428"/>
              <a:ext cx="385138" cy="229262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060020" y="6065281"/>
              <a:ext cx="532882" cy="243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28"/>
          <p:cNvSpPr txBox="1"/>
          <p:nvPr/>
        </p:nvSpPr>
        <p:spPr>
          <a:xfrm>
            <a:off x="4248150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4895850" y="3167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 txBox="1"/>
          <p:nvPr/>
        </p:nvSpPr>
        <p:spPr>
          <a:xfrm>
            <a:off x="5975748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6623448" y="3117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1871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 txBox="1"/>
          <p:nvPr/>
        </p:nvSpPr>
        <p:spPr>
          <a:xfrm>
            <a:off x="1871663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3113485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8"/>
          <p:cNvSpPr/>
          <p:nvPr/>
        </p:nvSpPr>
        <p:spPr>
          <a:xfrm>
            <a:off x="3479006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2250281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8"/>
          <p:cNvSpPr txBox="1"/>
          <p:nvPr/>
        </p:nvSpPr>
        <p:spPr>
          <a:xfrm>
            <a:off x="3059906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8"/>
          <p:cNvSpPr txBox="1"/>
          <p:nvPr/>
        </p:nvSpPr>
        <p:spPr>
          <a:xfrm>
            <a:off x="3437335" y="4957298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8"/>
          <p:cNvSpPr/>
          <p:nvPr/>
        </p:nvSpPr>
        <p:spPr>
          <a:xfrm>
            <a:off x="4354116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8"/>
          <p:cNvSpPr/>
          <p:nvPr/>
        </p:nvSpPr>
        <p:spPr>
          <a:xfrm>
            <a:off x="6569869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4248151" y="4131004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516292" y="4185773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01;p25">
            <a:extLst>
              <a:ext uri="{FF2B5EF4-FFF2-40B4-BE49-F238E27FC236}">
                <a16:creationId xmlns:a16="http://schemas.microsoft.com/office/drawing/2014/main" id="{7575DBCB-A5FE-4C21-89B6-540C7089ABCA}"/>
              </a:ext>
            </a:extLst>
          </p:cNvPr>
          <p:cNvSpPr txBox="1"/>
          <p:nvPr/>
        </p:nvSpPr>
        <p:spPr>
          <a:xfrm>
            <a:off x="284233" y="1118508"/>
            <a:ext cx="5444192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AA001A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514;p25">
            <a:extLst>
              <a:ext uri="{FF2B5EF4-FFF2-40B4-BE49-F238E27FC236}">
                <a16:creationId xmlns:a16="http://schemas.microsoft.com/office/drawing/2014/main" id="{F2A7E485-C260-4048-BA91-CDE6B173514E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/>
          <p:nvPr/>
        </p:nvSpPr>
        <p:spPr>
          <a:xfrm>
            <a:off x="2574131" y="3105875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1818085" y="4778704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1871663" y="5420450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2252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648" name="Google Shape;648;p29"/>
          <p:cNvSpPr txBox="1"/>
          <p:nvPr/>
        </p:nvSpPr>
        <p:spPr>
          <a:xfrm>
            <a:off x="7021116" y="2836794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435530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4949429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603051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6624638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2844404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3275410" y="3808344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2627710" y="310587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29"/>
          <p:cNvGrpSpPr/>
          <p:nvPr/>
        </p:nvGrpSpPr>
        <p:grpSpPr>
          <a:xfrm>
            <a:off x="3275410" y="3105876"/>
            <a:ext cx="702469" cy="540544"/>
            <a:chOff x="1292" y="1842"/>
            <a:chExt cx="590" cy="454"/>
          </a:xfrm>
        </p:grpSpPr>
        <p:sp>
          <p:nvSpPr>
            <p:cNvPr id="657" name="Google Shape;657;p29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29"/>
          <p:cNvSpPr txBox="1"/>
          <p:nvPr/>
        </p:nvSpPr>
        <p:spPr>
          <a:xfrm>
            <a:off x="3169444" y="4142910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2897982" y="4454854"/>
            <a:ext cx="407194" cy="216694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b="1" ker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2681288" y="5096596"/>
            <a:ext cx="435769" cy="408220"/>
            <a:chOff x="1963737" y="5890428"/>
            <a:chExt cx="581025" cy="543847"/>
          </a:xfrm>
        </p:grpSpPr>
        <p:sp>
          <p:nvSpPr>
            <p:cNvPr id="662" name="Google Shape;662;p29"/>
            <p:cNvSpPr/>
            <p:nvPr/>
          </p:nvSpPr>
          <p:spPr>
            <a:xfrm>
              <a:off x="1963738" y="5890428"/>
              <a:ext cx="304800" cy="152400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1963737" y="6065286"/>
              <a:ext cx="581025" cy="3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64" name="Google Shape;664;p29"/>
          <p:cNvCxnSpPr/>
          <p:nvPr/>
        </p:nvCxnSpPr>
        <p:spPr>
          <a:xfrm rot="10800000" flipH="1">
            <a:off x="2789635" y="4077426"/>
            <a:ext cx="647700" cy="702469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29"/>
          <p:cNvSpPr/>
          <p:nvPr/>
        </p:nvSpPr>
        <p:spPr>
          <a:xfrm>
            <a:off x="2627710" y="5048976"/>
            <a:ext cx="407194" cy="216694"/>
          </a:xfrm>
          <a:prstGeom prst="rect">
            <a:avLst/>
          </a:prstGeom>
          <a:solidFill>
            <a:srgbClr val="00642D">
              <a:alpha val="49803"/>
            </a:srgbClr>
          </a:solidFill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b="1" ker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9"/>
          <p:cNvSpPr txBox="1"/>
          <p:nvPr/>
        </p:nvSpPr>
        <p:spPr>
          <a:xfrm>
            <a:off x="4248150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4895850" y="3167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>
            <a:off x="5975748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>
            <a:off x="6623448" y="3117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1871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9"/>
          <p:cNvSpPr txBox="1"/>
          <p:nvPr/>
        </p:nvSpPr>
        <p:spPr>
          <a:xfrm>
            <a:off x="1871663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3113485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3479006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9"/>
          <p:cNvSpPr txBox="1"/>
          <p:nvPr/>
        </p:nvSpPr>
        <p:spPr>
          <a:xfrm>
            <a:off x="2250281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9"/>
          <p:cNvSpPr txBox="1"/>
          <p:nvPr/>
        </p:nvSpPr>
        <p:spPr>
          <a:xfrm>
            <a:off x="3059906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9"/>
          <p:cNvSpPr txBox="1"/>
          <p:nvPr/>
        </p:nvSpPr>
        <p:spPr>
          <a:xfrm>
            <a:off x="3437335" y="4957298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4354116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6569869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9"/>
          <p:cNvSpPr txBox="1"/>
          <p:nvPr/>
        </p:nvSpPr>
        <p:spPr>
          <a:xfrm>
            <a:off x="4248151" y="4131004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9"/>
          <p:cNvSpPr txBox="1"/>
          <p:nvPr/>
        </p:nvSpPr>
        <p:spPr>
          <a:xfrm>
            <a:off x="6516292" y="4185773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501;p25">
            <a:extLst>
              <a:ext uri="{FF2B5EF4-FFF2-40B4-BE49-F238E27FC236}">
                <a16:creationId xmlns:a16="http://schemas.microsoft.com/office/drawing/2014/main" id="{6358F321-534A-4DE3-AF08-16038BB1EAE0}"/>
              </a:ext>
            </a:extLst>
          </p:cNvPr>
          <p:cNvSpPr txBox="1"/>
          <p:nvPr/>
        </p:nvSpPr>
        <p:spPr>
          <a:xfrm>
            <a:off x="284233" y="1118508"/>
            <a:ext cx="5444192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AA001A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514;p25">
            <a:extLst>
              <a:ext uri="{FF2B5EF4-FFF2-40B4-BE49-F238E27FC236}">
                <a16:creationId xmlns:a16="http://schemas.microsoft.com/office/drawing/2014/main" id="{6D2760E0-E93F-422C-8DE2-0C112B00C25F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0"/>
          <p:cNvSpPr/>
          <p:nvPr/>
        </p:nvSpPr>
        <p:spPr>
          <a:xfrm>
            <a:off x="2574131" y="3105875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1818085" y="4778704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2087922" y="5420362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691" name="Google Shape;691;p30"/>
          <p:cNvSpPr txBox="1"/>
          <p:nvPr/>
        </p:nvSpPr>
        <p:spPr>
          <a:xfrm>
            <a:off x="7021116" y="2836794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435530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4949429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603051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6624638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30"/>
          <p:cNvSpPr/>
          <p:nvPr/>
        </p:nvSpPr>
        <p:spPr>
          <a:xfrm>
            <a:off x="2844404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3275410" y="3808344"/>
            <a:ext cx="432197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2627710" y="310587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30"/>
          <p:cNvGrpSpPr/>
          <p:nvPr/>
        </p:nvGrpSpPr>
        <p:grpSpPr>
          <a:xfrm>
            <a:off x="3275410" y="3105876"/>
            <a:ext cx="702469" cy="540544"/>
            <a:chOff x="1292" y="1842"/>
            <a:chExt cx="590" cy="454"/>
          </a:xfrm>
        </p:grpSpPr>
        <p:sp>
          <p:nvSpPr>
            <p:cNvPr id="700" name="Google Shape;700;p30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30"/>
          <p:cNvSpPr txBox="1"/>
          <p:nvPr/>
        </p:nvSpPr>
        <p:spPr>
          <a:xfrm>
            <a:off x="3169444" y="4142910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0"/>
          <p:cNvSpPr txBox="1"/>
          <p:nvPr/>
        </p:nvSpPr>
        <p:spPr>
          <a:xfrm>
            <a:off x="3330179" y="3807154"/>
            <a:ext cx="377428" cy="34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0"/>
          <p:cNvSpPr txBox="1"/>
          <p:nvPr/>
        </p:nvSpPr>
        <p:spPr>
          <a:xfrm>
            <a:off x="4248150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30"/>
          <p:cNvSpPr txBox="1"/>
          <p:nvPr/>
        </p:nvSpPr>
        <p:spPr>
          <a:xfrm>
            <a:off x="4895850" y="3167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 txBox="1"/>
          <p:nvPr/>
        </p:nvSpPr>
        <p:spPr>
          <a:xfrm>
            <a:off x="5975748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 txBox="1"/>
          <p:nvPr/>
        </p:nvSpPr>
        <p:spPr>
          <a:xfrm>
            <a:off x="6623448" y="3117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4354116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6569869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 txBox="1"/>
          <p:nvPr/>
        </p:nvSpPr>
        <p:spPr>
          <a:xfrm>
            <a:off x="4248151" y="4131004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 txBox="1"/>
          <p:nvPr/>
        </p:nvSpPr>
        <p:spPr>
          <a:xfrm>
            <a:off x="6516292" y="4185773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01;p25">
            <a:extLst>
              <a:ext uri="{FF2B5EF4-FFF2-40B4-BE49-F238E27FC236}">
                <a16:creationId xmlns:a16="http://schemas.microsoft.com/office/drawing/2014/main" id="{B88BFA88-DAAB-4053-BB82-65E4F185D50D}"/>
              </a:ext>
            </a:extLst>
          </p:cNvPr>
          <p:cNvSpPr txBox="1"/>
          <p:nvPr/>
        </p:nvSpPr>
        <p:spPr>
          <a:xfrm>
            <a:off x="284233" y="1118508"/>
            <a:ext cx="5444192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AA001A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14;p25">
            <a:extLst>
              <a:ext uri="{FF2B5EF4-FFF2-40B4-BE49-F238E27FC236}">
                <a16:creationId xmlns:a16="http://schemas.microsoft.com/office/drawing/2014/main" id="{D75B7BF6-9696-4769-B84C-DC4977FC7E5A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>
            <a:off x="2574131" y="3159881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 txBox="1"/>
          <p:nvPr/>
        </p:nvSpPr>
        <p:spPr>
          <a:xfrm>
            <a:off x="1871663" y="5474456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31"/>
          <p:cNvCxnSpPr/>
          <p:nvPr/>
        </p:nvCxnSpPr>
        <p:spPr>
          <a:xfrm flipH="1">
            <a:off x="2412207" y="3699235"/>
            <a:ext cx="1026319" cy="107989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21" name="Google Shape;72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722" name="Google Shape;722;p31"/>
          <p:cNvSpPr txBox="1"/>
          <p:nvPr/>
        </p:nvSpPr>
        <p:spPr>
          <a:xfrm>
            <a:off x="7021116" y="2890800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435530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/>
          <p:nvPr/>
        </p:nvSpPr>
        <p:spPr>
          <a:xfrm>
            <a:off x="4354116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4949429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603051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6569869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6624638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2844404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0" name="Google Shape;730;p31"/>
          <p:cNvSpPr/>
          <p:nvPr/>
        </p:nvSpPr>
        <p:spPr>
          <a:xfrm>
            <a:off x="3275410" y="3862350"/>
            <a:ext cx="378619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2627710" y="3159881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2" name="Google Shape;732;p31"/>
          <p:cNvGrpSpPr/>
          <p:nvPr/>
        </p:nvGrpSpPr>
        <p:grpSpPr>
          <a:xfrm>
            <a:off x="3275410" y="3159882"/>
            <a:ext cx="702469" cy="540544"/>
            <a:chOff x="1292" y="1842"/>
            <a:chExt cx="590" cy="454"/>
          </a:xfrm>
        </p:grpSpPr>
        <p:sp>
          <p:nvSpPr>
            <p:cNvPr id="733" name="Google Shape;733;p31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31"/>
          <p:cNvSpPr txBox="1"/>
          <p:nvPr/>
        </p:nvSpPr>
        <p:spPr>
          <a:xfrm>
            <a:off x="3169444" y="4196916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4248150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4895850" y="3221794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4248151" y="4185010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5975748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6623448" y="3171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1" name="Google Shape;741;p31"/>
          <p:cNvCxnSpPr/>
          <p:nvPr/>
        </p:nvCxnSpPr>
        <p:spPr>
          <a:xfrm flipH="1">
            <a:off x="2033588" y="3699235"/>
            <a:ext cx="917972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42" name="Google Shape;742;p31"/>
          <p:cNvCxnSpPr/>
          <p:nvPr/>
        </p:nvCxnSpPr>
        <p:spPr>
          <a:xfrm flipH="1">
            <a:off x="3275410" y="3699235"/>
            <a:ext cx="2700338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31"/>
          <p:cNvCxnSpPr/>
          <p:nvPr/>
        </p:nvCxnSpPr>
        <p:spPr>
          <a:xfrm flipH="1">
            <a:off x="3815954" y="3699235"/>
            <a:ext cx="2808684" cy="1350169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44" name="Google Shape;744;p31"/>
          <p:cNvSpPr/>
          <p:nvPr/>
        </p:nvSpPr>
        <p:spPr>
          <a:xfrm>
            <a:off x="1818085" y="4832710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6516292" y="4239779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01;p25">
            <a:extLst>
              <a:ext uri="{FF2B5EF4-FFF2-40B4-BE49-F238E27FC236}">
                <a16:creationId xmlns:a16="http://schemas.microsoft.com/office/drawing/2014/main" id="{410F7E02-6F3C-4909-81B8-8F098F9D3AC7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14;p25">
            <a:extLst>
              <a:ext uri="{FF2B5EF4-FFF2-40B4-BE49-F238E27FC236}">
                <a16:creationId xmlns:a16="http://schemas.microsoft.com/office/drawing/2014/main" id="{9FA26177-AE4E-433C-BC05-17C2C2A92217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"/>
          <p:cNvSpPr/>
          <p:nvPr/>
        </p:nvSpPr>
        <p:spPr>
          <a:xfrm>
            <a:off x="2574131" y="3105875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1818085" y="4778704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1871663" y="5420450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32"/>
          <p:cNvCxnSpPr/>
          <p:nvPr/>
        </p:nvCxnSpPr>
        <p:spPr>
          <a:xfrm flipH="1">
            <a:off x="2412207" y="3645229"/>
            <a:ext cx="1026319" cy="107989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6" name="Google Shape;756;p32"/>
          <p:cNvSpPr/>
          <p:nvPr/>
        </p:nvSpPr>
        <p:spPr>
          <a:xfrm>
            <a:off x="2252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758" name="Google Shape;758;p32"/>
          <p:cNvSpPr txBox="1"/>
          <p:nvPr/>
        </p:nvSpPr>
        <p:spPr>
          <a:xfrm>
            <a:off x="7021116" y="2836794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435530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4949429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6030516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/>
          <p:nvPr/>
        </p:nvSpPr>
        <p:spPr>
          <a:xfrm>
            <a:off x="6624638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3" name="Google Shape;763;p32"/>
          <p:cNvSpPr/>
          <p:nvPr/>
        </p:nvSpPr>
        <p:spPr>
          <a:xfrm>
            <a:off x="2844404" y="3322569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4" name="Google Shape;764;p32"/>
          <p:cNvSpPr/>
          <p:nvPr/>
        </p:nvSpPr>
        <p:spPr>
          <a:xfrm>
            <a:off x="3275410" y="3808344"/>
            <a:ext cx="432197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2627710" y="3105875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32"/>
          <p:cNvGrpSpPr/>
          <p:nvPr/>
        </p:nvGrpSpPr>
        <p:grpSpPr>
          <a:xfrm>
            <a:off x="3275410" y="3105876"/>
            <a:ext cx="702469" cy="540544"/>
            <a:chOff x="1292" y="1842"/>
            <a:chExt cx="590" cy="454"/>
          </a:xfrm>
        </p:grpSpPr>
        <p:sp>
          <p:nvSpPr>
            <p:cNvPr id="767" name="Google Shape;767;p32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32"/>
          <p:cNvSpPr txBox="1"/>
          <p:nvPr/>
        </p:nvSpPr>
        <p:spPr>
          <a:xfrm>
            <a:off x="3169444" y="4142910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4248150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4895850" y="3167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 txBox="1"/>
          <p:nvPr/>
        </p:nvSpPr>
        <p:spPr>
          <a:xfrm>
            <a:off x="5975748" y="3104686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6623448" y="3117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2"/>
          <p:cNvSpPr/>
          <p:nvPr/>
        </p:nvSpPr>
        <p:spPr>
          <a:xfrm>
            <a:off x="1871663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1871663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3113485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7" name="Google Shape;777;p32"/>
          <p:cNvSpPr/>
          <p:nvPr/>
        </p:nvSpPr>
        <p:spPr>
          <a:xfrm>
            <a:off x="3479006" y="4833473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2250281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3059906" y="4957298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3437335" y="4957298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81" name="Google Shape;781;p32"/>
          <p:cNvCxnSpPr/>
          <p:nvPr/>
        </p:nvCxnSpPr>
        <p:spPr>
          <a:xfrm flipH="1">
            <a:off x="2033588" y="3645229"/>
            <a:ext cx="917972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32"/>
          <p:cNvCxnSpPr/>
          <p:nvPr/>
        </p:nvCxnSpPr>
        <p:spPr>
          <a:xfrm flipH="1">
            <a:off x="3275410" y="3645229"/>
            <a:ext cx="2646759" cy="11334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32"/>
          <p:cNvCxnSpPr/>
          <p:nvPr/>
        </p:nvCxnSpPr>
        <p:spPr>
          <a:xfrm flipH="1">
            <a:off x="3762375" y="3698807"/>
            <a:ext cx="2862263" cy="1188244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84" name="Google Shape;784;p32"/>
          <p:cNvSpPr/>
          <p:nvPr/>
        </p:nvSpPr>
        <p:spPr>
          <a:xfrm>
            <a:off x="4354116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6569869" y="3808344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 txBox="1"/>
          <p:nvPr/>
        </p:nvSpPr>
        <p:spPr>
          <a:xfrm>
            <a:off x="4248151" y="4131004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 txBox="1"/>
          <p:nvPr/>
        </p:nvSpPr>
        <p:spPr>
          <a:xfrm>
            <a:off x="6516292" y="4185773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01;p25">
            <a:extLst>
              <a:ext uri="{FF2B5EF4-FFF2-40B4-BE49-F238E27FC236}">
                <a16:creationId xmlns:a16="http://schemas.microsoft.com/office/drawing/2014/main" id="{032F0ABB-F332-40BD-A183-7E609F0F2132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514;p25">
            <a:extLst>
              <a:ext uri="{FF2B5EF4-FFF2-40B4-BE49-F238E27FC236}">
                <a16:creationId xmlns:a16="http://schemas.microsoft.com/office/drawing/2014/main" id="{984367F0-9469-4451-B1A0-15FC1353B9B5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2574131" y="3159881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1818085" y="4832710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1871663" y="5474456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2252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799" name="Google Shape;799;p33"/>
          <p:cNvSpPr txBox="1"/>
          <p:nvPr/>
        </p:nvSpPr>
        <p:spPr>
          <a:xfrm>
            <a:off x="7021116" y="2890800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/>
          <p:nvPr/>
        </p:nvSpPr>
        <p:spPr>
          <a:xfrm>
            <a:off x="435530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1" name="Google Shape;801;p33"/>
          <p:cNvSpPr/>
          <p:nvPr/>
        </p:nvSpPr>
        <p:spPr>
          <a:xfrm>
            <a:off x="4949429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3"/>
          <p:cNvSpPr/>
          <p:nvPr/>
        </p:nvSpPr>
        <p:spPr>
          <a:xfrm>
            <a:off x="603051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6624638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2844404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3275410" y="3862350"/>
            <a:ext cx="32504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2627710" y="3159881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33"/>
          <p:cNvGrpSpPr/>
          <p:nvPr/>
        </p:nvGrpSpPr>
        <p:grpSpPr>
          <a:xfrm>
            <a:off x="3275410" y="3159882"/>
            <a:ext cx="702469" cy="540544"/>
            <a:chOff x="1292" y="1842"/>
            <a:chExt cx="590" cy="454"/>
          </a:xfrm>
        </p:grpSpPr>
        <p:sp>
          <p:nvSpPr>
            <p:cNvPr id="808" name="Google Shape;808;p33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33"/>
          <p:cNvSpPr txBox="1"/>
          <p:nvPr/>
        </p:nvSpPr>
        <p:spPr>
          <a:xfrm>
            <a:off x="3169444" y="4196916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33"/>
          <p:cNvGrpSpPr/>
          <p:nvPr/>
        </p:nvGrpSpPr>
        <p:grpSpPr>
          <a:xfrm>
            <a:off x="2627710" y="4995829"/>
            <a:ext cx="489347" cy="563250"/>
            <a:chOff x="1891729" y="5682953"/>
            <a:chExt cx="653033" cy="752228"/>
          </a:xfrm>
        </p:grpSpPr>
        <p:sp>
          <p:nvSpPr>
            <p:cNvPr id="812" name="Google Shape;812;p33"/>
            <p:cNvSpPr/>
            <p:nvPr/>
          </p:nvSpPr>
          <p:spPr>
            <a:xfrm>
              <a:off x="1891729" y="5682953"/>
              <a:ext cx="432048" cy="432211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1963737" y="6065285"/>
              <a:ext cx="581025" cy="369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33"/>
          <p:cNvSpPr txBox="1"/>
          <p:nvPr/>
        </p:nvSpPr>
        <p:spPr>
          <a:xfrm>
            <a:off x="4248150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5" name="Google Shape;815;p33"/>
          <p:cNvSpPr txBox="1"/>
          <p:nvPr/>
        </p:nvSpPr>
        <p:spPr>
          <a:xfrm>
            <a:off x="4895850" y="3221794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 txBox="1"/>
          <p:nvPr/>
        </p:nvSpPr>
        <p:spPr>
          <a:xfrm>
            <a:off x="5975748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 txBox="1"/>
          <p:nvPr/>
        </p:nvSpPr>
        <p:spPr>
          <a:xfrm>
            <a:off x="6623448" y="3171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1871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 txBox="1"/>
          <p:nvPr/>
        </p:nvSpPr>
        <p:spPr>
          <a:xfrm>
            <a:off x="1871663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3113485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3479006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2250281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3059906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3437335" y="5011304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4354116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6569869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/>
          <p:cNvSpPr txBox="1"/>
          <p:nvPr/>
        </p:nvSpPr>
        <p:spPr>
          <a:xfrm>
            <a:off x="4248151" y="4185010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 txBox="1"/>
          <p:nvPr/>
        </p:nvSpPr>
        <p:spPr>
          <a:xfrm>
            <a:off x="6516292" y="4239779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01;p25">
            <a:extLst>
              <a:ext uri="{FF2B5EF4-FFF2-40B4-BE49-F238E27FC236}">
                <a16:creationId xmlns:a16="http://schemas.microsoft.com/office/drawing/2014/main" id="{227BA8B2-4CA3-4758-A041-75B0456796D6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14;p25">
            <a:extLst>
              <a:ext uri="{FF2B5EF4-FFF2-40B4-BE49-F238E27FC236}">
                <a16:creationId xmlns:a16="http://schemas.microsoft.com/office/drawing/2014/main" id="{3025E309-1A1B-4D81-9D7A-D10E2D8FE627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/>
          <p:nvPr/>
        </p:nvSpPr>
        <p:spPr>
          <a:xfrm>
            <a:off x="2574131" y="3051869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1818085" y="4724698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1871663" y="5366444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2252663" y="4779467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840" name="Google Shape;840;p34"/>
          <p:cNvSpPr txBox="1"/>
          <p:nvPr/>
        </p:nvSpPr>
        <p:spPr>
          <a:xfrm>
            <a:off x="7021116" y="2782788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4355306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4949429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6030516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6624638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2844404" y="3268563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3275410" y="3754338"/>
            <a:ext cx="378619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2627710" y="3051869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34"/>
          <p:cNvGrpSpPr/>
          <p:nvPr/>
        </p:nvGrpSpPr>
        <p:grpSpPr>
          <a:xfrm>
            <a:off x="3275410" y="3051870"/>
            <a:ext cx="702469" cy="540544"/>
            <a:chOff x="1292" y="1842"/>
            <a:chExt cx="590" cy="454"/>
          </a:xfrm>
        </p:grpSpPr>
        <p:sp>
          <p:nvSpPr>
            <p:cNvPr id="849" name="Google Shape;849;p34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34"/>
          <p:cNvSpPr txBox="1"/>
          <p:nvPr/>
        </p:nvSpPr>
        <p:spPr>
          <a:xfrm>
            <a:off x="3169444" y="4088904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34"/>
          <p:cNvGrpSpPr/>
          <p:nvPr/>
        </p:nvGrpSpPr>
        <p:grpSpPr>
          <a:xfrm>
            <a:off x="2519363" y="4950923"/>
            <a:ext cx="706041" cy="475933"/>
            <a:chOff x="1963738" y="5890428"/>
            <a:chExt cx="629164" cy="418258"/>
          </a:xfrm>
        </p:grpSpPr>
        <p:sp>
          <p:nvSpPr>
            <p:cNvPr id="853" name="Google Shape;853;p34"/>
            <p:cNvSpPr/>
            <p:nvPr/>
          </p:nvSpPr>
          <p:spPr>
            <a:xfrm>
              <a:off x="1963738" y="5890428"/>
              <a:ext cx="385138" cy="229262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 txBox="1"/>
            <p:nvPr/>
          </p:nvSpPr>
          <p:spPr>
            <a:xfrm>
              <a:off x="2060020" y="6065281"/>
              <a:ext cx="532882" cy="243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34"/>
          <p:cNvSpPr txBox="1"/>
          <p:nvPr/>
        </p:nvSpPr>
        <p:spPr>
          <a:xfrm>
            <a:off x="4248150" y="3050680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6" name="Google Shape;856;p34"/>
          <p:cNvSpPr txBox="1"/>
          <p:nvPr/>
        </p:nvSpPr>
        <p:spPr>
          <a:xfrm>
            <a:off x="4895850" y="3113782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 txBox="1"/>
          <p:nvPr/>
        </p:nvSpPr>
        <p:spPr>
          <a:xfrm>
            <a:off x="5975748" y="3050680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8" name="Google Shape;858;p34"/>
          <p:cNvSpPr txBox="1"/>
          <p:nvPr/>
        </p:nvSpPr>
        <p:spPr>
          <a:xfrm>
            <a:off x="6623448" y="3063776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1871663" y="4779467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1871663" y="4903292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3113485" y="4779467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479006" y="4779467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3" name="Google Shape;863;p34"/>
          <p:cNvSpPr txBox="1"/>
          <p:nvPr/>
        </p:nvSpPr>
        <p:spPr>
          <a:xfrm>
            <a:off x="2250281" y="4903292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4" name="Google Shape;864;p34"/>
          <p:cNvSpPr txBox="1"/>
          <p:nvPr/>
        </p:nvSpPr>
        <p:spPr>
          <a:xfrm>
            <a:off x="3059906" y="4903292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5" name="Google Shape;865;p34"/>
          <p:cNvSpPr txBox="1"/>
          <p:nvPr/>
        </p:nvSpPr>
        <p:spPr>
          <a:xfrm>
            <a:off x="3437335" y="4903292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4354116" y="3754338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6569869" y="3754338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4"/>
          <p:cNvSpPr txBox="1"/>
          <p:nvPr/>
        </p:nvSpPr>
        <p:spPr>
          <a:xfrm>
            <a:off x="4248151" y="4076998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4"/>
          <p:cNvSpPr txBox="1"/>
          <p:nvPr/>
        </p:nvSpPr>
        <p:spPr>
          <a:xfrm>
            <a:off x="6516292" y="4131767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01;p25">
            <a:extLst>
              <a:ext uri="{FF2B5EF4-FFF2-40B4-BE49-F238E27FC236}">
                <a16:creationId xmlns:a16="http://schemas.microsoft.com/office/drawing/2014/main" id="{461B82EC-7DEB-4280-AF50-C57A01910FF1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14;p25">
            <a:extLst>
              <a:ext uri="{FF2B5EF4-FFF2-40B4-BE49-F238E27FC236}">
                <a16:creationId xmlns:a16="http://schemas.microsoft.com/office/drawing/2014/main" id="{1DF8FFBF-943D-488C-9D0A-F5B1996654A6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184CFC-BFD7-4E23-A8D4-77EAE90C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5938"/>
              </p:ext>
            </p:extLst>
          </p:nvPr>
        </p:nvGraphicFramePr>
        <p:xfrm>
          <a:off x="395287" y="2348880"/>
          <a:ext cx="8353425" cy="2285683"/>
        </p:xfrm>
        <a:graphic>
          <a:graphicData uri="http://schemas.openxmlformats.org/drawingml/2006/table">
            <a:tbl>
              <a:tblPr/>
              <a:tblGrid>
                <a:gridCol w="25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484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Comando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Objetivo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Sintaxe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funções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built-in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funções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C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#include &lt;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nomedabiblioteca.h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Declaração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Declaração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#define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NOMECONSTANTE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valor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Declaração de protótipos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Declaração</a:t>
                      </a:r>
                      <a:r>
                        <a:rPr lang="pt-BR" sz="1600" b="0" i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uma função. Sua definição (seu código ) está após a </a:t>
                      </a:r>
                      <a:r>
                        <a:rPr lang="pt-BR" sz="1600" b="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</a:t>
                      </a:r>
                      <a:r>
                        <a:rPr lang="pt-BR" sz="1600" b="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</a:t>
                      </a:r>
                      <a:endParaRPr kumimoji="0" 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nomefunção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(parâmetros);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8" name="Título 6">
            <a:extLst>
              <a:ext uri="{FF2B5EF4-FFF2-40B4-BE49-F238E27FC236}">
                <a16:creationId xmlns:a16="http://schemas.microsoft.com/office/drawing/2014/main" id="{122E1F05-B94B-4A9C-9E68-C3C4F8E6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Diretivas de pré-processamento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B290F9-06B7-4A0C-BFE6-91366D95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12" y="1024890"/>
            <a:ext cx="8675687" cy="6477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diretivas de pré-processador</a:t>
            </a:r>
            <a:r>
              <a:rPr lang="pt-BR" sz="1600" kern="0" dirty="0">
                <a:latin typeface="Calibri" pitchFamily="34" charset="0"/>
                <a:cs typeface="Times New Roman" pitchFamily="18" charset="0"/>
              </a:rPr>
              <a:t> onde se definem o valor de constantes simbólicas, inclusão de bibliotecas, </a:t>
            </a:r>
            <a:r>
              <a:rPr lang="pt-BR" sz="1600" b="1" kern="0" dirty="0">
                <a:latin typeface="Calibri" pitchFamily="34" charset="0"/>
                <a:cs typeface="Times New Roman" pitchFamily="18" charset="0"/>
              </a:rPr>
              <a:t>declaração de protótipos,</a:t>
            </a:r>
            <a:r>
              <a:rPr lang="pt-BR" sz="1600" b="1" kern="0" dirty="0" err="1">
                <a:latin typeface="Calibri" pitchFamily="34" charset="0"/>
                <a:cs typeface="Times New Roman" pitchFamily="18" charset="0"/>
              </a:rPr>
              <a:t>etc</a:t>
            </a:r>
            <a:endParaRPr lang="pt-BR" sz="1600" kern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5"/>
          <p:cNvSpPr/>
          <p:nvPr/>
        </p:nvSpPr>
        <p:spPr>
          <a:xfrm>
            <a:off x="2574131" y="3159881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5"/>
          <p:cNvSpPr/>
          <p:nvPr/>
        </p:nvSpPr>
        <p:spPr>
          <a:xfrm>
            <a:off x="1818085" y="4832710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1871663" y="5474456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2252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0" name="Google Shape;88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Funcionamento</a:t>
            </a:r>
            <a:endParaRPr/>
          </a:p>
        </p:txBody>
      </p:sp>
      <p:sp>
        <p:nvSpPr>
          <p:cNvPr id="881" name="Google Shape;881;p35"/>
          <p:cNvSpPr txBox="1"/>
          <p:nvPr/>
        </p:nvSpPr>
        <p:spPr>
          <a:xfrm>
            <a:off x="7021116" y="2890800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435530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3" name="Google Shape;883;p35"/>
          <p:cNvSpPr/>
          <p:nvPr/>
        </p:nvSpPr>
        <p:spPr>
          <a:xfrm>
            <a:off x="4949429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603051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6624638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2844404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3275410" y="3862350"/>
            <a:ext cx="32504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i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8" name="Google Shape;888;p35"/>
          <p:cNvSpPr txBox="1"/>
          <p:nvPr/>
        </p:nvSpPr>
        <p:spPr>
          <a:xfrm>
            <a:off x="2627710" y="3159881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Google Shape;889;p35"/>
          <p:cNvGrpSpPr/>
          <p:nvPr/>
        </p:nvGrpSpPr>
        <p:grpSpPr>
          <a:xfrm>
            <a:off x="3275410" y="3159882"/>
            <a:ext cx="702469" cy="540544"/>
            <a:chOff x="1292" y="1842"/>
            <a:chExt cx="590" cy="454"/>
          </a:xfrm>
        </p:grpSpPr>
        <p:sp>
          <p:nvSpPr>
            <p:cNvPr id="890" name="Google Shape;890;p35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35"/>
          <p:cNvSpPr txBox="1"/>
          <p:nvPr/>
        </p:nvSpPr>
        <p:spPr>
          <a:xfrm>
            <a:off x="3169444" y="4196916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5"/>
          <p:cNvSpPr/>
          <p:nvPr/>
        </p:nvSpPr>
        <p:spPr>
          <a:xfrm>
            <a:off x="4625579" y="4725554"/>
            <a:ext cx="407194" cy="216694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b="1" ker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94" name="Google Shape;894;p35"/>
          <p:cNvGrpSpPr/>
          <p:nvPr/>
        </p:nvGrpSpPr>
        <p:grpSpPr>
          <a:xfrm>
            <a:off x="2681288" y="5150602"/>
            <a:ext cx="435769" cy="408220"/>
            <a:chOff x="1963737" y="5890428"/>
            <a:chExt cx="581025" cy="543847"/>
          </a:xfrm>
        </p:grpSpPr>
        <p:sp>
          <p:nvSpPr>
            <p:cNvPr id="895" name="Google Shape;895;p35"/>
            <p:cNvSpPr/>
            <p:nvPr/>
          </p:nvSpPr>
          <p:spPr>
            <a:xfrm>
              <a:off x="1963738" y="5890428"/>
              <a:ext cx="304800" cy="152400"/>
            </a:xfrm>
            <a:prstGeom prst="rect">
              <a:avLst/>
            </a:prstGeom>
            <a:solidFill>
              <a:srgbClr val="008000">
                <a:alpha val="49803"/>
              </a:srgbClr>
            </a:solidFill>
            <a:ln w="12700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5"/>
            <p:cNvSpPr txBox="1"/>
            <p:nvPr/>
          </p:nvSpPr>
          <p:spPr>
            <a:xfrm>
              <a:off x="1963737" y="6065286"/>
              <a:ext cx="581025" cy="3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3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897" name="Google Shape;897;p35"/>
          <p:cNvCxnSpPr/>
          <p:nvPr/>
        </p:nvCxnSpPr>
        <p:spPr>
          <a:xfrm rot="10800000" flipH="1">
            <a:off x="3006329" y="4131432"/>
            <a:ext cx="3563540" cy="1026319"/>
          </a:xfrm>
          <a:prstGeom prst="straightConnector1">
            <a:avLst/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8" name="Google Shape;898;p35"/>
          <p:cNvSpPr/>
          <p:nvPr/>
        </p:nvSpPr>
        <p:spPr>
          <a:xfrm>
            <a:off x="2627710" y="5102982"/>
            <a:ext cx="407194" cy="216694"/>
          </a:xfrm>
          <a:prstGeom prst="rect">
            <a:avLst/>
          </a:prstGeom>
          <a:solidFill>
            <a:srgbClr val="00642D">
              <a:alpha val="49803"/>
            </a:srgbClr>
          </a:solidFill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050" b="1" ker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9" name="Google Shape;899;p35"/>
          <p:cNvSpPr txBox="1"/>
          <p:nvPr/>
        </p:nvSpPr>
        <p:spPr>
          <a:xfrm>
            <a:off x="4248150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4895850" y="3221794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5"/>
          <p:cNvSpPr txBox="1"/>
          <p:nvPr/>
        </p:nvSpPr>
        <p:spPr>
          <a:xfrm>
            <a:off x="5975748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2" name="Google Shape;902;p35"/>
          <p:cNvSpPr txBox="1"/>
          <p:nvPr/>
        </p:nvSpPr>
        <p:spPr>
          <a:xfrm>
            <a:off x="6623448" y="3171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5"/>
          <p:cNvSpPr/>
          <p:nvPr/>
        </p:nvSpPr>
        <p:spPr>
          <a:xfrm>
            <a:off x="1871663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4" name="Google Shape;904;p35"/>
          <p:cNvSpPr txBox="1"/>
          <p:nvPr/>
        </p:nvSpPr>
        <p:spPr>
          <a:xfrm>
            <a:off x="1871663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35"/>
          <p:cNvSpPr/>
          <p:nvPr/>
        </p:nvSpPr>
        <p:spPr>
          <a:xfrm>
            <a:off x="3113485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6" name="Google Shape;906;p35"/>
          <p:cNvSpPr/>
          <p:nvPr/>
        </p:nvSpPr>
        <p:spPr>
          <a:xfrm>
            <a:off x="3479006" y="4887479"/>
            <a:ext cx="228600" cy="114300"/>
          </a:xfrm>
          <a:prstGeom prst="rect">
            <a:avLst/>
          </a:prstGeom>
          <a:solidFill>
            <a:srgbClr val="DC32D0">
              <a:alpha val="49803"/>
            </a:srgbClr>
          </a:solidFill>
          <a:ln w="12700" cap="flat" cmpd="sng">
            <a:solidFill>
              <a:srgbClr val="DC32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i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7" name="Google Shape;907;p35"/>
          <p:cNvSpPr txBox="1"/>
          <p:nvPr/>
        </p:nvSpPr>
        <p:spPr>
          <a:xfrm>
            <a:off x="2250281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8" name="Google Shape;908;p35"/>
          <p:cNvSpPr txBox="1"/>
          <p:nvPr/>
        </p:nvSpPr>
        <p:spPr>
          <a:xfrm>
            <a:off x="3059906" y="5011304"/>
            <a:ext cx="323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9" name="Google Shape;909;p35"/>
          <p:cNvSpPr txBox="1"/>
          <p:nvPr/>
        </p:nvSpPr>
        <p:spPr>
          <a:xfrm>
            <a:off x="3437335" y="5011304"/>
            <a:ext cx="32504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4354116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5"/>
          <p:cNvSpPr/>
          <p:nvPr/>
        </p:nvSpPr>
        <p:spPr>
          <a:xfrm>
            <a:off x="6569869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5"/>
          <p:cNvSpPr txBox="1"/>
          <p:nvPr/>
        </p:nvSpPr>
        <p:spPr>
          <a:xfrm>
            <a:off x="4248151" y="4185010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5"/>
          <p:cNvSpPr txBox="1"/>
          <p:nvPr/>
        </p:nvSpPr>
        <p:spPr>
          <a:xfrm>
            <a:off x="6516292" y="4239779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501;p25">
            <a:extLst>
              <a:ext uri="{FF2B5EF4-FFF2-40B4-BE49-F238E27FC236}">
                <a16:creationId xmlns:a16="http://schemas.microsoft.com/office/drawing/2014/main" id="{BB70F03B-358F-439E-9E56-726059A9DAF4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514;p25">
            <a:extLst>
              <a:ext uri="{FF2B5EF4-FFF2-40B4-BE49-F238E27FC236}">
                <a16:creationId xmlns:a16="http://schemas.microsoft.com/office/drawing/2014/main" id="{3D2D0E23-9D6F-445F-BD50-5679D4B2A34F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6"/>
          <p:cNvSpPr/>
          <p:nvPr/>
        </p:nvSpPr>
        <p:spPr>
          <a:xfrm>
            <a:off x="2574131" y="3159881"/>
            <a:ext cx="4806554" cy="1295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1818085" y="4832710"/>
            <a:ext cx="1944290" cy="6477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6"/>
          <p:cNvSpPr txBox="1"/>
          <p:nvPr/>
        </p:nvSpPr>
        <p:spPr>
          <a:xfrm>
            <a:off x="2087166" y="5426831"/>
            <a:ext cx="13501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detDistancia</a:t>
            </a: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Funcionamento</a:t>
            </a:r>
            <a:endParaRPr dirty="0"/>
          </a:p>
        </p:txBody>
      </p:sp>
      <p:sp>
        <p:nvSpPr>
          <p:cNvPr id="924" name="Google Shape;924;p36"/>
          <p:cNvSpPr txBox="1"/>
          <p:nvPr/>
        </p:nvSpPr>
        <p:spPr>
          <a:xfrm>
            <a:off x="7021116" y="2890800"/>
            <a:ext cx="49053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5" name="Google Shape;925;p36"/>
          <p:cNvSpPr/>
          <p:nvPr/>
        </p:nvSpPr>
        <p:spPr>
          <a:xfrm>
            <a:off x="435530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6" name="Google Shape;926;p36"/>
          <p:cNvSpPr/>
          <p:nvPr/>
        </p:nvSpPr>
        <p:spPr>
          <a:xfrm>
            <a:off x="4949429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6"/>
          <p:cNvSpPr/>
          <p:nvPr/>
        </p:nvSpPr>
        <p:spPr>
          <a:xfrm>
            <a:off x="6030516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8" name="Google Shape;928;p36"/>
          <p:cNvSpPr/>
          <p:nvPr/>
        </p:nvSpPr>
        <p:spPr>
          <a:xfrm>
            <a:off x="6624638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9" name="Google Shape;929;p36"/>
          <p:cNvSpPr/>
          <p:nvPr/>
        </p:nvSpPr>
        <p:spPr>
          <a:xfrm>
            <a:off x="2844404" y="3376575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0" name="Google Shape;930;p36"/>
          <p:cNvSpPr/>
          <p:nvPr/>
        </p:nvSpPr>
        <p:spPr>
          <a:xfrm>
            <a:off x="3275410" y="3862350"/>
            <a:ext cx="539353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i="1" kern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2627710" y="3159881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36"/>
          <p:cNvGrpSpPr/>
          <p:nvPr/>
        </p:nvGrpSpPr>
        <p:grpSpPr>
          <a:xfrm>
            <a:off x="3275410" y="3159882"/>
            <a:ext cx="702469" cy="540544"/>
            <a:chOff x="1292" y="1842"/>
            <a:chExt cx="590" cy="454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1292" y="1842"/>
              <a:ext cx="59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900" b="1" kern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1429" y="2024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5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36"/>
          <p:cNvSpPr txBox="1"/>
          <p:nvPr/>
        </p:nvSpPr>
        <p:spPr>
          <a:xfrm>
            <a:off x="3169444" y="4196916"/>
            <a:ext cx="86320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6"/>
          <p:cNvSpPr txBox="1"/>
          <p:nvPr/>
        </p:nvSpPr>
        <p:spPr>
          <a:xfrm>
            <a:off x="3330179" y="3861160"/>
            <a:ext cx="485775" cy="34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6"/>
          <p:cNvSpPr txBox="1"/>
          <p:nvPr/>
        </p:nvSpPr>
        <p:spPr>
          <a:xfrm>
            <a:off x="4248150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8" name="Google Shape;938;p36"/>
          <p:cNvSpPr txBox="1"/>
          <p:nvPr/>
        </p:nvSpPr>
        <p:spPr>
          <a:xfrm>
            <a:off x="4895850" y="3221794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6"/>
          <p:cNvSpPr txBox="1"/>
          <p:nvPr/>
        </p:nvSpPr>
        <p:spPr>
          <a:xfrm>
            <a:off x="5975748" y="3158692"/>
            <a:ext cx="702469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xC</a:t>
            </a:r>
            <a:r>
              <a:rPr lang="pt-BR" sz="1050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0" name="Google Shape;940;p36"/>
          <p:cNvSpPr txBox="1"/>
          <p:nvPr/>
        </p:nvSpPr>
        <p:spPr>
          <a:xfrm>
            <a:off x="6623448" y="3171788"/>
            <a:ext cx="70246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yC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6"/>
          <p:cNvSpPr/>
          <p:nvPr/>
        </p:nvSpPr>
        <p:spPr>
          <a:xfrm>
            <a:off x="4354116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6569869" y="3862350"/>
            <a:ext cx="32385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3" name="Google Shape;943;p36"/>
          <p:cNvSpPr txBox="1"/>
          <p:nvPr/>
        </p:nvSpPr>
        <p:spPr>
          <a:xfrm>
            <a:off x="4248151" y="4185010"/>
            <a:ext cx="43219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dBC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6"/>
          <p:cNvSpPr txBox="1"/>
          <p:nvPr/>
        </p:nvSpPr>
        <p:spPr>
          <a:xfrm>
            <a:off x="6516292" y="4239779"/>
            <a:ext cx="431006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900" b="1" kern="0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 sz="1050" kern="0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01;p25">
            <a:extLst>
              <a:ext uri="{FF2B5EF4-FFF2-40B4-BE49-F238E27FC236}">
                <a16:creationId xmlns:a16="http://schemas.microsoft.com/office/drawing/2014/main" id="{84EE6BB8-19E1-4F3E-9721-61C8ABB5D50B}"/>
              </a:ext>
            </a:extLst>
          </p:cNvPr>
          <p:cNvSpPr txBox="1"/>
          <p:nvPr/>
        </p:nvSpPr>
        <p:spPr>
          <a:xfrm>
            <a:off x="284233" y="1118508"/>
            <a:ext cx="5444192" cy="88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xA,yA,xB,yB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dAC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detDistancia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pt-BR" sz="1600" kern="0" dirty="0" err="1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xA,yA,xC,yC</a:t>
            </a:r>
            <a:r>
              <a:rPr lang="pt-BR" sz="1600" kern="0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sz="1600" kern="0" dirty="0">
              <a:solidFill>
                <a:srgbClr val="FF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dBC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det</a:t>
            </a:r>
            <a:r>
              <a:rPr lang="pt-BR" sz="1600" kern="0" dirty="0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Distancia(</a:t>
            </a:r>
            <a:r>
              <a:rPr lang="pt-BR" sz="1600" kern="0" dirty="0" err="1">
                <a:solidFill>
                  <a:srgbClr val="3366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xB,yB,xC,yC</a:t>
            </a:r>
            <a:r>
              <a:rPr lang="pt-BR" sz="1050" kern="0" dirty="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kern="0" dirty="0">
              <a:solidFill>
                <a:srgbClr val="AA0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14;p25">
            <a:extLst>
              <a:ext uri="{FF2B5EF4-FFF2-40B4-BE49-F238E27FC236}">
                <a16:creationId xmlns:a16="http://schemas.microsoft.com/office/drawing/2014/main" id="{18164354-5F1F-4018-A695-C1AA96C2DCD0}"/>
              </a:ext>
            </a:extLst>
          </p:cNvPr>
          <p:cNvSpPr txBox="1"/>
          <p:nvPr/>
        </p:nvSpPr>
        <p:spPr>
          <a:xfrm>
            <a:off x="4066688" y="5131976"/>
            <a:ext cx="5006361" cy="11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detDistancia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kern="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68580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750"/>
            </a:pPr>
            <a:r>
              <a:rPr lang="pt-BR" sz="105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			</a:t>
            </a:r>
            <a:r>
              <a:rPr lang="pt-BR" sz="2400" dirty="0"/>
              <a:t>ativando a Tarefa: Calcular perímetro</a:t>
            </a:r>
            <a:endParaRPr sz="2400"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#</a:t>
            </a:r>
            <a:r>
              <a:rPr lang="pt-BR" sz="1400" dirty="0"/>
              <a:t>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#include &lt;</a:t>
            </a:r>
            <a:r>
              <a:rPr lang="pt-BR" sz="1400" dirty="0" err="1"/>
              <a:t>math.h</a:t>
            </a:r>
            <a:r>
              <a:rPr lang="pt-BR" sz="1400" dirty="0"/>
              <a:t>&gt;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.........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{  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Captura dados */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A: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B: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 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C: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Calcula Perímetro */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/>
              <a:t>perim</a:t>
            </a:r>
            <a:r>
              <a:rPr lang="pt-BR" sz="1400" dirty="0"/>
              <a:t> = </a:t>
            </a:r>
            <a:r>
              <a:rPr lang="pt-BR" sz="1400" dirty="0" err="1"/>
              <a:t>calcPerim</a:t>
            </a:r>
            <a:r>
              <a:rPr lang="pt-BR" sz="1400" dirty="0"/>
              <a:t>(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)</a:t>
            </a:r>
            <a:r>
              <a:rPr lang="pt-BR" sz="1400" dirty="0">
                <a:solidFill>
                  <a:srgbClr val="005C2A"/>
                </a:solidFill>
              </a:rPr>
              <a:t>;</a:t>
            </a:r>
            <a:endParaRPr sz="1400" dirty="0">
              <a:solidFill>
                <a:srgbClr val="005C2A"/>
              </a:solidFill>
            </a:endParaRPr>
          </a:p>
          <a:p>
            <a:pPr marL="0" indent="36036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Exibe Respostas */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 ("\n\n\t\t </a:t>
            </a:r>
            <a:r>
              <a:rPr lang="pt-BR" sz="1400" dirty="0" err="1">
                <a:solidFill>
                  <a:schemeClr val="dk2"/>
                </a:solidFill>
              </a:rPr>
              <a:t>Perimetro</a:t>
            </a:r>
            <a:r>
              <a:rPr lang="pt-BR" sz="1400" dirty="0">
                <a:solidFill>
                  <a:schemeClr val="dk2"/>
                </a:solidFill>
              </a:rPr>
              <a:t>: %.2f ", 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360363">
              <a:spcBef>
                <a:spcPts val="150"/>
              </a:spcBef>
            </a:pP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}</a:t>
            </a:r>
            <a:endParaRPr sz="1400" dirty="0"/>
          </a:p>
        </p:txBody>
      </p:sp>
      <p:pic>
        <p:nvPicPr>
          <p:cNvPr id="954" name="Google Shape;9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399" y="4165231"/>
            <a:ext cx="2807494" cy="152995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			Tarefa: Exibe Dados</a:t>
            </a:r>
            <a:endParaRPr dirty="0"/>
          </a:p>
        </p:txBody>
      </p:sp>
      <p:sp>
        <p:nvSpPr>
          <p:cNvPr id="961" name="Google Shape;961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#</a:t>
            </a:r>
            <a:r>
              <a:rPr lang="pt-BR" sz="1600" dirty="0"/>
              <a:t>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dirty="0"/>
              <a:t>#include &lt;</a:t>
            </a:r>
            <a:r>
              <a:rPr lang="pt-BR" sz="1600" dirty="0" err="1"/>
              <a:t>math.h</a:t>
            </a:r>
            <a:r>
              <a:rPr lang="pt-BR" sz="1600" dirty="0"/>
              <a:t>&gt;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dirty="0"/>
              <a:t>.........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{  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Captura dados */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A: ");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B: ");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 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C: ");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Calcula Perímetro */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/>
              <a:t>perim</a:t>
            </a:r>
            <a:r>
              <a:rPr lang="pt-BR" sz="1400" dirty="0"/>
              <a:t> = </a:t>
            </a:r>
            <a:r>
              <a:rPr lang="pt-BR" sz="1400" dirty="0" err="1"/>
              <a:t>calcPerim</a:t>
            </a:r>
            <a:r>
              <a:rPr lang="pt-BR" sz="1400" dirty="0"/>
              <a:t>(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)</a:t>
            </a:r>
            <a:r>
              <a:rPr lang="pt-BR" sz="1400" dirty="0">
                <a:solidFill>
                  <a:srgbClr val="005C2A"/>
                </a:solidFill>
              </a:rPr>
              <a:t>;</a:t>
            </a:r>
            <a:endParaRPr sz="1400" dirty="0">
              <a:solidFill>
                <a:srgbClr val="005C2A"/>
              </a:solidFill>
            </a:endParaRPr>
          </a:p>
          <a:p>
            <a:pPr marL="0" indent="442913">
              <a:spcBef>
                <a:spcPts val="150"/>
              </a:spcBef>
            </a:pPr>
            <a:r>
              <a:rPr lang="pt-BR" sz="1400" dirty="0">
                <a:solidFill>
                  <a:srgbClr val="595959"/>
                </a:solidFill>
              </a:rPr>
              <a:t>/* Exibe Respostas */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 ("\n\n\t\t </a:t>
            </a:r>
            <a:r>
              <a:rPr lang="pt-BR" sz="1400" dirty="0" err="1">
                <a:solidFill>
                  <a:schemeClr val="dk2"/>
                </a:solidFill>
              </a:rPr>
              <a:t>Perimetro</a:t>
            </a:r>
            <a:r>
              <a:rPr lang="pt-BR" sz="1400" dirty="0">
                <a:solidFill>
                  <a:schemeClr val="dk2"/>
                </a:solidFill>
              </a:rPr>
              <a:t>: %.2f ", 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>
                <a:solidFill>
                  <a:schemeClr val="dk2"/>
                </a:solidFill>
              </a:rPr>
              <a:t>printf</a:t>
            </a:r>
            <a:r>
              <a:rPr lang="pt-BR" sz="1400" dirty="0">
                <a:solidFill>
                  <a:schemeClr val="dk2"/>
                </a:solidFill>
              </a:rPr>
              <a:t>("\n </a:t>
            </a:r>
            <a:r>
              <a:rPr lang="pt-BR" sz="1400" dirty="0"/>
              <a:t>=================================</a:t>
            </a:r>
            <a:r>
              <a:rPr lang="pt-BR" sz="1400" dirty="0">
                <a:solidFill>
                  <a:schemeClr val="dk2"/>
                </a:solidFill>
              </a:rPr>
              <a:t>"</a:t>
            </a:r>
            <a:r>
              <a:rPr lang="pt-BR" sz="1400" dirty="0"/>
              <a:t>);</a:t>
            </a:r>
            <a:endParaRPr sz="1400" dirty="0"/>
          </a:p>
          <a:p>
            <a:pPr marL="0" indent="442913">
              <a:spcBef>
                <a:spcPts val="150"/>
              </a:spcBef>
            </a:pP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0" indent="0">
              <a:spcBef>
                <a:spcPts val="150"/>
              </a:spcBef>
            </a:pPr>
            <a:r>
              <a:rPr lang="pt-BR" sz="1400" dirty="0"/>
              <a:t>}</a:t>
            </a:r>
            <a:endParaRPr sz="1400" dirty="0"/>
          </a:p>
        </p:txBody>
      </p:sp>
      <p:pic>
        <p:nvPicPr>
          <p:cNvPr id="963" name="Google Shape;9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5266" y="908720"/>
            <a:ext cx="2807494" cy="152995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4" name="Google Shape;964;p38"/>
          <p:cNvSpPr txBox="1"/>
          <p:nvPr/>
        </p:nvSpPr>
        <p:spPr>
          <a:xfrm>
            <a:off x="6024185" y="4419327"/>
            <a:ext cx="2762250" cy="276969"/>
          </a:xfrm>
          <a:prstGeom prst="rect">
            <a:avLst/>
          </a:prstGeom>
          <a:solidFill>
            <a:schemeClr val="accent1">
              <a:alpha val="4705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função   Exibe Dados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828624" y="4149080"/>
            <a:ext cx="5022056" cy="1152128"/>
          </a:xfrm>
          <a:prstGeom prst="rect">
            <a:avLst/>
          </a:prstGeom>
          <a:solidFill>
            <a:schemeClr val="accent1">
              <a:alpha val="549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 txBox="1"/>
          <p:nvPr/>
        </p:nvSpPr>
        <p:spPr>
          <a:xfrm>
            <a:off x="737574" y="3344158"/>
            <a:ext cx="6858762" cy="236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void</a:t>
            </a: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ExibeDados</a:t>
            </a: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</a:t>
            </a:r>
            <a:r>
              <a:rPr lang="pt-BR" b="1" kern="0" dirty="0" err="1">
                <a:solidFill>
                  <a:srgbClr val="00642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float</a:t>
            </a:r>
            <a:r>
              <a:rPr lang="pt-BR" b="1" kern="0" dirty="0">
                <a:solidFill>
                  <a:srgbClr val="00642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t-BR" b="1" kern="0" dirty="0" err="1">
                <a:solidFill>
                  <a:srgbClr val="00642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perimetro</a:t>
            </a:r>
            <a:r>
              <a:rPr lang="pt-BR" b="1" kern="0" dirty="0">
                <a:solidFill>
                  <a:srgbClr val="00642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endParaRPr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b="1" kern="0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b="1" kern="0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pt-BR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return</a:t>
            </a:r>
            <a:r>
              <a:rPr lang="pt-BR" b="1" kern="0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b="1" kern="0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defTabSz="685800" eaLnBrk="1" fontAlgn="auto" hangingPunct="1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</a:pPr>
            <a:endParaRPr sz="135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2" name="Google Shape;97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			Tarefa: Exibe Dados</a:t>
            </a:r>
            <a:endParaRPr/>
          </a:p>
        </p:txBody>
      </p:sp>
      <p:graphicFrame>
        <p:nvGraphicFramePr>
          <p:cNvPr id="973" name="Google Shape;973;p39"/>
          <p:cNvGraphicFramePr/>
          <p:nvPr>
            <p:extLst>
              <p:ext uri="{D42A27DB-BD31-4B8C-83A1-F6EECF244321}">
                <p14:modId xmlns:p14="http://schemas.microsoft.com/office/powerpoint/2010/main" val="1703912828"/>
              </p:ext>
            </p:extLst>
          </p:nvPr>
        </p:nvGraphicFramePr>
        <p:xfrm>
          <a:off x="1513571" y="4013616"/>
          <a:ext cx="1674188" cy="807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055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moldura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617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55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perímetro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8617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55">
                <a:tc gridSpan="2"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 moldura</a:t>
                      </a:r>
                      <a:endParaRPr sz="800" dirty="0"/>
                    </a:p>
                  </a:txBody>
                  <a:tcPr marL="0" marR="0" marT="8617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>
                        <a:alpha val="5176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4" name="Google Shape;974;p39"/>
          <p:cNvSpPr txBox="1"/>
          <p:nvPr/>
        </p:nvSpPr>
        <p:spPr>
          <a:xfrm>
            <a:off x="5508104" y="1281604"/>
            <a:ext cx="2781505" cy="900216"/>
          </a:xfrm>
          <a:prstGeom prst="rect">
            <a:avLst/>
          </a:prstGeom>
          <a:solidFill>
            <a:schemeClr val="accent1">
              <a:alpha val="4705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função   Exibe Dados</a:t>
            </a:r>
            <a:endParaRPr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recebe: </a:t>
            </a:r>
            <a:r>
              <a:rPr lang="pt-BR" kern="0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perimetro</a:t>
            </a:r>
            <a:endParaRPr kern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retorna: ????</a:t>
            </a:r>
            <a:endParaRPr kern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75" name="Google Shape;975;p39"/>
          <p:cNvSpPr txBox="1"/>
          <p:nvPr/>
        </p:nvSpPr>
        <p:spPr>
          <a:xfrm>
            <a:off x="494548" y="1084908"/>
            <a:ext cx="4482498" cy="17636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CC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600" b="1" kern="0" dirty="0">
                <a:solidFill>
                  <a:srgbClr val="66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Valores Recebidos?</a:t>
            </a: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1600" b="1" kern="0" dirty="0" err="1">
                <a:solidFill>
                  <a:srgbClr val="00642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perimetro</a:t>
            </a:r>
            <a:endParaRPr sz="1600" b="1" kern="0" dirty="0">
              <a:solidFill>
                <a:srgbClr val="00642D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defTabSz="685800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</a:t>
            </a:r>
            <a:r>
              <a:rPr lang="pt-BR" sz="1600" b="1" kern="0" dirty="0">
                <a:solidFill>
                  <a:srgbClr val="FC0128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Fonte?</a:t>
            </a: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Rotina que chamou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defTabSz="685800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600" b="1" kern="0" dirty="0">
                <a:solidFill>
                  <a:srgbClr val="66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Valor Retornado?  </a:t>
            </a:r>
            <a:r>
              <a:rPr lang="pt-BR" sz="1600" b="1" kern="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Nenhum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defTabSz="685800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600" b="1" kern="0" dirty="0">
                <a:solidFill>
                  <a:srgbClr val="66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Objetivo: </a:t>
            </a: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Mostrar dados recebidos ao Usuário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defTabSz="685800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600" kern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1600" kern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76" name="Google Shape;976;p39"/>
          <p:cNvSpPr/>
          <p:nvPr/>
        </p:nvSpPr>
        <p:spPr>
          <a:xfrm>
            <a:off x="4773849" y="4646400"/>
            <a:ext cx="3253978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Códigos com reuso</a:t>
            </a:r>
            <a:r>
              <a:rPr lang="pt-BR" sz="1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pt-BR" sz="1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função</a:t>
            </a:r>
            <a:endParaRPr sz="15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7" name="Google Shape;977;p39"/>
          <p:cNvCxnSpPr/>
          <p:nvPr/>
        </p:nvCxnSpPr>
        <p:spPr>
          <a:xfrm>
            <a:off x="3221851" y="4090243"/>
            <a:ext cx="1551998" cy="730538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978" name="Google Shape;978;p39"/>
          <p:cNvCxnSpPr/>
          <p:nvPr/>
        </p:nvCxnSpPr>
        <p:spPr>
          <a:xfrm>
            <a:off x="3248854" y="4638081"/>
            <a:ext cx="1497992" cy="24553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dot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Tarefa: Exibe Dados</a:t>
            </a:r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 err="1">
                <a:solidFill>
                  <a:srgbClr val="FF0000"/>
                </a:solidFill>
              </a:rPr>
              <a:t>void</a:t>
            </a:r>
            <a:r>
              <a:rPr lang="pt-BR" sz="1600" b="1" dirty="0">
                <a:solidFill>
                  <a:srgbClr val="000000"/>
                </a:solidFill>
              </a:rPr>
              <a:t> Moldura( </a:t>
            </a:r>
            <a:r>
              <a:rPr lang="pt-BR" sz="1600" b="1" dirty="0" err="1">
                <a:solidFill>
                  <a:schemeClr val="accent6"/>
                </a:solidFill>
              </a:rPr>
              <a:t>void</a:t>
            </a:r>
            <a:r>
              <a:rPr lang="pt-BR" sz="1600" b="1" dirty="0">
                <a:solidFill>
                  <a:srgbClr val="00642D"/>
                </a:solidFill>
              </a:rPr>
              <a:t>)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{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	</a:t>
            </a:r>
            <a:r>
              <a:rPr lang="pt-BR" sz="1600" dirty="0" err="1">
                <a:solidFill>
                  <a:schemeClr val="dk2"/>
                </a:solidFill>
              </a:rPr>
              <a:t>printf</a:t>
            </a:r>
            <a:r>
              <a:rPr lang="pt-BR" sz="1600" dirty="0">
                <a:solidFill>
                  <a:schemeClr val="dk2"/>
                </a:solidFill>
              </a:rPr>
              <a:t>("\n </a:t>
            </a:r>
            <a:r>
              <a:rPr lang="pt-BR" sz="1600" dirty="0"/>
              <a:t>=================================</a:t>
            </a:r>
            <a:r>
              <a:rPr lang="pt-BR" sz="1600" dirty="0">
                <a:solidFill>
                  <a:schemeClr val="dk2"/>
                </a:solidFill>
              </a:rPr>
              <a:t>"</a:t>
            </a:r>
            <a:r>
              <a:rPr lang="pt-BR" sz="1600" dirty="0"/>
              <a:t>);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dirty="0">
                <a:solidFill>
                  <a:schemeClr val="dk2"/>
                </a:solidFill>
              </a:rPr>
              <a:t>	</a:t>
            </a:r>
            <a:r>
              <a:rPr lang="pt-BR" sz="1600" dirty="0" err="1">
                <a:solidFill>
                  <a:schemeClr val="dk2"/>
                </a:solidFill>
              </a:rPr>
              <a:t>printf</a:t>
            </a:r>
            <a:r>
              <a:rPr lang="pt-BR" sz="1600" dirty="0">
                <a:solidFill>
                  <a:schemeClr val="dk2"/>
                </a:solidFill>
              </a:rPr>
              <a:t>("\n </a:t>
            </a:r>
            <a:r>
              <a:rPr lang="pt-BR" sz="1600" dirty="0"/>
              <a:t>=================================</a:t>
            </a:r>
            <a:r>
              <a:rPr lang="pt-BR" sz="1600" dirty="0">
                <a:solidFill>
                  <a:schemeClr val="dk2"/>
                </a:solidFill>
              </a:rPr>
              <a:t>"</a:t>
            </a:r>
            <a:r>
              <a:rPr lang="pt-BR" sz="1600" dirty="0"/>
              <a:t>);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dirty="0">
                <a:solidFill>
                  <a:schemeClr val="dk2"/>
                </a:solidFill>
              </a:rPr>
              <a:t>	</a:t>
            </a:r>
            <a:r>
              <a:rPr lang="pt-BR" sz="1600" b="1" dirty="0" err="1">
                <a:solidFill>
                  <a:srgbClr val="FF0000"/>
                </a:solidFill>
              </a:rPr>
              <a:t>return</a:t>
            </a:r>
            <a:r>
              <a:rPr lang="pt-BR" sz="1600" b="1" dirty="0">
                <a:solidFill>
                  <a:srgbClr val="FF0000"/>
                </a:solidFill>
              </a:rPr>
              <a:t>;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}</a:t>
            </a:r>
          </a:p>
          <a:p>
            <a:pPr marL="0" indent="0">
              <a:buClr>
                <a:srgbClr val="000000"/>
              </a:buClr>
              <a:buSzPts val="1600"/>
            </a:pP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 err="1"/>
              <a:t>void</a:t>
            </a:r>
            <a:r>
              <a:rPr lang="pt-BR" sz="1600" b="1" dirty="0"/>
              <a:t> </a:t>
            </a:r>
            <a:r>
              <a:rPr lang="pt-BR" sz="1600" b="1" dirty="0" err="1"/>
              <a:t>ExibeDados</a:t>
            </a:r>
            <a:r>
              <a:rPr lang="pt-BR" sz="1600" b="1" dirty="0"/>
              <a:t>( </a:t>
            </a:r>
            <a:r>
              <a:rPr lang="pt-BR" sz="1600" b="1" dirty="0" err="1"/>
              <a:t>float</a:t>
            </a:r>
            <a:r>
              <a:rPr lang="pt-BR" sz="1600" b="1" dirty="0"/>
              <a:t> </a:t>
            </a:r>
            <a:r>
              <a:rPr lang="pt-BR" sz="1600" b="1" dirty="0" err="1"/>
              <a:t>perimetro</a:t>
            </a:r>
            <a:r>
              <a:rPr lang="pt-BR" sz="1600" b="1" dirty="0"/>
              <a:t>)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{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	</a:t>
            </a:r>
            <a:r>
              <a:rPr lang="pt-BR" sz="1600" b="1" dirty="0">
                <a:solidFill>
                  <a:schemeClr val="accent2"/>
                </a:solidFill>
              </a:rPr>
              <a:t>moldura();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	</a:t>
            </a:r>
            <a:r>
              <a:rPr lang="pt-BR" sz="1600" dirty="0" err="1">
                <a:solidFill>
                  <a:schemeClr val="dk2"/>
                </a:solidFill>
              </a:rPr>
              <a:t>printf</a:t>
            </a:r>
            <a:r>
              <a:rPr lang="pt-BR" sz="1600" dirty="0">
                <a:solidFill>
                  <a:schemeClr val="dk2"/>
                </a:solidFill>
              </a:rPr>
              <a:t> ("\n\n\t\t </a:t>
            </a:r>
            <a:r>
              <a:rPr lang="pt-BR" sz="1600" dirty="0" err="1">
                <a:solidFill>
                  <a:schemeClr val="dk2"/>
                </a:solidFill>
              </a:rPr>
              <a:t>Perimetro</a:t>
            </a:r>
            <a:r>
              <a:rPr lang="pt-BR" sz="1600" dirty="0">
                <a:solidFill>
                  <a:schemeClr val="dk2"/>
                </a:solidFill>
              </a:rPr>
              <a:t>: %.2f ", </a:t>
            </a:r>
            <a:r>
              <a:rPr lang="pt-BR" sz="1600" dirty="0" err="1">
                <a:solidFill>
                  <a:schemeClr val="dk2"/>
                </a:solidFill>
              </a:rPr>
              <a:t>perimetro</a:t>
            </a:r>
            <a:r>
              <a:rPr lang="pt-BR" sz="1600" dirty="0">
                <a:solidFill>
                  <a:schemeClr val="dk2"/>
                </a:solidFill>
              </a:rPr>
              <a:t>);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b="1" dirty="0">
                <a:solidFill>
                  <a:schemeClr val="accent2"/>
                </a:solidFill>
              </a:rPr>
              <a:t>	moldura();</a:t>
            </a:r>
            <a:endParaRPr sz="1600" dirty="0"/>
          </a:p>
          <a:p>
            <a:pPr marL="0" indent="0">
              <a:spcBef>
                <a:spcPts val="150"/>
              </a:spcBef>
            </a:pPr>
            <a:r>
              <a:rPr lang="pt-BR" sz="1600" b="1" dirty="0">
                <a:solidFill>
                  <a:schemeClr val="accent2"/>
                </a:solidFill>
              </a:rPr>
              <a:t>	</a:t>
            </a:r>
            <a:r>
              <a:rPr lang="pt-BR" sz="1600" b="1" dirty="0" err="1">
                <a:solidFill>
                  <a:schemeClr val="accent2"/>
                </a:solidFill>
              </a:rPr>
              <a:t>return</a:t>
            </a:r>
            <a:r>
              <a:rPr lang="pt-BR" sz="1600" b="1" dirty="0">
                <a:solidFill>
                  <a:schemeClr val="accent2"/>
                </a:solidFill>
              </a:rPr>
              <a:t>;</a:t>
            </a:r>
            <a:endParaRPr sz="1600" b="1" dirty="0">
              <a:solidFill>
                <a:srgbClr val="FF0000"/>
              </a:solidFill>
            </a:endParaRPr>
          </a:p>
          <a:p>
            <a:pPr marL="0" indent="0">
              <a:buClr>
                <a:srgbClr val="000000"/>
              </a:buClr>
              <a:buSzPts val="1600"/>
            </a:pPr>
            <a:r>
              <a:rPr lang="pt-BR" sz="1600" b="1" dirty="0">
                <a:solidFill>
                  <a:srgbClr val="000000"/>
                </a:solidFill>
              </a:rPr>
              <a:t>}</a:t>
            </a:r>
            <a:endParaRPr sz="1600" dirty="0"/>
          </a:p>
          <a:p>
            <a:pPr marL="0" indent="0">
              <a:buClr>
                <a:srgbClr val="000000"/>
              </a:buClr>
              <a:buSzPts val="1600"/>
            </a:pPr>
            <a:endParaRPr sz="1600" b="1" dirty="0">
              <a:solidFill>
                <a:srgbClr val="000000"/>
              </a:solidFill>
            </a:endParaRPr>
          </a:p>
          <a:p>
            <a:pPr marL="0" indent="0"/>
            <a:endParaRPr dirty="0"/>
          </a:p>
        </p:txBody>
      </p:sp>
      <p:sp>
        <p:nvSpPr>
          <p:cNvPr id="986" name="Google Shape;986;p40"/>
          <p:cNvSpPr txBox="1"/>
          <p:nvPr/>
        </p:nvSpPr>
        <p:spPr>
          <a:xfrm>
            <a:off x="7020272" y="2276872"/>
            <a:ext cx="1674186" cy="761717"/>
          </a:xfrm>
          <a:prstGeom prst="rect">
            <a:avLst/>
          </a:prstGeom>
          <a:solidFill>
            <a:schemeClr val="accent1">
              <a:alpha val="4705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  Moldura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recebe: nada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pt-BR" sz="15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etorna</a:t>
            </a:r>
            <a:r>
              <a:rPr lang="pt-BR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nada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ProgPerimetro.c</a:t>
            </a:r>
            <a:endParaRPr/>
          </a:p>
        </p:txBody>
      </p:sp>
      <p:sp>
        <p:nvSpPr>
          <p:cNvPr id="994" name="Google Shape;99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 indent="-257175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math.h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Distancia(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y1,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x2,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 y2){...}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calcPerim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yA,float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xB,float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yB,float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xC,float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yC</a:t>
            </a:r>
            <a:r>
              <a:rPr lang="pt-BR" sz="1400" dirty="0">
                <a:solidFill>
                  <a:srgbClr val="002060"/>
                </a:solidFill>
              </a:rPr>
              <a:t>){...}</a:t>
            </a:r>
            <a:endParaRPr sz="1400" dirty="0">
              <a:solidFill>
                <a:srgbClr val="002060"/>
              </a:solidFill>
            </a:endParaRPr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Moldura(</a:t>
            </a: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){....}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ExibeDados</a:t>
            </a:r>
            <a:r>
              <a:rPr lang="pt-BR" sz="1400" dirty="0">
                <a:solidFill>
                  <a:srgbClr val="002060"/>
                </a:solidFill>
              </a:rPr>
              <a:t>(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perimetro</a:t>
            </a:r>
            <a:r>
              <a:rPr lang="pt-BR" sz="1400" dirty="0">
                <a:solidFill>
                  <a:srgbClr val="002060"/>
                </a:solidFill>
              </a:rPr>
              <a:t>){…}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{     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  	/* Captura dados 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A: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 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B: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7030A0"/>
                </a:solidFill>
              </a:rPr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C: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	/* Calcula Perímetro 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AA001A"/>
                </a:solidFill>
              </a:rPr>
              <a:t>perim</a:t>
            </a:r>
            <a:r>
              <a:rPr lang="pt-BR" sz="1400" dirty="0">
                <a:solidFill>
                  <a:srgbClr val="AA001A"/>
                </a:solidFill>
              </a:rPr>
              <a:t>= </a:t>
            </a:r>
            <a:r>
              <a:rPr lang="pt-BR" sz="1400" dirty="0" err="1">
                <a:solidFill>
                  <a:srgbClr val="AA001A"/>
                </a:solidFill>
              </a:rPr>
              <a:t>calcPerim</a:t>
            </a:r>
            <a:r>
              <a:rPr lang="pt-BR" sz="1400" dirty="0">
                <a:solidFill>
                  <a:srgbClr val="AA001A"/>
                </a:solidFill>
              </a:rPr>
              <a:t>(</a:t>
            </a:r>
            <a:r>
              <a:rPr lang="pt-BR" sz="1400" dirty="0" err="1">
                <a:solidFill>
                  <a:srgbClr val="AA001A"/>
                </a:solidFill>
              </a:rPr>
              <a:t>xA,yA,xB,yB,xC,yC</a:t>
            </a:r>
            <a:r>
              <a:rPr lang="pt-BR" sz="1400" dirty="0">
                <a:solidFill>
                  <a:srgbClr val="AA001A"/>
                </a:solidFill>
              </a:rPr>
              <a:t>)</a:t>
            </a:r>
            <a:r>
              <a:rPr lang="pt-BR" sz="1400" dirty="0">
                <a:solidFill>
                  <a:srgbClr val="595959"/>
                </a:solidFill>
              </a:rPr>
              <a:t> 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chemeClr val="dk2"/>
                </a:solidFill>
              </a:rPr>
              <a:t>	</a:t>
            </a:r>
            <a:r>
              <a:rPr lang="pt-BR" sz="1400" dirty="0" err="1">
                <a:solidFill>
                  <a:schemeClr val="dk2"/>
                </a:solidFill>
              </a:rPr>
              <a:t>ExibeDados</a:t>
            </a:r>
            <a:r>
              <a:rPr lang="pt-BR" sz="1400" dirty="0">
                <a:solidFill>
                  <a:schemeClr val="dk2"/>
                </a:solidFill>
              </a:rPr>
              <a:t>(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sz="1800"/>
              <a:t>Parâmetros x Argumentos</a:t>
            </a:r>
            <a:endParaRPr/>
          </a:p>
        </p:txBody>
      </p:sp>
      <p:sp>
        <p:nvSpPr>
          <p:cNvPr id="1001" name="Google Shape;1001;p42"/>
          <p:cNvSpPr txBox="1">
            <a:spLocks noGrp="1"/>
          </p:cNvSpPr>
          <p:nvPr>
            <p:ph type="body" idx="1"/>
          </p:nvPr>
        </p:nvSpPr>
        <p:spPr>
          <a:xfrm>
            <a:off x="305527" y="908720"/>
            <a:ext cx="3759664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Os valores que uma função precisa  para realizar sua tarefa são chamados 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argumentos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.  (</a:t>
            </a:r>
            <a:r>
              <a:rPr lang="pt-BR" sz="1800" i="1" dirty="0">
                <a:latin typeface="Calibri" panose="020F0502020204030204" pitchFamily="34" charset="0"/>
                <a:cs typeface="Calibri" panose="020F0502020204030204" pitchFamily="34" charset="0"/>
              </a:rPr>
              <a:t>Os argumentos constituem  a “matéria prima”  para que a função preste o serviço para o qual está programada.)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Estes valores</a:t>
            </a:r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são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entregues para a função quando ela é ativada </a:t>
            </a:r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um destes valores precisam ser armazenados em variáveis desta função  (conhecidas como parâmetros). Os parâmetros  são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declarados no cabeçalho da função.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Outras variáveis que a função possa precisar para realizar sua tarefa são declaradas normalmente no início da sequência  de instruções.</a:t>
            </a: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dirty="0"/>
          </a:p>
        </p:txBody>
      </p:sp>
      <p:sp>
        <p:nvSpPr>
          <p:cNvPr id="1002" name="Google Shape;1002;p42"/>
          <p:cNvSpPr txBox="1">
            <a:spLocks noGrp="1"/>
          </p:cNvSpPr>
          <p:nvPr>
            <p:ph type="body" idx="2"/>
          </p:nvPr>
        </p:nvSpPr>
        <p:spPr>
          <a:xfrm>
            <a:off x="4200545" y="908720"/>
            <a:ext cx="4669272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 	 </a:t>
            </a:r>
            <a:endParaRPr dirty="0"/>
          </a:p>
        </p:txBody>
      </p:sp>
      <p:grpSp>
        <p:nvGrpSpPr>
          <p:cNvPr id="1003" name="Google Shape;1003;p42"/>
          <p:cNvGrpSpPr/>
          <p:nvPr/>
        </p:nvGrpSpPr>
        <p:grpSpPr>
          <a:xfrm>
            <a:off x="4276134" y="1324550"/>
            <a:ext cx="4533917" cy="4922247"/>
            <a:chOff x="3969279" y="1513539"/>
            <a:chExt cx="5261135" cy="6562810"/>
          </a:xfrm>
        </p:grpSpPr>
        <p:sp>
          <p:nvSpPr>
            <p:cNvPr id="1004" name="Google Shape;1004;p42"/>
            <p:cNvSpPr/>
            <p:nvPr/>
          </p:nvSpPr>
          <p:spPr>
            <a:xfrm>
              <a:off x="3969279" y="2204863"/>
              <a:ext cx="5156216" cy="5871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200" kern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200" kern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sz="1200" kern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areaRet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</a:t>
              </a: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l1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,float 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l2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	</a:t>
              </a: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float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res;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	res = l1*l2;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	</a:t>
              </a: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res;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int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main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 </a:t>
              </a: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void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{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	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int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alt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= 5;</a:t>
              </a:r>
            </a:p>
            <a:p>
              <a:pPr indent="720725"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int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area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= 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areaRet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( 3 ,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alt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	</a:t>
              </a:r>
              <a:r>
                <a:rPr lang="pt-BR" sz="1600" b="1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printf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(</a:t>
              </a:r>
              <a:r>
                <a:rPr lang="pt-BR" sz="1600" b="1" kern="0" dirty="0">
                  <a:solidFill>
                    <a:srgbClr val="A31515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"\n Area: %f"</a:t>
              </a:r>
              <a:r>
                <a:rPr lang="pt-BR" sz="1600" b="1" kern="0" dirty="0"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,</a:t>
              </a:r>
              <a:r>
                <a:rPr lang="pt-BR" sz="1600" b="1" kern="0" dirty="0" err="1"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area</a:t>
              </a:r>
              <a:r>
                <a:rPr lang="pt-BR" sz="1600" b="1" kern="0" dirty="0"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)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	</a:t>
              </a:r>
              <a:r>
                <a:rPr lang="pt-BR" sz="16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return</a:t>
              </a:r>
              <a:r>
                <a:rPr lang="pt-BR" sz="16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</a:t>
              </a: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 0;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  <a:p>
              <a:pPr defTabSz="685800" eaLnBrk="1" fontAlgn="auto" hangingPunct="1"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pt-BR" sz="1600" b="1" kern="0" dirty="0">
                  <a:solidFill>
                    <a:srgbClr val="000000"/>
                  </a:solidFill>
                  <a:latin typeface="Courier New" panose="02070309020205020404" pitchFamily="49" charset="0"/>
                  <a:ea typeface="Courier New"/>
                  <a:cs typeface="Courier New" panose="02070309020205020404" pitchFamily="49" charset="0"/>
                  <a:sym typeface="Courier New"/>
                </a:rPr>
                <a:t>}</a:t>
              </a:r>
              <a:endParaRPr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</p:txBody>
        </p:sp>
        <p:grpSp>
          <p:nvGrpSpPr>
            <p:cNvPr id="1005" name="Google Shape;1005;p42"/>
            <p:cNvGrpSpPr/>
            <p:nvPr/>
          </p:nvGrpSpPr>
          <p:grpSpPr>
            <a:xfrm>
              <a:off x="6547387" y="1513539"/>
              <a:ext cx="2084283" cy="1501507"/>
              <a:chOff x="6675296" y="1661077"/>
              <a:chExt cx="2143391" cy="1691181"/>
            </a:xfrm>
          </p:grpSpPr>
          <p:cxnSp>
            <p:nvCxnSpPr>
              <p:cNvPr id="1007" name="Google Shape;1007;p42"/>
              <p:cNvCxnSpPr>
                <a:cxnSpLocks/>
              </p:cNvCxnSpPr>
              <p:nvPr/>
            </p:nvCxnSpPr>
            <p:spPr>
              <a:xfrm flipH="1" flipV="1">
                <a:off x="7351205" y="2270396"/>
                <a:ext cx="165868" cy="108186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8" name="Google Shape;1008;p42"/>
              <p:cNvCxnSpPr>
                <a:cxnSpLocks/>
              </p:cNvCxnSpPr>
              <p:nvPr/>
            </p:nvCxnSpPr>
            <p:spPr>
              <a:xfrm flipH="1" flipV="1">
                <a:off x="7806682" y="2239480"/>
                <a:ext cx="893549" cy="1107175"/>
              </a:xfrm>
              <a:prstGeom prst="straightConnector1">
                <a:avLst/>
              </a:prstGeom>
              <a:noFill/>
              <a:ln w="5080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0" name="Google Shape;1010;p42"/>
              <p:cNvSpPr/>
              <p:nvPr/>
            </p:nvSpPr>
            <p:spPr>
              <a:xfrm>
                <a:off x="6675296" y="1661077"/>
                <a:ext cx="2143391" cy="522528"/>
              </a:xfrm>
              <a:prstGeom prst="roundRect">
                <a:avLst>
                  <a:gd name="adj" fmla="val 16667"/>
                </a:avLst>
              </a:prstGeom>
              <a:solidFill>
                <a:srgbClr val="99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</a:pPr>
                <a:r>
                  <a:rPr lang="pt-BR" sz="1600" kern="0" dirty="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Parâmetros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1" name="Google Shape;1011;p42"/>
            <p:cNvGrpSpPr/>
            <p:nvPr/>
          </p:nvGrpSpPr>
          <p:grpSpPr>
            <a:xfrm>
              <a:off x="7159678" y="5173573"/>
              <a:ext cx="1844693" cy="1450011"/>
              <a:chOff x="7044705" y="5302618"/>
              <a:chExt cx="1897009" cy="1633169"/>
            </a:xfrm>
          </p:grpSpPr>
          <p:sp>
            <p:nvSpPr>
              <p:cNvPr id="1012" name="Google Shape;1012;p42"/>
              <p:cNvSpPr/>
              <p:nvPr/>
            </p:nvSpPr>
            <p:spPr>
              <a:xfrm>
                <a:off x="7044705" y="5302618"/>
                <a:ext cx="1897009" cy="518593"/>
              </a:xfrm>
              <a:prstGeom prst="roundRect">
                <a:avLst>
                  <a:gd name="adj" fmla="val 16667"/>
                </a:avLst>
              </a:prstGeom>
              <a:solidFill>
                <a:srgbClr val="99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</a:pPr>
                <a:r>
                  <a:rPr lang="pt-BR" sz="1600" kern="0" dirty="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Argumentos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013" name="Google Shape;1013;p42"/>
              <p:cNvCxnSpPr>
                <a:cxnSpLocks/>
              </p:cNvCxnSpPr>
              <p:nvPr/>
            </p:nvCxnSpPr>
            <p:spPr>
              <a:xfrm flipH="1">
                <a:off x="7725836" y="5843689"/>
                <a:ext cx="177917" cy="109209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99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014" name="Google Shape;1014;p42"/>
              <p:cNvCxnSpPr>
                <a:cxnSpLocks/>
              </p:cNvCxnSpPr>
              <p:nvPr/>
            </p:nvCxnSpPr>
            <p:spPr>
              <a:xfrm>
                <a:off x="8155472" y="5843689"/>
                <a:ext cx="142255" cy="107872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99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1015" name="Google Shape;1015;p42"/>
            <p:cNvGrpSpPr/>
            <p:nvPr/>
          </p:nvGrpSpPr>
          <p:grpSpPr>
            <a:xfrm>
              <a:off x="6460890" y="3496139"/>
              <a:ext cx="2769524" cy="364906"/>
              <a:chOff x="6786803" y="4019292"/>
              <a:chExt cx="2848064" cy="411000"/>
            </a:xfrm>
          </p:grpSpPr>
          <p:sp>
            <p:nvSpPr>
              <p:cNvPr id="1016" name="Google Shape;1016;p42"/>
              <p:cNvSpPr/>
              <p:nvPr/>
            </p:nvSpPr>
            <p:spPr>
              <a:xfrm>
                <a:off x="7402848" y="4019292"/>
                <a:ext cx="2232019" cy="41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</a:pPr>
                <a:r>
                  <a:rPr lang="pt-BR" sz="1200" kern="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Variável Local</a:t>
                </a:r>
                <a:endParaRPr sz="105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017" name="Google Shape;1017;p42"/>
              <p:cNvCxnSpPr/>
              <p:nvPr/>
            </p:nvCxnSpPr>
            <p:spPr>
              <a:xfrm>
                <a:off x="6786803" y="4234376"/>
                <a:ext cx="556891" cy="18378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/>
              <a:t>Resumo: Escopo das Variáveis</a:t>
            </a:r>
            <a:endParaRPr/>
          </a:p>
        </p:txBody>
      </p:sp>
      <p:sp>
        <p:nvSpPr>
          <p:cNvPr id="1051" name="Google Shape;1051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As variáveis “existem” apenas </a:t>
            </a:r>
            <a:r>
              <a:rPr lang="pt-BR" sz="1600" dirty="0">
                <a:solidFill>
                  <a:schemeClr val="accent2"/>
                </a:solidFill>
              </a:rPr>
              <a:t>dentro das funções</a:t>
            </a:r>
            <a:r>
              <a:rPr lang="pt-BR" sz="1600" dirty="0">
                <a:solidFill>
                  <a:srgbClr val="000000"/>
                </a:solidFill>
              </a:rPr>
              <a:t>  em que foram declaradas</a:t>
            </a:r>
            <a:endParaRPr sz="1600" dirty="0"/>
          </a:p>
          <a:p>
            <a:pPr marL="257175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As variáveis podem ser declaradas: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pt-BR" sz="1600" dirty="0">
                <a:solidFill>
                  <a:srgbClr val="CC0000"/>
                </a:solidFill>
              </a:rPr>
              <a:t>dentro das funções </a:t>
            </a:r>
            <a:r>
              <a:rPr lang="pt-BR" sz="1600" dirty="0">
                <a:solidFill>
                  <a:schemeClr val="accent2"/>
                </a:solidFill>
              </a:rPr>
              <a:t>(Variáveis Locais)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pt-BR" sz="1600" dirty="0">
                <a:solidFill>
                  <a:srgbClr val="CC0000"/>
                </a:solidFill>
              </a:rPr>
              <a:t>na lista de parâmetros das funções </a:t>
            </a:r>
            <a:r>
              <a:rPr lang="pt-BR" sz="1600" dirty="0">
                <a:solidFill>
                  <a:schemeClr val="accent2"/>
                </a:solidFill>
              </a:rPr>
              <a:t>(Variáveis Formais)</a:t>
            </a:r>
            <a:endParaRPr sz="1600" dirty="0"/>
          </a:p>
          <a:p>
            <a:pPr marL="257175" indent="-171450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None/>
            </a:pPr>
            <a:endParaRPr sz="1600" u="sng" dirty="0">
              <a:solidFill>
                <a:srgbClr val="2D2DB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None/>
            </a:pPr>
            <a:r>
              <a:rPr lang="pt-BR" sz="1600" u="sng" dirty="0">
                <a:solidFill>
                  <a:srgbClr val="2D2DB9"/>
                </a:solidFill>
              </a:rPr>
              <a:t>VARIÁVEIS  LOCAIS: </a:t>
            </a:r>
            <a:r>
              <a:rPr lang="pt-BR" sz="1600" dirty="0">
                <a:solidFill>
                  <a:srgbClr val="000000"/>
                </a:solidFill>
              </a:rPr>
              <a:t> declaradas </a:t>
            </a:r>
            <a:r>
              <a:rPr lang="pt-BR" sz="1600" u="sng" dirty="0">
                <a:solidFill>
                  <a:srgbClr val="000000"/>
                </a:solidFill>
              </a:rPr>
              <a:t>dentro</a:t>
            </a:r>
            <a:r>
              <a:rPr lang="pt-BR" sz="1600" dirty="0">
                <a:solidFill>
                  <a:srgbClr val="000000"/>
                </a:solidFill>
              </a:rPr>
              <a:t> do corpo da função. 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pt-BR" sz="1600" dirty="0">
                <a:solidFill>
                  <a:srgbClr val="000000"/>
                </a:solidFill>
              </a:rPr>
              <a:t>	</a:t>
            </a:r>
            <a:r>
              <a:rPr lang="pt-BR" sz="1600" dirty="0">
                <a:solidFill>
                  <a:srgbClr val="CC0000"/>
                </a:solidFill>
              </a:rPr>
              <a:t>criadas</a:t>
            </a:r>
            <a:r>
              <a:rPr lang="pt-BR" sz="1600" dirty="0">
                <a:solidFill>
                  <a:srgbClr val="000000"/>
                </a:solidFill>
              </a:rPr>
              <a:t> no início da </a:t>
            </a:r>
            <a:r>
              <a:rPr lang="pt-BR" sz="1600" u="sng" dirty="0">
                <a:solidFill>
                  <a:schemeClr val="accent2"/>
                </a:solidFill>
              </a:rPr>
              <a:t>execução</a:t>
            </a:r>
            <a:r>
              <a:rPr lang="pt-BR" sz="1600" dirty="0">
                <a:solidFill>
                  <a:srgbClr val="000000"/>
                </a:solidFill>
              </a:rPr>
              <a:t> do bloco  que as declarou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pt-BR" sz="1600" dirty="0">
                <a:solidFill>
                  <a:srgbClr val="000000"/>
                </a:solidFill>
              </a:rPr>
              <a:t>	</a:t>
            </a:r>
            <a:r>
              <a:rPr lang="pt-BR" sz="1600" dirty="0">
                <a:solidFill>
                  <a:srgbClr val="FF0000"/>
                </a:solidFill>
              </a:rPr>
              <a:t>não</a:t>
            </a:r>
            <a:r>
              <a:rPr lang="pt-BR" sz="1600" dirty="0">
                <a:solidFill>
                  <a:srgbClr val="000000"/>
                </a:solidFill>
              </a:rPr>
              <a:t> possuem valor inicial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pt-BR" sz="1600" dirty="0">
                <a:solidFill>
                  <a:srgbClr val="CC0000"/>
                </a:solidFill>
              </a:rPr>
              <a:t>	destruídas</a:t>
            </a:r>
            <a:r>
              <a:rPr lang="pt-BR" sz="1600" dirty="0">
                <a:solidFill>
                  <a:srgbClr val="000000"/>
                </a:solidFill>
              </a:rPr>
              <a:t> ao final da execução do bloco 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pt-BR" sz="1600" dirty="0">
                <a:solidFill>
                  <a:srgbClr val="000000"/>
                </a:solidFill>
              </a:rPr>
              <a:t>	</a:t>
            </a:r>
            <a:r>
              <a:rPr lang="pt-BR" sz="1600" dirty="0">
                <a:solidFill>
                  <a:srgbClr val="FF0000"/>
                </a:solidFill>
              </a:rPr>
              <a:t>podem </a:t>
            </a:r>
            <a:r>
              <a:rPr lang="pt-BR" sz="1600" dirty="0">
                <a:solidFill>
                  <a:srgbClr val="000000"/>
                </a:solidFill>
              </a:rPr>
              <a:t>ser alteradas dentro da função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pt-BR" sz="1600" dirty="0">
                <a:solidFill>
                  <a:srgbClr val="000000"/>
                </a:solidFill>
              </a:rPr>
              <a:t>	</a:t>
            </a:r>
            <a:r>
              <a:rPr lang="pt-BR" sz="1600" dirty="0">
                <a:solidFill>
                  <a:srgbClr val="FF0000"/>
                </a:solidFill>
              </a:rPr>
              <a:t>invisíveis</a:t>
            </a:r>
            <a:r>
              <a:rPr lang="pt-BR" sz="1600" dirty="0">
                <a:solidFill>
                  <a:srgbClr val="000000"/>
                </a:solidFill>
              </a:rPr>
              <a:t>  para </a:t>
            </a:r>
            <a:r>
              <a:rPr lang="pt-BR" sz="1600" dirty="0">
                <a:solidFill>
                  <a:srgbClr val="FF0000"/>
                </a:solidFill>
              </a:rPr>
              <a:t>outras</a:t>
            </a:r>
            <a:r>
              <a:rPr lang="pt-BR" sz="1600" dirty="0">
                <a:solidFill>
                  <a:srgbClr val="000000"/>
                </a:solidFill>
              </a:rPr>
              <a:t> funções</a:t>
            </a:r>
            <a:endParaRPr sz="1600" dirty="0"/>
          </a:p>
          <a:p>
            <a:pPr marL="557213" lvl="1" indent="-128588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None/>
            </a:pPr>
            <a:r>
              <a:rPr lang="pt-BR" sz="1600" u="sng" dirty="0" err="1">
                <a:solidFill>
                  <a:schemeClr val="accent2"/>
                </a:solidFill>
              </a:rPr>
              <a:t>Parâmteros</a:t>
            </a:r>
            <a:r>
              <a:rPr lang="pt-BR" sz="1600" u="sng" dirty="0">
                <a:solidFill>
                  <a:schemeClr val="accent2"/>
                </a:solidFill>
              </a:rPr>
              <a:t> FORMAIS</a:t>
            </a:r>
            <a:r>
              <a:rPr lang="pt-BR" sz="1600" u="sng" dirty="0">
                <a:solidFill>
                  <a:srgbClr val="CC0000"/>
                </a:solidFill>
              </a:rPr>
              <a:t>: </a:t>
            </a:r>
            <a:r>
              <a:rPr lang="pt-BR" sz="1600" dirty="0"/>
              <a:t>declaradas </a:t>
            </a:r>
            <a:r>
              <a:rPr lang="pt-BR" sz="1600" u="sng" dirty="0"/>
              <a:t>no cabeçalho da função </a:t>
            </a:r>
            <a:r>
              <a:rPr lang="pt-BR" sz="1600" dirty="0"/>
              <a:t>(</a:t>
            </a:r>
            <a:r>
              <a:rPr lang="pt-BR" sz="1600" i="1" dirty="0">
                <a:solidFill>
                  <a:srgbClr val="008000"/>
                </a:solidFill>
              </a:rPr>
              <a:t>angulo</a:t>
            </a:r>
            <a:r>
              <a:rPr lang="pt-BR" sz="1600" dirty="0"/>
              <a:t>)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pt-BR" sz="1600" dirty="0">
                <a:solidFill>
                  <a:srgbClr val="CC0000"/>
                </a:solidFill>
              </a:rPr>
              <a:t>criadas</a:t>
            </a:r>
            <a:r>
              <a:rPr lang="pt-BR" sz="1600" dirty="0">
                <a:solidFill>
                  <a:srgbClr val="000000"/>
                </a:solidFill>
              </a:rPr>
              <a:t>  DURANTE a ativação da função  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pt-BR" sz="1600" dirty="0">
                <a:solidFill>
                  <a:srgbClr val="FF0000"/>
                </a:solidFill>
              </a:rPr>
              <a:t>preenchidas</a:t>
            </a:r>
            <a:r>
              <a:rPr lang="pt-BR" sz="1600" dirty="0">
                <a:solidFill>
                  <a:srgbClr val="000000"/>
                </a:solidFill>
              </a:rPr>
              <a:t> com os valores que a função recebeu de que a ativou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pt-BR" sz="1600" dirty="0">
                <a:solidFill>
                  <a:srgbClr val="FF0000"/>
                </a:solidFill>
              </a:rPr>
              <a:t>podem</a:t>
            </a:r>
            <a:r>
              <a:rPr lang="pt-BR" sz="1600" dirty="0">
                <a:solidFill>
                  <a:srgbClr val="000000"/>
                </a:solidFill>
              </a:rPr>
              <a:t> ser alteradas dentro da função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pt-BR" sz="1600" dirty="0">
                <a:solidFill>
                  <a:srgbClr val="CC0000"/>
                </a:solidFill>
              </a:rPr>
              <a:t> destruídas</a:t>
            </a:r>
            <a:r>
              <a:rPr lang="pt-BR" sz="1600" dirty="0">
                <a:solidFill>
                  <a:srgbClr val="000000"/>
                </a:solidFill>
              </a:rPr>
              <a:t> ao final da execução do bloco </a:t>
            </a:r>
            <a:endParaRPr sz="1600" dirty="0"/>
          </a:p>
          <a:p>
            <a:pPr marL="557213" lvl="1" indent="-214313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pt-BR" sz="1600" dirty="0">
                <a:solidFill>
                  <a:srgbClr val="FF0000"/>
                </a:solidFill>
              </a:rPr>
              <a:t>invisíveis</a:t>
            </a:r>
            <a:r>
              <a:rPr lang="pt-BR" sz="1600" dirty="0">
                <a:solidFill>
                  <a:srgbClr val="000000"/>
                </a:solidFill>
              </a:rPr>
              <a:t>  para </a:t>
            </a:r>
            <a:r>
              <a:rPr lang="pt-BR" sz="1600" dirty="0">
                <a:solidFill>
                  <a:srgbClr val="FF0000"/>
                </a:solidFill>
              </a:rPr>
              <a:t>outras</a:t>
            </a:r>
            <a:r>
              <a:rPr lang="pt-BR" sz="1600" dirty="0">
                <a:solidFill>
                  <a:srgbClr val="000000"/>
                </a:solidFill>
              </a:rPr>
              <a:t> funções</a:t>
            </a:r>
            <a:endParaRPr sz="1600" dirty="0"/>
          </a:p>
          <a:p>
            <a:pPr marL="257175" indent="-192881">
              <a:spcBef>
                <a:spcPts val="270"/>
              </a:spcBef>
              <a:buSzPts val="1350"/>
              <a:buNone/>
            </a:pPr>
            <a:endParaRPr sz="13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Funções: Resumo</a:t>
            </a:r>
            <a:endParaRPr dirty="0"/>
          </a:p>
        </p:txBody>
      </p:sp>
      <p:sp>
        <p:nvSpPr>
          <p:cNvPr id="1023" name="Google Shape;1023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548879" indent="-342900">
              <a:spcBef>
                <a:spcPts val="0"/>
              </a:spcBef>
              <a:buSzPts val="1350"/>
              <a:buFont typeface="Arial"/>
              <a:buAutoNum type="arabicPeriod"/>
            </a:pPr>
            <a:r>
              <a:rPr lang="pt-BR" sz="1800" dirty="0">
                <a:solidFill>
                  <a:srgbClr val="000000"/>
                </a:solidFill>
              </a:rPr>
              <a:t>Como o próprio nome diz, uma função é um</a:t>
            </a:r>
            <a:r>
              <a:rPr lang="pt-BR" sz="1800" dirty="0"/>
              <a:t> segmento de programa que soluciona </a:t>
            </a:r>
            <a:r>
              <a:rPr lang="pt-BR" sz="1800" dirty="0">
                <a:solidFill>
                  <a:srgbClr val="000000"/>
                </a:solidFill>
              </a:rPr>
              <a:t> uma determinada  tarefa (tem uma funcionalidade). É</a:t>
            </a:r>
            <a:r>
              <a:rPr lang="pt-BR" sz="1800" dirty="0"/>
              <a:t>  uma sequência de instruções que executa uma tarefa ou calcula um valor, identificada por um nome. Este código é autônomo e  independente, com mesma  estrutura de um programa, mas sua execução é dependente de  chamada por outro código.</a:t>
            </a:r>
            <a:endParaRPr sz="1800" dirty="0"/>
          </a:p>
          <a:p>
            <a:pPr marL="471488" indent="-265510">
              <a:spcBef>
                <a:spcPts val="9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1800" dirty="0">
                <a:solidFill>
                  <a:srgbClr val="000000"/>
                </a:solidFill>
              </a:rPr>
              <a:t>Facilita a solução de problemas complexos</a:t>
            </a:r>
            <a:endParaRPr sz="1800" dirty="0">
              <a:solidFill>
                <a:srgbClr val="000000"/>
              </a:solidFill>
            </a:endParaRPr>
          </a:p>
          <a:p>
            <a:pPr marL="471488" indent="-265510">
              <a:spcBef>
                <a:spcPts val="9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1800" dirty="0">
                <a:solidFill>
                  <a:srgbClr val="000000"/>
                </a:solidFill>
              </a:rPr>
              <a:t>A </a:t>
            </a:r>
            <a:r>
              <a:rPr lang="pt-BR" sz="1800" i="1" dirty="0" err="1">
                <a:solidFill>
                  <a:srgbClr val="000000"/>
                </a:solidFill>
              </a:rPr>
              <a:t>main</a:t>
            </a:r>
            <a:r>
              <a:rPr lang="pt-BR" sz="1800" dirty="0">
                <a:solidFill>
                  <a:srgbClr val="000000"/>
                </a:solidFill>
              </a:rPr>
              <a:t> é a única função obrigatória. O programa é iniciado por ela.</a:t>
            </a:r>
            <a:endParaRPr sz="1800" dirty="0"/>
          </a:p>
          <a:p>
            <a:pPr marL="471488" indent="-265510">
              <a:spcBef>
                <a:spcPts val="9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1800" dirty="0">
                <a:solidFill>
                  <a:srgbClr val="000000"/>
                </a:solidFill>
              </a:rPr>
              <a:t>Com o código modularizado em funções  fica mais fácil  entendê-lo,  mantê-lo, atualizá-lo e  reusá-lo.</a:t>
            </a:r>
            <a:endParaRPr sz="1800" dirty="0"/>
          </a:p>
          <a:p>
            <a:pPr marL="548879" indent="-342900">
              <a:spcBef>
                <a:spcPts val="900"/>
              </a:spcBef>
              <a:buSzPts val="1350"/>
              <a:buFont typeface="Arial"/>
              <a:buAutoNum type="arabicPeriod"/>
            </a:pPr>
            <a:r>
              <a:rPr lang="pt-BR" sz="1800" dirty="0"/>
              <a:t>Para usar uma função, é necessário defini-la  ANTES de sua ativação.</a:t>
            </a:r>
            <a:endParaRPr sz="1800" dirty="0"/>
          </a:p>
          <a:p>
            <a:pPr marL="548879" indent="-342900">
              <a:spcBef>
                <a:spcPts val="900"/>
              </a:spcBef>
              <a:buSzPts val="1350"/>
              <a:buFont typeface="Arial"/>
              <a:buAutoNum type="arabicPeriod"/>
            </a:pPr>
            <a:r>
              <a:rPr lang="pt-BR" sz="1800" dirty="0"/>
              <a:t>Para a função ser executada, é preciso chamá-la ( por seu nome) entregando-lhe  os valores que  ela usa</a:t>
            </a:r>
            <a:endParaRPr sz="1800" dirty="0"/>
          </a:p>
          <a:p>
            <a:pPr marL="548879" indent="-342900">
              <a:spcBef>
                <a:spcPts val="900"/>
              </a:spcBef>
              <a:buSzPts val="1350"/>
              <a:buFont typeface="Arial"/>
              <a:buAutoNum type="arabicPeriod"/>
            </a:pPr>
            <a:r>
              <a:rPr lang="pt-BR" sz="1800" dirty="0"/>
              <a:t>As variáveis são LOCAIS À FUNÇÃO QUE AS DECLAROU, isto é, só a função “dona” da variável pode usá-la!!!</a:t>
            </a:r>
            <a:endParaRPr sz="1800" dirty="0"/>
          </a:p>
          <a:p>
            <a:pPr marL="548879" indent="-342900">
              <a:spcBef>
                <a:spcPts val="900"/>
              </a:spcBef>
              <a:buSzPts val="1350"/>
              <a:buFont typeface="Arial"/>
              <a:buAutoNum type="arabicPeriod"/>
            </a:pPr>
            <a:r>
              <a:rPr lang="pt-BR" sz="1800" dirty="0"/>
              <a:t>A função pode retornar </a:t>
            </a:r>
            <a:r>
              <a:rPr lang="pt-BR" sz="1800" b="1" dirty="0"/>
              <a:t>no máximo </a:t>
            </a:r>
            <a:r>
              <a:rPr lang="pt-BR" sz="1800" dirty="0"/>
              <a:t>um valor</a:t>
            </a:r>
            <a:endParaRPr sz="1800" dirty="0"/>
          </a:p>
          <a:p>
            <a:pPr marL="548879" indent="-278606">
              <a:spcBef>
                <a:spcPts val="900"/>
              </a:spcBef>
              <a:buSzPts val="1350"/>
              <a:buNone/>
            </a:pPr>
            <a:endParaRPr sz="1800" dirty="0"/>
          </a:p>
          <a:p>
            <a:pPr marL="257175">
              <a:spcBef>
                <a:spcPts val="900"/>
              </a:spcBef>
              <a:buSzPts val="1350"/>
              <a:buNone/>
            </a:pPr>
            <a:endParaRPr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E29320D-A655-4B26-87BE-EA7A33AD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11651"/>
              </p:ext>
            </p:extLst>
          </p:nvPr>
        </p:nvGraphicFramePr>
        <p:xfrm>
          <a:off x="755650" y="1412875"/>
          <a:ext cx="7921625" cy="4176711"/>
        </p:xfrm>
        <a:graphic>
          <a:graphicData uri="http://schemas.openxmlformats.org/drawingml/2006/table">
            <a:tbl>
              <a:tblPr/>
              <a:tblGrid>
                <a:gridCol w="2346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Tipos</a:t>
                      </a:r>
                      <a:r>
                        <a:rPr lang="en-US" sz="2000" b="1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Primitivos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Tamanho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Valores válidos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char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1 byte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-128 a 127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unsigned char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1 byte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0 a 255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short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int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-32.768 a 32.767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unsigned short int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0 a 65.535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long int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4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-2.147.483.648 a 2.147.483.647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unsigned long int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4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0 a 4.294.967.295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float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4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10-38 a 1038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double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8 bytes</a:t>
                      </a:r>
                      <a:endParaRPr lang="pt-BR" sz="200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10-308 a 10308</a:t>
                      </a:r>
                      <a:endParaRPr lang="pt-BR" sz="2000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860" name="Título 6">
            <a:extLst>
              <a:ext uri="{FF2B5EF4-FFF2-40B4-BE49-F238E27FC236}">
                <a16:creationId xmlns:a16="http://schemas.microsoft.com/office/drawing/2014/main" id="{6A48AB69-349D-4CBB-8D90-FE6DA53E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dados primitivos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 err="1"/>
              <a:t>ProgPerimetro.c</a:t>
            </a:r>
            <a:r>
              <a:rPr lang="pt-BR" dirty="0"/>
              <a:t>: Tarefa obter pontos?</a:t>
            </a:r>
            <a:endParaRPr dirty="0"/>
          </a:p>
        </p:txBody>
      </p:sp>
      <p:sp>
        <p:nvSpPr>
          <p:cNvPr id="994" name="Google Shape;99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 indent="-257175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math.h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Distancia(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y1,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x2,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 y2){...}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calcPerim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yA,float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xB,float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yB,float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xC,float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yC</a:t>
            </a:r>
            <a:r>
              <a:rPr lang="pt-BR" sz="1400" dirty="0">
                <a:solidFill>
                  <a:srgbClr val="002060"/>
                </a:solidFill>
              </a:rPr>
              <a:t>){...}</a:t>
            </a:r>
            <a:endParaRPr sz="1400" dirty="0">
              <a:solidFill>
                <a:srgbClr val="002060"/>
              </a:solidFill>
            </a:endParaRPr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Moldura(</a:t>
            </a: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){....}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ExibeDados</a:t>
            </a:r>
            <a:r>
              <a:rPr lang="pt-BR" sz="1400" dirty="0">
                <a:solidFill>
                  <a:srgbClr val="002060"/>
                </a:solidFill>
              </a:rPr>
              <a:t>(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perimetro</a:t>
            </a:r>
            <a:r>
              <a:rPr lang="pt-BR" sz="1400" dirty="0">
                <a:solidFill>
                  <a:srgbClr val="002060"/>
                </a:solidFill>
              </a:rPr>
              <a:t>){…}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{     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  	/* Obter pontos*/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A: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 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B: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7030A0"/>
                </a:solidFill>
              </a:rPr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C: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	/* Calcula Perímetro 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AA001A"/>
                </a:solidFill>
              </a:rPr>
              <a:t>perim</a:t>
            </a:r>
            <a:r>
              <a:rPr lang="pt-BR" sz="1400" dirty="0">
                <a:solidFill>
                  <a:srgbClr val="AA001A"/>
                </a:solidFill>
              </a:rPr>
              <a:t>= </a:t>
            </a:r>
            <a:r>
              <a:rPr lang="pt-BR" sz="1400" dirty="0" err="1">
                <a:solidFill>
                  <a:srgbClr val="AA001A"/>
                </a:solidFill>
              </a:rPr>
              <a:t>calcPerim</a:t>
            </a:r>
            <a:r>
              <a:rPr lang="pt-BR" sz="1400" dirty="0">
                <a:solidFill>
                  <a:srgbClr val="AA001A"/>
                </a:solidFill>
              </a:rPr>
              <a:t>(</a:t>
            </a:r>
            <a:r>
              <a:rPr lang="pt-BR" sz="1400" dirty="0" err="1">
                <a:solidFill>
                  <a:srgbClr val="AA001A"/>
                </a:solidFill>
              </a:rPr>
              <a:t>xA,yA,xB,yB,xC,yC</a:t>
            </a:r>
            <a:r>
              <a:rPr lang="pt-BR" sz="1400" dirty="0">
                <a:solidFill>
                  <a:srgbClr val="AA001A"/>
                </a:solidFill>
              </a:rPr>
              <a:t>)</a:t>
            </a:r>
            <a:r>
              <a:rPr lang="pt-BR" sz="1400" dirty="0">
                <a:solidFill>
                  <a:srgbClr val="595959"/>
                </a:solidFill>
              </a:rPr>
              <a:t> 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chemeClr val="dk2"/>
                </a:solidFill>
              </a:rPr>
              <a:t>	</a:t>
            </a:r>
            <a:r>
              <a:rPr lang="pt-BR" sz="1400" dirty="0" err="1">
                <a:solidFill>
                  <a:schemeClr val="dk2"/>
                </a:solidFill>
              </a:rPr>
              <a:t>ExibeDados</a:t>
            </a:r>
            <a:r>
              <a:rPr lang="pt-BR" sz="1400" dirty="0">
                <a:solidFill>
                  <a:schemeClr val="dk2"/>
                </a:solidFill>
              </a:rPr>
              <a:t>(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}</a:t>
            </a:r>
            <a:endParaRPr sz="1400" dirty="0"/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44E0E528-5858-4812-8212-B4066320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5025950"/>
            <a:ext cx="3822055" cy="92333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Obter Um Ponto</a:t>
            </a:r>
          </a:p>
          <a:p>
            <a:r>
              <a:rPr lang="pt-BR" altLang="pt-BR" dirty="0">
                <a:latin typeface="Calibri" panose="020F0502020204030204" pitchFamily="34" charset="0"/>
              </a:rPr>
              <a:t>  </a:t>
            </a:r>
            <a:r>
              <a:rPr lang="pt-BR" altLang="pt-BR" dirty="0">
                <a:latin typeface="Calibri" panose="020F0502020204030204" pitchFamily="34" charset="0"/>
                <a:sym typeface="Wingdings" panose="05000000000000000000" pitchFamily="2" charset="2"/>
              </a:rPr>
              <a:t> recebe: identificação do Ponto </a:t>
            </a:r>
          </a:p>
          <a:p>
            <a:r>
              <a:rPr lang="pt-BR" altLang="pt-BR" dirty="0">
                <a:latin typeface="Calibri" panose="020F0502020204030204" pitchFamily="34" charset="0"/>
                <a:sym typeface="Wingdings" panose="05000000000000000000" pitchFamily="2" charset="2"/>
              </a:rPr>
              <a:t>  retorna: x e y desse ponto</a:t>
            </a:r>
            <a:endParaRPr lang="pt-BR" altLang="pt-BR" dirty="0">
              <a:latin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AC627C-7B18-4B40-8C38-BAD5163ED56C}"/>
              </a:ext>
            </a:extLst>
          </p:cNvPr>
          <p:cNvSpPr/>
          <p:nvPr/>
        </p:nvSpPr>
        <p:spPr>
          <a:xfrm>
            <a:off x="467544" y="3573016"/>
            <a:ext cx="8370930" cy="779314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23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ítulo 9">
            <a:extLst>
              <a:ext uri="{FF2B5EF4-FFF2-40B4-BE49-F238E27FC236}">
                <a16:creationId xmlns:a16="http://schemas.microsoft.com/office/drawing/2014/main" id="{7976BF0E-F299-462C-8FFB-34940F5C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Como fazer?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2A2AEF-EF18-4442-823B-0888B1A18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Problema:  O comando </a:t>
            </a:r>
            <a:r>
              <a:rPr lang="pt-BR" sz="1800" b="1" dirty="0" err="1">
                <a:solidFill>
                  <a:srgbClr val="C00000"/>
                </a:solidFill>
              </a:rPr>
              <a:t>return</a:t>
            </a:r>
            <a:r>
              <a:rPr lang="pt-BR" sz="1800" dirty="0"/>
              <a:t> devolve </a:t>
            </a:r>
            <a:r>
              <a:rPr lang="pt-BR" sz="1800" b="1" u="sng" dirty="0"/>
              <a:t>apenas um valor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1800" dirty="0"/>
          </a:p>
          <a:p>
            <a:pPr marL="285750" indent="-285750">
              <a:buSzPct val="60000"/>
              <a:defRPr/>
            </a:pPr>
            <a:r>
              <a:rPr lang="pt-BR" altLang="pt-BR" sz="1800" dirty="0"/>
              <a:t>Solução:   </a:t>
            </a:r>
            <a:r>
              <a:rPr lang="pt-BR" altLang="pt-BR" sz="1800" dirty="0">
                <a:latin typeface="Calibri" pitchFamily="34" charset="0"/>
              </a:rPr>
              <a:t>A função </a:t>
            </a:r>
            <a:r>
              <a:rPr lang="pt-BR" altLang="pt-BR" sz="1800" i="1" dirty="0" err="1">
                <a:solidFill>
                  <a:srgbClr val="2D2DB9"/>
                </a:solidFill>
                <a:latin typeface="Calibri" pitchFamily="34" charset="0"/>
              </a:rPr>
              <a:t>obterPonto</a:t>
            </a:r>
            <a:r>
              <a:rPr lang="pt-BR" altLang="pt-BR" sz="1800" i="1" dirty="0">
                <a:solidFill>
                  <a:srgbClr val="2D2DB9"/>
                </a:solidFill>
                <a:latin typeface="Calibri" pitchFamily="34" charset="0"/>
              </a:rPr>
              <a:t> deve </a:t>
            </a:r>
            <a:r>
              <a:rPr lang="pt-BR" altLang="pt-BR" sz="1800" i="1" dirty="0">
                <a:latin typeface="Calibri" pitchFamily="34" charset="0"/>
              </a:rPr>
              <a:t>ter acesso às variáveis da </a:t>
            </a:r>
            <a:r>
              <a:rPr lang="pt-BR" altLang="pt-BR" sz="1800" i="1" dirty="0" err="1">
                <a:latin typeface="Calibri" pitchFamily="34" charset="0"/>
              </a:rPr>
              <a:t>main</a:t>
            </a:r>
            <a:r>
              <a:rPr lang="pt-BR" altLang="pt-BR" sz="1800" i="1" dirty="0">
                <a:latin typeface="Calibri" pitchFamily="34" charset="0"/>
              </a:rPr>
              <a:t>()</a:t>
            </a:r>
          </a:p>
          <a:p>
            <a:pPr marL="628650" lvl="1" indent="-285750">
              <a:spcBef>
                <a:spcPts val="1200"/>
              </a:spcBef>
              <a:buSzPct val="60000"/>
              <a:defRPr/>
            </a:pPr>
            <a:r>
              <a:rPr lang="pt-BR" altLang="pt-BR" sz="1800" i="1" dirty="0">
                <a:latin typeface="Calibri" pitchFamily="34" charset="0"/>
              </a:rPr>
              <a:t>COMO?   Recebendo </a:t>
            </a:r>
            <a:r>
              <a:rPr lang="pt-BR" altLang="pt-BR" sz="1800" dirty="0">
                <a:solidFill>
                  <a:srgbClr val="FF0000"/>
                </a:solidFill>
                <a:latin typeface="Calibri" pitchFamily="34" charset="0"/>
              </a:rPr>
              <a:t>os endereços das variáveis </a:t>
            </a:r>
            <a:r>
              <a:rPr lang="pt-BR" altLang="pt-BR" sz="1800" dirty="0">
                <a:latin typeface="Calibri" pitchFamily="34" charset="0"/>
              </a:rPr>
              <a:t>em vez de seus valores</a:t>
            </a:r>
          </a:p>
          <a:p>
            <a:pPr>
              <a:buSzPct val="60000"/>
              <a:buFont typeface="Wingdings" pitchFamily="2" charset="2"/>
              <a:buChar char="Ø"/>
              <a:defRPr/>
            </a:pPr>
            <a:endParaRPr lang="pt-BR" altLang="pt-BR" sz="1800" dirty="0">
              <a:latin typeface="Calibri" pitchFamily="34" charset="0"/>
            </a:endParaRPr>
          </a:p>
          <a:p>
            <a:pPr marL="1524000" lvl="1" indent="0">
              <a:buSzPct val="60000"/>
              <a:buNone/>
              <a:defRPr/>
            </a:pPr>
            <a:r>
              <a:rPr lang="pt-BR" altLang="pt-BR" sz="1600" i="1" dirty="0">
                <a:latin typeface="Calibri" pitchFamily="34" charset="0"/>
              </a:rPr>
              <a:t>Esse mecanismo de passagem de parâmetros é chamado de  PASSAGEM POR ENDEREÇO</a:t>
            </a:r>
          </a:p>
          <a:p>
            <a:endParaRPr lang="pt-BR" altLang="pt-BR" sz="1800" dirty="0">
              <a:latin typeface="Calibri" pitchFamily="34" charset="0"/>
            </a:endParaRPr>
          </a:p>
          <a:p>
            <a:pPr marL="419100" lvl="1" indent="0">
              <a:buNone/>
            </a:pPr>
            <a:r>
              <a:rPr lang="pt-BR" altLang="pt-BR" sz="1800" dirty="0">
                <a:latin typeface="Calibri" pitchFamily="34" charset="0"/>
              </a:rPr>
              <a:t> </a:t>
            </a:r>
          </a:p>
          <a:p>
            <a:pPr lvl="1"/>
            <a:r>
              <a:rPr lang="pt-BR" altLang="pt-BR" sz="1800" dirty="0">
                <a:latin typeface="Calibri" pitchFamily="34" charset="0"/>
              </a:rPr>
              <a:t>COMO  declarar os parâmetros da </a:t>
            </a:r>
            <a:r>
              <a:rPr lang="pt-BR" altLang="pt-BR" sz="1800" i="1" dirty="0" err="1">
                <a:solidFill>
                  <a:srgbClr val="2D2DB9"/>
                </a:solidFill>
                <a:latin typeface="Calibri" panose="020F0502020204030204" pitchFamily="34" charset="0"/>
              </a:rPr>
              <a:t>obterPonto</a:t>
            </a:r>
            <a:r>
              <a:rPr lang="pt-BR" altLang="pt-BR" sz="1800" i="1" dirty="0">
                <a:solidFill>
                  <a:srgbClr val="2D2DB9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800" i="1" dirty="0">
                <a:solidFill>
                  <a:schemeClr val="tx1"/>
                </a:solidFill>
                <a:latin typeface="Calibri" panose="020F0502020204030204" pitchFamily="34" charset="0"/>
              </a:rPr>
              <a:t>para </a:t>
            </a:r>
            <a:r>
              <a:rPr lang="pt-BR" altLang="pt-BR" sz="1800" i="1" dirty="0">
                <a:solidFill>
                  <a:srgbClr val="2D2DB9"/>
                </a:solidFill>
                <a:latin typeface="Calibri" panose="020F0502020204030204" pitchFamily="34" charset="0"/>
              </a:rPr>
              <a:t>  </a:t>
            </a:r>
            <a:r>
              <a:rPr lang="pt-BR" altLang="pt-BR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armazenar os endereços  recebidos</a:t>
            </a:r>
            <a:r>
              <a:rPr lang="pt-BR" altLang="pt-BR" sz="1800" i="1" dirty="0">
                <a:latin typeface="Calibri" panose="020F0502020204030204" pitchFamily="34" charset="0"/>
              </a:rPr>
              <a:t>?</a:t>
            </a:r>
            <a:r>
              <a:rPr lang="pt-BR" altLang="pt-BR" sz="1800" dirty="0">
                <a:latin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1800" dirty="0"/>
          </a:p>
          <a:p>
            <a:pPr marL="742950" lvl="2" indent="0">
              <a:buNone/>
            </a:pPr>
            <a:r>
              <a:rPr lang="pt-BR" altLang="pt-BR" sz="1800" dirty="0">
                <a:latin typeface="Calibri" panose="020F0502020204030204" pitchFamily="34" charset="0"/>
              </a:rPr>
              <a:t>Os parâmetros do cabeçalho da função devem armazenar endereços, isto é, </a:t>
            </a:r>
            <a:r>
              <a:rPr lang="pt-BR" altLang="pt-BR" sz="1800" dirty="0">
                <a:solidFill>
                  <a:schemeClr val="accent2"/>
                </a:solidFill>
                <a:latin typeface="Calibri" panose="020F0502020204030204" pitchFamily="34" charset="0"/>
              </a:rPr>
              <a:t>devem ser do tipo endereço</a:t>
            </a:r>
            <a:r>
              <a:rPr lang="pt-BR" altLang="pt-BR" sz="1800" dirty="0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PONTEIROS</a:t>
            </a:r>
            <a:endParaRPr lang="pt-BR" altLang="pt-BR" sz="18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1A23EB5-C979-4ABA-96D3-F829F0B6E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altLang="pt-BR" dirty="0" err="1"/>
              <a:t>Ponteiros</a:t>
            </a:r>
            <a:endParaRPr lang="en-US" altLang="pt-BR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3C0D61A-792E-4F25-A046-E504D91F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9525"/>
            <a:r>
              <a:rPr lang="pt-BR" altLang="pt-BR" sz="2000" b="1" dirty="0">
                <a:solidFill>
                  <a:schemeClr val="accent6"/>
                </a:solidFill>
              </a:rPr>
              <a:t>Definição</a:t>
            </a:r>
            <a:r>
              <a:rPr lang="pt-BR" altLang="pt-BR" sz="2000" dirty="0">
                <a:solidFill>
                  <a:schemeClr val="accent6"/>
                </a:solidFill>
              </a:rPr>
              <a:t>:</a:t>
            </a:r>
            <a:r>
              <a:rPr lang="pt-BR" altLang="pt-BR" sz="2000" dirty="0"/>
              <a:t> um ponteiro é uma variável cujo conteúdo é um </a:t>
            </a:r>
            <a:r>
              <a:rPr lang="pt-BR" altLang="pt-BR" sz="2000" dirty="0">
                <a:solidFill>
                  <a:srgbClr val="F57B49"/>
                </a:solidFill>
              </a:rPr>
              <a:t>endereço de memória</a:t>
            </a:r>
            <a:r>
              <a:rPr lang="pt-BR" altLang="pt-BR" sz="2000" dirty="0"/>
              <a:t>;</a:t>
            </a:r>
          </a:p>
          <a:p>
            <a:pPr marL="442913" indent="9525" eaLnBrk="1" hangingPunct="1"/>
            <a:endParaRPr lang="en-US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5813" indent="-342900" eaLnBrk="1" hangingPunct="1">
              <a:buFont typeface="Arial" panose="020B0604020202020204" pitchFamily="34" charset="0"/>
              <a:buChar char="•"/>
            </a:pPr>
            <a:endParaRPr lang="pt-BR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180975" eaLnBrk="1" hangingPunct="1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iguais às variáveis comuns mas armazenam um endereço, e não um dado ou valor.</a:t>
            </a:r>
          </a:p>
          <a:p>
            <a:pPr marL="51435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Este endereço normalmente é a </a:t>
            </a:r>
            <a:r>
              <a:rPr lang="pt-BR" altLang="pt-BR" sz="2000" dirty="0">
                <a:solidFill>
                  <a:srgbClr val="F57B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de uma outra variável na memória</a:t>
            </a: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51435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uma variável contém o endereço de uma outra, é dito que a primeira variável </a:t>
            </a:r>
            <a:r>
              <a:rPr lang="pt-BR" altLang="pt-BR" sz="2000" dirty="0">
                <a:solidFill>
                  <a:srgbClr val="F57B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aponta para a segunda</a:t>
            </a: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5813" indent="-342900" eaLnBrk="1" hangingPunct="1">
              <a:buFont typeface="Arial" panose="020B0604020202020204" pitchFamily="34" charset="0"/>
              <a:buChar char="•"/>
            </a:pPr>
            <a:endParaRPr lang="en-US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2913" indent="9525" eaLnBrk="1" hangingPunct="1"/>
            <a:endParaRPr lang="en-US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2913" indent="9525" eaLnBrk="1" hangingPunct="1"/>
            <a:endParaRPr lang="en-US" alt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2913" indent="9525" eaLnBrk="1" hangingPunct="1"/>
            <a:r>
              <a:rPr lang="en-US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COMO DECLARAR? 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8C0ADF9-36EA-4CEB-AADF-714436381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400"/>
              <a:t>Declaração de Ponteiros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E6C42D9-79B5-41E9-8493-668CA2B4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600827"/>
            <a:ext cx="3672408" cy="495301"/>
          </a:xfrm>
          <a:prstGeom prst="roundRect">
            <a:avLst>
              <a:gd name="adj" fmla="val 13157"/>
            </a:avLst>
          </a:prstGeom>
          <a:solidFill>
            <a:schemeClr val="bg1">
              <a:lumMod val="85000"/>
            </a:scheme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Font typeface="Times New Roman" pitchFamily="18" charset="0"/>
              <a:buNone/>
              <a:tabLst>
                <a:tab pos="0" algn="l"/>
                <a:tab pos="314325" algn="l"/>
                <a:tab pos="630238" algn="l"/>
                <a:tab pos="946150" algn="l"/>
                <a:tab pos="1262063" algn="l"/>
                <a:tab pos="1577975" algn="l"/>
                <a:tab pos="1893888" algn="l"/>
                <a:tab pos="2209800" algn="l"/>
                <a:tab pos="2525713" algn="l"/>
                <a:tab pos="2841625" algn="l"/>
                <a:tab pos="3157538" algn="l"/>
                <a:tab pos="3473450" algn="l"/>
                <a:tab pos="3789363" algn="l"/>
                <a:tab pos="4105275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</a:tabLst>
              <a:defRPr/>
            </a:pPr>
            <a:r>
              <a:rPr lang="en-US" sz="1600" b="1" dirty="0" err="1">
                <a:latin typeface="Calibri" pitchFamily="34" charset="0"/>
              </a:rPr>
              <a:t>Tipo</a:t>
            </a:r>
            <a:r>
              <a:rPr lang="en-US" sz="1600" b="1" dirty="0">
                <a:latin typeface="Calibri" pitchFamily="34" charset="0"/>
              </a:rPr>
              <a:t> do valor </a:t>
            </a:r>
            <a:r>
              <a:rPr lang="en-US" sz="1600" b="1" dirty="0" err="1">
                <a:latin typeface="Calibri" pitchFamily="34" charset="0"/>
              </a:rPr>
              <a:t>armazenado</a:t>
            </a:r>
            <a:r>
              <a:rPr lang="en-US" sz="1600" b="1" dirty="0">
                <a:latin typeface="Calibri" pitchFamily="34" charset="0"/>
              </a:rPr>
              <a:t> no </a:t>
            </a:r>
            <a:r>
              <a:rPr lang="en-US" sz="1600" b="1" dirty="0" err="1">
                <a:latin typeface="Calibri" pitchFamily="34" charset="0"/>
              </a:rPr>
              <a:t>endereço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D8D29E6B-6DFE-4B31-9210-E7C76C85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61" y="5545103"/>
            <a:ext cx="8489950" cy="495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*  </a:t>
            </a:r>
            <a:r>
              <a:rPr lang="pt-BR" altLang="pt-BR" sz="2000" dirty="0">
                <a:latin typeface="Calibri" panose="020F0502020204030204" pitchFamily="34" charset="0"/>
              </a:rPr>
              <a:t>- indica ao C que é a declaração de um ponteiro </a:t>
            </a:r>
          </a:p>
        </p:txBody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94C446C0-F36B-44F9-B5F5-E566187B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2" y="2008502"/>
            <a:ext cx="7183437" cy="4508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279" tIns="32905" rIns="63279" bIns="32905">
            <a:spAutoFit/>
          </a:bodyPr>
          <a:lstStyle>
            <a:lvl1pPr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2738" algn="l"/>
                <a:tab pos="628650" algn="l"/>
                <a:tab pos="944563" algn="l"/>
                <a:tab pos="1260475" algn="l"/>
                <a:tab pos="1576388" algn="l"/>
                <a:tab pos="1892300" algn="l"/>
                <a:tab pos="2208213" algn="l"/>
                <a:tab pos="2524125" algn="l"/>
                <a:tab pos="2840038" algn="l"/>
                <a:tab pos="3155950" algn="l"/>
                <a:tab pos="3471863" algn="l"/>
                <a:tab pos="3789363" algn="l"/>
                <a:tab pos="4103688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  <a:tab pos="6427788" algn="l"/>
                <a:tab pos="707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75"/>
              </a:spcBef>
              <a:buFont typeface="Times New Roman" panose="02020603050405020304" pitchFamily="18" charset="0"/>
              <a:buNone/>
            </a:pPr>
            <a:r>
              <a:rPr lang="pt-BR" altLang="pt-BR" sz="2500" b="1" dirty="0">
                <a:solidFill>
                  <a:srgbClr val="003CB4"/>
                </a:solidFill>
                <a:latin typeface="Courier New" panose="02070309020205020404" pitchFamily="49" charset="0"/>
              </a:rPr>
              <a:t>tipo </a:t>
            </a:r>
            <a:r>
              <a:rPr lang="pt-BR" altLang="pt-BR" sz="25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2500" b="1" dirty="0">
                <a:solidFill>
                  <a:srgbClr val="003CB4"/>
                </a:solidFill>
                <a:latin typeface="Courier New" panose="02070309020205020404" pitchFamily="49" charset="0"/>
              </a:rPr>
              <a:t> 	identificador da variável;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93D73E4D-7463-488C-8093-2A930E68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760" y="1215228"/>
            <a:ext cx="3538250" cy="319125"/>
          </a:xfrm>
          <a:prstGeom prst="roundRect">
            <a:avLst>
              <a:gd name="adj" fmla="val 13157"/>
            </a:avLst>
          </a:prstGeom>
          <a:solidFill>
            <a:schemeClr val="bg1">
              <a:lumMod val="85000"/>
            </a:scheme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tabLst>
                <a:tab pos="0" algn="l"/>
                <a:tab pos="314325" algn="l"/>
                <a:tab pos="630238" algn="l"/>
                <a:tab pos="946150" algn="l"/>
                <a:tab pos="1262063" algn="l"/>
                <a:tab pos="1577975" algn="l"/>
                <a:tab pos="1893888" algn="l"/>
                <a:tab pos="2209800" algn="l"/>
                <a:tab pos="2525713" algn="l"/>
                <a:tab pos="2841625" algn="l"/>
                <a:tab pos="3157538" algn="l"/>
                <a:tab pos="3473450" algn="l"/>
                <a:tab pos="3789363" algn="l"/>
                <a:tab pos="4105275" algn="l"/>
                <a:tab pos="4419600" algn="l"/>
                <a:tab pos="4735513" algn="l"/>
                <a:tab pos="5051425" algn="l"/>
                <a:tab pos="5367338" algn="l"/>
                <a:tab pos="5683250" algn="l"/>
                <a:tab pos="5999163" algn="l"/>
                <a:tab pos="6315075" algn="l"/>
              </a:tabLst>
            </a:pPr>
            <a:r>
              <a:rPr lang="en-US" sz="1600" b="1">
                <a:latin typeface="Calibri" pitchFamily="34" charset="0"/>
              </a:rPr>
              <a:t>Endereço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de memória</a:t>
            </a:r>
            <a:endParaRPr lang="en-US" sz="1600" b="1" dirty="0">
              <a:latin typeface="Calibri" pitchFamily="34" charset="0"/>
            </a:endParaRPr>
          </a:p>
        </p:txBody>
      </p:sp>
      <p:pic>
        <p:nvPicPr>
          <p:cNvPr id="61447" name="Picture 12">
            <a:extLst>
              <a:ext uri="{FF2B5EF4-FFF2-40B4-BE49-F238E27FC236}">
                <a16:creationId xmlns:a16="http://schemas.microsoft.com/office/drawing/2014/main" id="{D59FFB3B-F9D4-4663-902F-1CB3BCD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676" flipH="1" flipV="1">
            <a:off x="2453800" y="1051490"/>
            <a:ext cx="597415" cy="121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48" name="Picture 12">
            <a:extLst>
              <a:ext uri="{FF2B5EF4-FFF2-40B4-BE49-F238E27FC236}">
                <a16:creationId xmlns:a16="http://schemas.microsoft.com/office/drawing/2014/main" id="{D6483EF1-A638-4491-9378-B9843EBD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815" flipH="1" flipV="1">
            <a:off x="1017754" y="2317135"/>
            <a:ext cx="5016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BE1B3FE-6E39-461B-8AD7-8494148312C5}"/>
              </a:ext>
            </a:extLst>
          </p:cNvPr>
          <p:cNvSpPr txBox="1"/>
          <p:nvPr/>
        </p:nvSpPr>
        <p:spPr>
          <a:xfrm>
            <a:off x="339981" y="4569248"/>
            <a:ext cx="848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 declaração de uma variável do tipo ponteiro (ou apontador) consiste do </a:t>
            </a:r>
            <a:r>
              <a:rPr lang="pt-BR" altLang="pt-BR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base</a:t>
            </a: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(aquele para o qual o ponteiro vai apontar), um </a:t>
            </a:r>
            <a:r>
              <a:rPr lang="pt-BR" altLang="pt-BR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e o </a:t>
            </a:r>
            <a:r>
              <a:rPr lang="pt-BR" altLang="pt-BR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da variável.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E90C63-6967-4408-8BB2-0407F138B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Operadores de Ponteiros</a:t>
            </a:r>
            <a:endParaRPr lang="en-US" altLang="pt-BR" sz="40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8506BD-270F-4A61-9BDE-A96F84664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pt-BR" altLang="pt-BR" sz="2400" dirty="0"/>
              <a:t>Existem dois operadores especiais para ponteiros: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pt-BR" altLang="pt-BR" sz="2400" b="1" dirty="0">
                <a:solidFill>
                  <a:srgbClr val="FAFD00"/>
                </a:solidFill>
              </a:rPr>
              <a:t>	</a:t>
            </a:r>
            <a:r>
              <a:rPr lang="pt-BR" altLang="pt-BR" sz="2400" b="1" dirty="0">
                <a:solidFill>
                  <a:schemeClr val="accent6"/>
                </a:solidFill>
              </a:rPr>
              <a:t>* 	</a:t>
            </a:r>
            <a:r>
              <a:rPr lang="pt-BR" altLang="pt-BR" sz="2400" b="1" dirty="0" err="1">
                <a:solidFill>
                  <a:schemeClr val="accent6"/>
                </a:solidFill>
              </a:rPr>
              <a:t>indireção</a:t>
            </a:r>
            <a:endParaRPr lang="pt-BR" altLang="pt-BR" sz="2400" b="1" dirty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170000"/>
              </a:lnSpc>
            </a:pPr>
            <a:r>
              <a:rPr lang="pt-BR" altLang="pt-BR" sz="2000" dirty="0"/>
              <a:t>Devolve o valor apontado pelo ponteiro.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pt-BR" altLang="pt-BR" sz="2400" dirty="0"/>
              <a:t>	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pt-BR" altLang="pt-BR" sz="2400" b="1" dirty="0">
                <a:solidFill>
                  <a:srgbClr val="FAFD00"/>
                </a:solidFill>
              </a:rPr>
              <a:t>	</a:t>
            </a:r>
            <a:r>
              <a:rPr lang="pt-BR" altLang="pt-BR" sz="2400" b="1" dirty="0">
                <a:solidFill>
                  <a:schemeClr val="accent6"/>
                </a:solidFill>
              </a:rPr>
              <a:t>&amp; 	operador de endereço</a:t>
            </a:r>
          </a:p>
          <a:p>
            <a:pPr lvl="1" eaLnBrk="1" hangingPunct="1">
              <a:lnSpc>
                <a:spcPct val="170000"/>
              </a:lnSpc>
            </a:pPr>
            <a:r>
              <a:rPr lang="pt-BR" altLang="pt-BR" sz="2000" dirty="0"/>
              <a:t>Devolve o endereço na memória de seu operando.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D3090F-2585-4268-9303-F5D12A3BC2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a=5;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p=&amp;a;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a=5;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p=&amp;a;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*p=40;</a:t>
            </a:r>
            <a:endParaRPr lang="pt-BR" sz="2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413408-AD44-4F03-B11D-E75A7FD0E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a=5;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9458" name="Rectangle 1">
            <a:extLst>
              <a:ext uri="{FF2B5EF4-FFF2-40B4-BE49-F238E27FC236}">
                <a16:creationId xmlns:a16="http://schemas.microsoft.com/office/drawing/2014/main" id="{E2F68D2B-CE99-481E-8BB5-05D83DF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pt-BR" dirty="0" err="1"/>
              <a:t>Ponteiros</a:t>
            </a:r>
            <a:endParaRPr lang="en-US" altLang="pt-BR" dirty="0"/>
          </a:p>
        </p:txBody>
      </p:sp>
      <p:graphicFrame>
        <p:nvGraphicFramePr>
          <p:cNvPr id="42" name="Tabela 23">
            <a:extLst>
              <a:ext uri="{FF2B5EF4-FFF2-40B4-BE49-F238E27FC236}">
                <a16:creationId xmlns:a16="http://schemas.microsoft.com/office/drawing/2014/main" id="{453BB581-B99A-465E-954D-5F2C36506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94027"/>
              </p:ext>
            </p:extLst>
          </p:nvPr>
        </p:nvGraphicFramePr>
        <p:xfrm>
          <a:off x="2121611" y="1280578"/>
          <a:ext cx="174343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2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477462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88506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A3h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A5h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630475A-4085-41B2-B558-7B19BB6F3736}"/>
              </a:ext>
            </a:extLst>
          </p:cNvPr>
          <p:cNvGrpSpPr/>
          <p:nvPr/>
        </p:nvGrpSpPr>
        <p:grpSpPr>
          <a:xfrm>
            <a:off x="1907704" y="955751"/>
            <a:ext cx="2383615" cy="2590507"/>
            <a:chOff x="1333757" y="1072173"/>
            <a:chExt cx="2383615" cy="3002518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2EDD387B-7A00-4B6C-BB6A-1F80462E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45" name="Rectangle 1095">
              <a:extLst>
                <a:ext uri="{FF2B5EF4-FFF2-40B4-BE49-F238E27FC236}">
                  <a16:creationId xmlns:a16="http://schemas.microsoft.com/office/drawing/2014/main" id="{B12B451A-D91C-4F04-90CA-4C09D4D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2755886"/>
              <a:ext cx="720000" cy="792788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???</a:t>
              </a:r>
            </a:p>
          </p:txBody>
        </p:sp>
        <p:sp>
          <p:nvSpPr>
            <p:cNvPr id="46" name="Rectangle 1095">
              <a:extLst>
                <a:ext uri="{FF2B5EF4-FFF2-40B4-BE49-F238E27FC236}">
                  <a16:creationId xmlns:a16="http://schemas.microsoft.com/office/drawing/2014/main" id="{A50A8F9C-6F93-4563-92A4-1AC746D1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906779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???</a:t>
              </a:r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AC7C0E2-668C-49F4-B03C-81A946446659}"/>
              </a:ext>
            </a:extLst>
          </p:cNvPr>
          <p:cNvCxnSpPr/>
          <p:nvPr/>
        </p:nvCxnSpPr>
        <p:spPr>
          <a:xfrm>
            <a:off x="287524" y="3645024"/>
            <a:ext cx="42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ela 23">
            <a:extLst>
              <a:ext uri="{FF2B5EF4-FFF2-40B4-BE49-F238E27FC236}">
                <a16:creationId xmlns:a16="http://schemas.microsoft.com/office/drawing/2014/main" id="{CD1F5FEC-3A7B-49D0-B039-722AB5318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55874"/>
              </p:ext>
            </p:extLst>
          </p:nvPr>
        </p:nvGraphicFramePr>
        <p:xfrm>
          <a:off x="2121611" y="4104526"/>
          <a:ext cx="174343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2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477462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88506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A3h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A5h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F6334DB-95BE-4FE3-953E-1D41EE39DC40}"/>
              </a:ext>
            </a:extLst>
          </p:cNvPr>
          <p:cNvGrpSpPr/>
          <p:nvPr/>
        </p:nvGrpSpPr>
        <p:grpSpPr>
          <a:xfrm>
            <a:off x="1907704" y="3779699"/>
            <a:ext cx="2383615" cy="2590507"/>
            <a:chOff x="1333757" y="1072173"/>
            <a:chExt cx="2383615" cy="3002518"/>
          </a:xfrm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3DF111C8-9A82-4042-B343-4B7AB084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52" name="Rectangle 1095">
              <a:extLst>
                <a:ext uri="{FF2B5EF4-FFF2-40B4-BE49-F238E27FC236}">
                  <a16:creationId xmlns:a16="http://schemas.microsoft.com/office/drawing/2014/main" id="{0CBA4C34-CD2A-43DD-B8A9-3759E399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2755886"/>
              <a:ext cx="720000" cy="792788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???</a:t>
              </a:r>
            </a:p>
          </p:txBody>
        </p:sp>
        <p:sp>
          <p:nvSpPr>
            <p:cNvPr id="53" name="Rectangle 1095">
              <a:extLst>
                <a:ext uri="{FF2B5EF4-FFF2-40B4-BE49-F238E27FC236}">
                  <a16:creationId xmlns:a16="http://schemas.microsoft.com/office/drawing/2014/main" id="{AD39FC8E-57EF-4746-A736-1962AA02E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906779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graphicFrame>
        <p:nvGraphicFramePr>
          <p:cNvPr id="54" name="Tabela 23">
            <a:extLst>
              <a:ext uri="{FF2B5EF4-FFF2-40B4-BE49-F238E27FC236}">
                <a16:creationId xmlns:a16="http://schemas.microsoft.com/office/drawing/2014/main" id="{617E6B42-DDD8-4922-B906-FF017726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54884"/>
              </p:ext>
            </p:extLst>
          </p:nvPr>
        </p:nvGraphicFramePr>
        <p:xfrm>
          <a:off x="6516216" y="1287398"/>
          <a:ext cx="174343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2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477462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88506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A3h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A5h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BF772E-5A06-42DD-8E08-872C75C4F4AC}"/>
              </a:ext>
            </a:extLst>
          </p:cNvPr>
          <p:cNvGrpSpPr/>
          <p:nvPr/>
        </p:nvGrpSpPr>
        <p:grpSpPr>
          <a:xfrm>
            <a:off x="6302309" y="962571"/>
            <a:ext cx="2383615" cy="2590507"/>
            <a:chOff x="1333757" y="1072173"/>
            <a:chExt cx="2383615" cy="3002518"/>
          </a:xfrm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BD935120-DDD5-4D09-9BC1-D5C98FD3B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57" name="Rectangle 1095">
              <a:extLst>
                <a:ext uri="{FF2B5EF4-FFF2-40B4-BE49-F238E27FC236}">
                  <a16:creationId xmlns:a16="http://schemas.microsoft.com/office/drawing/2014/main" id="{9A5B1618-EB3E-475C-8D09-A715962B7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2755886"/>
              <a:ext cx="720000" cy="792788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A3h</a:t>
              </a:r>
            </a:p>
          </p:txBody>
        </p:sp>
        <p:sp>
          <p:nvSpPr>
            <p:cNvPr id="58" name="Rectangle 1095">
              <a:extLst>
                <a:ext uri="{FF2B5EF4-FFF2-40B4-BE49-F238E27FC236}">
                  <a16:creationId xmlns:a16="http://schemas.microsoft.com/office/drawing/2014/main" id="{6BF2E280-8A55-4ACE-B3A5-42312156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906779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6EAD38A-4103-4BEB-BC7C-A0F0A4450284}"/>
              </a:ext>
            </a:extLst>
          </p:cNvPr>
          <p:cNvCxnSpPr/>
          <p:nvPr/>
        </p:nvCxnSpPr>
        <p:spPr>
          <a:xfrm>
            <a:off x="4677425" y="3660157"/>
            <a:ext cx="42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ela 23">
            <a:extLst>
              <a:ext uri="{FF2B5EF4-FFF2-40B4-BE49-F238E27FC236}">
                <a16:creationId xmlns:a16="http://schemas.microsoft.com/office/drawing/2014/main" id="{208510BD-D472-4527-BDB4-11D2E317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93153"/>
              </p:ext>
            </p:extLst>
          </p:nvPr>
        </p:nvGraphicFramePr>
        <p:xfrm>
          <a:off x="6514099" y="4041859"/>
          <a:ext cx="174343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2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477462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88506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A3h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A5h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71" name="Agrupar 70">
            <a:extLst>
              <a:ext uri="{FF2B5EF4-FFF2-40B4-BE49-F238E27FC236}">
                <a16:creationId xmlns:a16="http://schemas.microsoft.com/office/drawing/2014/main" id="{936F3DE3-8821-4DF9-8401-96F18C7C7690}"/>
              </a:ext>
            </a:extLst>
          </p:cNvPr>
          <p:cNvGrpSpPr/>
          <p:nvPr/>
        </p:nvGrpSpPr>
        <p:grpSpPr>
          <a:xfrm>
            <a:off x="6300192" y="3717032"/>
            <a:ext cx="2383615" cy="2590507"/>
            <a:chOff x="1333757" y="1072173"/>
            <a:chExt cx="2383615" cy="3002518"/>
          </a:xfrm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BEDD67E0-019F-47AF-BA35-018D1C34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73" name="Rectangle 1095">
              <a:extLst>
                <a:ext uri="{FF2B5EF4-FFF2-40B4-BE49-F238E27FC236}">
                  <a16:creationId xmlns:a16="http://schemas.microsoft.com/office/drawing/2014/main" id="{83DD2B97-CE90-48B9-8F69-AA01AFC5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2755886"/>
              <a:ext cx="720000" cy="792788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A3h</a:t>
              </a:r>
            </a:p>
          </p:txBody>
        </p:sp>
        <p:sp>
          <p:nvSpPr>
            <p:cNvPr id="74" name="Rectangle 1095">
              <a:extLst>
                <a:ext uri="{FF2B5EF4-FFF2-40B4-BE49-F238E27FC236}">
                  <a16:creationId xmlns:a16="http://schemas.microsoft.com/office/drawing/2014/main" id="{3A8B2B8E-D5A5-404C-8071-4CF9EBFC2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906779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40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E2F68D2B-CE99-481E-8BB5-05D83DF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pt-BR" dirty="0" err="1"/>
              <a:t>Ponteiros</a:t>
            </a:r>
            <a:r>
              <a:rPr lang="en-US" altLang="pt-BR" dirty="0"/>
              <a:t>: </a:t>
            </a:r>
            <a:r>
              <a:rPr lang="en-US" altLang="pt-BR" dirty="0" err="1"/>
              <a:t>Atribuição</a:t>
            </a:r>
            <a:endParaRPr lang="en-US" alt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413408-AD44-4F03-B11D-E75A7FD0E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a=5;</a:t>
            </a: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*p1,*p2;</a:t>
            </a:r>
            <a:endParaRPr lang="en-US" altLang="pt-BR" sz="18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p1=&amp;a;</a:t>
            </a: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p2=p1;</a:t>
            </a:r>
            <a:endParaRPr lang="en-US" altLang="pt-BR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 a=5;</a:t>
            </a: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*p1=&amp;a;</a:t>
            </a: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int* *pP1;</a:t>
            </a:r>
            <a:endParaRPr lang="en-US" altLang="pt-BR" sz="18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pP1=&amp;p1;</a:t>
            </a:r>
            <a:endParaRPr lang="en-US" altLang="pt-BR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D3090F-2585-4268-9303-F5D12A3BC2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AC7C0E2-668C-49F4-B03C-81A946446659}"/>
              </a:ext>
            </a:extLst>
          </p:cNvPr>
          <p:cNvCxnSpPr/>
          <p:nvPr/>
        </p:nvCxnSpPr>
        <p:spPr>
          <a:xfrm>
            <a:off x="260988" y="3660157"/>
            <a:ext cx="42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ela 23">
            <a:extLst>
              <a:ext uri="{FF2B5EF4-FFF2-40B4-BE49-F238E27FC236}">
                <a16:creationId xmlns:a16="http://schemas.microsoft.com/office/drawing/2014/main" id="{270E5DE7-4FB4-4D9B-81AB-855940400E8B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1355012"/>
          <a:ext cx="19255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73440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3E9E922-F819-43D0-8F7D-8CB700896944}"/>
              </a:ext>
            </a:extLst>
          </p:cNvPr>
          <p:cNvGrpSpPr/>
          <p:nvPr/>
        </p:nvGrpSpPr>
        <p:grpSpPr>
          <a:xfrm>
            <a:off x="2089841" y="1003059"/>
            <a:ext cx="2383615" cy="2590507"/>
            <a:chOff x="1333757" y="1072173"/>
            <a:chExt cx="2383615" cy="300251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6038EEC-BDD3-4279-BA2F-EEC2A0C4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47" name="Rectangle 1095">
              <a:extLst>
                <a:ext uri="{FF2B5EF4-FFF2-40B4-BE49-F238E27FC236}">
                  <a16:creationId xmlns:a16="http://schemas.microsoft.com/office/drawing/2014/main" id="{936A18F4-DA9E-420E-B7D9-A71FCCCF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4" y="3177376"/>
              <a:ext cx="720000" cy="384231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A2h</a:t>
              </a:r>
            </a:p>
          </p:txBody>
        </p:sp>
        <p:sp>
          <p:nvSpPr>
            <p:cNvPr id="48" name="Rectangle 1095">
              <a:extLst>
                <a:ext uri="{FF2B5EF4-FFF2-40B4-BE49-F238E27FC236}">
                  <a16:creationId xmlns:a16="http://schemas.microsoft.com/office/drawing/2014/main" id="{0A493416-C6C9-46AD-9726-A0FAF5CB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457362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9" name="Rectangle 1095">
            <a:extLst>
              <a:ext uri="{FF2B5EF4-FFF2-40B4-BE49-F238E27FC236}">
                <a16:creationId xmlns:a16="http://schemas.microsoft.com/office/drawing/2014/main" id="{0A349303-5364-4127-A152-59347D16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066" y="2460773"/>
            <a:ext cx="720000" cy="331506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tile tx="0" ty="0" sx="100000" sy="100000" flip="none" algn="tl"/>
          </a:blip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 dirty="0">
                <a:latin typeface="Calibri" panose="020F0502020204030204" pitchFamily="34" charset="0"/>
              </a:rPr>
              <a:t>A2h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96C1F3B-0251-4FEB-AE7A-F243828A2033}"/>
              </a:ext>
            </a:extLst>
          </p:cNvPr>
          <p:cNvSpPr txBox="1"/>
          <p:nvPr/>
        </p:nvSpPr>
        <p:spPr>
          <a:xfrm>
            <a:off x="4961590" y="1335392"/>
            <a:ext cx="35956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atribuição direta entre ponteiros passa o endereço de memória apontado por um para o outro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61" name="Tabela 23">
            <a:extLst>
              <a:ext uri="{FF2B5EF4-FFF2-40B4-BE49-F238E27FC236}">
                <a16:creationId xmlns:a16="http://schemas.microsoft.com/office/drawing/2014/main" id="{588D09B4-BD7C-4D84-8E43-B24376CD2A40}"/>
              </a:ext>
            </a:extLst>
          </p:cNvPr>
          <p:cNvGraphicFramePr>
            <a:graphicFrameLocks noGrp="1"/>
          </p:cNvGraphicFramePr>
          <p:nvPr/>
        </p:nvGraphicFramePr>
        <p:xfrm>
          <a:off x="2157615" y="4187656"/>
          <a:ext cx="2073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93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554421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832842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pP1:</a:t>
                      </a:r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2B23F43-7412-4A1C-8265-523FF4628FE0}"/>
              </a:ext>
            </a:extLst>
          </p:cNvPr>
          <p:cNvGrpSpPr/>
          <p:nvPr/>
        </p:nvGrpSpPr>
        <p:grpSpPr>
          <a:xfrm>
            <a:off x="2123728" y="3862829"/>
            <a:ext cx="2383615" cy="2590507"/>
            <a:chOff x="1197092" y="1072173"/>
            <a:chExt cx="2383615" cy="3002518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E67FEA25-1E3A-45D5-ABC2-BD417A7B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092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64" name="Rectangle 1095">
              <a:extLst>
                <a:ext uri="{FF2B5EF4-FFF2-40B4-BE49-F238E27FC236}">
                  <a16:creationId xmlns:a16="http://schemas.microsoft.com/office/drawing/2014/main" id="{67849C58-165D-4147-891B-2323ED6C1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684" y="3191923"/>
              <a:ext cx="720000" cy="375531"/>
            </a:xfrm>
            <a:prstGeom prst="rect">
              <a:avLst/>
            </a:prstGeom>
            <a:blipFill dpi="0" rotWithShape="1">
              <a:blip r:embed="rId4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A8h</a:t>
              </a:r>
            </a:p>
          </p:txBody>
        </p:sp>
        <p:sp>
          <p:nvSpPr>
            <p:cNvPr id="65" name="Rectangle 1095">
              <a:extLst>
                <a:ext uri="{FF2B5EF4-FFF2-40B4-BE49-F238E27FC236}">
                  <a16:creationId xmlns:a16="http://schemas.microsoft.com/office/drawing/2014/main" id="{948FA912-B0F5-4A82-AFB5-52C67843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457362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66" name="Rectangle 1095">
            <a:extLst>
              <a:ext uri="{FF2B5EF4-FFF2-40B4-BE49-F238E27FC236}">
                <a16:creationId xmlns:a16="http://schemas.microsoft.com/office/drawing/2014/main" id="{8B7BC31E-BF16-4E31-9324-FE21B787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200" y="4585753"/>
            <a:ext cx="720000" cy="324000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tile tx="0" ty="0" sx="100000" sy="100000" flip="none" algn="tl"/>
          </a:blip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 dirty="0">
                <a:latin typeface="Calibri" panose="020F0502020204030204" pitchFamily="34" charset="0"/>
              </a:rPr>
              <a:t>A2h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8A79F54-9076-4DCB-953D-5D173648E979}"/>
              </a:ext>
            </a:extLst>
          </p:cNvPr>
          <p:cNvSpPr txBox="1"/>
          <p:nvPr/>
        </p:nvSpPr>
        <p:spPr>
          <a:xfrm>
            <a:off x="4961590" y="3957753"/>
            <a:ext cx="40475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operador de endereço &amp;, quando usado como operador sobre um ponteiro, devolve o endereço ocupado por este ponteiro!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99211F-8027-421E-B3AD-189B16CCE30E}"/>
              </a:ext>
            </a:extLst>
          </p:cNvPr>
          <p:cNvSpPr txBox="1"/>
          <p:nvPr/>
        </p:nvSpPr>
        <p:spPr>
          <a:xfrm>
            <a:off x="4473456" y="503464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Observe que aqui as expressões *p2 e *p3 vão resultar em um erro, já que estes ponteiros estarão apontando para áreas de memória que não estão associadas com nenhuma variável. O único endereço de memória </a:t>
            </a:r>
            <a:r>
              <a:rPr lang="pt-BR" dirty="0" err="1"/>
              <a:t>acessável</a:t>
            </a:r>
            <a:r>
              <a:rPr lang="pt-BR" dirty="0"/>
              <a:t> é o de x</a:t>
            </a:r>
          </a:p>
        </p:txBody>
      </p:sp>
    </p:spTree>
    <p:extLst>
      <p:ext uri="{BB962C8B-B14F-4D97-AF65-F5344CB8AC3E}">
        <p14:creationId xmlns:p14="http://schemas.microsoft.com/office/powerpoint/2010/main" val="197580033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E2F68D2B-CE99-481E-8BB5-05D83DF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pt-BR" dirty="0" err="1"/>
              <a:t>Ponteiros</a:t>
            </a:r>
            <a:r>
              <a:rPr lang="en-US" altLang="pt-BR" dirty="0"/>
              <a:t>: </a:t>
            </a:r>
            <a:r>
              <a:rPr lang="en-US" altLang="pt-BR" dirty="0" err="1"/>
              <a:t>Aritmética</a:t>
            </a:r>
            <a:endParaRPr lang="en-US" alt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413408-AD44-4F03-B11D-E75A7FD0E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 a=5;</a:t>
            </a: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*p1=&amp;a;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r>
              <a:rPr lang="en-US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 *p2=p1;</a:t>
            </a: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indent="-342900">
              <a:buFont typeface="Times New Roman" panose="02020603050405020304" pitchFamily="18" charset="0"/>
              <a:buNone/>
            </a:pPr>
            <a:endParaRPr lang="en-US" alt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p2++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endParaRPr lang="en-US" altLang="pt-BR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altLang="pt-BR" sz="20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D3090F-2585-4268-9303-F5D12A3BC2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AC7C0E2-668C-49F4-B03C-81A946446659}"/>
              </a:ext>
            </a:extLst>
          </p:cNvPr>
          <p:cNvCxnSpPr/>
          <p:nvPr/>
        </p:nvCxnSpPr>
        <p:spPr>
          <a:xfrm>
            <a:off x="260988" y="3660157"/>
            <a:ext cx="42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CD92EF8-5221-4AB7-8011-B40ED0300A06}"/>
              </a:ext>
            </a:extLst>
          </p:cNvPr>
          <p:cNvSpPr txBox="1"/>
          <p:nvPr/>
        </p:nvSpPr>
        <p:spPr>
          <a:xfrm>
            <a:off x="4864499" y="5264844"/>
            <a:ext cx="3798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*p2 vai resultar em erro, pois não aponta para uma área de memória associada a uma variável</a:t>
            </a:r>
          </a:p>
        </p:txBody>
      </p:sp>
      <p:graphicFrame>
        <p:nvGraphicFramePr>
          <p:cNvPr id="81" name="Tabela 23">
            <a:extLst>
              <a:ext uri="{FF2B5EF4-FFF2-40B4-BE49-F238E27FC236}">
                <a16:creationId xmlns:a16="http://schemas.microsoft.com/office/drawing/2014/main" id="{7FE3A3F3-487F-48B2-9455-4422D331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49370"/>
              </p:ext>
            </p:extLst>
          </p:nvPr>
        </p:nvGraphicFramePr>
        <p:xfrm>
          <a:off x="2157615" y="1277137"/>
          <a:ext cx="19255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73440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E411751-E4F5-4B15-AB5C-988440DAE139}"/>
              </a:ext>
            </a:extLst>
          </p:cNvPr>
          <p:cNvGrpSpPr/>
          <p:nvPr/>
        </p:nvGrpSpPr>
        <p:grpSpPr>
          <a:xfrm>
            <a:off x="2123728" y="952310"/>
            <a:ext cx="2383615" cy="2590507"/>
            <a:chOff x="1333757" y="1072173"/>
            <a:chExt cx="2383615" cy="3002518"/>
          </a:xfrm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2A0A0291-03A3-46A5-BC10-AA76EB8D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84" name="Rectangle 1095">
              <a:extLst>
                <a:ext uri="{FF2B5EF4-FFF2-40B4-BE49-F238E27FC236}">
                  <a16:creationId xmlns:a16="http://schemas.microsoft.com/office/drawing/2014/main" id="{3F59CF97-1E7D-4A74-B5D8-A38C5DC3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4" y="3177376"/>
              <a:ext cx="720000" cy="384231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A2h</a:t>
              </a:r>
            </a:p>
          </p:txBody>
        </p:sp>
        <p:sp>
          <p:nvSpPr>
            <p:cNvPr id="85" name="Rectangle 1095">
              <a:extLst>
                <a:ext uri="{FF2B5EF4-FFF2-40B4-BE49-F238E27FC236}">
                  <a16:creationId xmlns:a16="http://schemas.microsoft.com/office/drawing/2014/main" id="{56D38CC6-2EAC-4F1E-85F6-3943B5A1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457362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86" name="Rectangle 1095">
            <a:extLst>
              <a:ext uri="{FF2B5EF4-FFF2-40B4-BE49-F238E27FC236}">
                <a16:creationId xmlns:a16="http://schemas.microsoft.com/office/drawing/2014/main" id="{EC3931F9-3412-493D-8D52-7E3D98363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53" y="2382898"/>
            <a:ext cx="720000" cy="331506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tile tx="0" ty="0" sx="100000" sy="100000" flip="none" algn="tl"/>
          </a:blip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 dirty="0">
                <a:latin typeface="Calibri" panose="020F0502020204030204" pitchFamily="34" charset="0"/>
              </a:rPr>
              <a:t>A2h</a:t>
            </a:r>
          </a:p>
        </p:txBody>
      </p:sp>
      <p:graphicFrame>
        <p:nvGraphicFramePr>
          <p:cNvPr id="87" name="Tabela 23">
            <a:extLst>
              <a:ext uri="{FF2B5EF4-FFF2-40B4-BE49-F238E27FC236}">
                <a16:creationId xmlns:a16="http://schemas.microsoft.com/office/drawing/2014/main" id="{746FEFB8-CB98-487F-B300-6BE186E2D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83986"/>
              </p:ext>
            </p:extLst>
          </p:nvPr>
        </p:nvGraphicFramePr>
        <p:xfrm>
          <a:off x="2016774" y="4115427"/>
          <a:ext cx="19255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97192691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01379033"/>
                    </a:ext>
                  </a:extLst>
                </a:gridCol>
                <a:gridCol w="773440">
                  <a:extLst>
                    <a:ext uri="{9D8B030D-6E8A-4147-A177-3AD203B41FA5}">
                      <a16:colId xmlns:a16="http://schemas.microsoft.com/office/drawing/2014/main" val="34937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p2: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ACh</a:t>
                      </a:r>
                      <a:endParaRPr lang="pt-BR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1955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1955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0863"/>
                  </a:ext>
                </a:extLst>
              </a:tr>
            </a:tbl>
          </a:graphicData>
        </a:graphic>
      </p:graphicFrame>
      <p:grpSp>
        <p:nvGrpSpPr>
          <p:cNvPr id="88" name="Agrupar 87">
            <a:extLst>
              <a:ext uri="{FF2B5EF4-FFF2-40B4-BE49-F238E27FC236}">
                <a16:creationId xmlns:a16="http://schemas.microsoft.com/office/drawing/2014/main" id="{DA973C68-DD86-47A0-AADA-C759B45B2094}"/>
              </a:ext>
            </a:extLst>
          </p:cNvPr>
          <p:cNvGrpSpPr/>
          <p:nvPr/>
        </p:nvGrpSpPr>
        <p:grpSpPr>
          <a:xfrm>
            <a:off x="1982887" y="3790600"/>
            <a:ext cx="2383615" cy="2590507"/>
            <a:chOff x="1333757" y="1072173"/>
            <a:chExt cx="2383615" cy="3002518"/>
          </a:xfrm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511F18F8-2A17-4B97-8A1B-C1E72F448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57" y="1072173"/>
              <a:ext cx="2383615" cy="30025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dirty="0">
                  <a:latin typeface="Calibri" panose="020F0502020204030204" pitchFamily="34" charset="0"/>
                </a:rPr>
                <a:t>Trecho de memória</a:t>
              </a:r>
            </a:p>
          </p:txBody>
        </p:sp>
        <p:sp>
          <p:nvSpPr>
            <p:cNvPr id="90" name="Rectangle 1095">
              <a:extLst>
                <a:ext uri="{FF2B5EF4-FFF2-40B4-BE49-F238E27FC236}">
                  <a16:creationId xmlns:a16="http://schemas.microsoft.com/office/drawing/2014/main" id="{748C5550-0025-4BF0-BED2-6A08462A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4" y="3177376"/>
              <a:ext cx="720000" cy="384231"/>
            </a:xfrm>
            <a:prstGeom prst="rect">
              <a:avLst/>
            </a:prstGeom>
            <a:blipFill dpi="0" rotWithShape="1">
              <a:blip r:embed="rId2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</a:rPr>
                <a:t>A4h</a:t>
              </a:r>
            </a:p>
          </p:txBody>
        </p:sp>
        <p:sp>
          <p:nvSpPr>
            <p:cNvPr id="91" name="Rectangle 1095">
              <a:extLst>
                <a:ext uri="{FF2B5EF4-FFF2-40B4-BE49-F238E27FC236}">
                  <a16:creationId xmlns:a16="http://schemas.microsoft.com/office/drawing/2014/main" id="{D3276F69-D2B8-416B-9F36-B3567FC3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65" y="1457362"/>
              <a:ext cx="720000" cy="375531"/>
            </a:xfrm>
            <a:prstGeom prst="rect">
              <a:avLst/>
            </a:prstGeom>
            <a:blipFill dpi="0" rotWithShape="1">
              <a:blip r:embed="rId3">
                <a:alphaModFix amt="76000"/>
              </a:blip>
              <a:srcRect/>
              <a:tile tx="0" ty="0" sx="100000" sy="100000" flip="none" algn="tl"/>
            </a:blip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0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92" name="Rectangle 1095">
            <a:extLst>
              <a:ext uri="{FF2B5EF4-FFF2-40B4-BE49-F238E27FC236}">
                <a16:creationId xmlns:a16="http://schemas.microsoft.com/office/drawing/2014/main" id="{9C5D0F69-430F-4383-915E-B63733C5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112" y="5221188"/>
            <a:ext cx="720000" cy="331506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tile tx="0" ty="0" sx="100000" sy="100000" flip="none" algn="tl"/>
          </a:blip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 dirty="0">
                <a:latin typeface="Calibri" panose="020F0502020204030204" pitchFamily="34" charset="0"/>
              </a:rPr>
              <a:t>A2h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EF52013-F690-4026-9307-65AF922A792C}"/>
              </a:ext>
            </a:extLst>
          </p:cNvPr>
          <p:cNvSpPr txBox="1"/>
          <p:nvPr/>
        </p:nvSpPr>
        <p:spPr>
          <a:xfrm>
            <a:off x="4734606" y="3758360"/>
            <a:ext cx="4274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TAMANHO DO TIPO BASE DO PONTEIRO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é sempre usado no cálculo das operações aritméticas.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74E50CE-48B5-42B0-8A0C-F7EE1F0106D0}"/>
              </a:ext>
            </a:extLst>
          </p:cNvPr>
          <p:cNvSpPr txBox="1"/>
          <p:nvPr/>
        </p:nvSpPr>
        <p:spPr>
          <a:xfrm>
            <a:off x="4951224" y="1259453"/>
            <a:ext cx="3887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Operações aritméticas válidas com ponteiros: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adição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subtração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incremento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decremento</a:t>
            </a:r>
          </a:p>
        </p:txBody>
      </p:sp>
    </p:spTree>
    <p:extLst>
      <p:ext uri="{BB962C8B-B14F-4D97-AF65-F5344CB8AC3E}">
        <p14:creationId xmlns:p14="http://schemas.microsoft.com/office/powerpoint/2010/main" val="418870394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DFD7069-9AAF-456B-AB09-CC933B3DBF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Aplicação de ponteiros na comunicação de funções</a:t>
            </a:r>
          </a:p>
        </p:txBody>
      </p:sp>
      <p:sp>
        <p:nvSpPr>
          <p:cNvPr id="66563" name="Espaço Reservado para Conteúdo 3">
            <a:extLst>
              <a:ext uri="{FF2B5EF4-FFF2-40B4-BE49-F238E27FC236}">
                <a16:creationId xmlns:a16="http://schemas.microsoft.com/office/drawing/2014/main" id="{4975221F-0DC7-475C-884E-E8EA3B5ED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sz="2400" dirty="0"/>
              <a:t>Passagem de Parâmetros usando Ponteiros</a:t>
            </a:r>
            <a:endParaRPr lang="pt-BR" alt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ítulo 3">
            <a:extLst>
              <a:ext uri="{FF2B5EF4-FFF2-40B4-BE49-F238E27FC236}">
                <a16:creationId xmlns:a16="http://schemas.microsoft.com/office/drawing/2014/main" id="{6B414E56-BD32-4867-AC27-AE75D4C7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ffectLst/>
              </a:rPr>
              <a:t>Passagem de Parâmetros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0AA6014-9AAF-4C8C-A3A0-4CF11F69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pt-BR" sz="2000" dirty="0"/>
              <a:t>Toda função define um processamento a ser </a:t>
            </a:r>
            <a:r>
              <a:rPr lang="pt-BR" sz="2000" dirty="0" err="1"/>
              <a:t>realizadoe</a:t>
            </a:r>
            <a:r>
              <a:rPr lang="pt-BR" sz="2000" dirty="0"/>
              <a:t> comunica-se com o "mundo externo" através de passagem e retorno de valores.</a:t>
            </a:r>
          </a:p>
          <a:p>
            <a:pPr>
              <a:spcBef>
                <a:spcPts val="1200"/>
              </a:spcBef>
              <a:defRPr/>
            </a:pPr>
            <a:r>
              <a:rPr lang="pt-BR" sz="2000" dirty="0"/>
              <a:t> Este processamento depende dos valores armazenados nos parâmetros da função.</a:t>
            </a:r>
          </a:p>
          <a:p>
            <a:pPr>
              <a:spcBef>
                <a:spcPts val="1200"/>
              </a:spcBef>
              <a:defRPr/>
            </a:pPr>
            <a:r>
              <a:rPr lang="pt-BR" sz="2000" dirty="0"/>
              <a:t> Assim, para usar uma função é necessário  "entregar"  os valores (argumentos)  adequados.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O processo  de informar os valores  processados pela função, na mesma ordem em que foram definidos durante a declaração da função,  chama-se passagem de parâmetros.</a:t>
            </a:r>
          </a:p>
          <a:p>
            <a:pPr>
              <a:spcBef>
                <a:spcPts val="1200"/>
              </a:spcBef>
              <a:buFont typeface="Times New Roman" pitchFamily="18" charset="0"/>
              <a:buNone/>
              <a:defRPr/>
            </a:pPr>
            <a:r>
              <a:rPr lang="pt-BR" sz="2000" dirty="0">
                <a:solidFill>
                  <a:schemeClr val="accent6"/>
                </a:solidFill>
              </a:rPr>
              <a:t>		</a:t>
            </a:r>
            <a:r>
              <a:rPr lang="pt-BR" sz="2000" dirty="0" err="1">
                <a:solidFill>
                  <a:schemeClr val="accent6"/>
                </a:solidFill>
              </a:rPr>
              <a:t>if</a:t>
            </a:r>
            <a:r>
              <a:rPr lang="pt-BR" sz="2000" dirty="0">
                <a:solidFill>
                  <a:schemeClr val="accent6"/>
                </a:solidFill>
              </a:rPr>
              <a:t> (</a:t>
            </a:r>
            <a:r>
              <a:rPr lang="pt-BR" sz="2000" dirty="0" err="1">
                <a:solidFill>
                  <a:schemeClr val="accent6"/>
                </a:solidFill>
              </a:rPr>
              <a:t>abs</a:t>
            </a:r>
            <a:r>
              <a:rPr lang="pt-BR" sz="2000" dirty="0">
                <a:solidFill>
                  <a:schemeClr val="accent6"/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a-b</a:t>
            </a:r>
            <a:r>
              <a:rPr lang="pt-BR" sz="2000" dirty="0">
                <a:solidFill>
                  <a:schemeClr val="accent6"/>
                </a:solidFill>
              </a:rPr>
              <a:t>) == 1)  </a:t>
            </a:r>
            <a:r>
              <a:rPr lang="pt-BR" sz="2000" dirty="0">
                <a:solidFill>
                  <a:schemeClr val="accent6"/>
                </a:solidFill>
                <a:sym typeface="Wingdings" pitchFamily="2" charset="2"/>
              </a:rPr>
              <a:t> 	</a:t>
            </a:r>
            <a:r>
              <a:rPr lang="pt-BR" sz="2000" dirty="0" err="1">
                <a:solidFill>
                  <a:schemeClr val="accent6"/>
                </a:solidFill>
                <a:sym typeface="Wingdings" pitchFamily="2" charset="2"/>
              </a:rPr>
              <a:t>float</a:t>
            </a:r>
            <a:r>
              <a:rPr lang="pt-BR" sz="2000" dirty="0">
                <a:solidFill>
                  <a:schemeClr val="accent6"/>
                </a:solidFill>
                <a:sym typeface="Wingdings" pitchFamily="2" charset="2"/>
              </a:rPr>
              <a:t> </a:t>
            </a:r>
            <a:r>
              <a:rPr lang="pt-BR" sz="2000" dirty="0" err="1">
                <a:solidFill>
                  <a:schemeClr val="accent6"/>
                </a:solidFill>
                <a:sym typeface="Wingdings" pitchFamily="2" charset="2"/>
              </a:rPr>
              <a:t>abs</a:t>
            </a:r>
            <a:r>
              <a:rPr lang="pt-BR" sz="2000" dirty="0">
                <a:solidFill>
                  <a:schemeClr val="accent6"/>
                </a:solidFill>
                <a:sym typeface="Wingdings" pitchFamily="2" charset="2"/>
              </a:rPr>
              <a:t> ( </a:t>
            </a:r>
            <a:r>
              <a:rPr lang="pt-BR" sz="2000" dirty="0" err="1">
                <a:solidFill>
                  <a:srgbClr val="FF0000"/>
                </a:solidFill>
                <a:sym typeface="Wingdings" pitchFamily="2" charset="2"/>
              </a:rPr>
              <a:t>float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 num</a:t>
            </a:r>
            <a:r>
              <a:rPr lang="pt-BR" sz="2000" dirty="0">
                <a:solidFill>
                  <a:schemeClr val="accent6"/>
                </a:solidFill>
                <a:sym typeface="Wingdings" pitchFamily="2" charset="2"/>
              </a:rPr>
              <a:t>);</a:t>
            </a:r>
            <a:endParaRPr lang="pt-BR" sz="2000" dirty="0"/>
          </a:p>
          <a:p>
            <a:pPr>
              <a:spcBef>
                <a:spcPts val="1200"/>
              </a:spcBef>
              <a:defRPr/>
            </a:pPr>
            <a:endParaRPr lang="pt-BR" sz="2000" dirty="0"/>
          </a:p>
          <a:p>
            <a:pPr>
              <a:spcBef>
                <a:spcPts val="1200"/>
              </a:spcBef>
              <a:defRPr/>
            </a:pPr>
            <a:r>
              <a:rPr lang="pt-BR" sz="2000" dirty="0"/>
              <a:t> Pode-se transferir para  uma função tanto  o  dado armazenado em uma variável (passagem por valor)  como  o endereço da variável.</a:t>
            </a:r>
          </a:p>
          <a:p>
            <a:pPr>
              <a:spcBef>
                <a:spcPts val="1200"/>
              </a:spcBef>
              <a:defRPr/>
            </a:pPr>
            <a:r>
              <a:rPr lang="pt-BR" sz="2000" dirty="0"/>
              <a:t>Normalmente, a passagem de parâmetros a uma função é por valor.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6AA4DB5-FA35-459B-8DF6-1F09A9DB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99568"/>
              </p:ext>
            </p:extLst>
          </p:nvPr>
        </p:nvGraphicFramePr>
        <p:xfrm>
          <a:off x="250825" y="998538"/>
          <a:ext cx="8642350" cy="5526215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087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Declaração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simples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idade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087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Declaração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c/ Inicialização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simples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com valor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valor_inicial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int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idade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= 18;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0650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Vetores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Variáveis unidimensionais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tamanho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];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 v[10];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Vetor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ourier New" panose="02070309020205020404" pitchFamily="49" charset="0"/>
                        </a:rPr>
                        <a:t>inteiros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//v[0] é o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primeiro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elemento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 e v[9] o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último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087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Vetores Inicializados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Variáveis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unidimensionais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 valor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tamanho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]= {v1, v2, ...};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char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vogais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[5] = {' a',' e', '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', 'o', 'u'};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087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Matrizes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Variáveis Bidimensionais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[qt de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lin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][qt de col];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Calibri" pitchFamily="34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float mat[4][3];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Matriz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reais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ourier New" panose="02070309020205020404" pitchFamily="49" charset="0"/>
                        </a:rPr>
                        <a:t> 4linx3col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087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Matrizes inicializadas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Variáveis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Bidimensionais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 valor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10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tipo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nome_variavel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qtlin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][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qtcol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]={ {...},...,{..}};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Calibri" pitchFamily="34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ourier New" pitchFamily="49" charset="0"/>
                          <a:cs typeface="Calibri" pitchFamily="34" charset="0"/>
                        </a:rPr>
                        <a:t> mat[2][3] = {1,2,3},{4,5,6}};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ourier New" pitchFamily="49" charset="0"/>
                        <a:cs typeface="Calibri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72" name="Título 2">
            <a:extLst>
              <a:ext uri="{FF2B5EF4-FFF2-40B4-BE49-F238E27FC236}">
                <a16:creationId xmlns:a16="http://schemas.microsoft.com/office/drawing/2014/main" id="{C602CFFE-4291-45D8-A55A-5EDC7381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Declaração de variáveis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31C0957-E3B6-47A6-AB1D-E729B94F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Passagem de endereços para funções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A863017-6140-4529-9389-0B9651EE0D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0020" y="3885369"/>
            <a:ext cx="8609874" cy="2592462"/>
          </a:xfrm>
        </p:spPr>
        <p:txBody>
          <a:bodyPr/>
          <a:lstStyle/>
          <a:p>
            <a:pPr eaLnBrk="1" hangingPunct="1"/>
            <a:r>
              <a:rPr lang="pt-BR" altLang="pt-BR" sz="2000" dirty="0">
                <a:solidFill>
                  <a:schemeClr val="accent6">
                    <a:lumMod val="75000"/>
                  </a:schemeClr>
                </a:solidFill>
              </a:rPr>
              <a:t>função f ativa a função g para que ela calcule um novo valor para n e respectivo  antecessor e sucessor</a:t>
            </a:r>
          </a:p>
          <a:p>
            <a:pPr lvl="1" eaLnBrk="1" hangingPunct="1"/>
            <a:r>
              <a:rPr lang="pt-BR" altLang="pt-BR" dirty="0"/>
              <a:t>g não pode alterar diretamente valores de variáveis de f, </a:t>
            </a:r>
          </a:p>
          <a:p>
            <a:pPr lvl="1" algn="just" eaLnBrk="1" hangingPunct="1"/>
            <a:r>
              <a:rPr lang="pt-BR" altLang="pt-BR" dirty="0"/>
              <a:t>porém se f passar para g os valores dos endereços de memória onde as variáveis de f estão armazenadas, g pode alterar, indiretamente, os valores das variáveis de f</a:t>
            </a:r>
          </a:p>
        </p:txBody>
      </p:sp>
      <p:sp>
        <p:nvSpPr>
          <p:cNvPr id="68618" name="Rectangle 43">
            <a:extLst>
              <a:ext uri="{FF2B5EF4-FFF2-40B4-BE49-F238E27FC236}">
                <a16:creationId xmlns:a16="http://schemas.microsoft.com/office/drawing/2014/main" id="{D7F9FBB3-6DD5-4080-AD91-D6AB4EF7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76400"/>
            <a:ext cx="184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800" b="1">
              <a:solidFill>
                <a:schemeClr val="accent2"/>
              </a:solidFill>
              <a:latin typeface="Gill Sans"/>
              <a:sym typeface="Gill Sans"/>
            </a:endParaRPr>
          </a:p>
        </p:txBody>
      </p:sp>
      <p:sp>
        <p:nvSpPr>
          <p:cNvPr id="68625" name="Retângulo 6">
            <a:extLst>
              <a:ext uri="{FF2B5EF4-FFF2-40B4-BE49-F238E27FC236}">
                <a16:creationId xmlns:a16="http://schemas.microsoft.com/office/drawing/2014/main" id="{19E0D66A-9AD7-4E96-A0BB-F1396D3E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Exemplo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502EE0-5DE8-46F9-927D-BC82638B38B8}"/>
              </a:ext>
            </a:extLst>
          </p:cNvPr>
          <p:cNvGrpSpPr/>
          <p:nvPr/>
        </p:nvGrpSpPr>
        <p:grpSpPr>
          <a:xfrm>
            <a:off x="4928234" y="1938746"/>
            <a:ext cx="2501786" cy="1425238"/>
            <a:chOff x="280018" y="1767996"/>
            <a:chExt cx="2501786" cy="1425238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49631923-7FAC-49C6-9211-5C7133B78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18" y="1767996"/>
              <a:ext cx="2501786" cy="4095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pt-PT" altLang="pt-BR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Função g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269E863C-33F4-4F9D-9204-231014007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18" y="2177571"/>
              <a:ext cx="2501786" cy="10156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PT" altLang="pt-BR" sz="2000" dirty="0">
                <a:latin typeface="+mn-lt"/>
              </a:endParaRPr>
            </a:p>
            <a:p>
              <a:endParaRPr lang="pt-PT" altLang="pt-BR" sz="2000" dirty="0">
                <a:latin typeface="+mn-lt"/>
              </a:endParaRPr>
            </a:p>
            <a:p>
              <a:endParaRPr lang="pt-PT" altLang="pt-BR" sz="2000" dirty="0">
                <a:latin typeface="+mn-lt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1CF11DA-D7E2-4516-AA70-F5E452C0F39F}"/>
              </a:ext>
            </a:extLst>
          </p:cNvPr>
          <p:cNvGrpSpPr/>
          <p:nvPr/>
        </p:nvGrpSpPr>
        <p:grpSpPr>
          <a:xfrm>
            <a:off x="2063076" y="1566863"/>
            <a:ext cx="2501787" cy="2102346"/>
            <a:chOff x="280018" y="1767996"/>
            <a:chExt cx="2501787" cy="2102346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C658228B-ADCF-4519-9C4C-8A7C475C0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18" y="1767996"/>
              <a:ext cx="2501786" cy="4095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pt-PT" altLang="pt-BR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Função f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54D9BD8-2DF7-424A-B66B-5D277828B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19" y="2177571"/>
              <a:ext cx="2501786" cy="16927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PT" altLang="pt-B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PT" alt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n= 4;</a:t>
              </a:r>
            </a:p>
            <a:p>
              <a:r>
                <a:rPr lang="pt-PT" alt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t ant;</a:t>
              </a:r>
            </a:p>
            <a:p>
              <a:r>
                <a:rPr lang="pt-PT" alt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 suc;</a:t>
              </a:r>
            </a:p>
            <a:p>
              <a:r>
                <a:rPr lang="pt-PT" alt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//Ativar g para atualizar n,ant e suc</a:t>
              </a:r>
            </a:p>
            <a:p>
              <a:endParaRPr lang="pt-PT" altLang="pt-BR" sz="20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7" name="Text Box 127">
            <a:extLst>
              <a:ext uri="{FF2B5EF4-FFF2-40B4-BE49-F238E27FC236}">
                <a16:creationId xmlns:a16="http://schemas.microsoft.com/office/drawing/2014/main" id="{B15457FA-286D-4ACA-BD04-5DE02C940A75}"/>
              </a:ext>
            </a:extLst>
          </p:cNvPr>
          <p:cNvSpPr txBox="1">
            <a:spLocks/>
          </p:cNvSpPr>
          <p:nvPr/>
        </p:nvSpPr>
        <p:spPr bwMode="auto">
          <a:xfrm>
            <a:off x="2214563" y="6143625"/>
            <a:ext cx="4051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Times New Roman" panose="02020603050405020304" pitchFamily="18" charset="0"/>
              <a:buNone/>
            </a:pPr>
            <a:endParaRPr lang="pt-BR" altLang="pt-BR" sz="1400">
              <a:latin typeface="Calibri" panose="020F0502020204030204" pitchFamily="34" charset="0"/>
            </a:endParaRPr>
          </a:p>
        </p:txBody>
      </p:sp>
      <p:sp>
        <p:nvSpPr>
          <p:cNvPr id="69635" name="Text Box 133">
            <a:extLst>
              <a:ext uri="{FF2B5EF4-FFF2-40B4-BE49-F238E27FC236}">
                <a16:creationId xmlns:a16="http://schemas.microsoft.com/office/drawing/2014/main" id="{524BEA26-6EE1-41BC-B412-6E4068AB00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69636" name="TextBox 1">
            <a:extLst>
              <a:ext uri="{FF2B5EF4-FFF2-40B4-BE49-F238E27FC236}">
                <a16:creationId xmlns:a16="http://schemas.microsoft.com/office/drawing/2014/main" id="{0919B55C-B7A8-4062-832A-8156EAF1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229225"/>
            <a:ext cx="39290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pt-BR" altLang="pt-BR" sz="3200" dirty="0">
                <a:latin typeface="Calibri" panose="020F0502020204030204" pitchFamily="34" charset="0"/>
              </a:rPr>
              <a:t>instrução da função f que chama a função g</a:t>
            </a:r>
          </a:p>
        </p:txBody>
      </p:sp>
      <p:graphicFrame>
        <p:nvGraphicFramePr>
          <p:cNvPr id="14" name="Group 132">
            <a:extLst>
              <a:ext uri="{FF2B5EF4-FFF2-40B4-BE49-F238E27FC236}">
                <a16:creationId xmlns:a16="http://schemas.microsoft.com/office/drawing/2014/main" id="{82AB267A-5340-4B5B-8DE3-BF8DCB70B208}"/>
              </a:ext>
            </a:extLst>
          </p:cNvPr>
          <p:cNvGraphicFramePr>
            <a:graphicFrameLocks noGrp="1"/>
          </p:cNvGraphicFramePr>
          <p:nvPr/>
        </p:nvGraphicFramePr>
        <p:xfrm>
          <a:off x="2700338" y="1731963"/>
          <a:ext cx="3744912" cy="3444876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n = </a:t>
                      </a:r>
                      <a:r>
                        <a:rPr kumimoji="0" lang="pt-BR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g(&amp;ant</a:t>
                      </a: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,&amp;</a:t>
                      </a:r>
                      <a:r>
                        <a:rPr kumimoji="0" lang="pt-BR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suc</a:t>
                      </a: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,n);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upo 18">
            <a:extLst>
              <a:ext uri="{FF2B5EF4-FFF2-40B4-BE49-F238E27FC236}">
                <a16:creationId xmlns:a16="http://schemas.microsoft.com/office/drawing/2014/main" id="{C4722078-8E69-4454-87FE-BA5458828141}"/>
              </a:ext>
            </a:extLst>
          </p:cNvPr>
          <p:cNvGrpSpPr/>
          <p:nvPr/>
        </p:nvGrpSpPr>
        <p:grpSpPr>
          <a:xfrm>
            <a:off x="3473878" y="2852936"/>
            <a:ext cx="594066" cy="1440160"/>
            <a:chOff x="3545886" y="2852936"/>
            <a:chExt cx="594066" cy="1440160"/>
          </a:xfrm>
          <a:solidFill>
            <a:srgbClr val="0339E7">
              <a:alpha val="29804"/>
            </a:srgbClr>
          </a:solidFill>
        </p:grpSpPr>
        <p:grpSp>
          <p:nvGrpSpPr>
            <p:cNvPr id="3" name="Grupo 14">
              <a:extLst>
                <a:ext uri="{FF2B5EF4-FFF2-40B4-BE49-F238E27FC236}">
                  <a16:creationId xmlns:a16="http://schemas.microsoft.com/office/drawing/2014/main" id="{6EACB168-A967-48B5-84AB-105E8FDF1DF3}"/>
                </a:ext>
              </a:extLst>
            </p:cNvPr>
            <p:cNvGrpSpPr/>
            <p:nvPr/>
          </p:nvGrpSpPr>
          <p:grpSpPr>
            <a:xfrm>
              <a:off x="3545886" y="2852936"/>
              <a:ext cx="594066" cy="936104"/>
              <a:chOff x="5706126" y="2780928"/>
              <a:chExt cx="594066" cy="936104"/>
            </a:xfrm>
            <a:grpFill/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7AC2B19-759C-4A31-BAA9-10EADE370255}"/>
                  </a:ext>
                </a:extLst>
              </p:cNvPr>
              <p:cNvSpPr/>
              <p:nvPr/>
            </p:nvSpPr>
            <p:spPr bwMode="auto">
              <a:xfrm>
                <a:off x="5706126" y="2780928"/>
                <a:ext cx="594066" cy="43204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pt-BR" sz="2000" b="1">
                    <a:latin typeface="Calibri" pitchFamily="34" charset="0"/>
                    <a:ea typeface="Lucida Sans Unicode" pitchFamily="34" charset="0"/>
                  </a:rPr>
                  <a:t>ant</a:t>
                </a:r>
                <a:endParaRPr lang="pt-BR" sz="2000" b="1" dirty="0">
                  <a:latin typeface="Calibri" pitchFamily="34" charset="0"/>
                  <a:ea typeface="Lucida Sans Unicode" pitchFamily="34" charset="0"/>
                </a:endParaRP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0617777-BFD3-4BD0-A1C5-9A1B906238FC}"/>
                  </a:ext>
                </a:extLst>
              </p:cNvPr>
              <p:cNvSpPr/>
              <p:nvPr/>
            </p:nvSpPr>
            <p:spPr bwMode="auto">
              <a:xfrm>
                <a:off x="5706126" y="3284984"/>
                <a:ext cx="594066" cy="43204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pt-BR" sz="2000" b="1" dirty="0" err="1">
                    <a:latin typeface="Calibri" pitchFamily="34" charset="0"/>
                    <a:ea typeface="Lucida Sans Unicode" pitchFamily="34" charset="0"/>
                  </a:rPr>
                  <a:t>suc</a:t>
                </a:r>
                <a:endParaRPr lang="pt-BR" sz="2000" b="1" dirty="0">
                  <a:latin typeface="Calibri" pitchFamily="34" charset="0"/>
                  <a:ea typeface="Lucida Sans Unicode" pitchFamily="34" charset="0"/>
                </a:endParaRPr>
              </a:p>
            </p:txBody>
          </p:sp>
        </p:grp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C1C0A11-18DD-4DEB-894C-1F0B691A8291}"/>
                </a:ext>
              </a:extLst>
            </p:cNvPr>
            <p:cNvSpPr/>
            <p:nvPr/>
          </p:nvSpPr>
          <p:spPr bwMode="auto">
            <a:xfrm>
              <a:off x="3545886" y="3861048"/>
              <a:ext cx="594066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pt-BR" sz="2000" b="1" dirty="0">
                  <a:latin typeface="Calibri" pitchFamily="34" charset="0"/>
                  <a:ea typeface="Lucida Sans Unicode" pitchFamily="34" charset="0"/>
                </a:rPr>
                <a:t>n</a:t>
              </a:r>
            </a:p>
          </p:txBody>
        </p:sp>
      </p:grpSp>
      <p:sp>
        <p:nvSpPr>
          <p:cNvPr id="69677" name="Título 11">
            <a:extLst>
              <a:ext uri="{FF2B5EF4-FFF2-40B4-BE49-F238E27FC236}">
                <a16:creationId xmlns:a16="http://schemas.microsoft.com/office/drawing/2014/main" id="{410A12E1-B6E5-42A5-A302-300C86E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Passagem de endereços para funções: </a:t>
            </a:r>
            <a:r>
              <a:rPr lang="pt-BR" altLang="pt-BR" sz="2800" dirty="0"/>
              <a:t>Simulação da função </a:t>
            </a:r>
            <a:r>
              <a:rPr lang="pt-BR" altLang="pt-BR" sz="2800" i="1" dirty="0">
                <a:solidFill>
                  <a:srgbClr val="990000"/>
                </a:solidFill>
              </a:rPr>
              <a:t>g</a:t>
            </a:r>
            <a:endParaRPr lang="pt-BR" alt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5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2">
            <a:extLst>
              <a:ext uri="{FF2B5EF4-FFF2-40B4-BE49-F238E27FC236}">
                <a16:creationId xmlns:a16="http://schemas.microsoft.com/office/drawing/2014/main" id="{9CB5C24F-38CA-4546-B8F0-CAE068F81140}"/>
              </a:ext>
            </a:extLst>
          </p:cNvPr>
          <p:cNvGraphicFramePr>
            <a:graphicFrameLocks noGrp="1"/>
          </p:cNvGraphicFramePr>
          <p:nvPr/>
        </p:nvGraphicFramePr>
        <p:xfrm>
          <a:off x="3735388" y="1628775"/>
          <a:ext cx="3744912" cy="3352799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0697" name="Forma 40">
            <a:extLst>
              <a:ext uri="{FF2B5EF4-FFF2-40B4-BE49-F238E27FC236}">
                <a16:creationId xmlns:a16="http://schemas.microsoft.com/office/drawing/2014/main" id="{CAAD0D27-A810-4AB1-B8DE-554F9E445A6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349500"/>
            <a:ext cx="2736850" cy="503238"/>
          </a:xfrm>
          <a:prstGeom prst="bentConnector3">
            <a:avLst>
              <a:gd name="adj1" fmla="val 46347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98" name="Retângulo 7">
            <a:extLst>
              <a:ext uri="{FF2B5EF4-FFF2-40B4-BE49-F238E27FC236}">
                <a16:creationId xmlns:a16="http://schemas.microsoft.com/office/drawing/2014/main" id="{7248967B-D0AE-4D61-82DA-F68802E4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060575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px</a:t>
            </a:r>
          </a:p>
        </p:txBody>
      </p:sp>
      <p:cxnSp>
        <p:nvCxnSpPr>
          <p:cNvPr id="70699" name="Forma 40">
            <a:extLst>
              <a:ext uri="{FF2B5EF4-FFF2-40B4-BE49-F238E27FC236}">
                <a16:creationId xmlns:a16="http://schemas.microsoft.com/office/drawing/2014/main" id="{2EA6D9D4-1B43-47E5-8CF8-CF8B2F9A8FD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924175"/>
            <a:ext cx="2851150" cy="506413"/>
          </a:xfrm>
          <a:prstGeom prst="bentConnector3">
            <a:avLst>
              <a:gd name="adj1" fmla="val 40009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00" name="Retângulo 12">
            <a:extLst>
              <a:ext uri="{FF2B5EF4-FFF2-40B4-BE49-F238E27FC236}">
                <a16:creationId xmlns:a16="http://schemas.microsoft.com/office/drawing/2014/main" id="{A7DB2B5F-B3F5-4420-9AAB-1EC3E0AA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592388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py</a:t>
            </a:r>
          </a:p>
        </p:txBody>
      </p:sp>
      <p:graphicFrame>
        <p:nvGraphicFramePr>
          <p:cNvPr id="16" name="Group 132">
            <a:extLst>
              <a:ext uri="{FF2B5EF4-FFF2-40B4-BE49-F238E27FC236}">
                <a16:creationId xmlns:a16="http://schemas.microsoft.com/office/drawing/2014/main" id="{18836973-21F0-435C-88EE-7DDBB4583F2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00213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f</a:t>
                      </a: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5F368EB7-F89A-4DF5-937F-9DA4051C9483}"/>
              </a:ext>
            </a:extLst>
          </p:cNvPr>
          <p:cNvSpPr/>
          <p:nvPr/>
        </p:nvSpPr>
        <p:spPr bwMode="auto">
          <a:xfrm>
            <a:off x="6183313" y="3141663"/>
            <a:ext cx="593725" cy="431800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grpSp>
        <p:nvGrpSpPr>
          <p:cNvPr id="3" name="Grupo 25">
            <a:extLst>
              <a:ext uri="{FF2B5EF4-FFF2-40B4-BE49-F238E27FC236}">
                <a16:creationId xmlns:a16="http://schemas.microsoft.com/office/drawing/2014/main" id="{820C57C4-9FFF-4851-BB97-0F53EA6E07BF}"/>
              </a:ext>
            </a:extLst>
          </p:cNvPr>
          <p:cNvGrpSpPr/>
          <p:nvPr/>
        </p:nvGrpSpPr>
        <p:grpSpPr>
          <a:xfrm>
            <a:off x="5319589" y="2160566"/>
            <a:ext cx="648072" cy="819798"/>
            <a:chOff x="5796136" y="2160566"/>
            <a:chExt cx="648072" cy="819798"/>
          </a:xfrm>
          <a:noFill/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F67C9DD-ED2F-4C0A-9617-B39731127202}"/>
                </a:ext>
              </a:extLst>
            </p:cNvPr>
            <p:cNvSpPr/>
            <p:nvPr/>
          </p:nvSpPr>
          <p:spPr bwMode="auto">
            <a:xfrm>
              <a:off x="5796136" y="2160566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CA2508F-9AA7-49F8-BCDD-E07EDE36D2FC}"/>
                </a:ext>
              </a:extLst>
            </p:cNvPr>
            <p:cNvSpPr/>
            <p:nvPr/>
          </p:nvSpPr>
          <p:spPr bwMode="auto">
            <a:xfrm>
              <a:off x="5796136" y="2736630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D10A033-6025-4CAE-884C-791B751E9A8C}"/>
              </a:ext>
            </a:extLst>
          </p:cNvPr>
          <p:cNvSpPr/>
          <p:nvPr/>
        </p:nvSpPr>
        <p:spPr bwMode="auto">
          <a:xfrm>
            <a:off x="1403350" y="2825750"/>
            <a:ext cx="301625" cy="24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ant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70729" name="CaixaDeTexto 35">
            <a:extLst>
              <a:ext uri="{FF2B5EF4-FFF2-40B4-BE49-F238E27FC236}">
                <a16:creationId xmlns:a16="http://schemas.microsoft.com/office/drawing/2014/main" id="{042B3433-A57E-4E2F-89EE-1938D613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457325"/>
            <a:ext cx="37449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latin typeface="Gill Sans"/>
                <a:sym typeface="Gill Sans"/>
              </a:rPr>
              <a:t>g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DE69816-8228-46F9-9974-B23A817555CC}"/>
              </a:ext>
            </a:extLst>
          </p:cNvPr>
          <p:cNvSpPr/>
          <p:nvPr/>
        </p:nvSpPr>
        <p:spPr bwMode="auto">
          <a:xfrm>
            <a:off x="1387475" y="3284538"/>
            <a:ext cx="3016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suc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1EE2878-FFA9-4F76-8FC5-47B2E5BD17FF}"/>
              </a:ext>
            </a:extLst>
          </p:cNvPr>
          <p:cNvSpPr/>
          <p:nvPr/>
        </p:nvSpPr>
        <p:spPr bwMode="auto">
          <a:xfrm>
            <a:off x="1389063" y="3760788"/>
            <a:ext cx="303212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40" name="Text Box 128">
            <a:extLst>
              <a:ext uri="{FF2B5EF4-FFF2-40B4-BE49-F238E27FC236}">
                <a16:creationId xmlns:a16="http://schemas.microsoft.com/office/drawing/2014/main" id="{82E10DAA-073A-4C77-AEA0-7FAD79B37246}"/>
              </a:ext>
            </a:extLst>
          </p:cNvPr>
          <p:cNvSpPr txBox="1">
            <a:spLocks/>
          </p:cNvSpPr>
          <p:nvPr/>
        </p:nvSpPr>
        <p:spPr bwMode="auto">
          <a:xfrm>
            <a:off x="4500563" y="5013325"/>
            <a:ext cx="2303462" cy="1649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ts val="600"/>
              </a:spcBef>
              <a:buFont typeface="Times New Roman" pitchFamily="18" charset="0"/>
              <a:buNone/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 = 5;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px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n-1;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py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n+1;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return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n;</a:t>
            </a:r>
          </a:p>
        </p:txBody>
      </p:sp>
      <p:sp>
        <p:nvSpPr>
          <p:cNvPr id="4" name="Text Box 128">
            <a:extLst>
              <a:ext uri="{FF2B5EF4-FFF2-40B4-BE49-F238E27FC236}">
                <a16:creationId xmlns:a16="http://schemas.microsoft.com/office/drawing/2014/main" id="{908BED32-4E0A-469F-B1BF-F98A81681378}"/>
              </a:ext>
            </a:extLst>
          </p:cNvPr>
          <p:cNvSpPr txBox="1">
            <a:spLocks/>
          </p:cNvSpPr>
          <p:nvPr/>
        </p:nvSpPr>
        <p:spPr bwMode="auto">
          <a:xfrm>
            <a:off x="3827463" y="5013325"/>
            <a:ext cx="3644900" cy="403225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ct val="50000"/>
              </a:spcBef>
              <a:buFont typeface="Times New Roman" pitchFamily="18" charset="0"/>
              <a:buNone/>
              <a:defRPr/>
            </a:pPr>
            <a:r>
              <a:rPr lang="pt-BR" sz="2200" dirty="0">
                <a:latin typeface="Calibri" pitchFamily="34" charset="0"/>
              </a:rPr>
              <a:t>n = 5;</a:t>
            </a:r>
          </a:p>
        </p:txBody>
      </p:sp>
      <p:sp>
        <p:nvSpPr>
          <p:cNvPr id="70734" name="Título 21">
            <a:extLst>
              <a:ext uri="{FF2B5EF4-FFF2-40B4-BE49-F238E27FC236}">
                <a16:creationId xmlns:a16="http://schemas.microsoft.com/office/drawing/2014/main" id="{93EC4623-DBC8-49C9-BDB7-021193A9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função </a:t>
            </a:r>
            <a:r>
              <a:rPr lang="pt-BR" altLang="pt-BR" i="1">
                <a:solidFill>
                  <a:srgbClr val="990000"/>
                </a:solidFill>
              </a:rPr>
              <a:t>g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2">
            <a:extLst>
              <a:ext uri="{FF2B5EF4-FFF2-40B4-BE49-F238E27FC236}">
                <a16:creationId xmlns:a16="http://schemas.microsoft.com/office/drawing/2014/main" id="{4804DA60-7062-44DC-9881-CF5F6380AA77}"/>
              </a:ext>
            </a:extLst>
          </p:cNvPr>
          <p:cNvGraphicFramePr>
            <a:graphicFrameLocks noGrp="1"/>
          </p:cNvGraphicFramePr>
          <p:nvPr/>
        </p:nvGraphicFramePr>
        <p:xfrm>
          <a:off x="3735388" y="1628775"/>
          <a:ext cx="3744912" cy="3413396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8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694" marB="456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1721" name="Forma 40">
            <a:extLst>
              <a:ext uri="{FF2B5EF4-FFF2-40B4-BE49-F238E27FC236}">
                <a16:creationId xmlns:a16="http://schemas.microsoft.com/office/drawing/2014/main" id="{D6B48E68-A35B-4507-834C-59E3C67975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349500"/>
            <a:ext cx="2736850" cy="503238"/>
          </a:xfrm>
          <a:prstGeom prst="bentConnector3">
            <a:avLst>
              <a:gd name="adj1" fmla="val 46347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2" name="Retângulo 7">
            <a:extLst>
              <a:ext uri="{FF2B5EF4-FFF2-40B4-BE49-F238E27FC236}">
                <a16:creationId xmlns:a16="http://schemas.microsoft.com/office/drawing/2014/main" id="{4B617AC4-B3D9-4323-A68D-A9139990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060575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px</a:t>
            </a:r>
          </a:p>
        </p:txBody>
      </p:sp>
      <p:cxnSp>
        <p:nvCxnSpPr>
          <p:cNvPr id="71723" name="Forma 40">
            <a:extLst>
              <a:ext uri="{FF2B5EF4-FFF2-40B4-BE49-F238E27FC236}">
                <a16:creationId xmlns:a16="http://schemas.microsoft.com/office/drawing/2014/main" id="{E351CFAC-28EA-4A5D-8238-F03013EAFD6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924175"/>
            <a:ext cx="2851150" cy="506413"/>
          </a:xfrm>
          <a:prstGeom prst="bentConnector3">
            <a:avLst>
              <a:gd name="adj1" fmla="val 40009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4" name="Retângulo 12">
            <a:extLst>
              <a:ext uri="{FF2B5EF4-FFF2-40B4-BE49-F238E27FC236}">
                <a16:creationId xmlns:a16="http://schemas.microsoft.com/office/drawing/2014/main" id="{C025A0B5-3B58-4CC6-A07C-0D6D493C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592388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py</a:t>
            </a:r>
          </a:p>
        </p:txBody>
      </p:sp>
      <p:graphicFrame>
        <p:nvGraphicFramePr>
          <p:cNvPr id="16" name="Group 132">
            <a:extLst>
              <a:ext uri="{FF2B5EF4-FFF2-40B4-BE49-F238E27FC236}">
                <a16:creationId xmlns:a16="http://schemas.microsoft.com/office/drawing/2014/main" id="{CC5B3620-31CC-48D9-9D16-F5D76A5FCE7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00213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f</a:t>
                      </a: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0620B8A0-2B84-4EBF-8A20-521E22A2E9A7}"/>
              </a:ext>
            </a:extLst>
          </p:cNvPr>
          <p:cNvSpPr/>
          <p:nvPr/>
        </p:nvSpPr>
        <p:spPr bwMode="auto">
          <a:xfrm>
            <a:off x="6183313" y="3141663"/>
            <a:ext cx="593725" cy="431800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grpSp>
        <p:nvGrpSpPr>
          <p:cNvPr id="3" name="Grupo 25">
            <a:extLst>
              <a:ext uri="{FF2B5EF4-FFF2-40B4-BE49-F238E27FC236}">
                <a16:creationId xmlns:a16="http://schemas.microsoft.com/office/drawing/2014/main" id="{C4D86626-D90D-4E8E-8EE6-858A7A0BA82B}"/>
              </a:ext>
            </a:extLst>
          </p:cNvPr>
          <p:cNvGrpSpPr/>
          <p:nvPr/>
        </p:nvGrpSpPr>
        <p:grpSpPr>
          <a:xfrm>
            <a:off x="5319589" y="2160566"/>
            <a:ext cx="648072" cy="819798"/>
            <a:chOff x="5796136" y="2160566"/>
            <a:chExt cx="648072" cy="819798"/>
          </a:xfrm>
          <a:noFill/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8B6F38A-4965-4C07-A616-4703125BD139}"/>
                </a:ext>
              </a:extLst>
            </p:cNvPr>
            <p:cNvSpPr/>
            <p:nvPr/>
          </p:nvSpPr>
          <p:spPr bwMode="auto">
            <a:xfrm>
              <a:off x="5796136" y="2160566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4BEFD9B-C930-4D7A-A7A7-C26E15533C40}"/>
                </a:ext>
              </a:extLst>
            </p:cNvPr>
            <p:cNvSpPr/>
            <p:nvPr/>
          </p:nvSpPr>
          <p:spPr bwMode="auto">
            <a:xfrm>
              <a:off x="5796136" y="2736630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4B54AE5A-FB87-4539-AEE8-B511139883A9}"/>
              </a:ext>
            </a:extLst>
          </p:cNvPr>
          <p:cNvSpPr/>
          <p:nvPr/>
        </p:nvSpPr>
        <p:spPr bwMode="auto">
          <a:xfrm>
            <a:off x="1403350" y="2825750"/>
            <a:ext cx="301625" cy="24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>
                <a:latin typeface="Calibri" pitchFamily="34" charset="0"/>
                <a:ea typeface="Lucida Sans Unicode" pitchFamily="34" charset="0"/>
              </a:rPr>
              <a:t>ant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71753" name="CaixaDeTexto 35">
            <a:extLst>
              <a:ext uri="{FF2B5EF4-FFF2-40B4-BE49-F238E27FC236}">
                <a16:creationId xmlns:a16="http://schemas.microsoft.com/office/drawing/2014/main" id="{828A0F8A-7AF9-4684-95DE-CDAE1A618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457325"/>
            <a:ext cx="37449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latin typeface="Calibri" panose="020F0502020204030204" pitchFamily="34" charset="0"/>
                <a:sym typeface="Gill Sans"/>
              </a:rPr>
              <a:t>g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79E3338-6E48-4DBA-AB36-5D8FC3F8A2C7}"/>
              </a:ext>
            </a:extLst>
          </p:cNvPr>
          <p:cNvSpPr/>
          <p:nvPr/>
        </p:nvSpPr>
        <p:spPr bwMode="auto">
          <a:xfrm>
            <a:off x="1387475" y="3284538"/>
            <a:ext cx="3016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suc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7CE3001-691C-4823-B759-15AC8461570E}"/>
              </a:ext>
            </a:extLst>
          </p:cNvPr>
          <p:cNvSpPr/>
          <p:nvPr/>
        </p:nvSpPr>
        <p:spPr bwMode="auto">
          <a:xfrm>
            <a:off x="1389063" y="3760788"/>
            <a:ext cx="303212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40" name="Text Box 128">
            <a:extLst>
              <a:ext uri="{FF2B5EF4-FFF2-40B4-BE49-F238E27FC236}">
                <a16:creationId xmlns:a16="http://schemas.microsoft.com/office/drawing/2014/main" id="{BB805363-1432-4206-B798-59CCED5613E2}"/>
              </a:ext>
            </a:extLst>
          </p:cNvPr>
          <p:cNvSpPr txBox="1">
            <a:spLocks/>
          </p:cNvSpPr>
          <p:nvPr/>
        </p:nvSpPr>
        <p:spPr bwMode="auto">
          <a:xfrm>
            <a:off x="4500563" y="5013325"/>
            <a:ext cx="2303462" cy="1649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ts val="600"/>
              </a:spcBef>
              <a:buFont typeface="Times New Roman" pitchFamily="18" charset="0"/>
              <a:buNone/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 = 5;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px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n-1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py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n+1;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return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n;</a:t>
            </a:r>
          </a:p>
        </p:txBody>
      </p:sp>
      <p:sp>
        <p:nvSpPr>
          <p:cNvPr id="4" name="Text Box 128">
            <a:extLst>
              <a:ext uri="{FF2B5EF4-FFF2-40B4-BE49-F238E27FC236}">
                <a16:creationId xmlns:a16="http://schemas.microsoft.com/office/drawing/2014/main" id="{C32F1199-4291-40FE-8202-5E440E5297E3}"/>
              </a:ext>
            </a:extLst>
          </p:cNvPr>
          <p:cNvSpPr txBox="1">
            <a:spLocks/>
          </p:cNvSpPr>
          <p:nvPr/>
        </p:nvSpPr>
        <p:spPr bwMode="auto">
          <a:xfrm>
            <a:off x="3779838" y="5434013"/>
            <a:ext cx="3644900" cy="403225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ct val="50000"/>
              </a:spcBef>
              <a:buFont typeface="Times New Roman" pitchFamily="18" charset="0"/>
              <a:buNone/>
              <a:defRPr/>
            </a:pPr>
            <a:r>
              <a:rPr lang="pt-BR" sz="2200" dirty="0">
                <a:latin typeface="Calibri" pitchFamily="34" charset="0"/>
              </a:rPr>
              <a:t>*</a:t>
            </a:r>
            <a:r>
              <a:rPr lang="pt-BR" sz="2200" dirty="0" err="1">
                <a:latin typeface="Calibri" pitchFamily="34" charset="0"/>
              </a:rPr>
              <a:t>px</a:t>
            </a:r>
            <a:r>
              <a:rPr lang="pt-BR" sz="2200" dirty="0">
                <a:latin typeface="Calibri" pitchFamily="34" charset="0"/>
              </a:rPr>
              <a:t> = n-1;</a:t>
            </a:r>
          </a:p>
        </p:txBody>
      </p:sp>
      <p:sp>
        <p:nvSpPr>
          <p:cNvPr id="71758" name="Título 18">
            <a:extLst>
              <a:ext uri="{FF2B5EF4-FFF2-40B4-BE49-F238E27FC236}">
                <a16:creationId xmlns:a16="http://schemas.microsoft.com/office/drawing/2014/main" id="{56BCD600-854D-4636-A981-A5E0E774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função </a:t>
            </a:r>
            <a:r>
              <a:rPr lang="pt-BR" altLang="pt-BR" i="1">
                <a:solidFill>
                  <a:srgbClr val="990000"/>
                </a:solidFill>
              </a:rPr>
              <a:t>g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2">
            <a:extLst>
              <a:ext uri="{FF2B5EF4-FFF2-40B4-BE49-F238E27FC236}">
                <a16:creationId xmlns:a16="http://schemas.microsoft.com/office/drawing/2014/main" id="{FF18118E-7172-45ED-B546-B2B49B4F6575}"/>
              </a:ext>
            </a:extLst>
          </p:cNvPr>
          <p:cNvGraphicFramePr>
            <a:graphicFrameLocks noGrp="1"/>
          </p:cNvGraphicFramePr>
          <p:nvPr/>
        </p:nvGraphicFramePr>
        <p:xfrm>
          <a:off x="3735388" y="1628775"/>
          <a:ext cx="3744912" cy="3352799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2745" name="Forma 40">
            <a:extLst>
              <a:ext uri="{FF2B5EF4-FFF2-40B4-BE49-F238E27FC236}">
                <a16:creationId xmlns:a16="http://schemas.microsoft.com/office/drawing/2014/main" id="{70A3C7D9-36CD-4A5A-95BF-0DA1BFC5D88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349500"/>
            <a:ext cx="2736850" cy="503238"/>
          </a:xfrm>
          <a:prstGeom prst="bentConnector3">
            <a:avLst>
              <a:gd name="adj1" fmla="val 46347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46" name="Retângulo 7">
            <a:extLst>
              <a:ext uri="{FF2B5EF4-FFF2-40B4-BE49-F238E27FC236}">
                <a16:creationId xmlns:a16="http://schemas.microsoft.com/office/drawing/2014/main" id="{9AB113EB-8FDF-4955-95B9-2E44EA82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060575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px</a:t>
            </a:r>
          </a:p>
        </p:txBody>
      </p:sp>
      <p:cxnSp>
        <p:nvCxnSpPr>
          <p:cNvPr id="72747" name="Forma 40">
            <a:extLst>
              <a:ext uri="{FF2B5EF4-FFF2-40B4-BE49-F238E27FC236}">
                <a16:creationId xmlns:a16="http://schemas.microsoft.com/office/drawing/2014/main" id="{CA96024C-035C-4D49-8301-F7438C70C41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924175"/>
            <a:ext cx="2851150" cy="506413"/>
          </a:xfrm>
          <a:prstGeom prst="bentConnector3">
            <a:avLst>
              <a:gd name="adj1" fmla="val 40009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48" name="Retângulo 12">
            <a:extLst>
              <a:ext uri="{FF2B5EF4-FFF2-40B4-BE49-F238E27FC236}">
                <a16:creationId xmlns:a16="http://schemas.microsoft.com/office/drawing/2014/main" id="{D3F0FD54-5C21-4B4B-B6F3-28188F92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592388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py</a:t>
            </a:r>
          </a:p>
        </p:txBody>
      </p:sp>
      <p:graphicFrame>
        <p:nvGraphicFramePr>
          <p:cNvPr id="16" name="Group 132">
            <a:extLst>
              <a:ext uri="{FF2B5EF4-FFF2-40B4-BE49-F238E27FC236}">
                <a16:creationId xmlns:a16="http://schemas.microsoft.com/office/drawing/2014/main" id="{77BFECBA-DF4C-4643-A6FA-37F283AAE9D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00213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f</a:t>
                      </a: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3D374817-F8D2-4F92-BED1-C8BD8B3D6BC8}"/>
              </a:ext>
            </a:extLst>
          </p:cNvPr>
          <p:cNvSpPr/>
          <p:nvPr/>
        </p:nvSpPr>
        <p:spPr bwMode="auto">
          <a:xfrm>
            <a:off x="6183313" y="3141663"/>
            <a:ext cx="593725" cy="431800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72775" name="Text Box 134">
            <a:extLst>
              <a:ext uri="{FF2B5EF4-FFF2-40B4-BE49-F238E27FC236}">
                <a16:creationId xmlns:a16="http://schemas.microsoft.com/office/drawing/2014/main" id="{B0DC8469-9B3F-4D87-B106-76E8DA063BB9}"/>
              </a:ext>
            </a:extLst>
          </p:cNvPr>
          <p:cNvSpPr txBox="1">
            <a:spLocks/>
          </p:cNvSpPr>
          <p:nvPr/>
        </p:nvSpPr>
        <p:spPr bwMode="auto">
          <a:xfrm>
            <a:off x="1979613" y="2852738"/>
            <a:ext cx="368300" cy="373062"/>
          </a:xfrm>
          <a:prstGeom prst="rect">
            <a:avLst/>
          </a:prstGeom>
          <a:solidFill>
            <a:srgbClr val="33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pt-BR" altLang="pt-BR" sz="2000" b="1">
                <a:latin typeface="Calibri" panose="020F0502020204030204" pitchFamily="34" charset="0"/>
              </a:rPr>
              <a:t>4</a:t>
            </a:r>
          </a:p>
        </p:txBody>
      </p:sp>
      <p:grpSp>
        <p:nvGrpSpPr>
          <p:cNvPr id="3" name="Grupo 25">
            <a:extLst>
              <a:ext uri="{FF2B5EF4-FFF2-40B4-BE49-F238E27FC236}">
                <a16:creationId xmlns:a16="http://schemas.microsoft.com/office/drawing/2014/main" id="{51DAEE6F-045C-4E3E-A971-F344ED6F1E33}"/>
              </a:ext>
            </a:extLst>
          </p:cNvPr>
          <p:cNvGrpSpPr/>
          <p:nvPr/>
        </p:nvGrpSpPr>
        <p:grpSpPr>
          <a:xfrm>
            <a:off x="5319589" y="2160566"/>
            <a:ext cx="648072" cy="819798"/>
            <a:chOff x="5796136" y="2160566"/>
            <a:chExt cx="648072" cy="819798"/>
          </a:xfrm>
          <a:noFill/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72EEF85-3275-4063-82B1-AA8A91598A30}"/>
                </a:ext>
              </a:extLst>
            </p:cNvPr>
            <p:cNvSpPr/>
            <p:nvPr/>
          </p:nvSpPr>
          <p:spPr bwMode="auto">
            <a:xfrm>
              <a:off x="5796136" y="2160566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71F8AAD-8EB7-4151-BC84-0AEC4806CFB0}"/>
                </a:ext>
              </a:extLst>
            </p:cNvPr>
            <p:cNvSpPr/>
            <p:nvPr/>
          </p:nvSpPr>
          <p:spPr bwMode="auto">
            <a:xfrm>
              <a:off x="5796136" y="2736630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D59D320B-2D75-4C9A-9A5A-46F6D8F10A86}"/>
              </a:ext>
            </a:extLst>
          </p:cNvPr>
          <p:cNvSpPr/>
          <p:nvPr/>
        </p:nvSpPr>
        <p:spPr bwMode="auto">
          <a:xfrm>
            <a:off x="1403350" y="2825750"/>
            <a:ext cx="301625" cy="24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>
                <a:latin typeface="Calibri" pitchFamily="34" charset="0"/>
                <a:ea typeface="Lucida Sans Unicode" pitchFamily="34" charset="0"/>
              </a:rPr>
              <a:t>ant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72778" name="CaixaDeTexto 35">
            <a:extLst>
              <a:ext uri="{FF2B5EF4-FFF2-40B4-BE49-F238E27FC236}">
                <a16:creationId xmlns:a16="http://schemas.microsoft.com/office/drawing/2014/main" id="{86AF68B4-6786-4CBE-A7FD-83B59EBF4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457325"/>
            <a:ext cx="37449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latin typeface="Calibri" panose="020F0502020204030204" pitchFamily="34" charset="0"/>
                <a:sym typeface="Gill Sans"/>
              </a:rPr>
              <a:t>g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C3A409-8E30-4E8C-B56E-86D51E30480B}"/>
              </a:ext>
            </a:extLst>
          </p:cNvPr>
          <p:cNvSpPr/>
          <p:nvPr/>
        </p:nvSpPr>
        <p:spPr bwMode="auto">
          <a:xfrm>
            <a:off x="1387475" y="3284538"/>
            <a:ext cx="3016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suc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71BA9C-F2F6-4BA5-ADEA-F1F028F90A3F}"/>
              </a:ext>
            </a:extLst>
          </p:cNvPr>
          <p:cNvSpPr/>
          <p:nvPr/>
        </p:nvSpPr>
        <p:spPr bwMode="auto">
          <a:xfrm>
            <a:off x="1389063" y="3760788"/>
            <a:ext cx="303212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40" name="Text Box 128">
            <a:extLst>
              <a:ext uri="{FF2B5EF4-FFF2-40B4-BE49-F238E27FC236}">
                <a16:creationId xmlns:a16="http://schemas.microsoft.com/office/drawing/2014/main" id="{5405BED5-C3A1-4F30-B797-58748D69FAD9}"/>
              </a:ext>
            </a:extLst>
          </p:cNvPr>
          <p:cNvSpPr txBox="1">
            <a:spLocks/>
          </p:cNvSpPr>
          <p:nvPr/>
        </p:nvSpPr>
        <p:spPr bwMode="auto">
          <a:xfrm>
            <a:off x="4500563" y="5013325"/>
            <a:ext cx="2303462" cy="1649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ts val="600"/>
              </a:spcBef>
              <a:buFont typeface="Times New Roman" pitchFamily="18" charset="0"/>
              <a:buNone/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 = 5;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px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n-1;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py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n+1;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return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n;</a:t>
            </a:r>
          </a:p>
        </p:txBody>
      </p:sp>
      <p:sp>
        <p:nvSpPr>
          <p:cNvPr id="4" name="Text Box 128">
            <a:extLst>
              <a:ext uri="{FF2B5EF4-FFF2-40B4-BE49-F238E27FC236}">
                <a16:creationId xmlns:a16="http://schemas.microsoft.com/office/drawing/2014/main" id="{A02B1DEE-9710-4C99-8B62-EFF441B4AA69}"/>
              </a:ext>
            </a:extLst>
          </p:cNvPr>
          <p:cNvSpPr txBox="1">
            <a:spLocks/>
          </p:cNvSpPr>
          <p:nvPr/>
        </p:nvSpPr>
        <p:spPr bwMode="auto">
          <a:xfrm>
            <a:off x="3779838" y="5876925"/>
            <a:ext cx="3644900" cy="403225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ct val="50000"/>
              </a:spcBef>
              <a:buFont typeface="Times New Roman" pitchFamily="18" charset="0"/>
              <a:buNone/>
              <a:defRPr/>
            </a:pPr>
            <a:r>
              <a:rPr lang="pt-BR" sz="2200" dirty="0">
                <a:latin typeface="Calibri" pitchFamily="34" charset="0"/>
              </a:rPr>
              <a:t>*</a:t>
            </a:r>
            <a:r>
              <a:rPr lang="pt-BR" sz="2200" dirty="0" err="1">
                <a:latin typeface="Calibri" pitchFamily="34" charset="0"/>
              </a:rPr>
              <a:t>py</a:t>
            </a:r>
            <a:r>
              <a:rPr lang="pt-BR" sz="2200" dirty="0">
                <a:latin typeface="Calibri" pitchFamily="34" charset="0"/>
              </a:rPr>
              <a:t> = n+1;</a:t>
            </a:r>
          </a:p>
        </p:txBody>
      </p:sp>
      <p:sp>
        <p:nvSpPr>
          <p:cNvPr id="72783" name="Título 19">
            <a:extLst>
              <a:ext uri="{FF2B5EF4-FFF2-40B4-BE49-F238E27FC236}">
                <a16:creationId xmlns:a16="http://schemas.microsoft.com/office/drawing/2014/main" id="{D4C506A8-FCA7-4EEE-BD19-58D7419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função </a:t>
            </a:r>
            <a:r>
              <a:rPr lang="pt-BR" altLang="pt-BR" i="1">
                <a:solidFill>
                  <a:srgbClr val="990000"/>
                </a:solidFill>
              </a:rPr>
              <a:t>g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2">
            <a:extLst>
              <a:ext uri="{FF2B5EF4-FFF2-40B4-BE49-F238E27FC236}">
                <a16:creationId xmlns:a16="http://schemas.microsoft.com/office/drawing/2014/main" id="{9E9B4B46-ECA1-4AFD-B492-5FE16F7ED86A}"/>
              </a:ext>
            </a:extLst>
          </p:cNvPr>
          <p:cNvGraphicFramePr>
            <a:graphicFrameLocks noGrp="1"/>
          </p:cNvGraphicFramePr>
          <p:nvPr/>
        </p:nvGraphicFramePr>
        <p:xfrm>
          <a:off x="3735388" y="1628775"/>
          <a:ext cx="3744912" cy="3352799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3769" name="Forma 40">
            <a:extLst>
              <a:ext uri="{FF2B5EF4-FFF2-40B4-BE49-F238E27FC236}">
                <a16:creationId xmlns:a16="http://schemas.microsoft.com/office/drawing/2014/main" id="{72E1249C-7E96-473F-AED2-DA17E0DB88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349500"/>
            <a:ext cx="2736850" cy="503238"/>
          </a:xfrm>
          <a:prstGeom prst="bentConnector3">
            <a:avLst>
              <a:gd name="adj1" fmla="val 46347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70" name="Retângulo 7">
            <a:extLst>
              <a:ext uri="{FF2B5EF4-FFF2-40B4-BE49-F238E27FC236}">
                <a16:creationId xmlns:a16="http://schemas.microsoft.com/office/drawing/2014/main" id="{84DCE327-6979-4746-9859-36DFBAD6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060575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px</a:t>
            </a:r>
          </a:p>
        </p:txBody>
      </p:sp>
      <p:cxnSp>
        <p:nvCxnSpPr>
          <p:cNvPr id="73771" name="Forma 40">
            <a:extLst>
              <a:ext uri="{FF2B5EF4-FFF2-40B4-BE49-F238E27FC236}">
                <a16:creationId xmlns:a16="http://schemas.microsoft.com/office/drawing/2014/main" id="{5C50FD07-B829-476B-9E56-A2F8E670F8D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8550" y="2924175"/>
            <a:ext cx="2851150" cy="506413"/>
          </a:xfrm>
          <a:prstGeom prst="bentConnector3">
            <a:avLst>
              <a:gd name="adj1" fmla="val 40009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72" name="Retângulo 12">
            <a:extLst>
              <a:ext uri="{FF2B5EF4-FFF2-40B4-BE49-F238E27FC236}">
                <a16:creationId xmlns:a16="http://schemas.microsoft.com/office/drawing/2014/main" id="{3DD934DC-409A-4EA0-830D-08C65C13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592388"/>
            <a:ext cx="593725" cy="431800"/>
          </a:xfrm>
          <a:prstGeom prst="rect">
            <a:avLst/>
          </a:prstGeom>
          <a:solidFill>
            <a:srgbClr val="FFC000">
              <a:alpha val="3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>
                <a:latin typeface="Calibri" panose="020F0502020204030204" pitchFamily="34" charset="0"/>
              </a:rPr>
              <a:t>py</a:t>
            </a:r>
          </a:p>
        </p:txBody>
      </p:sp>
      <p:graphicFrame>
        <p:nvGraphicFramePr>
          <p:cNvPr id="16" name="Group 132">
            <a:extLst>
              <a:ext uri="{FF2B5EF4-FFF2-40B4-BE49-F238E27FC236}">
                <a16:creationId xmlns:a16="http://schemas.microsoft.com/office/drawing/2014/main" id="{2B0379A0-2DEC-4FDD-B3E2-C9F9A9A4ACF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00213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f</a:t>
                      </a: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1CE96AFD-322D-45A7-8864-685EB256445B}"/>
              </a:ext>
            </a:extLst>
          </p:cNvPr>
          <p:cNvSpPr/>
          <p:nvPr/>
        </p:nvSpPr>
        <p:spPr bwMode="auto">
          <a:xfrm>
            <a:off x="6183313" y="3141663"/>
            <a:ext cx="593725" cy="431800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73799" name="Text Box 134">
            <a:extLst>
              <a:ext uri="{FF2B5EF4-FFF2-40B4-BE49-F238E27FC236}">
                <a16:creationId xmlns:a16="http://schemas.microsoft.com/office/drawing/2014/main" id="{4F93961F-55F2-40BE-8607-DF0CC27C3989}"/>
              </a:ext>
            </a:extLst>
          </p:cNvPr>
          <p:cNvSpPr txBox="1">
            <a:spLocks/>
          </p:cNvSpPr>
          <p:nvPr/>
        </p:nvSpPr>
        <p:spPr bwMode="auto">
          <a:xfrm>
            <a:off x="1938338" y="3271838"/>
            <a:ext cx="368300" cy="373062"/>
          </a:xfrm>
          <a:prstGeom prst="rect">
            <a:avLst/>
          </a:prstGeom>
          <a:solidFill>
            <a:srgbClr val="33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pt-BR" altLang="pt-BR" sz="2000" b="1">
                <a:latin typeface="Calibri" panose="020F0502020204030204" pitchFamily="34" charset="0"/>
              </a:rPr>
              <a:t>6</a:t>
            </a:r>
          </a:p>
        </p:txBody>
      </p:sp>
      <p:grpSp>
        <p:nvGrpSpPr>
          <p:cNvPr id="3" name="Grupo 25">
            <a:extLst>
              <a:ext uri="{FF2B5EF4-FFF2-40B4-BE49-F238E27FC236}">
                <a16:creationId xmlns:a16="http://schemas.microsoft.com/office/drawing/2014/main" id="{24A4DFF1-D175-4823-814E-244B2B8B3B38}"/>
              </a:ext>
            </a:extLst>
          </p:cNvPr>
          <p:cNvGrpSpPr/>
          <p:nvPr/>
        </p:nvGrpSpPr>
        <p:grpSpPr>
          <a:xfrm>
            <a:off x="5319589" y="2160566"/>
            <a:ext cx="648072" cy="819798"/>
            <a:chOff x="5796136" y="2160566"/>
            <a:chExt cx="648072" cy="819798"/>
          </a:xfrm>
          <a:noFill/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704D775-9DA1-499D-B5D4-9B69CA6BE028}"/>
                </a:ext>
              </a:extLst>
            </p:cNvPr>
            <p:cNvSpPr/>
            <p:nvPr/>
          </p:nvSpPr>
          <p:spPr bwMode="auto">
            <a:xfrm>
              <a:off x="5796136" y="2160566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5B501B0-7AFD-4CF7-AFAE-C4BA66FA69AF}"/>
                </a:ext>
              </a:extLst>
            </p:cNvPr>
            <p:cNvSpPr/>
            <p:nvPr/>
          </p:nvSpPr>
          <p:spPr bwMode="auto">
            <a:xfrm>
              <a:off x="5796136" y="2736630"/>
              <a:ext cx="648072" cy="24373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A3E55D63-7A32-487F-9C71-C05F024E23BD}"/>
              </a:ext>
            </a:extLst>
          </p:cNvPr>
          <p:cNvSpPr/>
          <p:nvPr/>
        </p:nvSpPr>
        <p:spPr bwMode="auto">
          <a:xfrm>
            <a:off x="1403350" y="2825750"/>
            <a:ext cx="301625" cy="24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>
                <a:latin typeface="Calibri" pitchFamily="34" charset="0"/>
                <a:ea typeface="Lucida Sans Unicode" pitchFamily="34" charset="0"/>
              </a:rPr>
              <a:t>ant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73802" name="CaixaDeTexto 35">
            <a:extLst>
              <a:ext uri="{FF2B5EF4-FFF2-40B4-BE49-F238E27FC236}">
                <a16:creationId xmlns:a16="http://schemas.microsoft.com/office/drawing/2014/main" id="{97381D51-BD6F-4CE6-9F4F-0D4A9114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457325"/>
            <a:ext cx="37449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latin typeface="Calibri" panose="020F0502020204030204" pitchFamily="34" charset="0"/>
                <a:sym typeface="Gill Sans"/>
              </a:rPr>
              <a:t>g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E3C2FE4-88BD-42BD-BBBB-B7F1DD21539C}"/>
              </a:ext>
            </a:extLst>
          </p:cNvPr>
          <p:cNvSpPr/>
          <p:nvPr/>
        </p:nvSpPr>
        <p:spPr bwMode="auto">
          <a:xfrm>
            <a:off x="1387475" y="3284538"/>
            <a:ext cx="3016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suc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D9BD443-05B2-42C6-BA36-255F97507008}"/>
              </a:ext>
            </a:extLst>
          </p:cNvPr>
          <p:cNvSpPr/>
          <p:nvPr/>
        </p:nvSpPr>
        <p:spPr bwMode="auto">
          <a:xfrm>
            <a:off x="1389063" y="3760788"/>
            <a:ext cx="303212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n</a:t>
            </a:r>
          </a:p>
        </p:txBody>
      </p:sp>
      <p:sp>
        <p:nvSpPr>
          <p:cNvPr id="40" name="Text Box 128">
            <a:extLst>
              <a:ext uri="{FF2B5EF4-FFF2-40B4-BE49-F238E27FC236}">
                <a16:creationId xmlns:a16="http://schemas.microsoft.com/office/drawing/2014/main" id="{858BADE1-5A2F-4B71-B22E-B77A2CC18A3C}"/>
              </a:ext>
            </a:extLst>
          </p:cNvPr>
          <p:cNvSpPr txBox="1">
            <a:spLocks/>
          </p:cNvSpPr>
          <p:nvPr/>
        </p:nvSpPr>
        <p:spPr bwMode="auto">
          <a:xfrm>
            <a:off x="4500563" y="5013325"/>
            <a:ext cx="2303462" cy="1649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ts val="600"/>
              </a:spcBef>
              <a:buFont typeface="Times New Roman" pitchFamily="18" charset="0"/>
              <a:buNone/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 = 5;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px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n-1;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py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n+1;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return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n;</a:t>
            </a:r>
          </a:p>
        </p:txBody>
      </p:sp>
      <p:sp>
        <p:nvSpPr>
          <p:cNvPr id="4" name="Text Box 128">
            <a:extLst>
              <a:ext uri="{FF2B5EF4-FFF2-40B4-BE49-F238E27FC236}">
                <a16:creationId xmlns:a16="http://schemas.microsoft.com/office/drawing/2014/main" id="{9B53F4BC-6D9C-4E60-BE38-A3ED11F6576B}"/>
              </a:ext>
            </a:extLst>
          </p:cNvPr>
          <p:cNvSpPr txBox="1">
            <a:spLocks/>
          </p:cNvSpPr>
          <p:nvPr/>
        </p:nvSpPr>
        <p:spPr bwMode="auto">
          <a:xfrm>
            <a:off x="3779838" y="6237288"/>
            <a:ext cx="3644900" cy="403225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ct val="50000"/>
              </a:spcBef>
              <a:buFont typeface="Times New Roman" pitchFamily="18" charset="0"/>
              <a:buNone/>
              <a:defRPr/>
            </a:pPr>
            <a:r>
              <a:rPr lang="pt-BR" sz="2200" dirty="0" err="1">
                <a:latin typeface="Calibri" pitchFamily="34" charset="0"/>
              </a:rPr>
              <a:t>return</a:t>
            </a:r>
            <a:r>
              <a:rPr lang="pt-BR" sz="2200" dirty="0">
                <a:latin typeface="Calibri" pitchFamily="34" charset="0"/>
              </a:rPr>
              <a:t> n;</a:t>
            </a:r>
          </a:p>
        </p:txBody>
      </p:sp>
      <p:sp>
        <p:nvSpPr>
          <p:cNvPr id="73807" name="Título 25">
            <a:extLst>
              <a:ext uri="{FF2B5EF4-FFF2-40B4-BE49-F238E27FC236}">
                <a16:creationId xmlns:a16="http://schemas.microsoft.com/office/drawing/2014/main" id="{A64740AF-3DAA-4F4E-ABA6-364E27F4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função </a:t>
            </a:r>
            <a:r>
              <a:rPr lang="pt-BR" altLang="pt-BR" i="1">
                <a:solidFill>
                  <a:srgbClr val="990000"/>
                </a:solidFill>
              </a:rPr>
              <a:t>g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128">
            <a:extLst>
              <a:ext uri="{FF2B5EF4-FFF2-40B4-BE49-F238E27FC236}">
                <a16:creationId xmlns:a16="http://schemas.microsoft.com/office/drawing/2014/main" id="{1EB18444-AFBB-450A-A9EA-E873D66F0DE1}"/>
              </a:ext>
            </a:extLst>
          </p:cNvPr>
          <p:cNvSpPr txBox="1">
            <a:spLocks/>
          </p:cNvSpPr>
          <p:nvPr/>
        </p:nvSpPr>
        <p:spPr bwMode="auto">
          <a:xfrm>
            <a:off x="7092950" y="4797425"/>
            <a:ext cx="1511300" cy="1649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>
              <a:spcBef>
                <a:spcPts val="600"/>
              </a:spcBef>
              <a:buFont typeface="Times New Roman" pitchFamily="18" charset="0"/>
              <a:buNone/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 = 5;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px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n-1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*</a:t>
            </a: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py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= n+1;</a:t>
            </a:r>
          </a:p>
          <a:p>
            <a:pPr algn="ctr">
              <a:spcBef>
                <a:spcPts val="600"/>
              </a:spcBef>
              <a:defRPr/>
            </a:pPr>
            <a:r>
              <a:rPr lang="pt-BR" sz="22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return</a:t>
            </a:r>
            <a:r>
              <a:rPr lang="pt-BR" sz="2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n;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50A74CD-42EB-4FF5-8888-E3E40A65BE98}"/>
              </a:ext>
            </a:extLst>
          </p:cNvPr>
          <p:cNvCxnSpPr/>
          <p:nvPr/>
        </p:nvCxnSpPr>
        <p:spPr bwMode="auto">
          <a:xfrm flipH="1" flipV="1">
            <a:off x="5004048" y="4221088"/>
            <a:ext cx="2304256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Group 132">
            <a:extLst>
              <a:ext uri="{FF2B5EF4-FFF2-40B4-BE49-F238E27FC236}">
                <a16:creationId xmlns:a16="http://schemas.microsoft.com/office/drawing/2014/main" id="{58EBD1DC-A8EB-4491-94AA-BEC76AE3CC4F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1700213"/>
          <a:ext cx="1223962" cy="3067053"/>
        </p:xfrm>
        <a:graphic>
          <a:graphicData uri="http://schemas.openxmlformats.org/drawingml/2006/table">
            <a:tbl>
              <a:tblPr firstRow="1"/>
              <a:tblGrid>
                <a:gridCol w="45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783" name="CaixaDeTexto 24">
            <a:extLst>
              <a:ext uri="{FF2B5EF4-FFF2-40B4-BE49-F238E27FC236}">
                <a16:creationId xmlns:a16="http://schemas.microsoft.com/office/drawing/2014/main" id="{3D3D5F22-48CC-4C88-BE91-AE42E50FFBF9}"/>
              </a:ext>
            </a:extLst>
          </p:cNvPr>
          <p:cNvSpPr txBox="1">
            <a:spLocks noChangeArrowheads="1"/>
          </p:cNvSpPr>
          <p:nvPr/>
        </p:nvSpPr>
        <p:spPr bwMode="auto">
          <a:xfrm rot="2302579">
            <a:off x="6438900" y="5318125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26" name="Group 132">
            <a:extLst>
              <a:ext uri="{FF2B5EF4-FFF2-40B4-BE49-F238E27FC236}">
                <a16:creationId xmlns:a16="http://schemas.microsoft.com/office/drawing/2014/main" id="{95F53624-0BC9-4CDD-82D8-88ED7986C92B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1773238"/>
          <a:ext cx="3744912" cy="3444876"/>
        </p:xfrm>
        <a:graphic>
          <a:graphicData uri="http://schemas.openxmlformats.org/drawingml/2006/table">
            <a:tbl>
              <a:tblPr firstRow="1"/>
              <a:tblGrid>
                <a:gridCol w="6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n = </a:t>
                      </a:r>
                      <a:r>
                        <a:rPr kumimoji="0" lang="pt-BR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g(&amp;ant</a:t>
                      </a: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,&amp;</a:t>
                      </a:r>
                      <a:r>
                        <a:rPr kumimoji="0" lang="pt-BR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suc</a:t>
                      </a:r>
                      <a:r>
                        <a:rPr kumimoji="0" lang="pt-BR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,n);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4" marR="9142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4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6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45000">
                          <a:schemeClr val="tx2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36" marR="91436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C25B864E-1679-4A82-8D77-164B316791E4}"/>
              </a:ext>
            </a:extLst>
          </p:cNvPr>
          <p:cNvGrpSpPr/>
          <p:nvPr/>
        </p:nvGrpSpPr>
        <p:grpSpPr>
          <a:xfrm>
            <a:off x="2753798" y="2893358"/>
            <a:ext cx="594066" cy="1440160"/>
            <a:chOff x="3545886" y="2852936"/>
            <a:chExt cx="594066" cy="1440160"/>
          </a:xfrm>
          <a:solidFill>
            <a:srgbClr val="0339E7">
              <a:alpha val="29804"/>
            </a:srgbClr>
          </a:solidFill>
        </p:grpSpPr>
        <p:grpSp>
          <p:nvGrpSpPr>
            <p:cNvPr id="3" name="Grupo 14">
              <a:extLst>
                <a:ext uri="{FF2B5EF4-FFF2-40B4-BE49-F238E27FC236}">
                  <a16:creationId xmlns:a16="http://schemas.microsoft.com/office/drawing/2014/main" id="{00407E80-C20D-4896-8C68-F559979BF754}"/>
                </a:ext>
              </a:extLst>
            </p:cNvPr>
            <p:cNvGrpSpPr/>
            <p:nvPr/>
          </p:nvGrpSpPr>
          <p:grpSpPr>
            <a:xfrm>
              <a:off x="3545886" y="2852936"/>
              <a:ext cx="594066" cy="936104"/>
              <a:chOff x="5706126" y="2780928"/>
              <a:chExt cx="594066" cy="936104"/>
            </a:xfrm>
            <a:grpFill/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7B41065-CABD-49F2-AEF6-66532F760D44}"/>
                  </a:ext>
                </a:extLst>
              </p:cNvPr>
              <p:cNvSpPr/>
              <p:nvPr/>
            </p:nvSpPr>
            <p:spPr bwMode="auto">
              <a:xfrm>
                <a:off x="5706126" y="2780928"/>
                <a:ext cx="594066" cy="43204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pt-BR" sz="2000" b="1">
                    <a:latin typeface="Calibri" pitchFamily="34" charset="0"/>
                    <a:ea typeface="Lucida Sans Unicode" pitchFamily="34" charset="0"/>
                  </a:rPr>
                  <a:t>ant</a:t>
                </a:r>
                <a:endParaRPr lang="pt-BR" sz="2000" b="1" dirty="0">
                  <a:latin typeface="Calibri" pitchFamily="34" charset="0"/>
                  <a:ea typeface="Lucida Sans Unicode" pitchFamily="34" charset="0"/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64AB4A7-3CE6-4CA3-B414-9C96B302F20B}"/>
                  </a:ext>
                </a:extLst>
              </p:cNvPr>
              <p:cNvSpPr/>
              <p:nvPr/>
            </p:nvSpPr>
            <p:spPr bwMode="auto">
              <a:xfrm>
                <a:off x="5706126" y="3284984"/>
                <a:ext cx="594066" cy="43204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pt-BR" sz="2000" b="1" dirty="0" err="1">
                    <a:latin typeface="Calibri" pitchFamily="34" charset="0"/>
                    <a:ea typeface="Lucida Sans Unicode" pitchFamily="34" charset="0"/>
                  </a:rPr>
                  <a:t>suc</a:t>
                </a:r>
                <a:endParaRPr lang="pt-BR" sz="2000" b="1" dirty="0">
                  <a:latin typeface="Calibri" pitchFamily="34" charset="0"/>
                  <a:ea typeface="Lucida Sans Unicode" pitchFamily="34" charset="0"/>
                </a:endParaRPr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DE41F5E-AC17-4F80-8A24-D43C1F85D9A3}"/>
                </a:ext>
              </a:extLst>
            </p:cNvPr>
            <p:cNvSpPr/>
            <p:nvPr/>
          </p:nvSpPr>
          <p:spPr bwMode="auto">
            <a:xfrm>
              <a:off x="3545886" y="3861048"/>
              <a:ext cx="594066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pt-BR" sz="2000" b="1" dirty="0">
                  <a:latin typeface="Calibri" pitchFamily="34" charset="0"/>
                  <a:ea typeface="Lucida Sans Unicode" pitchFamily="34" charset="0"/>
                </a:rPr>
                <a:t>n</a:t>
              </a:r>
            </a:p>
          </p:txBody>
        </p:sp>
      </p:grpSp>
      <p:sp>
        <p:nvSpPr>
          <p:cNvPr id="74824" name="Título 12">
            <a:extLst>
              <a:ext uri="{FF2B5EF4-FFF2-40B4-BE49-F238E27FC236}">
                <a16:creationId xmlns:a16="http://schemas.microsoft.com/office/drawing/2014/main" id="{6AC07379-9E49-43EF-AAF7-0409E2E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função </a:t>
            </a:r>
            <a:r>
              <a:rPr lang="pt-BR" altLang="pt-BR" i="1">
                <a:solidFill>
                  <a:srgbClr val="990000"/>
                </a:solidFill>
              </a:rPr>
              <a:t>g</a:t>
            </a:r>
            <a:endParaRPr lang="pt-BR" alt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048029FC-E9EC-4E8D-AA08-D530BA159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>
                <a:effectLst/>
              </a:rPr>
              <a:t>Passagem de endereço como parâmetro de função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9C3E0095-A279-440C-BFB3-84AEFBB00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BR" altLang="pt-B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altLang="pt-BR" sz="2000" dirty="0"/>
              <a:t>Permite compartilhar variáveis entre funções!!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altLang="pt-BR" sz="2000" dirty="0"/>
              <a:t>Permite que uma função "produza" mais de um valor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altLang="pt-B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Voltando à tarefa de  obter os pontos</a:t>
            </a:r>
            <a:endParaRPr dirty="0"/>
          </a:p>
        </p:txBody>
      </p:sp>
      <p:sp>
        <p:nvSpPr>
          <p:cNvPr id="994" name="Google Shape;99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 indent="-257175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math.h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Distancia(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y1,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x2,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 y2){...}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calcPerim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yA,float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xB,float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yB,float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xC,float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yC</a:t>
            </a:r>
            <a:r>
              <a:rPr lang="pt-BR" sz="1400" dirty="0">
                <a:solidFill>
                  <a:srgbClr val="002060"/>
                </a:solidFill>
              </a:rPr>
              <a:t>){...}</a:t>
            </a:r>
            <a:endParaRPr sz="1400" dirty="0">
              <a:solidFill>
                <a:srgbClr val="002060"/>
              </a:solidFill>
            </a:endParaRPr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Moldura(</a:t>
            </a: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){....}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ExibeDados</a:t>
            </a:r>
            <a:r>
              <a:rPr lang="pt-BR" sz="1400" dirty="0">
                <a:solidFill>
                  <a:srgbClr val="002060"/>
                </a:solidFill>
              </a:rPr>
              <a:t>(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perimetro</a:t>
            </a:r>
            <a:r>
              <a:rPr lang="pt-BR" sz="1400" dirty="0">
                <a:solidFill>
                  <a:srgbClr val="002060"/>
                </a:solidFill>
              </a:rPr>
              <a:t>){…}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{     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  	/* Obter pontos*/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A: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 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B: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7030A0"/>
                </a:solidFill>
              </a:rPr>
              <a:t>	</a:t>
            </a:r>
            <a:r>
              <a:rPr lang="pt-BR" sz="1400" dirty="0" err="1">
                <a:solidFill>
                  <a:srgbClr val="7030A0"/>
                </a:solidFill>
              </a:rPr>
              <a:t>printf</a:t>
            </a:r>
            <a:r>
              <a:rPr lang="pt-BR" sz="1400" dirty="0">
                <a:solidFill>
                  <a:srgbClr val="7030A0"/>
                </a:solidFill>
              </a:rPr>
              <a:t> ("\</a:t>
            </a:r>
            <a:r>
              <a:rPr lang="pt-BR" sz="1400" dirty="0" err="1">
                <a:solidFill>
                  <a:srgbClr val="7030A0"/>
                </a:solidFill>
              </a:rPr>
              <a:t>nDigite</a:t>
            </a:r>
            <a:r>
              <a:rPr lang="pt-BR" sz="1400" dirty="0">
                <a:solidFill>
                  <a:srgbClr val="7030A0"/>
                </a:solidFill>
              </a:rPr>
              <a:t> as coordenadas do ponto C: ");    </a:t>
            </a:r>
            <a:r>
              <a:rPr lang="pt-BR" sz="1400" dirty="0" err="1">
                <a:solidFill>
                  <a:srgbClr val="7030A0"/>
                </a:solidFill>
              </a:rPr>
              <a:t>scanf</a:t>
            </a:r>
            <a:r>
              <a:rPr lang="pt-BR" sz="1400" dirty="0">
                <a:solidFill>
                  <a:srgbClr val="7030A0"/>
                </a:solidFill>
              </a:rPr>
              <a:t> ("%f %f",&amp;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	/* Calcula Perímetro 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AA001A"/>
                </a:solidFill>
              </a:rPr>
              <a:t>perim</a:t>
            </a:r>
            <a:r>
              <a:rPr lang="pt-BR" sz="1400" dirty="0">
                <a:solidFill>
                  <a:srgbClr val="AA001A"/>
                </a:solidFill>
              </a:rPr>
              <a:t>= </a:t>
            </a:r>
            <a:r>
              <a:rPr lang="pt-BR" sz="1400" dirty="0" err="1">
                <a:solidFill>
                  <a:srgbClr val="AA001A"/>
                </a:solidFill>
              </a:rPr>
              <a:t>calcPerim</a:t>
            </a:r>
            <a:r>
              <a:rPr lang="pt-BR" sz="1400" dirty="0">
                <a:solidFill>
                  <a:srgbClr val="AA001A"/>
                </a:solidFill>
              </a:rPr>
              <a:t>(</a:t>
            </a:r>
            <a:r>
              <a:rPr lang="pt-BR" sz="1400" dirty="0" err="1">
                <a:solidFill>
                  <a:srgbClr val="AA001A"/>
                </a:solidFill>
              </a:rPr>
              <a:t>xA,yA,xB,yB,xC,yC</a:t>
            </a:r>
            <a:r>
              <a:rPr lang="pt-BR" sz="1400" dirty="0">
                <a:solidFill>
                  <a:srgbClr val="AA001A"/>
                </a:solidFill>
              </a:rPr>
              <a:t>)</a:t>
            </a:r>
            <a:r>
              <a:rPr lang="pt-BR" sz="1400" dirty="0">
                <a:solidFill>
                  <a:srgbClr val="595959"/>
                </a:solidFill>
              </a:rPr>
              <a:t> 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chemeClr val="dk2"/>
                </a:solidFill>
              </a:rPr>
              <a:t>	</a:t>
            </a:r>
            <a:r>
              <a:rPr lang="pt-BR" sz="1400" dirty="0" err="1">
                <a:solidFill>
                  <a:schemeClr val="dk2"/>
                </a:solidFill>
              </a:rPr>
              <a:t>ExibeDados</a:t>
            </a:r>
            <a:r>
              <a:rPr lang="pt-BR" sz="1400" dirty="0">
                <a:solidFill>
                  <a:schemeClr val="dk2"/>
                </a:solidFill>
              </a:rPr>
              <a:t>(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}</a:t>
            </a:r>
            <a:endParaRPr sz="1400" dirty="0"/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44E0E528-5858-4812-8212-B4066320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5025950"/>
            <a:ext cx="3822055" cy="92333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Obter Um Ponto</a:t>
            </a:r>
          </a:p>
          <a:p>
            <a:r>
              <a:rPr lang="pt-BR" altLang="pt-BR" dirty="0">
                <a:latin typeface="Calibri" panose="020F0502020204030204" pitchFamily="34" charset="0"/>
              </a:rPr>
              <a:t>  </a:t>
            </a:r>
            <a:r>
              <a:rPr lang="pt-BR" altLang="pt-BR" dirty="0">
                <a:latin typeface="Calibri" panose="020F0502020204030204" pitchFamily="34" charset="0"/>
                <a:sym typeface="Wingdings" panose="05000000000000000000" pitchFamily="2" charset="2"/>
              </a:rPr>
              <a:t> recebe: identificação do Ponto </a:t>
            </a:r>
          </a:p>
          <a:p>
            <a:r>
              <a:rPr lang="pt-BR" altLang="pt-BR" dirty="0">
                <a:latin typeface="Calibri" panose="020F0502020204030204" pitchFamily="34" charset="0"/>
                <a:sym typeface="Wingdings" panose="05000000000000000000" pitchFamily="2" charset="2"/>
              </a:rPr>
              <a:t>  retorna: x e y desse ponto</a:t>
            </a:r>
            <a:endParaRPr lang="pt-BR" altLang="pt-BR" dirty="0">
              <a:latin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AC627C-7B18-4B40-8C38-BAD5163ED56C}"/>
              </a:ext>
            </a:extLst>
          </p:cNvPr>
          <p:cNvSpPr/>
          <p:nvPr/>
        </p:nvSpPr>
        <p:spPr>
          <a:xfrm>
            <a:off x="467544" y="3573016"/>
            <a:ext cx="8370930" cy="779314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02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aixaDeTexto 4">
            <a:extLst>
              <a:ext uri="{FF2B5EF4-FFF2-40B4-BE49-F238E27FC236}">
                <a16:creationId xmlns:a16="http://schemas.microsoft.com/office/drawing/2014/main" id="{C443C99C-3861-4411-9BC4-CD6DCE85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365625"/>
            <a:ext cx="29162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>
                <a:solidFill>
                  <a:srgbClr val="FF0000"/>
                </a:solidFill>
                <a:latin typeface="Calibri" panose="020F0502020204030204" pitchFamily="34" charset="0"/>
              </a:rPr>
              <a:t>Solução não muito adequada</a:t>
            </a:r>
          </a:p>
        </p:txBody>
      </p:sp>
      <p:sp>
        <p:nvSpPr>
          <p:cNvPr id="2052" name="Título 5">
            <a:extLst>
              <a:ext uri="{FF2B5EF4-FFF2-40B4-BE49-F238E27FC236}">
                <a16:creationId xmlns:a16="http://schemas.microsoft.com/office/drawing/2014/main" id="{EF8B4749-BE9E-4FEF-B73C-AE65ED2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Uma Solução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483CF4-F937-4A11-8DF0-A9D504CA7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156" indent="0">
              <a:buNone/>
            </a:pPr>
            <a:r>
              <a:rPr lang="pt-BR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obterPonto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ponto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"Ponto %c\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n"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ponto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tCoordenada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 x :"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f"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,&amp;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tCoordenada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 y"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f"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,&amp;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cX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cY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B95FDE5-9004-4973-9B9F-F1726C6C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5758"/>
              </p:ext>
            </p:extLst>
          </p:nvPr>
        </p:nvGraphicFramePr>
        <p:xfrm>
          <a:off x="250825" y="1268413"/>
          <a:ext cx="8424863" cy="3502653"/>
        </p:xfrm>
        <a:graphic>
          <a:graphicData uri="http://schemas.openxmlformats.org/drawingml/2006/table">
            <a:tbl>
              <a:tblPr/>
              <a:tblGrid>
                <a:gridCol w="15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561">
                <a:tc>
                  <a:txBody>
                    <a:bodyPr/>
                    <a:lstStyle/>
                    <a:p>
                      <a:pPr marL="825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Tipo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Operador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Objetivo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445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Exemplo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60">
                <a:tc rowSpan="5"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Aritméticos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+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Adição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4 + 1;   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-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Subtração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4 – 1;   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*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Multiplicação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2 * 4;   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8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/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Divisão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8 / 2;   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4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resto da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divisão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5 % 2;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// 1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60">
                <a:tc>
                  <a:txBody>
                    <a:bodyPr/>
                    <a:lstStyle/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Atribuição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=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Atribuição simples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50;      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50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60">
                <a:tc rowSpan="5"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Atribuição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Composta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+=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Soma 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altera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a+=40;       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//90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-=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Diminui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altera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a-=10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*=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Multiplica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altera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a*=2 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//160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/=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Divide e altera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a/=10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%=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Resto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altera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a%=10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060">
                <a:tc rowSpan="2">
                  <a:txBody>
                    <a:bodyPr/>
                    <a:lstStyle/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Incremento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Decremento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++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Incremento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a++; 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0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--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Decremento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203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a--;          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934" name="Título 2">
            <a:extLst>
              <a:ext uri="{FF2B5EF4-FFF2-40B4-BE49-F238E27FC236}">
                <a16:creationId xmlns:a16="http://schemas.microsoft.com/office/drawing/2014/main" id="{FA360A74-A27E-45DE-ADF7-DF48F268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Operadores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0561"/>
              </p:ext>
            </p:extLst>
          </p:nvPr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87B965-E415-4CFA-ABF3-7D17CF0676ED}"/>
              </a:ext>
            </a:extLst>
          </p:cNvPr>
          <p:cNvSpPr/>
          <p:nvPr/>
        </p:nvSpPr>
        <p:spPr bwMode="auto">
          <a:xfrm>
            <a:off x="2685753" y="4842297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x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F3DC70-310A-4505-B647-B836AD5CD7E0}"/>
              </a:ext>
            </a:extLst>
          </p:cNvPr>
          <p:cNvSpPr/>
          <p:nvPr/>
        </p:nvSpPr>
        <p:spPr bwMode="auto">
          <a:xfrm>
            <a:off x="2697567" y="5256623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23717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1198"/>
              </p:ext>
            </p:extLst>
          </p:nvPr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6.0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87B965-E415-4CFA-ABF3-7D17CF0676ED}"/>
              </a:ext>
            </a:extLst>
          </p:cNvPr>
          <p:cNvSpPr/>
          <p:nvPr/>
        </p:nvSpPr>
        <p:spPr bwMode="auto">
          <a:xfrm>
            <a:off x="2685753" y="4842297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x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F3DC70-310A-4505-B647-B836AD5CD7E0}"/>
              </a:ext>
            </a:extLst>
          </p:cNvPr>
          <p:cNvSpPr/>
          <p:nvPr/>
        </p:nvSpPr>
        <p:spPr bwMode="auto">
          <a:xfrm>
            <a:off x="2697567" y="5256623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5202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17634"/>
              </p:ext>
            </p:extLst>
          </p:nvPr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6.0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60193"/>
              </p:ext>
            </p:extLst>
          </p:nvPr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6.0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87B965-E415-4CFA-ABF3-7D17CF0676ED}"/>
              </a:ext>
            </a:extLst>
          </p:cNvPr>
          <p:cNvSpPr/>
          <p:nvPr/>
        </p:nvSpPr>
        <p:spPr bwMode="auto">
          <a:xfrm>
            <a:off x="2685753" y="4842297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x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F3DC70-310A-4505-B647-B836AD5CD7E0}"/>
              </a:ext>
            </a:extLst>
          </p:cNvPr>
          <p:cNvSpPr/>
          <p:nvPr/>
        </p:nvSpPr>
        <p:spPr bwMode="auto">
          <a:xfrm>
            <a:off x="2697567" y="5256623"/>
            <a:ext cx="446087" cy="242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>
                <a:latin typeface="Calibri" pitchFamily="34" charset="0"/>
                <a:ea typeface="Lucida Sans Unicode" pitchFamily="34" charset="0"/>
              </a:rPr>
              <a:t>y</a:t>
            </a:r>
          </a:p>
        </p:txBody>
      </p:sp>
      <p:cxnSp>
        <p:nvCxnSpPr>
          <p:cNvPr id="25" name="Conector de seta reta 41">
            <a:extLst>
              <a:ext uri="{FF2B5EF4-FFF2-40B4-BE49-F238E27FC236}">
                <a16:creationId xmlns:a16="http://schemas.microsoft.com/office/drawing/2014/main" id="{AC167B11-C620-4846-9966-9EF6B77547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55530" y="3307977"/>
            <a:ext cx="1655763" cy="1655763"/>
          </a:xfrm>
          <a:prstGeom prst="straightConnector1">
            <a:avLst/>
          </a:prstGeom>
          <a:noFill/>
          <a:ln w="0" cmpd="dbl" algn="ctr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ector de seta reta 41">
            <a:extLst>
              <a:ext uri="{FF2B5EF4-FFF2-40B4-BE49-F238E27FC236}">
                <a16:creationId xmlns:a16="http://schemas.microsoft.com/office/drawing/2014/main" id="{A8BC0484-EDCA-4238-A6FE-F43957449C5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40641" y="3695061"/>
            <a:ext cx="1655763" cy="1655763"/>
          </a:xfrm>
          <a:prstGeom prst="straightConnector1">
            <a:avLst/>
          </a:prstGeom>
          <a:noFill/>
          <a:ln w="0" cmpd="dbl" algn="ctr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932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6.0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graphicFrame>
        <p:nvGraphicFramePr>
          <p:cNvPr id="27" name="Group 132">
            <a:extLst>
              <a:ext uri="{FF2B5EF4-FFF2-40B4-BE49-F238E27FC236}">
                <a16:creationId xmlns:a16="http://schemas.microsoft.com/office/drawing/2014/main" id="{DF173D51-A594-4467-A90D-B79D4378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35460"/>
              </p:ext>
            </p:extLst>
          </p:nvPr>
        </p:nvGraphicFramePr>
        <p:xfrm>
          <a:off x="2963567" y="1837613"/>
          <a:ext cx="1223962" cy="3207465"/>
        </p:xfrm>
        <a:graphic>
          <a:graphicData uri="http://schemas.openxmlformats.org/drawingml/2006/table">
            <a:tbl>
              <a:tblPr firstRow="1"/>
              <a:tblGrid>
                <a:gridCol w="45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7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aixaDeTexto 4">
            <a:extLst>
              <a:ext uri="{FF2B5EF4-FFF2-40B4-BE49-F238E27FC236}">
                <a16:creationId xmlns:a16="http://schemas.microsoft.com/office/drawing/2014/main" id="{C443C99C-3861-4411-9BC4-CD6DCE85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365625"/>
            <a:ext cx="2916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Solução adequada</a:t>
            </a:r>
          </a:p>
        </p:txBody>
      </p:sp>
      <p:sp>
        <p:nvSpPr>
          <p:cNvPr id="2052" name="Título 5">
            <a:extLst>
              <a:ext uri="{FF2B5EF4-FFF2-40B4-BE49-F238E27FC236}">
                <a16:creationId xmlns:a16="http://schemas.microsoft.com/office/drawing/2014/main" id="{EF8B4749-BE9E-4FEF-B73C-AE65ED2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Outra Solução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483CF4-F937-4A11-8DF0-A9D504CA7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156" indent="0">
              <a:buNone/>
            </a:pPr>
            <a:r>
              <a:rPr lang="pt-BR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obterPonto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ponto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"Ponto %c\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n"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ponto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tCoordenada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 x :"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strike="dblStrike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pt-BR" sz="1600" b="0" strike="dblStrike" dirty="0" err="1">
                <a:solidFill>
                  <a:srgbClr val="808080"/>
                </a:solidFill>
                <a:highlight>
                  <a:srgbClr val="FFFFFF"/>
                </a:highlight>
              </a:rPr>
              <a:t>f"</a:t>
            </a:r>
            <a:r>
              <a:rPr lang="pt-BR" sz="1600" b="1" strike="dblStrike" dirty="0" err="1">
                <a:solidFill>
                  <a:srgbClr val="000080"/>
                </a:solidFill>
                <a:highlight>
                  <a:srgbClr val="FFFFFF"/>
                </a:highlight>
              </a:rPr>
              <a:t>,&amp;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	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"%f"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cX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pt-BR" sz="16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tCoordenada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 y"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strike="dblStrike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pt-BR" sz="1600" b="0" strike="dblStrike" dirty="0" err="1">
                <a:solidFill>
                  <a:srgbClr val="808080"/>
                </a:solidFill>
                <a:highlight>
                  <a:srgbClr val="FFFFFF"/>
                </a:highlight>
              </a:rPr>
              <a:t>f"</a:t>
            </a:r>
            <a:r>
              <a:rPr lang="pt-BR" sz="1600" b="1" strike="dblStrike" dirty="0" err="1">
                <a:solidFill>
                  <a:srgbClr val="000080"/>
                </a:solidFill>
                <a:highlight>
                  <a:srgbClr val="FFFFFF"/>
                </a:highlight>
              </a:rPr>
              <a:t>,&amp;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	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"%f"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cY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cX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600" b="0" strike="dblStrik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0" strike="dblStrike" dirty="0" err="1">
                <a:solidFill>
                  <a:srgbClr val="000000"/>
                </a:solidFill>
                <a:highlight>
                  <a:srgbClr val="FFFFFF"/>
                </a:highlight>
              </a:rPr>
              <a:t>cY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600" b="1" strike="dblStrike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600" b="0" strike="dblStrik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107156" indent="0">
              <a:buNone/>
            </a:pPr>
            <a:r>
              <a:rPr lang="pt-B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7156" indent="0">
              <a:buNone/>
            </a:pP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718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/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2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197614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8972"/>
              </p:ext>
            </p:extLst>
          </p:nvPr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30346"/>
              </p:ext>
            </p:extLst>
          </p:nvPr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2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2B5BB8D-11CA-4C02-98E1-D70924BD9F92}"/>
              </a:ext>
            </a:extLst>
          </p:cNvPr>
          <p:cNvCxnSpPr/>
          <p:nvPr/>
        </p:nvCxnSpPr>
        <p:spPr>
          <a:xfrm flipH="1" flipV="1">
            <a:off x="1972696" y="3343554"/>
            <a:ext cx="3434913" cy="118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40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F7AD7FB-91C7-47A1-9213-07C6DCF625E2}"/>
              </a:ext>
            </a:extLst>
          </p:cNvPr>
          <p:cNvGraphicFramePr>
            <a:graphicFrameLocks noGrp="1"/>
          </p:cNvGraphicFramePr>
          <p:nvPr/>
        </p:nvGraphicFramePr>
        <p:xfrm>
          <a:off x="2690168" y="1747838"/>
          <a:ext cx="1378562" cy="4648197"/>
        </p:xfrm>
        <a:graphic>
          <a:graphicData uri="http://schemas.openxmlformats.org/drawingml/2006/table">
            <a:tbl>
              <a:tblPr firstRow="1"/>
              <a:tblGrid>
                <a:gridCol w="48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obterPonto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    'A'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BB7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BB6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42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45" marR="91445" marT="43075" marB="4307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60084" marR="36008" marT="3391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77887" name="Elipse 46">
            <a:extLst>
              <a:ext uri="{FF2B5EF4-FFF2-40B4-BE49-F238E27FC236}">
                <a16:creationId xmlns:a16="http://schemas.microsoft.com/office/drawing/2014/main" id="{2544272F-4D04-4DCD-A926-8E3191E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95" y="3122689"/>
            <a:ext cx="503238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88" name="Elipse 47">
            <a:extLst>
              <a:ext uri="{FF2B5EF4-FFF2-40B4-BE49-F238E27FC236}">
                <a16:creationId xmlns:a16="http://schemas.microsoft.com/office/drawing/2014/main" id="{0D7315C2-C784-4DFB-8F47-688B8861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01" y="3579890"/>
            <a:ext cx="503238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cxnSp>
        <p:nvCxnSpPr>
          <p:cNvPr id="77889" name="Forma 40">
            <a:extLst>
              <a:ext uri="{FF2B5EF4-FFF2-40B4-BE49-F238E27FC236}">
                <a16:creationId xmlns:a16="http://schemas.microsoft.com/office/drawing/2014/main" id="{0E235533-59CC-4294-B221-04B23FC2F0C1}"/>
              </a:ext>
            </a:extLst>
          </p:cNvPr>
          <p:cNvCxnSpPr>
            <a:cxnSpLocks noChangeShapeType="1"/>
            <a:stCxn id="77887" idx="2"/>
          </p:cNvCxnSpPr>
          <p:nvPr/>
        </p:nvCxnSpPr>
        <p:spPr bwMode="auto">
          <a:xfrm rot="10800000">
            <a:off x="1902333" y="3233814"/>
            <a:ext cx="1655762" cy="6350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Forma 40">
            <a:extLst>
              <a:ext uri="{FF2B5EF4-FFF2-40B4-BE49-F238E27FC236}">
                <a16:creationId xmlns:a16="http://schemas.microsoft.com/office/drawing/2014/main" id="{2EF3DBD4-73B3-4E8C-A944-0460CA73C775}"/>
              </a:ext>
            </a:extLst>
          </p:cNvPr>
          <p:cNvCxnSpPr>
            <a:cxnSpLocks noChangeShapeType="1"/>
            <a:stCxn id="77888" idx="2"/>
          </p:cNvCxnSpPr>
          <p:nvPr/>
        </p:nvCxnSpPr>
        <p:spPr bwMode="auto">
          <a:xfrm rot="10800000" flipV="1">
            <a:off x="1929176" y="3686252"/>
            <a:ext cx="1584325" cy="66675"/>
          </a:xfrm>
          <a:prstGeom prst="bentConnector3">
            <a:avLst>
              <a:gd name="adj1" fmla="val 50001"/>
            </a:avLst>
          </a:prstGeom>
          <a:noFill/>
          <a:ln w="50800" algn="ctr">
            <a:solidFill>
              <a:srgbClr val="FFC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91" name="Grupo 27">
            <a:extLst>
              <a:ext uri="{FF2B5EF4-FFF2-40B4-BE49-F238E27FC236}">
                <a16:creationId xmlns:a16="http://schemas.microsoft.com/office/drawing/2014/main" id="{E91CC273-9B43-42EA-8A3A-9384CC3FC167}"/>
              </a:ext>
            </a:extLst>
          </p:cNvPr>
          <p:cNvGrpSpPr>
            <a:grpSpLocks/>
          </p:cNvGrpSpPr>
          <p:nvPr/>
        </p:nvGrpSpPr>
        <p:grpSpPr bwMode="auto">
          <a:xfrm>
            <a:off x="2765088" y="2890917"/>
            <a:ext cx="460574" cy="678522"/>
            <a:chOff x="1244551" y="2825381"/>
            <a:chExt cx="460424" cy="678332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C70EB14-0909-4CF0-A49F-64F8C9E816DF}"/>
                </a:ext>
              </a:extLst>
            </p:cNvPr>
            <p:cNvSpPr/>
            <p:nvPr/>
          </p:nvSpPr>
          <p:spPr bwMode="auto">
            <a:xfrm>
              <a:off x="1259033" y="2825381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cX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8EACA3-087D-48BA-97FD-83F31FFC1798}"/>
                </a:ext>
              </a:extLst>
            </p:cNvPr>
            <p:cNvSpPr/>
            <p:nvPr/>
          </p:nvSpPr>
          <p:spPr bwMode="auto">
            <a:xfrm>
              <a:off x="1244551" y="3260894"/>
              <a:ext cx="445942" cy="242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cY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2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24FDFC-1977-45FC-94C0-D06BCA113DE4}"/>
              </a:ext>
            </a:extLst>
          </p:cNvPr>
          <p:cNvSpPr/>
          <p:nvPr/>
        </p:nvSpPr>
        <p:spPr bwMode="auto">
          <a:xfrm>
            <a:off x="2799518" y="2508972"/>
            <a:ext cx="446087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400" b="1" dirty="0" err="1">
                <a:latin typeface="Calibri" pitchFamily="34" charset="0"/>
                <a:ea typeface="Lucida Sans Unicode" pitchFamily="34" charset="0"/>
              </a:rPr>
              <a:t>pto</a:t>
            </a:r>
            <a:endParaRPr lang="pt-BR" sz="1400" b="1" dirty="0">
              <a:latin typeface="Calibri" pitchFamily="34" charset="0"/>
              <a:ea typeface="Lucida Sans Unicode" pitchFamily="34" charset="0"/>
            </a:endParaRP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"%f"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2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2121E2A-19BA-4CE5-95E4-BB56BD10A172}"/>
              </a:ext>
            </a:extLst>
          </p:cNvPr>
          <p:cNvCxnSpPr/>
          <p:nvPr/>
        </p:nvCxnSpPr>
        <p:spPr>
          <a:xfrm flipH="1" flipV="1">
            <a:off x="1879475" y="3735616"/>
            <a:ext cx="3434913" cy="118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665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33">
            <a:extLst>
              <a:ext uri="{FF2B5EF4-FFF2-40B4-BE49-F238E27FC236}">
                <a16:creationId xmlns:a16="http://schemas.microsoft.com/office/drawing/2014/main" id="{1FA1DAC1-2440-448C-9CEA-D16B67C0EBE0}"/>
              </a:ext>
            </a:extLst>
          </p:cNvPr>
          <p:cNvSpPr txBox="1">
            <a:spLocks/>
          </p:cNvSpPr>
          <p:nvPr/>
        </p:nvSpPr>
        <p:spPr bwMode="auto">
          <a:xfrm>
            <a:off x="11168063" y="3175000"/>
            <a:ext cx="5572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b="1"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9" name="Group 132">
            <a:extLst>
              <a:ext uri="{FF2B5EF4-FFF2-40B4-BE49-F238E27FC236}">
                <a16:creationId xmlns:a16="http://schemas.microsoft.com/office/drawing/2014/main" id="{D8B3F445-CAAF-4E98-9196-629CB342A142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844675"/>
          <a:ext cx="1223962" cy="3200401"/>
        </p:xfrm>
        <a:graphic>
          <a:graphicData uri="http://schemas.openxmlformats.org/drawingml/2006/table">
            <a:tbl>
              <a:tblPr firstRow="1"/>
              <a:tblGrid>
                <a:gridCol w="39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main</a:t>
                      </a:r>
                      <a:endParaRPr kumimoji="0" lang="pt-BR" sz="2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2110" marB="421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35995" marR="35995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9.0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6.0 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AB2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AB1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?</a:t>
                      </a: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AB0</a:t>
                      </a:r>
                    </a:p>
                  </a:txBody>
                  <a:tcPr marL="91411" marR="91411" marT="42110" marB="4211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0" marR="143980" marT="33158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0">
                      <a:gsLst>
                        <a:gs pos="5300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upo 26">
            <a:extLst>
              <a:ext uri="{FF2B5EF4-FFF2-40B4-BE49-F238E27FC236}">
                <a16:creationId xmlns:a16="http://schemas.microsoft.com/office/drawing/2014/main" id="{A66F00CD-04F0-4DE9-878A-C739F488E9EC}"/>
              </a:ext>
            </a:extLst>
          </p:cNvPr>
          <p:cNvGrpSpPr/>
          <p:nvPr/>
        </p:nvGrpSpPr>
        <p:grpSpPr>
          <a:xfrm>
            <a:off x="755180" y="3050948"/>
            <a:ext cx="517350" cy="1602188"/>
            <a:chOff x="1187625" y="2851512"/>
            <a:chExt cx="517350" cy="1602188"/>
          </a:xfrm>
          <a:solidFill>
            <a:srgbClr val="00B050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45E0-8D02-4941-A3DA-1C15006EA66D}"/>
                </a:ext>
              </a:extLst>
            </p:cNvPr>
            <p:cNvSpPr/>
            <p:nvPr/>
          </p:nvSpPr>
          <p:spPr bwMode="auto">
            <a:xfrm>
              <a:off x="1187625" y="2851512"/>
              <a:ext cx="517350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382E878-2691-49F5-A1FB-2478DA62993D}"/>
                </a:ext>
              </a:extLst>
            </p:cNvPr>
            <p:cNvSpPr/>
            <p:nvPr/>
          </p:nvSpPr>
          <p:spPr bwMode="auto">
            <a:xfrm>
              <a:off x="1187625" y="3329806"/>
              <a:ext cx="504056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yA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537545-229C-4A35-86B8-9819CC67CF18}"/>
                </a:ext>
              </a:extLst>
            </p:cNvPr>
            <p:cNvSpPr/>
            <p:nvPr/>
          </p:nvSpPr>
          <p:spPr bwMode="auto">
            <a:xfrm>
              <a:off x="1246337" y="3761854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xB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2ED245-4F8A-42C7-A7E4-D5C8A56FDE10}"/>
                </a:ext>
              </a:extLst>
            </p:cNvPr>
            <p:cNvSpPr/>
            <p:nvPr/>
          </p:nvSpPr>
          <p:spPr bwMode="auto">
            <a:xfrm>
              <a:off x="1259632" y="4210490"/>
              <a:ext cx="445343" cy="24321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400" b="1" dirty="0" err="1">
                  <a:latin typeface="Calibri" pitchFamily="34" charset="0"/>
                  <a:ea typeface="Lucida Sans Unicode" pitchFamily="34" charset="0"/>
                </a:rPr>
                <a:t>yB</a:t>
              </a:r>
              <a:endParaRPr lang="pt-BR" sz="1400" b="1" dirty="0">
                <a:latin typeface="Calibri" pitchFamily="34" charset="0"/>
                <a:ea typeface="Lucida Sans Unicode" pitchFamily="34" charset="0"/>
              </a:endParaRPr>
            </a:p>
          </p:txBody>
        </p:sp>
      </p:grpSp>
      <p:sp>
        <p:nvSpPr>
          <p:cNvPr id="47173" name="Retângulo 103">
            <a:extLst>
              <a:ext uri="{FF2B5EF4-FFF2-40B4-BE49-F238E27FC236}">
                <a16:creationId xmlns:a16="http://schemas.microsoft.com/office/drawing/2014/main" id="{C5CFB078-A224-4A80-B50B-7C102935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41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dirty="0">
                <a:latin typeface="Calibri" pitchFamily="34" charset="0"/>
              </a:rPr>
              <a:t>	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obterPonto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 ‘A’,&amp;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xA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,&amp;</a:t>
            </a:r>
            <a:r>
              <a:rPr lang="pt-BR" altLang="pt-BR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xB</a:t>
            </a:r>
            <a:r>
              <a:rPr lang="pt-BR" altLang="pt-BR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77894" name="Título 20">
            <a:extLst>
              <a:ext uri="{FF2B5EF4-FFF2-40B4-BE49-F238E27FC236}">
                <a16:creationId xmlns:a16="http://schemas.microsoft.com/office/drawing/2014/main" id="{B9754295-CB74-400A-8823-965B234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 2 da </a:t>
            </a:r>
            <a:r>
              <a:rPr lang="pt-BR" altLang="pt-BR" dirty="0" err="1"/>
              <a:t>obterPonto</a:t>
            </a:r>
            <a:endParaRPr lang="pt-BR" altLang="pt-BR" dirty="0"/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BAB4F1B-6A7F-4493-BA49-E75465293849}"/>
              </a:ext>
            </a:extLst>
          </p:cNvPr>
          <p:cNvSpPr txBox="1">
            <a:spLocks/>
          </p:cNvSpPr>
          <p:nvPr/>
        </p:nvSpPr>
        <p:spPr>
          <a:xfrm>
            <a:off x="4688970" y="3496401"/>
            <a:ext cx="4317893" cy="277354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156" eaLnBrk="1" fontAlgn="auto" hangingPunct="1"/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obterPonto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1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1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1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1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"Ponto %c\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pt-BR" sz="12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200" kern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:"</a:t>
            </a:r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tCoordenada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y"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pt-BR" sz="1200" b="1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363" indent="254000" defTabSz="288000" eaLnBrk="1" fontAlgn="auto" hangingPunct="1"/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200" b="1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kern="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6363" indent="254000" defTabSz="288000" eaLnBrk="1" fontAlgn="auto" hangingPunct="1"/>
            <a:r>
              <a:rPr lang="pt-BR" sz="1200" kern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kern="0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kern="0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156" eaLnBrk="1" fontAlgn="auto" hangingPunct="1"/>
            <a:r>
              <a:rPr lang="pt-BR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/>
          </a:p>
        </p:txBody>
      </p:sp>
      <p:graphicFrame>
        <p:nvGraphicFramePr>
          <p:cNvPr id="27" name="Group 132">
            <a:extLst>
              <a:ext uri="{FF2B5EF4-FFF2-40B4-BE49-F238E27FC236}">
                <a16:creationId xmlns:a16="http://schemas.microsoft.com/office/drawing/2014/main" id="{DF173D51-A594-4467-A90D-B79D43781C84}"/>
              </a:ext>
            </a:extLst>
          </p:cNvPr>
          <p:cNvGraphicFramePr>
            <a:graphicFrameLocks noGrp="1"/>
          </p:cNvGraphicFramePr>
          <p:nvPr/>
        </p:nvGraphicFramePr>
        <p:xfrm>
          <a:off x="2963567" y="1837613"/>
          <a:ext cx="1223962" cy="3207465"/>
        </p:xfrm>
        <a:graphic>
          <a:graphicData uri="http://schemas.openxmlformats.org/drawingml/2006/table">
            <a:tbl>
              <a:tblPr firstRow="1"/>
              <a:tblGrid>
                <a:gridCol w="45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BB5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ea typeface="+mn-ea"/>
                          <a:cs typeface="Lucida Sans Unicode" pitchFamily="34" charset="0"/>
                          <a:sym typeface="Gill Sans"/>
                        </a:rPr>
                        <a:t>AB4</a:t>
                      </a:r>
                      <a:endParaRPr kumimoji="0" 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BB4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 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AB3</a:t>
                      </a: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BB3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5</a:t>
                      </a: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BB2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BB1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itchFamily="34" charset="0"/>
                          <a:sym typeface="Gill Sans"/>
                        </a:rPr>
                        <a:t>BB0</a:t>
                      </a:r>
                    </a:p>
                  </a:txBody>
                  <a:tcPr marL="91411" marR="91411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11" marR="91411" marT="45717" marB="457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122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b" anchorCtr="0">
            <a:noAutofit/>
          </a:bodyPr>
          <a:lstStyle/>
          <a:p>
            <a:r>
              <a:rPr lang="pt-BR" dirty="0"/>
              <a:t>Ativando a função </a:t>
            </a:r>
            <a:r>
              <a:rPr lang="pt-BR" dirty="0" err="1"/>
              <a:t>obterPonto</a:t>
            </a:r>
            <a:endParaRPr dirty="0"/>
          </a:p>
        </p:txBody>
      </p:sp>
      <p:sp>
        <p:nvSpPr>
          <p:cNvPr id="994" name="Google Shape;99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056" tIns="34519" rIns="69056" bIns="34519" anchor="t" anchorCtr="0">
            <a:noAutofit/>
          </a:bodyPr>
          <a:lstStyle/>
          <a:p>
            <a:pPr marL="257175" indent="-257175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math.h</a:t>
            </a:r>
            <a:r>
              <a:rPr lang="pt-BR" sz="1400" dirty="0"/>
              <a:t>&gt;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Distancia(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y1,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x2,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 y2){...}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calcPerim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yA,float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xB,float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yB,float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xC,float</a:t>
            </a:r>
            <a:r>
              <a:rPr lang="pt-BR" sz="1400" dirty="0">
                <a:solidFill>
                  <a:srgbClr val="002060"/>
                </a:solidFill>
              </a:rPr>
              <a:t>  </a:t>
            </a:r>
            <a:r>
              <a:rPr lang="pt-BR" sz="1400" dirty="0" err="1">
                <a:solidFill>
                  <a:srgbClr val="002060"/>
                </a:solidFill>
              </a:rPr>
              <a:t>yC</a:t>
            </a:r>
            <a:r>
              <a:rPr lang="pt-BR" sz="1400" dirty="0">
                <a:solidFill>
                  <a:srgbClr val="002060"/>
                </a:solidFill>
              </a:rPr>
              <a:t>){...}</a:t>
            </a:r>
            <a:endParaRPr sz="1400" dirty="0">
              <a:solidFill>
                <a:srgbClr val="002060"/>
              </a:solidFill>
            </a:endParaRPr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Moldura(</a:t>
            </a: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){....}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>
                <a:solidFill>
                  <a:srgbClr val="002060"/>
                </a:solidFill>
              </a:rPr>
              <a:t>void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ExibeDados</a:t>
            </a:r>
            <a:r>
              <a:rPr lang="pt-BR" sz="1400" dirty="0">
                <a:solidFill>
                  <a:srgbClr val="002060"/>
                </a:solidFill>
              </a:rPr>
              <a:t>( </a:t>
            </a:r>
            <a:r>
              <a:rPr lang="pt-BR" sz="1400" dirty="0" err="1">
                <a:solidFill>
                  <a:srgbClr val="002060"/>
                </a:solidFill>
              </a:rPr>
              <a:t>float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perimetro</a:t>
            </a:r>
            <a:r>
              <a:rPr lang="pt-BR" sz="1400" dirty="0">
                <a:solidFill>
                  <a:srgbClr val="002060"/>
                </a:solidFill>
              </a:rPr>
              <a:t>){…}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{      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xA</a:t>
            </a:r>
            <a:r>
              <a:rPr lang="pt-BR" sz="1400" dirty="0"/>
              <a:t>, </a:t>
            </a:r>
            <a:r>
              <a:rPr lang="pt-BR" sz="1400" dirty="0" err="1"/>
              <a:t>yA</a:t>
            </a:r>
            <a:r>
              <a:rPr lang="pt-BR" sz="1400" dirty="0"/>
              <a:t>, </a:t>
            </a:r>
            <a:r>
              <a:rPr lang="pt-BR" sz="1400" dirty="0" err="1"/>
              <a:t>xB</a:t>
            </a:r>
            <a:r>
              <a:rPr lang="pt-BR" sz="1400" dirty="0"/>
              <a:t>, </a:t>
            </a:r>
            <a:r>
              <a:rPr lang="pt-BR" sz="1400" dirty="0" err="1"/>
              <a:t>yB</a:t>
            </a:r>
            <a:r>
              <a:rPr lang="pt-BR" sz="1400" dirty="0"/>
              <a:t>, </a:t>
            </a:r>
            <a:r>
              <a:rPr lang="pt-BR" sz="1400" dirty="0" err="1"/>
              <a:t>xC</a:t>
            </a:r>
            <a:r>
              <a:rPr lang="pt-BR" sz="1400" dirty="0"/>
              <a:t>, </a:t>
            </a:r>
            <a:r>
              <a:rPr lang="pt-BR" sz="1400" dirty="0" err="1"/>
              <a:t>yC</a:t>
            </a:r>
            <a:r>
              <a:rPr lang="pt-BR" sz="1400" dirty="0"/>
              <a:t>,  </a:t>
            </a:r>
            <a:r>
              <a:rPr lang="pt-BR" sz="1400" dirty="0" err="1"/>
              <a:t>perim</a:t>
            </a:r>
            <a:r>
              <a:rPr lang="pt-BR" sz="1400" dirty="0"/>
              <a:t>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  	/* Obter pontos*/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 </a:t>
            </a:r>
            <a:r>
              <a:rPr lang="pt-BR" sz="1400" dirty="0" err="1">
                <a:solidFill>
                  <a:srgbClr val="7030A0"/>
                </a:solidFill>
              </a:rPr>
              <a:t>obterPonto</a:t>
            </a:r>
            <a:r>
              <a:rPr lang="pt-BR" sz="1400" dirty="0">
                <a:solidFill>
                  <a:srgbClr val="7030A0"/>
                </a:solidFill>
              </a:rPr>
              <a:t>(&amp;</a:t>
            </a:r>
            <a:r>
              <a:rPr lang="pt-BR" sz="1400" dirty="0" err="1">
                <a:solidFill>
                  <a:srgbClr val="7030A0"/>
                </a:solidFill>
              </a:rPr>
              <a:t>xA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yA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 	 </a:t>
            </a:r>
            <a:r>
              <a:rPr lang="pt-BR" sz="1400" dirty="0" err="1">
                <a:solidFill>
                  <a:srgbClr val="7030A0"/>
                </a:solidFill>
              </a:rPr>
              <a:t>obterPonto</a:t>
            </a:r>
            <a:r>
              <a:rPr lang="pt-BR" sz="1400" dirty="0">
                <a:solidFill>
                  <a:srgbClr val="7030A0"/>
                </a:solidFill>
              </a:rPr>
              <a:t>(&amp;</a:t>
            </a:r>
            <a:r>
              <a:rPr lang="pt-BR" sz="1400" dirty="0" err="1">
                <a:solidFill>
                  <a:srgbClr val="7030A0"/>
                </a:solidFill>
              </a:rPr>
              <a:t>xB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yB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7030A0"/>
                </a:solidFill>
              </a:rPr>
              <a:t>	 </a:t>
            </a:r>
            <a:r>
              <a:rPr lang="pt-BR" sz="1400" dirty="0" err="1">
                <a:solidFill>
                  <a:srgbClr val="7030A0"/>
                </a:solidFill>
              </a:rPr>
              <a:t>obterPonto</a:t>
            </a:r>
            <a:r>
              <a:rPr lang="pt-BR" sz="1400" dirty="0">
                <a:solidFill>
                  <a:srgbClr val="7030A0"/>
                </a:solidFill>
              </a:rPr>
              <a:t>(&amp;</a:t>
            </a:r>
            <a:r>
              <a:rPr lang="pt-BR" sz="1400" dirty="0" err="1">
                <a:solidFill>
                  <a:srgbClr val="7030A0"/>
                </a:solidFill>
              </a:rPr>
              <a:t>xC</a:t>
            </a:r>
            <a:r>
              <a:rPr lang="pt-BR" sz="1400" dirty="0">
                <a:solidFill>
                  <a:srgbClr val="7030A0"/>
                </a:solidFill>
              </a:rPr>
              <a:t>,&amp;</a:t>
            </a:r>
            <a:r>
              <a:rPr lang="pt-BR" sz="1400" dirty="0" err="1">
                <a:solidFill>
                  <a:srgbClr val="7030A0"/>
                </a:solidFill>
              </a:rPr>
              <a:t>yC</a:t>
            </a:r>
            <a:r>
              <a:rPr lang="pt-BR" sz="1400" dirty="0">
                <a:solidFill>
                  <a:srgbClr val="7030A0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rgbClr val="595959"/>
                </a:solidFill>
              </a:rPr>
              <a:t>	/* Calcula Perímetro */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>
                <a:solidFill>
                  <a:srgbClr val="AA001A"/>
                </a:solidFill>
              </a:rPr>
              <a:t>perim</a:t>
            </a:r>
            <a:r>
              <a:rPr lang="pt-BR" sz="1400" dirty="0">
                <a:solidFill>
                  <a:srgbClr val="AA001A"/>
                </a:solidFill>
              </a:rPr>
              <a:t>= </a:t>
            </a:r>
            <a:r>
              <a:rPr lang="pt-BR" sz="1400" dirty="0" err="1">
                <a:solidFill>
                  <a:srgbClr val="AA001A"/>
                </a:solidFill>
              </a:rPr>
              <a:t>calcPerim</a:t>
            </a:r>
            <a:r>
              <a:rPr lang="pt-BR" sz="1400" dirty="0">
                <a:solidFill>
                  <a:srgbClr val="AA001A"/>
                </a:solidFill>
              </a:rPr>
              <a:t>(</a:t>
            </a:r>
            <a:r>
              <a:rPr lang="pt-BR" sz="1400" dirty="0" err="1">
                <a:solidFill>
                  <a:srgbClr val="AA001A"/>
                </a:solidFill>
              </a:rPr>
              <a:t>xA,yA,xB,yB,xC,yC</a:t>
            </a:r>
            <a:r>
              <a:rPr lang="pt-BR" sz="1400" dirty="0">
                <a:solidFill>
                  <a:srgbClr val="AA001A"/>
                </a:solidFill>
              </a:rPr>
              <a:t>)</a:t>
            </a:r>
            <a:r>
              <a:rPr lang="pt-BR" sz="1400" dirty="0">
                <a:solidFill>
                  <a:srgbClr val="595959"/>
                </a:solidFill>
              </a:rPr>
              <a:t> 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>
                <a:solidFill>
                  <a:schemeClr val="dk2"/>
                </a:solidFill>
              </a:rPr>
              <a:t>	</a:t>
            </a:r>
            <a:r>
              <a:rPr lang="pt-BR" sz="1400" dirty="0" err="1">
                <a:solidFill>
                  <a:schemeClr val="dk2"/>
                </a:solidFill>
              </a:rPr>
              <a:t>ExibeDados</a:t>
            </a:r>
            <a:r>
              <a:rPr lang="pt-BR" sz="1400" dirty="0">
                <a:solidFill>
                  <a:schemeClr val="dk2"/>
                </a:solidFill>
              </a:rPr>
              <a:t>(</a:t>
            </a:r>
            <a:r>
              <a:rPr lang="pt-BR" sz="1400" dirty="0" err="1">
                <a:solidFill>
                  <a:schemeClr val="dk2"/>
                </a:solidFill>
              </a:rPr>
              <a:t>perim</a:t>
            </a:r>
            <a:r>
              <a:rPr lang="pt-BR" sz="1400" dirty="0">
                <a:solidFill>
                  <a:schemeClr val="dk2"/>
                </a:solidFill>
              </a:rPr>
              <a:t>);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	</a:t>
            </a:r>
            <a:r>
              <a:rPr lang="pt-BR" sz="1400" dirty="0" err="1"/>
              <a:t>return</a:t>
            </a:r>
            <a:r>
              <a:rPr lang="pt-BR" sz="1400" dirty="0"/>
              <a:t> 0;	</a:t>
            </a:r>
            <a:endParaRPr sz="1400" dirty="0"/>
          </a:p>
          <a:p>
            <a:pPr marL="257175" indent="-257175">
              <a:spcBef>
                <a:spcPts val="150"/>
              </a:spcBef>
              <a:buNone/>
            </a:pPr>
            <a:r>
              <a:rPr lang="pt-BR" sz="1400" dirty="0"/>
              <a:t>}</a:t>
            </a:r>
            <a:endParaRPr sz="1400" dirty="0"/>
          </a:p>
        </p:txBody>
      </p:sp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DCB69BF8-4590-4DC8-82EE-DD06539027AB}"/>
              </a:ext>
            </a:extLst>
          </p:cNvPr>
          <p:cNvSpPr/>
          <p:nvPr/>
        </p:nvSpPr>
        <p:spPr>
          <a:xfrm rot="10800000">
            <a:off x="3635895" y="3789040"/>
            <a:ext cx="911487" cy="360040"/>
          </a:xfrm>
          <a:prstGeom prst="stripedRightArrow">
            <a:avLst>
              <a:gd name="adj1" fmla="val 42304"/>
              <a:gd name="adj2" fmla="val 1077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5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1DA6BB2-C929-40AD-8E23-DA577851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26911"/>
              </p:ext>
            </p:extLst>
          </p:nvPr>
        </p:nvGraphicFramePr>
        <p:xfrm>
          <a:off x="161925" y="944880"/>
          <a:ext cx="8820150" cy="5151238"/>
        </p:xfrm>
        <a:graphic>
          <a:graphicData uri="http://schemas.openxmlformats.org/drawingml/2006/table">
            <a:tbl>
              <a:tblPr/>
              <a:tblGrid>
                <a:gridCol w="140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20">
                <a:tc>
                  <a:txBody>
                    <a:bodyPr/>
                    <a:lstStyle/>
                    <a:p>
                      <a:pPr marL="825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Tipo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Operador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Objetivo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445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Exemplo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0">
                <a:tc rowSpan="3"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Lógicos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&amp;&amp;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"e"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lógico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&gt; 1) &amp;&amp; (b &lt; 1)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||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"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lógico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&gt; 1) || (b &lt; 1)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!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não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inversão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!(a &gt; 2)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0">
                <a:tc rowSpan="6"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Relacionais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Comparação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==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igual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== 0)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!=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diferente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de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!= 0)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&lt;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menor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que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&lt; 0)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&gt;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maior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que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&gt; 0) "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&lt;=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menor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igual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&lt;= 0)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&gt;=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maior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ou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igual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&gt;= 0)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40">
                <a:tc rowSpan="2"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Referência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Apontadores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)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antes do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nome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variáveis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&amp;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Retorna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o "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endereço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de"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a;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//var.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inteira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*p;  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declaração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ponteiro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&amp;a;  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atribui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endereço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a</a:t>
                      </a: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984250" marR="0" lvl="0" indent="-923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 = 2;  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atribui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2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local</a:t>
                      </a:r>
                    </a:p>
                    <a:p>
                      <a:pPr marL="984250" marR="0" lvl="0" indent="-923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apontado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por p;</a:t>
                      </a: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6032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aponta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o</a:t>
                      </a: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6032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//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endereçode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então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recebe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2.</a:t>
                      </a: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887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*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Retorna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o "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conteúdo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de"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948" name="Título 2">
            <a:extLst>
              <a:ext uri="{FF2B5EF4-FFF2-40B4-BE49-F238E27FC236}">
                <a16:creationId xmlns:a16="http://schemas.microsoft.com/office/drawing/2014/main" id="{E8CA6D96-ED83-471A-B18A-05CF12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Operadores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061D600-C4CF-4CEE-BBCF-0BA3ED76B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defRPr/>
            </a:pP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endereços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7938"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7938"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fornecidos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-360363"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Ex.:    </a:t>
            </a:r>
          </a:p>
          <a:p>
            <a:pPr marL="360363" indent="-360363"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("%</a:t>
            </a:r>
            <a:r>
              <a:rPr lang="en-US" sz="1400" dirty="0" err="1">
                <a:latin typeface="Courier New" panose="02070309020205020404" pitchFamily="49" charset="0"/>
                <a:cs typeface="Courier New" pitchFamily="49" charset="0"/>
              </a:rPr>
              <a:t>d",&amp;n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360363" indent="-360363"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("%d %f %</a:t>
            </a:r>
            <a:r>
              <a:rPr lang="en-US" sz="1400" dirty="0" err="1">
                <a:latin typeface="Courier New" panose="02070309020205020404" pitchFamily="49" charset="0"/>
                <a:cs typeface="Courier New" pitchFamily="49" charset="0"/>
              </a:rPr>
              <a:t>c",&amp;h,&amp;m,&amp;l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itchFamily="49" charset="0"/>
            </a:endParaRPr>
          </a:p>
          <a:p>
            <a:endParaRPr lang="pt-BR" dirty="0"/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52566CD3-80CF-416E-BBFE-017AADED6BC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96975"/>
            <a:ext cx="2663825" cy="431800"/>
            <a:chOff x="1022" y="217"/>
            <a:chExt cx="10199" cy="274"/>
          </a:xfrm>
        </p:grpSpPr>
        <p:sp>
          <p:nvSpPr>
            <p:cNvPr id="39986" name="Rectangle 6">
              <a:extLst>
                <a:ext uri="{FF2B5EF4-FFF2-40B4-BE49-F238E27FC236}">
                  <a16:creationId xmlns:a16="http://schemas.microsoft.com/office/drawing/2014/main" id="{5723E8E8-C3DC-4B10-9D3C-15F33D00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26"/>
              <a:ext cx="10189" cy="25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87" name="Line 5">
              <a:extLst>
                <a:ext uri="{FF2B5EF4-FFF2-40B4-BE49-F238E27FC236}">
                  <a16:creationId xmlns:a16="http://schemas.microsoft.com/office/drawing/2014/main" id="{922C63F1-1C8F-4412-8E4E-625D1AFFC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221"/>
              <a:ext cx="10189" cy="0"/>
            </a:xfrm>
            <a:prstGeom prst="line">
              <a:avLst/>
            </a:prstGeom>
            <a:noFill/>
            <a:ln w="457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8" name="Line 4">
              <a:extLst>
                <a:ext uri="{FF2B5EF4-FFF2-40B4-BE49-F238E27FC236}">
                  <a16:creationId xmlns:a16="http://schemas.microsoft.com/office/drawing/2014/main" id="{D8ED422E-EEF3-4395-8B4C-2F95B1B4C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485"/>
              <a:ext cx="10189" cy="0"/>
            </a:xfrm>
            <a:prstGeom prst="line">
              <a:avLst/>
            </a:prstGeom>
            <a:noFill/>
            <a:ln w="533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347" name="Text Box 3">
              <a:extLst>
                <a:ext uri="{FF2B5EF4-FFF2-40B4-BE49-F238E27FC236}">
                  <a16:creationId xmlns:a16="http://schemas.microsoft.com/office/drawing/2014/main" id="{C2419B49-6A26-467F-AE63-BCA4AB483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221"/>
              <a:ext cx="1018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2400" b="1" dirty="0" err="1">
                  <a:latin typeface="+mn-lt"/>
                  <a:ea typeface="Courier New" pitchFamily="49" charset="0"/>
                  <a:cs typeface="Courier New" pitchFamily="49" charset="0"/>
                </a:rPr>
                <a:t>Entrada</a:t>
              </a:r>
              <a:r>
                <a:rPr lang="en-US" sz="2400" b="1" dirty="0">
                  <a:latin typeface="+mn-lt"/>
                  <a:ea typeface="Courier New" pitchFamily="49" charset="0"/>
                  <a:cs typeface="Courier New" pitchFamily="49" charset="0"/>
                </a:rPr>
                <a:t> 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9939" name="Text Box 1">
            <a:extLst>
              <a:ext uri="{FF2B5EF4-FFF2-40B4-BE49-F238E27FC236}">
                <a16:creationId xmlns:a16="http://schemas.microsoft.com/office/drawing/2014/main" id="{714385D6-F0F5-4421-A8BC-C38EE30E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593725"/>
            <a:ext cx="18018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6CE23162-BFBF-45BD-9692-9990E5A8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988"/>
            <a:ext cx="1128713" cy="76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4016" tIns="304704" rIns="533232" bIns="17774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9976" name="Text Box 11">
            <a:extLst>
              <a:ext uri="{FF2B5EF4-FFF2-40B4-BE49-F238E27FC236}">
                <a16:creationId xmlns:a16="http://schemas.microsoft.com/office/drawing/2014/main" id="{BE66F75C-C6F7-45C6-A6D6-739FAAD8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593725"/>
            <a:ext cx="18018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9977" name="CaixaDeTexto 17">
            <a:extLst>
              <a:ext uri="{FF2B5EF4-FFF2-40B4-BE49-F238E27FC236}">
                <a16:creationId xmlns:a16="http://schemas.microsoft.com/office/drawing/2014/main" id="{0D546BCD-3CD4-4260-96D4-2DAAC8081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860800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9979" name="Título 14">
            <a:extLst>
              <a:ext uri="{FF2B5EF4-FFF2-40B4-BE49-F238E27FC236}">
                <a16:creationId xmlns:a16="http://schemas.microsoft.com/office/drawing/2014/main" id="{E98736C4-33E0-4A02-8DF8-06F608D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Entrada e Saída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80672C-F8EE-4018-8BFC-76C287497B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defRPr/>
            </a:pP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0"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0"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saída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0"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determinado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Ex.:	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itchFamily="49" charset="0"/>
              </a:rPr>
              <a:t>Inteiro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 = %</a:t>
            </a:r>
            <a:r>
              <a:rPr lang="en-US" sz="1400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itchFamily="49" charset="0"/>
              </a:rPr>
              <a:t> Real = %f\n", 33, 5.3);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980" name="Group 2">
            <a:extLst>
              <a:ext uri="{FF2B5EF4-FFF2-40B4-BE49-F238E27FC236}">
                <a16:creationId xmlns:a16="http://schemas.microsoft.com/office/drawing/2014/main" id="{3CF41D99-E9B4-437E-8F79-2DC38B9AB4E6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1119185"/>
            <a:ext cx="2660650" cy="415925"/>
            <a:chOff x="1027" y="221"/>
            <a:chExt cx="10189" cy="264"/>
          </a:xfrm>
        </p:grpSpPr>
        <p:sp>
          <p:nvSpPr>
            <p:cNvPr id="39982" name="Rectangle 6">
              <a:extLst>
                <a:ext uri="{FF2B5EF4-FFF2-40B4-BE49-F238E27FC236}">
                  <a16:creationId xmlns:a16="http://schemas.microsoft.com/office/drawing/2014/main" id="{4A97B000-8CBC-460C-A8D0-119E69FC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26"/>
              <a:ext cx="10189" cy="25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83" name="Line 5">
              <a:extLst>
                <a:ext uri="{FF2B5EF4-FFF2-40B4-BE49-F238E27FC236}">
                  <a16:creationId xmlns:a16="http://schemas.microsoft.com/office/drawing/2014/main" id="{27DE696D-FADF-4AA6-941D-C12B9530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221"/>
              <a:ext cx="10189" cy="0"/>
            </a:xfrm>
            <a:prstGeom prst="line">
              <a:avLst/>
            </a:prstGeom>
            <a:noFill/>
            <a:ln w="457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4" name="Line 4">
              <a:extLst>
                <a:ext uri="{FF2B5EF4-FFF2-40B4-BE49-F238E27FC236}">
                  <a16:creationId xmlns:a16="http://schemas.microsoft.com/office/drawing/2014/main" id="{FE279F68-8492-4367-8D2B-DD7678B5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485"/>
              <a:ext cx="10189" cy="0"/>
            </a:xfrm>
            <a:prstGeom prst="line">
              <a:avLst/>
            </a:prstGeom>
            <a:noFill/>
            <a:ln w="533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9D71ECD3-A30E-4FE7-8A89-BB2650FC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" y="221"/>
              <a:ext cx="1018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2400" b="1" dirty="0" err="1">
                  <a:latin typeface="+mn-lt"/>
                  <a:ea typeface="Courier New" pitchFamily="49" charset="0"/>
                  <a:cs typeface="Courier New" pitchFamily="49" charset="0"/>
                </a:rPr>
                <a:t>Saída</a:t>
              </a:r>
              <a:endParaRPr lang="en-US" sz="2400" dirty="0">
                <a:latin typeface="+mn-lt"/>
              </a:endParaRPr>
            </a:p>
          </p:txBody>
        </p:sp>
      </p:grp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0D73785-4FF7-4EE3-B2F4-7C68F157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12820"/>
              </p:ext>
            </p:extLst>
          </p:nvPr>
        </p:nvGraphicFramePr>
        <p:xfrm>
          <a:off x="3189216" y="3886337"/>
          <a:ext cx="3159125" cy="2700004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9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%c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char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%d ou %i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int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9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%u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unsigned int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9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%f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double ou float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%e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double ou float (científico)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59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%s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cadeia de caracteres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\n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quebra de linha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\t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tabulação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030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\"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caractere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"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030">
                <a:tc>
                  <a:txBody>
                    <a:bodyPr/>
                    <a:lstStyle/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\\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caractere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 \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1490474489</TotalTime>
  <Pages>84</Pages>
  <Words>8448</Words>
  <Application>Microsoft Office PowerPoint</Application>
  <PresentationFormat>Apresentação na tela (4:3)</PresentationFormat>
  <Paragraphs>2137</Paragraphs>
  <Slides>79</Slides>
  <Notes>52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92" baseType="lpstr">
      <vt:lpstr>Arial</vt:lpstr>
      <vt:lpstr>Calibri</vt:lpstr>
      <vt:lpstr>Comic Sans MS</vt:lpstr>
      <vt:lpstr>Courier New</vt:lpstr>
      <vt:lpstr>Gill Sans</vt:lpstr>
      <vt:lpstr>Monotype Sorts</vt:lpstr>
      <vt:lpstr>Noto Sans Symbols</vt:lpstr>
      <vt:lpstr>Tahoma</vt:lpstr>
      <vt:lpstr>Times New Roman</vt:lpstr>
      <vt:lpstr>Wingdings</vt:lpstr>
      <vt:lpstr>2_barazula</vt:lpstr>
      <vt:lpstr>barazula</vt:lpstr>
      <vt:lpstr>Clip</vt:lpstr>
      <vt:lpstr>Revisão</vt:lpstr>
      <vt:lpstr>Programa</vt:lpstr>
      <vt:lpstr>Estrutura de um programa em C</vt:lpstr>
      <vt:lpstr>Diretivas de pré-processamento</vt:lpstr>
      <vt:lpstr>Tipos de dados primitivos</vt:lpstr>
      <vt:lpstr>Declaração de variáveis</vt:lpstr>
      <vt:lpstr>Operadores </vt:lpstr>
      <vt:lpstr>Operadores</vt:lpstr>
      <vt:lpstr>Entrada e Saída</vt:lpstr>
      <vt:lpstr>Tomada de Decisão</vt:lpstr>
      <vt:lpstr>Tomada de Decisão</vt:lpstr>
      <vt:lpstr>Repetição</vt:lpstr>
      <vt:lpstr>Sub Rotinas</vt:lpstr>
      <vt:lpstr>Exemplo 1</vt:lpstr>
      <vt:lpstr>Analisando a Solução</vt:lpstr>
      <vt:lpstr>Funções e Procedimentos</vt:lpstr>
      <vt:lpstr>Funções em C</vt:lpstr>
      <vt:lpstr>Programando com funções</vt:lpstr>
      <vt:lpstr>A função main e outras funções</vt:lpstr>
      <vt:lpstr>Fluxo de Execução</vt:lpstr>
      <vt:lpstr>Estrutura de uma função</vt:lpstr>
      <vt:lpstr>Usando Funções</vt:lpstr>
      <vt:lpstr>Usando Funções</vt:lpstr>
      <vt:lpstr>Construindo as funções do exemplo</vt:lpstr>
      <vt:lpstr>Analisando a Solução</vt:lpstr>
      <vt:lpstr>Criando a função para cálculo da distância</vt:lpstr>
      <vt:lpstr>Função detDistancia</vt:lpstr>
      <vt:lpstr>Criando a função calcPerim()</vt:lpstr>
      <vt:lpstr>Criando a função calcPerim()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   ativando a Tarefa: Calcular perímetro</vt:lpstr>
      <vt:lpstr>   Tarefa: Exibe Dados</vt:lpstr>
      <vt:lpstr>   Tarefa: Exibe Dados</vt:lpstr>
      <vt:lpstr>Tarefa: Exibe Dados</vt:lpstr>
      <vt:lpstr>ProgPerimetro.c</vt:lpstr>
      <vt:lpstr>Parâmetros x Argumentos</vt:lpstr>
      <vt:lpstr>Resumo: Escopo das Variáveis</vt:lpstr>
      <vt:lpstr>Funções: Resumo</vt:lpstr>
      <vt:lpstr>ProgPerimetro.c: Tarefa obter pontos?</vt:lpstr>
      <vt:lpstr>Como fazer?</vt:lpstr>
      <vt:lpstr>Ponteiros</vt:lpstr>
      <vt:lpstr>Declaração de Ponteiros</vt:lpstr>
      <vt:lpstr>Operadores de Ponteiros</vt:lpstr>
      <vt:lpstr>Ponteiros</vt:lpstr>
      <vt:lpstr>Ponteiros: Atribuição</vt:lpstr>
      <vt:lpstr>Ponteiros: Aritmética</vt:lpstr>
      <vt:lpstr>Aplicação de ponteiros na comunicação de funções</vt:lpstr>
      <vt:lpstr>Passagem de Parâmetros</vt:lpstr>
      <vt:lpstr>Passagem de endereços para funções</vt:lpstr>
      <vt:lpstr>Passagem de endereços para funções: Simulação da função g</vt:lpstr>
      <vt:lpstr>Simulação da função g</vt:lpstr>
      <vt:lpstr>Simulação da função g</vt:lpstr>
      <vt:lpstr>Simulação da função g</vt:lpstr>
      <vt:lpstr>Simulação da função g</vt:lpstr>
      <vt:lpstr>Simulação da função g</vt:lpstr>
      <vt:lpstr>Passagem de endereço como parâmetro de função</vt:lpstr>
      <vt:lpstr>Voltando à tarefa de  obter os pontos</vt:lpstr>
      <vt:lpstr>Uma Solução</vt:lpstr>
      <vt:lpstr>Simulação da obterPonto</vt:lpstr>
      <vt:lpstr>Simulação da obterPonto</vt:lpstr>
      <vt:lpstr>Simulação da obterPonto</vt:lpstr>
      <vt:lpstr>Simulação da obterPonto</vt:lpstr>
      <vt:lpstr>Outra Solução</vt:lpstr>
      <vt:lpstr>Simulação 2 da obterPonto</vt:lpstr>
      <vt:lpstr>Simulação 2 da obterPonto</vt:lpstr>
      <vt:lpstr>Simulação 2 da obterPonto</vt:lpstr>
      <vt:lpstr>Simulação 2 da obterPonto</vt:lpstr>
      <vt:lpstr>Ativando a função obterPonto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Ferlin</cp:lastModifiedBy>
  <cp:revision>519</cp:revision>
  <cp:lastPrinted>2001-08-02T21:14:16Z</cp:lastPrinted>
  <dcterms:created xsi:type="dcterms:W3CDTF">1997-02-24T10:12:52Z</dcterms:created>
  <dcterms:modified xsi:type="dcterms:W3CDTF">2021-09-04T02:31:00Z</dcterms:modified>
</cp:coreProperties>
</file>