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6" r:id="rId3"/>
    <p:sldId id="267" r:id="rId4"/>
    <p:sldId id="268" r:id="rId5"/>
    <p:sldId id="269" r:id="rId6"/>
    <p:sldId id="270" r:id="rId7"/>
    <p:sldId id="271" r:id="rId8"/>
    <p:sldId id="274" r:id="rId9"/>
    <p:sldId id="280" r:id="rId10"/>
    <p:sldId id="279" r:id="rId11"/>
    <p:sldId id="278" r:id="rId12"/>
    <p:sldId id="277" r:id="rId13"/>
    <p:sldId id="276" r:id="rId14"/>
    <p:sldId id="275" r:id="rId15"/>
    <p:sldId id="273"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75" d="100"/>
          <a:sy n="75" d="100"/>
        </p:scale>
        <p:origin x="45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pt-BR" smtClean="0"/>
              <a:t>Clique para editar o título mestre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9/22/2020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pt-BR" smtClean="0"/>
              <a:t>Clique para editar o título mestre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smtClean="0"/>
              <a:t>Clique para editar o texto mestre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9/22/2020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pt-BR" smtClean="0"/>
              <a:t>Clique para editar o título mestre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smtClean="0"/>
              <a:t>Clique para editar o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9/22/2020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pt-BR" smtClean="0"/>
              <a:t>Clique para editar o título mestre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smtClean="0"/>
              <a:t>Clique para editar o texto mestre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smtClean="0"/>
              <a:t>Clique para editar o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9/22/2020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pt-BR" smtClean="0"/>
              <a:t>Clique para editar o título mestre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smtClean="0"/>
              <a:t>Clique para editar o texto mestre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smtClean="0"/>
              <a:t>Clique para editar o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9/22/2020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pt-BR" smtClean="0"/>
              <a:t>Clique para editar o título mestre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9/22/2020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pt-BR" smtClean="0"/>
              <a:t>Clique para editar o título mestre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pt-BR" smtClean="0"/>
              <a:t>Clique para editar o título mestre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9/22/2020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9/22/2020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9/22/2020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blog.mettzer.com/pesquisa-acao/"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blog.mettzer.com/pesquisa-participant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blog.mettzer.com/pesquisa-survey/"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blog.mettzer.com/coleta-de-dados/" TargetMode="External"/><Relationship Id="rId2" Type="http://schemas.openxmlformats.org/officeDocument/2006/relationships/hyperlink" Target="https://blog.mettzer.com/pesquisa-de-levantamento/"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blog.mettzer.com/pesquisa-ex-post-facto/"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blog.mettzer.com/pesquisa-bibliografica/"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blog.mettzer.com/pesquisa-de-campo/"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blog.mettzer.com/pesquisa-etnografic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pt-BR" b="1" dirty="0" smtClean="0"/>
              <a:t>Metodologia da Pesquisa</a:t>
            </a:r>
            <a:r>
              <a:rPr lang="pt-BR" dirty="0"/>
              <a:t/>
            </a:r>
            <a:br>
              <a:rPr lang="pt-BR" dirty="0"/>
            </a:br>
            <a:endParaRPr lang="pt-BR" b="1" dirty="0"/>
          </a:p>
        </p:txBody>
      </p:sp>
      <p:sp>
        <p:nvSpPr>
          <p:cNvPr id="3" name="Subtítulo 2"/>
          <p:cNvSpPr>
            <a:spLocks noGrp="1"/>
          </p:cNvSpPr>
          <p:nvPr>
            <p:ph type="subTitle" idx="1"/>
          </p:nvPr>
        </p:nvSpPr>
        <p:spPr/>
        <p:txBody>
          <a:bodyPr>
            <a:normAutofit fontScale="92500" lnSpcReduction="10000"/>
          </a:bodyPr>
          <a:lstStyle/>
          <a:p>
            <a:pPr algn="r"/>
            <a:r>
              <a:rPr lang="pt-BR" b="1" i="1" dirty="0"/>
              <a:t>Rute Candida de Freitas</a:t>
            </a:r>
            <a:r>
              <a:rPr lang="pt-BR" dirty="0"/>
              <a:t/>
            </a:r>
            <a:br>
              <a:rPr lang="pt-BR" dirty="0"/>
            </a:br>
            <a:r>
              <a:rPr lang="pt-BR" i="1" dirty="0" smtClean="0"/>
              <a:t>Mestre </a:t>
            </a:r>
            <a:r>
              <a:rPr lang="pt-BR" i="1" dirty="0"/>
              <a:t>em Educação Especial </a:t>
            </a:r>
            <a:r>
              <a:rPr lang="pt-BR" dirty="0"/>
              <a:t/>
            </a:r>
            <a:br>
              <a:rPr lang="pt-BR" dirty="0"/>
            </a:br>
            <a:r>
              <a:rPr lang="pt-BR" i="1" dirty="0"/>
              <a:t>FAETERJ-RIO</a:t>
            </a:r>
            <a:r>
              <a:rPr lang="pt-BR" dirty="0"/>
              <a:t/>
            </a:r>
            <a:br>
              <a:rPr lang="pt-BR" dirty="0"/>
            </a:br>
            <a:r>
              <a:rPr lang="pt-BR" dirty="0" smtClean="0"/>
              <a:t>2020</a:t>
            </a:r>
            <a:endParaRPr lang="pt-BR" dirty="0"/>
          </a:p>
        </p:txBody>
      </p:sp>
    </p:spTree>
    <p:extLst>
      <p:ext uri="{BB962C8B-B14F-4D97-AF65-F5344CB8AC3E}">
        <p14:creationId xmlns:p14="http://schemas.microsoft.com/office/powerpoint/2010/main" val="1636700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Pesquisa-ação</a:t>
            </a:r>
            <a:br>
              <a:rPr lang="pt-BR" b="1" dirty="0"/>
            </a:br>
            <a:endParaRPr lang="pt-BR" dirty="0"/>
          </a:p>
        </p:txBody>
      </p:sp>
      <p:sp>
        <p:nvSpPr>
          <p:cNvPr id="3" name="Espaço Reservado para Conteúdo 2"/>
          <p:cNvSpPr>
            <a:spLocks noGrp="1"/>
          </p:cNvSpPr>
          <p:nvPr>
            <p:ph idx="1"/>
          </p:nvPr>
        </p:nvSpPr>
        <p:spPr/>
        <p:txBody>
          <a:bodyPr/>
          <a:lstStyle/>
          <a:p>
            <a:r>
              <a:rPr lang="pt-BR" dirty="0" smtClean="0"/>
              <a:t>No </a:t>
            </a:r>
            <a:r>
              <a:rPr lang="pt-BR" dirty="0"/>
              <a:t>formato de </a:t>
            </a:r>
            <a:r>
              <a:rPr lang="pt-BR" dirty="0">
                <a:hlinkClick r:id="rId2"/>
              </a:rPr>
              <a:t>pesquisa-ação</a:t>
            </a:r>
            <a:r>
              <a:rPr lang="pt-BR" dirty="0"/>
              <a:t> se associam a </a:t>
            </a:r>
            <a:r>
              <a:rPr lang="pt-BR" b="1" dirty="0"/>
              <a:t>teoria e a ação</a:t>
            </a:r>
            <a:r>
              <a:rPr lang="pt-BR" dirty="0"/>
              <a:t>.</a:t>
            </a:r>
          </a:p>
          <a:p>
            <a:r>
              <a:rPr lang="pt-BR" dirty="0"/>
              <a:t>De modo que os pesquisadores e participantes da situação ou problema se envolvem de modo cooperativo ou participativo.</a:t>
            </a:r>
          </a:p>
          <a:p>
            <a:endParaRPr lang="pt-BR" dirty="0"/>
          </a:p>
        </p:txBody>
      </p:sp>
    </p:spTree>
    <p:extLst>
      <p:ext uri="{BB962C8B-B14F-4D97-AF65-F5344CB8AC3E}">
        <p14:creationId xmlns:p14="http://schemas.microsoft.com/office/powerpoint/2010/main" val="2968976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Pesquisa participante</a:t>
            </a:r>
            <a:br>
              <a:rPr lang="pt-BR" b="1" dirty="0"/>
            </a:br>
            <a:endParaRPr lang="pt-BR" dirty="0"/>
          </a:p>
        </p:txBody>
      </p:sp>
      <p:sp>
        <p:nvSpPr>
          <p:cNvPr id="3" name="Espaço Reservado para Conteúdo 2"/>
          <p:cNvSpPr>
            <a:spLocks noGrp="1"/>
          </p:cNvSpPr>
          <p:nvPr>
            <p:ph idx="1"/>
          </p:nvPr>
        </p:nvSpPr>
        <p:spPr/>
        <p:txBody>
          <a:bodyPr/>
          <a:lstStyle/>
          <a:p>
            <a:r>
              <a:rPr lang="pt-BR" dirty="0" smtClean="0"/>
              <a:t>A</a:t>
            </a:r>
            <a:r>
              <a:rPr lang="pt-BR" dirty="0"/>
              <a:t> </a:t>
            </a:r>
            <a:r>
              <a:rPr lang="pt-BR" dirty="0">
                <a:hlinkClick r:id="rId2"/>
              </a:rPr>
              <a:t>pesquisa participante</a:t>
            </a:r>
            <a:r>
              <a:rPr lang="pt-BR" dirty="0"/>
              <a:t> depende do </a:t>
            </a:r>
            <a:r>
              <a:rPr lang="pt-BR" b="1" dirty="0"/>
              <a:t>envolvimento e identificação</a:t>
            </a:r>
            <a:r>
              <a:rPr lang="pt-BR" dirty="0"/>
              <a:t> do pesquisador com o grupo de pessoas investigadas.</a:t>
            </a:r>
          </a:p>
          <a:p>
            <a:r>
              <a:rPr lang="pt-BR" dirty="0"/>
              <a:t>Exemplos de sua aplicação são o estabelecimento de programas públicos ou plataformas políticas e a determinação de ações básicas de grupos de trabalho</a:t>
            </a:r>
          </a:p>
          <a:p>
            <a:endParaRPr lang="pt-BR" dirty="0"/>
          </a:p>
        </p:txBody>
      </p:sp>
    </p:spTree>
    <p:extLst>
      <p:ext uri="{BB962C8B-B14F-4D97-AF65-F5344CB8AC3E}">
        <p14:creationId xmlns:p14="http://schemas.microsoft.com/office/powerpoint/2010/main" val="2160588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Pesquisa com </a:t>
            </a:r>
            <a:r>
              <a:rPr lang="pt-BR" b="1" dirty="0" err="1"/>
              <a:t>survey</a:t>
            </a:r>
            <a:r>
              <a:rPr lang="pt-BR" b="1" dirty="0"/>
              <a:t/>
            </a:r>
            <a:br>
              <a:rPr lang="pt-BR" b="1" dirty="0"/>
            </a:br>
            <a:endParaRPr lang="pt-BR" dirty="0"/>
          </a:p>
        </p:txBody>
      </p:sp>
      <p:sp>
        <p:nvSpPr>
          <p:cNvPr id="3" name="Espaço Reservado para Conteúdo 2"/>
          <p:cNvSpPr>
            <a:spLocks noGrp="1"/>
          </p:cNvSpPr>
          <p:nvPr>
            <p:ph idx="1"/>
          </p:nvPr>
        </p:nvSpPr>
        <p:spPr/>
        <p:txBody>
          <a:bodyPr/>
          <a:lstStyle/>
          <a:p>
            <a:r>
              <a:rPr lang="pt-BR" dirty="0" smtClean="0"/>
              <a:t>Por </a:t>
            </a:r>
            <a:r>
              <a:rPr lang="pt-BR" dirty="0"/>
              <a:t>meio do tipo de </a:t>
            </a:r>
            <a:r>
              <a:rPr lang="pt-BR" dirty="0">
                <a:hlinkClick r:id="rId2"/>
              </a:rPr>
              <a:t>pesquisa com </a:t>
            </a:r>
            <a:r>
              <a:rPr lang="pt-BR" dirty="0" err="1">
                <a:hlinkClick r:id="rId2"/>
              </a:rPr>
              <a:t>Survey</a:t>
            </a:r>
            <a:r>
              <a:rPr lang="pt-BR" dirty="0"/>
              <a:t>, visa buscar informações diretamente com um grupo de interesse a respeito dos dados que se deseja obter.</a:t>
            </a:r>
          </a:p>
          <a:p>
            <a:r>
              <a:rPr lang="pt-BR" dirty="0"/>
              <a:t>Portanto é um procedimento útil especialmente para as pesquisas exploratórias e descritivas.</a:t>
            </a:r>
          </a:p>
          <a:p>
            <a:r>
              <a:rPr lang="pt-BR" dirty="0"/>
              <a:t>As pesquisas de opinião sobre determinado atributo e a realização de um mapeamento geológico ou botânico são bons exemplos.</a:t>
            </a:r>
          </a:p>
          <a:p>
            <a:endParaRPr lang="pt-BR" dirty="0"/>
          </a:p>
        </p:txBody>
      </p:sp>
    </p:spTree>
    <p:extLst>
      <p:ext uri="{BB962C8B-B14F-4D97-AF65-F5344CB8AC3E}">
        <p14:creationId xmlns:p14="http://schemas.microsoft.com/office/powerpoint/2010/main" val="3153057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Pesquisa de levantamento</a:t>
            </a:r>
            <a:br>
              <a:rPr lang="pt-BR" b="1" dirty="0"/>
            </a:br>
            <a:endParaRPr lang="pt-BR" dirty="0"/>
          </a:p>
        </p:txBody>
      </p:sp>
      <p:sp>
        <p:nvSpPr>
          <p:cNvPr id="3" name="Espaço Reservado para Conteúdo 2"/>
          <p:cNvSpPr>
            <a:spLocks noGrp="1"/>
          </p:cNvSpPr>
          <p:nvPr>
            <p:ph idx="1"/>
          </p:nvPr>
        </p:nvSpPr>
        <p:spPr/>
        <p:txBody>
          <a:bodyPr/>
          <a:lstStyle/>
          <a:p>
            <a:r>
              <a:rPr lang="pt-BR" dirty="0" smtClean="0"/>
              <a:t>A</a:t>
            </a:r>
            <a:r>
              <a:rPr lang="pt-BR" dirty="0"/>
              <a:t> </a:t>
            </a:r>
            <a:r>
              <a:rPr lang="pt-BR" dirty="0">
                <a:hlinkClick r:id="rId2"/>
              </a:rPr>
              <a:t>pesquisa de levantamento</a:t>
            </a:r>
            <a:r>
              <a:rPr lang="pt-BR" dirty="0"/>
              <a:t> é utilizado em estudos exploratórios e descritivos, podendo ser de dois tipos:</a:t>
            </a:r>
          </a:p>
          <a:p>
            <a:r>
              <a:rPr lang="pt-BR" dirty="0"/>
              <a:t>de uma amostra;</a:t>
            </a:r>
          </a:p>
          <a:p>
            <a:r>
              <a:rPr lang="pt-BR" dirty="0"/>
              <a:t>de uma população (censo).</a:t>
            </a:r>
          </a:p>
          <a:p>
            <a:r>
              <a:rPr lang="pt-BR" dirty="0"/>
              <a:t>Desta forma, a </a:t>
            </a:r>
            <a:r>
              <a:rPr lang="pt-BR" dirty="0">
                <a:hlinkClick r:id="rId3"/>
              </a:rPr>
              <a:t>coleta de dados</a:t>
            </a:r>
            <a:r>
              <a:rPr lang="pt-BR" dirty="0"/>
              <a:t> se realiza através de questionários ou entrevistas.</a:t>
            </a:r>
          </a:p>
          <a:p>
            <a:r>
              <a:rPr lang="pt-BR" dirty="0"/>
              <a:t>Por isso, de acordo com Gil (2007, p. 52) os estudos descritivos são os que mais se adéquam aos levantamentos. Exemplos são os estudos de opiniões e atitudes.</a:t>
            </a:r>
          </a:p>
          <a:p>
            <a:endParaRPr lang="pt-BR" dirty="0"/>
          </a:p>
        </p:txBody>
      </p:sp>
    </p:spTree>
    <p:extLst>
      <p:ext uri="{BB962C8B-B14F-4D97-AF65-F5344CB8AC3E}">
        <p14:creationId xmlns:p14="http://schemas.microsoft.com/office/powerpoint/2010/main" val="1616302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Pesquisa </a:t>
            </a:r>
            <a:r>
              <a:rPr lang="pt-BR" b="1" dirty="0" err="1"/>
              <a:t>ex</a:t>
            </a:r>
            <a:r>
              <a:rPr lang="pt-BR" b="1" dirty="0"/>
              <a:t>-post-facto</a:t>
            </a:r>
            <a:br>
              <a:rPr lang="pt-BR" b="1" dirty="0"/>
            </a:br>
            <a:endParaRPr lang="pt-BR" dirty="0"/>
          </a:p>
        </p:txBody>
      </p:sp>
      <p:sp>
        <p:nvSpPr>
          <p:cNvPr id="3" name="Espaço Reservado para Conteúdo 2"/>
          <p:cNvSpPr>
            <a:spLocks noGrp="1"/>
          </p:cNvSpPr>
          <p:nvPr>
            <p:ph idx="1"/>
          </p:nvPr>
        </p:nvSpPr>
        <p:spPr/>
        <p:txBody>
          <a:bodyPr/>
          <a:lstStyle/>
          <a:p>
            <a:r>
              <a:rPr lang="pt-BR" dirty="0" smtClean="0"/>
              <a:t>A</a:t>
            </a:r>
            <a:r>
              <a:rPr lang="pt-BR" dirty="0"/>
              <a:t> </a:t>
            </a:r>
            <a:r>
              <a:rPr lang="pt-BR" dirty="0">
                <a:hlinkClick r:id="rId2"/>
              </a:rPr>
              <a:t>pesquisa </a:t>
            </a:r>
            <a:r>
              <a:rPr lang="pt-BR" dirty="0" err="1">
                <a:hlinkClick r:id="rId2"/>
              </a:rPr>
              <a:t>ex</a:t>
            </a:r>
            <a:r>
              <a:rPr lang="pt-BR" dirty="0">
                <a:hlinkClick r:id="rId2"/>
              </a:rPr>
              <a:t>-post-facto</a:t>
            </a:r>
            <a:r>
              <a:rPr lang="pt-BR" dirty="0"/>
              <a:t> investiga possíveis relações de causa e efeito entre um determinado fato e um fenômeno que ocorre posteriormente.</a:t>
            </a:r>
          </a:p>
          <a:p>
            <a:r>
              <a:rPr lang="pt-BR" dirty="0"/>
              <a:t>Assim,  a principal característica é o fato de os dados serem coletados após a ocorrência dos eventos.</a:t>
            </a:r>
          </a:p>
          <a:p>
            <a:r>
              <a:rPr lang="pt-BR" dirty="0"/>
              <a:t>Por exemplo um estudo sobre a evasão escolar, quando se tenta analisar suas causas. Já, num estudo experimental, seria o inverso, se analisa enquanto se testa.</a:t>
            </a:r>
          </a:p>
          <a:p>
            <a:endParaRPr lang="pt-BR" dirty="0"/>
          </a:p>
        </p:txBody>
      </p:sp>
    </p:spTree>
    <p:extLst>
      <p:ext uri="{BB962C8B-B14F-4D97-AF65-F5344CB8AC3E}">
        <p14:creationId xmlns:p14="http://schemas.microsoft.com/office/powerpoint/2010/main" val="3433154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3200" b="1" dirty="0" smtClean="0"/>
              <a:t>Pesquisa bibliográfica</a:t>
            </a:r>
            <a:endParaRPr lang="pt-BR" sz="3200" b="1" dirty="0"/>
          </a:p>
        </p:txBody>
      </p:sp>
      <p:sp>
        <p:nvSpPr>
          <p:cNvPr id="3" name="Espaço Reservado para Conteúdo 2"/>
          <p:cNvSpPr>
            <a:spLocks noGrp="1"/>
          </p:cNvSpPr>
          <p:nvPr>
            <p:ph idx="1"/>
          </p:nvPr>
        </p:nvSpPr>
        <p:spPr/>
        <p:txBody>
          <a:bodyPr/>
          <a:lstStyle/>
          <a:p>
            <a:r>
              <a:rPr lang="pt-BR" dirty="0"/>
              <a:t>Já, a </a:t>
            </a:r>
            <a:r>
              <a:rPr lang="pt-BR" b="1" dirty="0">
                <a:solidFill>
                  <a:srgbClr val="002060"/>
                </a:solidFill>
                <a:hlinkClick r:id="rId2"/>
              </a:rPr>
              <a:t>pesquisa bibliográfica</a:t>
            </a:r>
            <a:r>
              <a:rPr lang="pt-BR" b="1" dirty="0">
                <a:solidFill>
                  <a:srgbClr val="002060"/>
                </a:solidFill>
              </a:rPr>
              <a:t> </a:t>
            </a:r>
            <a:r>
              <a:rPr lang="pt-BR" dirty="0"/>
              <a:t>é elaborada a partir de material já publicado, como livros, artigos, periódicos, Internet, etc.</a:t>
            </a:r>
          </a:p>
          <a:p>
            <a:r>
              <a:rPr lang="pt-BR" dirty="0"/>
              <a:t>Pode dizer que essa categoria de pesquisa é um tipo de revisão bibliográfica, ou levantamento bibliográfico.</a:t>
            </a:r>
          </a:p>
          <a:p>
            <a:r>
              <a:rPr lang="pt-BR" dirty="0"/>
              <a:t>Neste mesmo sentido, Gil (2007, p. 44) explica que os exemplos mais característicos desse tipo de pesquisa são investigações sobre ideologias ou aquelas que se propõem à análise das diversas posições acerca de um problema</a:t>
            </a:r>
            <a:endParaRPr lang="pt-BR" dirty="0"/>
          </a:p>
        </p:txBody>
      </p:sp>
    </p:spTree>
    <p:extLst>
      <p:ext uri="{BB962C8B-B14F-4D97-AF65-F5344CB8AC3E}">
        <p14:creationId xmlns:p14="http://schemas.microsoft.com/office/powerpoint/2010/main" val="1481816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Pesquisa experimental   </a:t>
            </a:r>
            <a:r>
              <a:rPr lang="pt-BR" dirty="0"/>
              <a:t/>
            </a:r>
            <a:br>
              <a:rPr lang="pt-BR" dirty="0"/>
            </a:br>
            <a:endParaRPr lang="pt-BR" dirty="0"/>
          </a:p>
        </p:txBody>
      </p:sp>
      <p:sp>
        <p:nvSpPr>
          <p:cNvPr id="3" name="Espaço Reservado para Conteúdo 2"/>
          <p:cNvSpPr>
            <a:spLocks noGrp="1"/>
          </p:cNvSpPr>
          <p:nvPr>
            <p:ph idx="1"/>
          </p:nvPr>
        </p:nvSpPr>
        <p:spPr/>
        <p:txBody>
          <a:bodyPr>
            <a:normAutofit fontScale="85000" lnSpcReduction="20000"/>
          </a:bodyPr>
          <a:lstStyle/>
          <a:p>
            <a:pPr marL="0" indent="0">
              <a:buNone/>
            </a:pPr>
            <a:r>
              <a:rPr lang="pt-BR" dirty="0" smtClean="0"/>
              <a:t> </a:t>
            </a:r>
            <a:endParaRPr lang="pt-BR" dirty="0"/>
          </a:p>
          <a:p>
            <a:pPr marL="0" indent="0" algn="just">
              <a:buNone/>
            </a:pPr>
            <a:r>
              <a:rPr lang="pt-BR" dirty="0"/>
              <a:t> Experimentos são meios usuais de avaliação científica que permitem controle do ambiente e dos sujeitos ou de parte dos sujeitos da pesquisa.  Pela pesquisa experimental o pesquisador estabelece um objeto de estudo, seleciona as variáveis que podem influenciá-lo, define mecanismos e formas de controle e de observação dos efeitos causados pelas variáveis selecionadas sobre o objeto pesquisado.   O objetivo é verificar o efeito de uma ou mais variáveis independentes sobre uma variável dependente, ou seja, testar uma relação de causa e efeito de certo fenômeno.   A pesquisa apresenta três modelos comuns de experimentos, que são: - a pesquisa genuinamente experimental, que é a observação antes e depois com dois grupos; - a pesquisa </a:t>
            </a:r>
            <a:r>
              <a:rPr lang="pt-BR" dirty="0" err="1"/>
              <a:t>pré</a:t>
            </a:r>
            <a:r>
              <a:rPr lang="pt-BR" dirty="0"/>
              <a:t>-experimental, que é a observação antes e depois com único grupo; e - pesquisa quase-experimental, que é a observação apenas depois, de dois grupos.  Apresentados estes marcos teóricos, que representam a taxonomia da pesquisa, esperamos auxiliar novos (e antigos) pesquisadores na escolha dos caminhos a seguir em trabalhos de pesquisa.</a:t>
            </a:r>
          </a:p>
          <a:p>
            <a:pPr marL="0" indent="0" algn="just">
              <a:buNone/>
            </a:pPr>
            <a:r>
              <a:rPr lang="pt-BR" dirty="0"/>
              <a:t>Para a pesquisa de campo (original): indicar o procedimento da observação: entrevista, questionário, análise documental, entre outros.</a:t>
            </a:r>
          </a:p>
          <a:p>
            <a:pPr marL="0" indent="0">
              <a:buNone/>
            </a:pPr>
            <a:r>
              <a:rPr lang="pt-BR" dirty="0"/>
              <a:t> </a:t>
            </a:r>
          </a:p>
          <a:p>
            <a:endParaRPr lang="pt-BR" dirty="0"/>
          </a:p>
        </p:txBody>
      </p:sp>
    </p:spTree>
    <p:extLst>
      <p:ext uri="{BB962C8B-B14F-4D97-AF65-F5344CB8AC3E}">
        <p14:creationId xmlns:p14="http://schemas.microsoft.com/office/powerpoint/2010/main" val="499495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Metodologia da Pesquisa Cientifica</a:t>
            </a:r>
            <a:r>
              <a:rPr lang="pt-BR" dirty="0"/>
              <a:t/>
            </a:r>
            <a:br>
              <a:rPr lang="pt-BR" dirty="0"/>
            </a:br>
            <a:r>
              <a:rPr lang="pt-BR" b="1" dirty="0"/>
              <a:t>Quanto à natureza </a:t>
            </a:r>
            <a:r>
              <a:rPr lang="pt-BR" dirty="0"/>
              <a:t/>
            </a:r>
            <a:br>
              <a:rPr lang="pt-BR" dirty="0"/>
            </a:br>
            <a:endParaRPr lang="pt-BR" dirty="0"/>
          </a:p>
        </p:txBody>
      </p:sp>
      <p:sp>
        <p:nvSpPr>
          <p:cNvPr id="3" name="Espaço Reservado para Conteúdo 2"/>
          <p:cNvSpPr>
            <a:spLocks noGrp="1"/>
          </p:cNvSpPr>
          <p:nvPr>
            <p:ph idx="1"/>
          </p:nvPr>
        </p:nvSpPr>
        <p:spPr>
          <a:xfrm>
            <a:off x="2497873" y="1583473"/>
            <a:ext cx="9006739" cy="5040351"/>
          </a:xfrm>
        </p:spPr>
        <p:txBody>
          <a:bodyPr>
            <a:normAutofit fontScale="85000" lnSpcReduction="20000"/>
          </a:bodyPr>
          <a:lstStyle/>
          <a:p>
            <a:pPr marL="0" indent="0">
              <a:buNone/>
            </a:pPr>
            <a:r>
              <a:rPr lang="pt-BR" b="1" dirty="0"/>
              <a:t> </a:t>
            </a:r>
            <a:endParaRPr lang="pt-BR" dirty="0"/>
          </a:p>
          <a:p>
            <a:pPr marL="0" indent="0">
              <a:buNone/>
            </a:pPr>
            <a:r>
              <a:rPr lang="pt-BR" dirty="0"/>
              <a:t> </a:t>
            </a:r>
          </a:p>
          <a:p>
            <a:r>
              <a:rPr lang="pt-BR" b="1" dirty="0"/>
              <a:t>Básica</a:t>
            </a:r>
            <a:endParaRPr lang="pt-BR" dirty="0"/>
          </a:p>
          <a:p>
            <a:pPr marL="0" indent="0" algn="just">
              <a:buNone/>
            </a:pPr>
            <a:r>
              <a:rPr lang="pt-BR" dirty="0"/>
              <a:t> </a:t>
            </a:r>
            <a:r>
              <a:rPr lang="pt-BR" dirty="0" smtClean="0"/>
              <a:t>A </a:t>
            </a:r>
            <a:r>
              <a:rPr lang="pt-BR" dirty="0"/>
              <a:t>pesquisa básica objetiva gerar conhecimento novo para o avanço da ciência, busca gerar verdades, ainda que temporárias e relativas, de interesses mais amplos (universalidade), não localizados. Não tem, todavia, compromisso de aplicação prática do resultado. Por exemplo, estudar as propriedades de determinado mineral. A pesquisa básica pode ser classificada em de avaliação e de diagnóstico. De avaliação: atribui valor a um fenômeno estudado. Para tanto, necessita de parâmetros bem estabelecidos de comparação ou referência. Pode ter seu foco nos procedimentos ou nos resultados. Já a pesquisa de diagnóstico busca traçar um panorama de uma determinada realidade. </a:t>
            </a:r>
            <a:endParaRPr lang="pt-BR" dirty="0" smtClean="0"/>
          </a:p>
          <a:p>
            <a:pPr marL="0" indent="0" algn="just">
              <a:buNone/>
            </a:pPr>
            <a:endParaRPr lang="pt-BR" dirty="0"/>
          </a:p>
          <a:p>
            <a:pPr algn="just"/>
            <a:r>
              <a:rPr lang="pt-BR" dirty="0"/>
              <a:t> </a:t>
            </a:r>
            <a:r>
              <a:rPr lang="pt-BR" b="1" dirty="0"/>
              <a:t>Aplicada </a:t>
            </a:r>
            <a:endParaRPr lang="pt-BR" dirty="0"/>
          </a:p>
          <a:p>
            <a:pPr marL="0" indent="0" algn="just">
              <a:buNone/>
            </a:pPr>
            <a:r>
              <a:rPr lang="pt-BR" dirty="0"/>
              <a:t> </a:t>
            </a:r>
            <a:r>
              <a:rPr lang="pt-BR" dirty="0" smtClean="0"/>
              <a:t>A </a:t>
            </a:r>
            <a:r>
              <a:rPr lang="pt-BR" dirty="0"/>
              <a:t>pesquisa aplicada é dedicada à geração de conhecimento para solução de problemas específicos, é dirigida à busca da verdade para determinada aplicação prática em situação particular. Por exemplo, estudar o efeito dos estilos de liderança no clima organizacional em certa empresa para melhorar as relações interpessoais no ambiente de trabalho.  Pode ser chamada também de proposição de planos, pois busca apresentar soluções para determinadas questões organizacionais.   </a:t>
            </a:r>
          </a:p>
          <a:p>
            <a:pPr marL="0" indent="0" algn="just">
              <a:buNone/>
            </a:pPr>
            <a:r>
              <a:rPr lang="pt-BR" dirty="0"/>
              <a:t> </a:t>
            </a:r>
          </a:p>
          <a:p>
            <a:endParaRPr lang="pt-BR" dirty="0"/>
          </a:p>
        </p:txBody>
      </p:sp>
    </p:spTree>
    <p:extLst>
      <p:ext uri="{BB962C8B-B14F-4D97-AF65-F5344CB8AC3E}">
        <p14:creationId xmlns:p14="http://schemas.microsoft.com/office/powerpoint/2010/main" val="3462941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Metodologia da Pesquisa Cientifica</a:t>
            </a:r>
            <a:r>
              <a:rPr lang="pt-BR" dirty="0"/>
              <a:t/>
            </a:r>
            <a:br>
              <a:rPr lang="pt-BR" dirty="0"/>
            </a:br>
            <a:r>
              <a:rPr lang="pt-BR" b="1" dirty="0"/>
              <a:t>Quanto </a:t>
            </a:r>
            <a:r>
              <a:rPr lang="pt-BR" b="1" dirty="0" smtClean="0"/>
              <a:t>à </a:t>
            </a:r>
            <a:r>
              <a:rPr lang="pt-BR" b="1" dirty="0"/>
              <a:t>abordagem</a:t>
            </a:r>
            <a:r>
              <a:rPr lang="pt-BR" dirty="0"/>
              <a:t/>
            </a:r>
            <a:br>
              <a:rPr lang="pt-BR" dirty="0"/>
            </a:br>
            <a:r>
              <a:rPr lang="pt-BR" b="1" dirty="0" smtClean="0"/>
              <a:t> </a:t>
            </a:r>
            <a:r>
              <a:rPr lang="pt-BR" dirty="0"/>
              <a:t/>
            </a:r>
            <a:br>
              <a:rPr lang="pt-BR" dirty="0"/>
            </a:br>
            <a:endParaRPr lang="pt-BR" dirty="0"/>
          </a:p>
        </p:txBody>
      </p:sp>
      <p:sp>
        <p:nvSpPr>
          <p:cNvPr id="3" name="Espaço Reservado para Conteúdo 2"/>
          <p:cNvSpPr>
            <a:spLocks noGrp="1"/>
          </p:cNvSpPr>
          <p:nvPr>
            <p:ph idx="1"/>
          </p:nvPr>
        </p:nvSpPr>
        <p:spPr/>
        <p:txBody>
          <a:bodyPr>
            <a:normAutofit fontScale="85000" lnSpcReduction="20000"/>
          </a:bodyPr>
          <a:lstStyle/>
          <a:p>
            <a:pPr marL="0" indent="0">
              <a:buNone/>
            </a:pPr>
            <a:r>
              <a:rPr lang="pt-BR" b="1" dirty="0"/>
              <a:t> </a:t>
            </a:r>
            <a:endParaRPr lang="pt-BR" dirty="0"/>
          </a:p>
          <a:p>
            <a:pPr algn="just"/>
            <a:r>
              <a:rPr lang="pt-BR" sz="1900" b="1" dirty="0"/>
              <a:t>Abordagem quantitativa</a:t>
            </a:r>
            <a:endParaRPr lang="pt-BR" sz="1900" dirty="0"/>
          </a:p>
          <a:p>
            <a:pPr marL="0" indent="0" algn="just">
              <a:buNone/>
            </a:pPr>
            <a:r>
              <a:rPr lang="pt-BR" sz="1900" dirty="0"/>
              <a:t>Quando se trata de um trabalho quantitativo, os questionários e os formulários costumam ser bastante utilizados. Esses instrumentos geram um volume de informações maior, podendo servir de base para estatísticas.</a:t>
            </a:r>
          </a:p>
          <a:p>
            <a:pPr marL="0" indent="0" algn="just">
              <a:buNone/>
            </a:pPr>
            <a:r>
              <a:rPr lang="pt-BR" sz="1900" dirty="0"/>
              <a:t> </a:t>
            </a:r>
          </a:p>
          <a:p>
            <a:pPr algn="just"/>
            <a:r>
              <a:rPr lang="pt-BR" sz="1900" b="1" dirty="0"/>
              <a:t>Abordagem qualitativa</a:t>
            </a:r>
            <a:endParaRPr lang="pt-BR" sz="1900" dirty="0"/>
          </a:p>
          <a:p>
            <a:pPr marL="0" indent="0" algn="just">
              <a:buNone/>
            </a:pPr>
            <a:r>
              <a:rPr lang="pt-BR" sz="1900" dirty="0"/>
              <a:t>Métodos qualitativos envolvem menos quantidade e mais aprofundamento das questões desenvolvidas na monografia. Utilizam-se entrevistas e observações da realidade para que o pesquisador registre suas próprias impressões</a:t>
            </a:r>
            <a:r>
              <a:rPr lang="pt-BR" sz="1900" dirty="0" smtClean="0"/>
              <a:t>.</a:t>
            </a:r>
            <a:r>
              <a:rPr lang="pt-BR" sz="1900" dirty="0"/>
              <a:t> A partir dessa construção, tem-se o esboço dos procedimentos que serão necessários para a execução da pesquisa. Eles envolvem, primeiro, o levantamento teórico. É nessa hora que se buscam fontes para entender o que já foi estudado sobre o assunto. Podem ser livros, artigos, reportagens, documentos oficiais, teses e dissertações.</a:t>
            </a:r>
          </a:p>
          <a:p>
            <a:pPr marL="0" indent="0" algn="just">
              <a:buNone/>
            </a:pPr>
            <a:r>
              <a:rPr lang="pt-BR" sz="1900" dirty="0"/>
              <a:t> </a:t>
            </a:r>
          </a:p>
          <a:p>
            <a:pPr marL="0" indent="0" algn="just">
              <a:buNone/>
            </a:pPr>
            <a:endParaRPr lang="pt-BR" dirty="0"/>
          </a:p>
          <a:p>
            <a:endParaRPr lang="pt-BR" dirty="0"/>
          </a:p>
        </p:txBody>
      </p:sp>
    </p:spTree>
    <p:extLst>
      <p:ext uri="{BB962C8B-B14F-4D97-AF65-F5344CB8AC3E}">
        <p14:creationId xmlns:p14="http://schemas.microsoft.com/office/powerpoint/2010/main" val="3358555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Metodologia da Pesquisa </a:t>
            </a:r>
            <a:r>
              <a:rPr lang="pt-BR" b="1" dirty="0" smtClean="0"/>
              <a:t>Cientifica</a:t>
            </a:r>
            <a:br>
              <a:rPr lang="pt-BR" b="1" dirty="0" smtClean="0"/>
            </a:br>
            <a:r>
              <a:rPr lang="pt-BR" b="1" dirty="0"/>
              <a:t>Quanto aos objetivos</a:t>
            </a:r>
            <a:endParaRPr lang="pt-BR" dirty="0"/>
          </a:p>
        </p:txBody>
      </p:sp>
      <p:sp>
        <p:nvSpPr>
          <p:cNvPr id="3" name="Espaço Reservado para Conteúdo 2"/>
          <p:cNvSpPr>
            <a:spLocks noGrp="1"/>
          </p:cNvSpPr>
          <p:nvPr>
            <p:ph idx="1"/>
          </p:nvPr>
        </p:nvSpPr>
        <p:spPr/>
        <p:txBody>
          <a:bodyPr>
            <a:normAutofit fontScale="92500" lnSpcReduction="20000"/>
          </a:bodyPr>
          <a:lstStyle/>
          <a:p>
            <a:r>
              <a:rPr lang="pt-BR" b="1" dirty="0"/>
              <a:t>Pesquisas exploratórias </a:t>
            </a:r>
            <a:endParaRPr lang="pt-BR" dirty="0"/>
          </a:p>
          <a:p>
            <a:pPr marL="0" indent="0" algn="just">
              <a:buNone/>
            </a:pPr>
            <a:r>
              <a:rPr lang="pt-BR" dirty="0"/>
              <a:t> </a:t>
            </a:r>
            <a:r>
              <a:rPr lang="pt-BR" dirty="0" smtClean="0"/>
              <a:t>Conforme </a:t>
            </a:r>
            <a:r>
              <a:rPr lang="pt-BR" dirty="0"/>
              <a:t>leciona Gil (1991), pesquisas exploratórias objetivam facilitar familiaridade do pesquisador com o problema objeto da pesquisa, para permitir a construção de hipóteses ou tornar a questão mais clara. Os exemplos mais conhecidos de pesquisas exploratórias são as pesquisas bibliográficas e os estudos de caso. </a:t>
            </a:r>
          </a:p>
          <a:p>
            <a:pPr marL="0" indent="0" algn="just">
              <a:buNone/>
            </a:pPr>
            <a:r>
              <a:rPr lang="pt-BR" dirty="0"/>
              <a:t> </a:t>
            </a:r>
          </a:p>
          <a:p>
            <a:pPr algn="just"/>
            <a:r>
              <a:rPr lang="pt-BR" b="1" dirty="0"/>
              <a:t>Pesquisas descritivas</a:t>
            </a:r>
            <a:r>
              <a:rPr lang="pt-BR" dirty="0"/>
              <a:t> </a:t>
            </a:r>
          </a:p>
          <a:p>
            <a:pPr marL="0" indent="0" algn="just">
              <a:buNone/>
            </a:pPr>
            <a:r>
              <a:rPr lang="pt-BR" dirty="0"/>
              <a:t> </a:t>
            </a:r>
            <a:r>
              <a:rPr lang="pt-BR" dirty="0" smtClean="0"/>
              <a:t>Buscam </a:t>
            </a:r>
            <a:r>
              <a:rPr lang="pt-BR" dirty="0"/>
              <a:t>a descrição de características de populações ou fenômenos e de correlação entre variáveis. São apropriadas a levantamentos.  São empregadas, por exemplo, nos seguintes tipos de investigação: - levantar opiniões; - levantar atitudes, valores e crenças; - descobrir correlação entre variáveis (por exemplo, correlação entre a preferência por determinado lazer e nível cultural ou de renda das pessoas); - levantar nível de escolaridade, preferência por candidatos, renda, gênero, gosto, origem, raça, idioma e outras características de uma população </a:t>
            </a:r>
          </a:p>
          <a:p>
            <a:pPr algn="just"/>
            <a:endParaRPr lang="pt-BR" dirty="0"/>
          </a:p>
        </p:txBody>
      </p:sp>
    </p:spTree>
    <p:extLst>
      <p:ext uri="{BB962C8B-B14F-4D97-AF65-F5344CB8AC3E}">
        <p14:creationId xmlns:p14="http://schemas.microsoft.com/office/powerpoint/2010/main" val="2360697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Metodologia da Pesquisa Cientifica</a:t>
            </a:r>
            <a:br>
              <a:rPr lang="pt-BR" b="1" dirty="0"/>
            </a:br>
            <a:r>
              <a:rPr lang="pt-BR" b="1" dirty="0"/>
              <a:t>Quanto aos </a:t>
            </a:r>
            <a:r>
              <a:rPr lang="pt-BR" b="1" dirty="0" smtClean="0"/>
              <a:t>objetivos    cont.</a:t>
            </a:r>
            <a:endParaRPr lang="pt-BR" dirty="0"/>
          </a:p>
        </p:txBody>
      </p:sp>
      <p:sp>
        <p:nvSpPr>
          <p:cNvPr id="3" name="Espaço Reservado para Conteúdo 2"/>
          <p:cNvSpPr>
            <a:spLocks noGrp="1"/>
          </p:cNvSpPr>
          <p:nvPr>
            <p:ph idx="1"/>
          </p:nvPr>
        </p:nvSpPr>
        <p:spPr/>
        <p:txBody>
          <a:bodyPr/>
          <a:lstStyle/>
          <a:p>
            <a:endParaRPr lang="pt-BR" b="1" dirty="0" smtClean="0"/>
          </a:p>
          <a:p>
            <a:r>
              <a:rPr lang="pt-BR" b="1" dirty="0" smtClean="0"/>
              <a:t>Pesquisas </a:t>
            </a:r>
            <a:r>
              <a:rPr lang="pt-BR" b="1" dirty="0"/>
              <a:t>explicativas </a:t>
            </a:r>
            <a:r>
              <a:rPr lang="pt-BR" dirty="0" smtClean="0"/>
              <a:t> </a:t>
            </a:r>
            <a:endParaRPr lang="pt-BR" dirty="0"/>
          </a:p>
          <a:p>
            <a:pPr marL="0" indent="0" algn="just">
              <a:lnSpc>
                <a:spcPct val="150000"/>
              </a:lnSpc>
              <a:buNone/>
            </a:pPr>
            <a:r>
              <a:rPr lang="pt-BR" dirty="0"/>
              <a:t>Essas têm uso mais restrito. Empregam o método experimental de pesquisa, e são dotadas de complexidade, servindo para identificar atributos ou fatores que determinam a ocorrência de fenômenos.  São encontradas, geralmente, em pesquisas tipificadas quanto ao procedimento como experimental ou </a:t>
            </a:r>
            <a:r>
              <a:rPr lang="pt-BR" dirty="0" err="1"/>
              <a:t>ex-post</a:t>
            </a:r>
            <a:r>
              <a:rPr lang="pt-BR" dirty="0"/>
              <a:t> facto.    </a:t>
            </a:r>
          </a:p>
          <a:p>
            <a:endParaRPr lang="pt-BR" dirty="0"/>
          </a:p>
        </p:txBody>
      </p:sp>
    </p:spTree>
    <p:extLst>
      <p:ext uri="{BB962C8B-B14F-4D97-AF65-F5344CB8AC3E}">
        <p14:creationId xmlns:p14="http://schemas.microsoft.com/office/powerpoint/2010/main" val="2790915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Metodologia da Pesquisa Cientifica</a:t>
            </a:r>
            <a:br>
              <a:rPr lang="pt-BR" b="1" dirty="0"/>
            </a:br>
            <a:r>
              <a:rPr lang="pt-BR" b="1" dirty="0" smtClean="0"/>
              <a:t>Quanto </a:t>
            </a:r>
            <a:r>
              <a:rPr lang="pt-BR" b="1" dirty="0"/>
              <a:t>aos procedimentos de pesquisa </a:t>
            </a:r>
            <a:r>
              <a:rPr lang="pt-BR" dirty="0"/>
              <a:t/>
            </a:r>
            <a:br>
              <a:rPr lang="pt-BR" dirty="0"/>
            </a:br>
            <a:endParaRPr lang="pt-BR" dirty="0"/>
          </a:p>
        </p:txBody>
      </p:sp>
      <p:sp>
        <p:nvSpPr>
          <p:cNvPr id="3" name="Espaço Reservado para Conteúdo 2"/>
          <p:cNvSpPr>
            <a:spLocks noGrp="1"/>
          </p:cNvSpPr>
          <p:nvPr>
            <p:ph idx="1"/>
          </p:nvPr>
        </p:nvSpPr>
        <p:spPr/>
        <p:txBody>
          <a:bodyPr/>
          <a:lstStyle/>
          <a:p>
            <a:pPr algn="just"/>
            <a:r>
              <a:rPr lang="pt-BR" b="1" dirty="0"/>
              <a:t>Quanto aos procedimentos</a:t>
            </a:r>
            <a:r>
              <a:rPr lang="pt-BR" dirty="0"/>
              <a:t>, técnicas ou tipos de pesquisa, as mais conhecidas são:   - estudo de caso; - pesquisa documental; - pesquisa bibliográfica; - levantamento; - </a:t>
            </a:r>
            <a:r>
              <a:rPr lang="pt-BR" dirty="0" err="1"/>
              <a:t>ex-post</a:t>
            </a:r>
            <a:r>
              <a:rPr lang="pt-BR" dirty="0"/>
              <a:t> facto; - pesquisa participante; - pesquisa-ação; - pesquisa etnográfica; - pesquisa fenomenológica; - pesquisa experimental. </a:t>
            </a:r>
            <a:endParaRPr lang="pt-BR" dirty="0" smtClean="0"/>
          </a:p>
          <a:p>
            <a:pPr marL="0" indent="0" algn="just">
              <a:buNone/>
            </a:pPr>
            <a:endParaRPr lang="pt-BR" dirty="0" smtClean="0"/>
          </a:p>
          <a:p>
            <a:pPr algn="just"/>
            <a:r>
              <a:rPr lang="pt-BR" b="1" dirty="0" smtClean="0"/>
              <a:t>Formas de coleta de dados</a:t>
            </a:r>
            <a:r>
              <a:rPr lang="pt-BR" dirty="0" smtClean="0"/>
              <a:t>: observação, entrevista, questionário, inventario, fotografias, diário de pesquisa, relatos, narrativas, documentos, mapas, vídeos, entre outros </a:t>
            </a:r>
            <a:endParaRPr lang="pt-BR" dirty="0"/>
          </a:p>
        </p:txBody>
      </p:sp>
    </p:spTree>
    <p:extLst>
      <p:ext uri="{BB962C8B-B14F-4D97-AF65-F5344CB8AC3E}">
        <p14:creationId xmlns:p14="http://schemas.microsoft.com/office/powerpoint/2010/main" val="3797229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Estudo de caso </a:t>
            </a:r>
            <a:r>
              <a:rPr lang="pt-BR" dirty="0"/>
              <a:t/>
            </a:r>
            <a:br>
              <a:rPr lang="pt-BR" dirty="0"/>
            </a:br>
            <a:r>
              <a:rPr lang="pt-BR" dirty="0"/>
              <a:t> </a:t>
            </a:r>
            <a:br>
              <a:rPr lang="pt-BR" dirty="0"/>
            </a:br>
            <a:endParaRPr lang="pt-BR" dirty="0"/>
          </a:p>
        </p:txBody>
      </p:sp>
      <p:sp>
        <p:nvSpPr>
          <p:cNvPr id="3" name="Espaço Reservado para Conteúdo 2"/>
          <p:cNvSpPr>
            <a:spLocks noGrp="1"/>
          </p:cNvSpPr>
          <p:nvPr>
            <p:ph idx="1"/>
          </p:nvPr>
        </p:nvSpPr>
        <p:spPr/>
        <p:txBody>
          <a:bodyPr>
            <a:normAutofit fontScale="92500" lnSpcReduction="20000"/>
          </a:bodyPr>
          <a:lstStyle/>
          <a:p>
            <a:pPr marL="0" indent="0" algn="just">
              <a:buNone/>
            </a:pPr>
            <a:r>
              <a:rPr lang="pt-BR" dirty="0" smtClean="0"/>
              <a:t>Para </a:t>
            </a:r>
            <a:r>
              <a:rPr lang="pt-BR" dirty="0" err="1"/>
              <a:t>Lüdke</a:t>
            </a:r>
            <a:r>
              <a:rPr lang="pt-BR" dirty="0"/>
              <a:t> e André (1999), o estudo de caso se assemelha mais a uma abordagem metodológica de pesquisa que a um tipo de procedimento. </a:t>
            </a:r>
            <a:endParaRPr lang="pt-BR" dirty="0" smtClean="0"/>
          </a:p>
          <a:p>
            <a:pPr marL="0" indent="0" algn="just">
              <a:buNone/>
            </a:pPr>
            <a:r>
              <a:rPr lang="pt-BR" dirty="0" smtClean="0"/>
              <a:t>É </a:t>
            </a:r>
            <a:r>
              <a:rPr lang="pt-BR" dirty="0"/>
              <a:t>composto de três fases: uma </a:t>
            </a:r>
            <a:r>
              <a:rPr lang="pt-BR" b="1" dirty="0"/>
              <a:t>exploratória;</a:t>
            </a:r>
            <a:r>
              <a:rPr lang="pt-BR" dirty="0"/>
              <a:t> outra de </a:t>
            </a:r>
            <a:r>
              <a:rPr lang="pt-BR" b="1" dirty="0"/>
              <a:t>sistematização de coleta</a:t>
            </a:r>
            <a:r>
              <a:rPr lang="pt-BR" dirty="0"/>
              <a:t> de dados </a:t>
            </a:r>
            <a:r>
              <a:rPr lang="pt-BR" b="1" dirty="0"/>
              <a:t>e delimitação</a:t>
            </a:r>
            <a:r>
              <a:rPr lang="pt-BR" dirty="0"/>
              <a:t> do estudo, e a última de </a:t>
            </a:r>
            <a:r>
              <a:rPr lang="pt-BR" b="1" dirty="0"/>
              <a:t>análise e interpretação</a:t>
            </a:r>
            <a:r>
              <a:rPr lang="pt-BR" dirty="0"/>
              <a:t> das descobertas.  Trata-se, como os termos indicam, do estudo de certo caso singular visando descoberta de fenômenos em determinado contexto. </a:t>
            </a:r>
            <a:endParaRPr lang="pt-BR" dirty="0" smtClean="0"/>
          </a:p>
          <a:p>
            <a:pPr marL="0" indent="0" algn="just">
              <a:buNone/>
            </a:pPr>
            <a:r>
              <a:rPr lang="pt-BR" dirty="0" smtClean="0"/>
              <a:t>Enfatiza </a:t>
            </a:r>
            <a:r>
              <a:rPr lang="pt-BR" dirty="0"/>
              <a:t>a interpretação de fenômeno específico e busca retratar a realidade de maneira complexa e profunda. Mas não é simples fazer generalizações das descobertas neste tipo de pesquisa, porque se refere a um caso específico, particular, não apresenta caráter imediato e requerem cuidados do pesquisador para estender as constatações a contextos mais amplos. </a:t>
            </a:r>
            <a:endParaRPr lang="pt-BR" dirty="0" smtClean="0"/>
          </a:p>
          <a:p>
            <a:pPr marL="0" indent="0" algn="just">
              <a:buNone/>
            </a:pPr>
            <a:r>
              <a:rPr lang="pt-BR" dirty="0" smtClean="0"/>
              <a:t>Por </a:t>
            </a:r>
            <a:r>
              <a:rPr lang="pt-BR" dirty="0"/>
              <a:t>ser singular, único, o estudo de caso permite ao estudioso pesquisar tema já estudado ou em estudo por outro pesquisador. Ora, se é um caso particular, carregará sempre aspectos peculiares que o diferenciará de outros, permitindo concepções diferenciadas do objeto estudado. </a:t>
            </a:r>
          </a:p>
          <a:p>
            <a:endParaRPr lang="pt-BR" dirty="0"/>
          </a:p>
        </p:txBody>
      </p:sp>
    </p:spTree>
    <p:extLst>
      <p:ext uri="{BB962C8B-B14F-4D97-AF65-F5344CB8AC3E}">
        <p14:creationId xmlns:p14="http://schemas.microsoft.com/office/powerpoint/2010/main" val="3099954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Pesquisa de campo</a:t>
            </a:r>
            <a:br>
              <a:rPr lang="pt-BR" b="1" dirty="0"/>
            </a:br>
            <a:endParaRPr lang="pt-BR" dirty="0"/>
          </a:p>
        </p:txBody>
      </p:sp>
      <p:sp>
        <p:nvSpPr>
          <p:cNvPr id="3" name="Espaço Reservado para Conteúdo 2"/>
          <p:cNvSpPr>
            <a:spLocks noGrp="1"/>
          </p:cNvSpPr>
          <p:nvPr>
            <p:ph idx="1"/>
          </p:nvPr>
        </p:nvSpPr>
        <p:spPr/>
        <p:txBody>
          <a:bodyPr/>
          <a:lstStyle/>
          <a:p>
            <a:r>
              <a:rPr lang="pt-BR" dirty="0" smtClean="0"/>
              <a:t>Por </a:t>
            </a:r>
            <a:r>
              <a:rPr lang="pt-BR" dirty="0"/>
              <a:t>sua vez, a </a:t>
            </a:r>
            <a:r>
              <a:rPr lang="pt-BR" dirty="0">
                <a:hlinkClick r:id="rId2"/>
              </a:rPr>
              <a:t>pesquisa de campo</a:t>
            </a:r>
            <a:r>
              <a:rPr lang="pt-BR" dirty="0"/>
              <a:t> se caracteriza pelas investigações realizadas por meio da coleta de dados junto às pessoas, somando à pesquisa bibliográfica e/ou documental.</a:t>
            </a:r>
          </a:p>
          <a:p>
            <a:r>
              <a:rPr lang="pt-BR" dirty="0"/>
              <a:t>Para tanto, depende da junção de recursos de diferentes tipos de pesquisa, como, por exemplo,  a pesquisa </a:t>
            </a:r>
            <a:r>
              <a:rPr lang="pt-BR" dirty="0" err="1"/>
              <a:t>ex</a:t>
            </a:r>
            <a:r>
              <a:rPr lang="pt-BR" dirty="0"/>
              <a:t>-post-facto, pesquisa-ação, pesquisa participante, entre outras.</a:t>
            </a:r>
          </a:p>
          <a:p>
            <a:endParaRPr lang="pt-BR" dirty="0"/>
          </a:p>
        </p:txBody>
      </p:sp>
    </p:spTree>
    <p:extLst>
      <p:ext uri="{BB962C8B-B14F-4D97-AF65-F5344CB8AC3E}">
        <p14:creationId xmlns:p14="http://schemas.microsoft.com/office/powerpoint/2010/main" val="235765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Pesquisa etnográfica</a:t>
            </a:r>
            <a:br>
              <a:rPr lang="pt-BR" b="1" dirty="0"/>
            </a:br>
            <a:endParaRPr lang="pt-BR" dirty="0"/>
          </a:p>
        </p:txBody>
      </p:sp>
      <p:sp>
        <p:nvSpPr>
          <p:cNvPr id="3" name="Espaço Reservado para Conteúdo 2"/>
          <p:cNvSpPr>
            <a:spLocks noGrp="1"/>
          </p:cNvSpPr>
          <p:nvPr>
            <p:ph idx="1"/>
          </p:nvPr>
        </p:nvSpPr>
        <p:spPr/>
        <p:txBody>
          <a:bodyPr>
            <a:normAutofit lnSpcReduction="10000"/>
          </a:bodyPr>
          <a:lstStyle/>
          <a:p>
            <a:r>
              <a:rPr lang="pt-BR" dirty="0" smtClean="0"/>
              <a:t>A</a:t>
            </a:r>
            <a:r>
              <a:rPr lang="pt-BR" dirty="0">
                <a:hlinkClick r:id="rId2"/>
              </a:rPr>
              <a:t> pesquisa etnográfica</a:t>
            </a:r>
            <a:r>
              <a:rPr lang="pt-BR" dirty="0"/>
              <a:t> é o estudo de um grupo ou povo, do modo que algumas características são bastante marcantes, como:</a:t>
            </a:r>
          </a:p>
          <a:p>
            <a:r>
              <a:rPr lang="pt-BR" dirty="0"/>
              <a:t>O uso da observação participante, da entrevista intensiva e da análise de documentos;</a:t>
            </a:r>
          </a:p>
          <a:p>
            <a:r>
              <a:rPr lang="pt-BR" dirty="0"/>
              <a:t>A interação entre pesquisador e objeto pesquisado;</a:t>
            </a:r>
          </a:p>
          <a:p>
            <a:r>
              <a:rPr lang="pt-BR" dirty="0"/>
              <a:t>A ênfase no processo, e não nos resultados finais;</a:t>
            </a:r>
          </a:p>
          <a:p>
            <a:r>
              <a:rPr lang="pt-BR" dirty="0"/>
              <a:t> visão dos sujeitos pesquisados sobre suas experiências;</a:t>
            </a:r>
          </a:p>
          <a:p>
            <a:r>
              <a:rPr lang="pt-BR" dirty="0"/>
              <a:t>a não intervenção do pesquisador sobre o ambiente pesquisado.</a:t>
            </a:r>
          </a:p>
          <a:p>
            <a:r>
              <a:rPr lang="pt-BR" dirty="0"/>
              <a:t>Por exemplo, as pesquisas realizadas sobre os processos educativos com o intuito de conhecer profundamente os diferentes problemas que sua interação desperta.</a:t>
            </a:r>
          </a:p>
        </p:txBody>
      </p:sp>
    </p:spTree>
    <p:extLst>
      <p:ext uri="{BB962C8B-B14F-4D97-AF65-F5344CB8AC3E}">
        <p14:creationId xmlns:p14="http://schemas.microsoft.com/office/powerpoint/2010/main" val="2876872548"/>
      </p:ext>
    </p:extLst>
  </p:cSld>
  <p:clrMapOvr>
    <a:masterClrMapping/>
  </p:clrMapOvr>
</p:sld>
</file>

<file path=ppt/theme/theme1.xml><?xml version="1.0" encoding="utf-8"?>
<a:theme xmlns:a="http://schemas.openxmlformats.org/drawingml/2006/main" name="Cacho">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74</TotalTime>
  <Words>756</Words>
  <Application>Microsoft Office PowerPoint</Application>
  <PresentationFormat>Widescreen</PresentationFormat>
  <Paragraphs>78</Paragraphs>
  <Slides>16</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16</vt:i4>
      </vt:variant>
    </vt:vector>
  </HeadingPairs>
  <TitlesOfParts>
    <vt:vector size="20" baseType="lpstr">
      <vt:lpstr>Arial</vt:lpstr>
      <vt:lpstr>Century Gothic</vt:lpstr>
      <vt:lpstr>Wingdings 3</vt:lpstr>
      <vt:lpstr>Cacho</vt:lpstr>
      <vt:lpstr>Metodologia da Pesquisa </vt:lpstr>
      <vt:lpstr>Metodologia da Pesquisa Cientifica Quanto à natureza  </vt:lpstr>
      <vt:lpstr>Metodologia da Pesquisa Cientifica Quanto à abordagem   </vt:lpstr>
      <vt:lpstr>Metodologia da Pesquisa Cientifica Quanto aos objetivos</vt:lpstr>
      <vt:lpstr>Metodologia da Pesquisa Cientifica Quanto aos objetivos    cont.</vt:lpstr>
      <vt:lpstr>Metodologia da Pesquisa Cientifica Quanto aos procedimentos de pesquisa  </vt:lpstr>
      <vt:lpstr>Estudo de caso    </vt:lpstr>
      <vt:lpstr>Pesquisa de campo </vt:lpstr>
      <vt:lpstr>Pesquisa etnográfica </vt:lpstr>
      <vt:lpstr>Pesquisa-ação </vt:lpstr>
      <vt:lpstr>Pesquisa participante </vt:lpstr>
      <vt:lpstr>Pesquisa com survey </vt:lpstr>
      <vt:lpstr>Pesquisa de levantamento </vt:lpstr>
      <vt:lpstr>Pesquisa ex-post-facto </vt:lpstr>
      <vt:lpstr>Pesquisa bibliográfica</vt:lpstr>
      <vt:lpstr>Pesquisa experimental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Artigos Científicos</dc:title>
  <dc:creator>Usuário do Windows</dc:creator>
  <cp:lastModifiedBy>Usuário do Windows</cp:lastModifiedBy>
  <cp:revision>8</cp:revision>
  <dcterms:created xsi:type="dcterms:W3CDTF">2020-03-03T18:08:31Z</dcterms:created>
  <dcterms:modified xsi:type="dcterms:W3CDTF">2020-09-22T21:54:11Z</dcterms:modified>
</cp:coreProperties>
</file>