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/>
    <p:restoredTop sz="94658"/>
  </p:normalViewPr>
  <p:slideViewPr>
    <p:cSldViewPr snapToGrid="0">
      <p:cViewPr varScale="1">
        <p:scale>
          <a:sx n="106" d="100"/>
          <a:sy n="106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0572-5CC5-F819-C204-901D5E27C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09663"/>
            <a:ext cx="8991600" cy="1645920"/>
          </a:xfrm>
        </p:spPr>
        <p:txBody>
          <a:bodyPr/>
          <a:lstStyle/>
          <a:p>
            <a:r>
              <a:rPr lang="en-US" dirty="0"/>
              <a:t>N</a:t>
            </a:r>
            <a:r>
              <a:rPr lang="en-BR" dirty="0"/>
              <a:t>eotrade</a:t>
            </a:r>
            <a:br>
              <a:rPr lang="en-BR" dirty="0"/>
            </a:br>
            <a:r>
              <a:rPr lang="en-BR" dirty="0"/>
              <a:t>Planejamento de projeto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C66AA-6574-8E94-FA1B-03B44CFD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552" y="3240434"/>
            <a:ext cx="4798541" cy="2196537"/>
          </a:xfrm>
        </p:spPr>
        <p:txBody>
          <a:bodyPr>
            <a:normAutofit/>
          </a:bodyPr>
          <a:lstStyle/>
          <a:p>
            <a:r>
              <a:rPr lang="en-BR" dirty="0"/>
              <a:t>Adriel Henrique Foppa Lima – 24.122.096-1</a:t>
            </a:r>
          </a:p>
          <a:p>
            <a:r>
              <a:rPr lang="en-BR" dirty="0"/>
              <a:t>Alan Mantelatto Mlatisuma – 22.125.092-1</a:t>
            </a:r>
          </a:p>
          <a:p>
            <a:r>
              <a:rPr lang="en-BR" dirty="0"/>
              <a:t>Enzo Bozzani Martins. - 24.122.020-1</a:t>
            </a:r>
          </a:p>
          <a:p>
            <a:r>
              <a:rPr lang="en-BR" dirty="0"/>
              <a:t>Igor Augusto Fiorini Rossi –  24.122.023-5</a:t>
            </a:r>
          </a:p>
          <a:p>
            <a:r>
              <a:rPr lang="en-BR" dirty="0"/>
              <a:t>Luca Anequini Antoniazzi - 22.224.031.9</a:t>
            </a:r>
          </a:p>
          <a:p>
            <a:endParaRPr lang="en-BR" dirty="0"/>
          </a:p>
        </p:txBody>
      </p:sp>
      <p:pic>
        <p:nvPicPr>
          <p:cNvPr id="7" name="Picture 6" descr="A logo of a company&#10;&#10;AI-generated content may be incorrect.">
            <a:extLst>
              <a:ext uri="{FF2B5EF4-FFF2-40B4-BE49-F238E27FC236}">
                <a16:creationId xmlns:a16="http://schemas.microsoft.com/office/drawing/2014/main" id="{6364A8DA-2562-2A2D-5EE4-126BC45C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08" y="2622487"/>
            <a:ext cx="3432432" cy="34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3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ist of information on a white background&#10;&#10;AI-generated content may be incorrect.">
            <a:extLst>
              <a:ext uri="{FF2B5EF4-FFF2-40B4-BE49-F238E27FC236}">
                <a16:creationId xmlns:a16="http://schemas.microsoft.com/office/drawing/2014/main" id="{085588A8-1FBA-43E4-476E-D4AF1C1C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5" y="992469"/>
            <a:ext cx="11848230" cy="48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8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ist of information on a computer&#10;&#10;AI-generated content may be incorrect.">
            <a:extLst>
              <a:ext uri="{FF2B5EF4-FFF2-40B4-BE49-F238E27FC236}">
                <a16:creationId xmlns:a16="http://schemas.microsoft.com/office/drawing/2014/main" id="{BCE00C0A-8890-D255-3D96-EBEEC1DD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73" y="1030065"/>
            <a:ext cx="11372053" cy="47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5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9D1A7911-4F4B-5790-28D6-258FD67D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82" y="583042"/>
            <a:ext cx="9932636" cy="56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0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6B899-471F-5C9F-2522-BB2326FB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48" y="1089207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br>
              <a:rPr lang="en-US" sz="1800" dirty="0"/>
            </a:br>
            <a:r>
              <a:rPr lang="en-US" sz="1800" dirty="0" err="1"/>
              <a:t>Estimativas</a:t>
            </a:r>
            <a:r>
              <a:rPr lang="en-US" sz="1800" dirty="0"/>
              <a:t> de </a:t>
            </a:r>
            <a:r>
              <a:rPr lang="en-US" sz="1800" dirty="0" err="1"/>
              <a:t>Esforço</a:t>
            </a:r>
            <a:r>
              <a:rPr lang="en-US" sz="1800" dirty="0"/>
              <a:t>, </a:t>
            </a:r>
            <a:r>
              <a:rPr lang="en-US" sz="1800" dirty="0" err="1"/>
              <a:t>Prazo</a:t>
            </a:r>
            <a:r>
              <a:rPr lang="en-US" sz="1800" dirty="0"/>
              <a:t> e Custos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BE728B47-0206-C19F-AF13-07A2FB12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38" y="587201"/>
            <a:ext cx="4986819" cy="5263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724DE-9E6A-F200-BB61-AE4FC1FE0AC1}"/>
              </a:ext>
            </a:extLst>
          </p:cNvPr>
          <p:cNvSpPr txBox="1"/>
          <p:nvPr/>
        </p:nvSpPr>
        <p:spPr>
          <a:xfrm>
            <a:off x="819448" y="3429000"/>
            <a:ext cx="2607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Conclui</a:t>
            </a:r>
            <a:r>
              <a:rPr lang="en-US" sz="1200" dirty="0"/>
              <a:t>-se que </a:t>
            </a:r>
            <a:r>
              <a:rPr lang="en-US" sz="1200" dirty="0" err="1"/>
              <a:t>seriam</a:t>
            </a:r>
            <a:r>
              <a:rPr lang="en-US" sz="1200" dirty="0"/>
              <a:t> </a:t>
            </a:r>
            <a:r>
              <a:rPr lang="en-US" sz="1200" dirty="0" err="1"/>
              <a:t>necessárias</a:t>
            </a:r>
            <a:r>
              <a:rPr lang="en-US" sz="1200" dirty="0"/>
              <a:t> 810 horas </a:t>
            </a:r>
            <a:r>
              <a:rPr lang="en-US" sz="1200" dirty="0" err="1"/>
              <a:t>totais</a:t>
            </a:r>
            <a:r>
              <a:rPr lang="en-US" sz="1200" dirty="0"/>
              <a:t>, o que seria </a:t>
            </a:r>
            <a:r>
              <a:rPr lang="en-US" sz="1200" dirty="0" err="1"/>
              <a:t>equivalente</a:t>
            </a:r>
            <a:r>
              <a:rPr lang="en-US" sz="1200" dirty="0"/>
              <a:t> a, </a:t>
            </a:r>
            <a:r>
              <a:rPr lang="en-US" sz="1200" dirty="0" err="1"/>
              <a:t>aproximadamente</a:t>
            </a:r>
            <a:r>
              <a:rPr lang="en-US" sz="1200" dirty="0"/>
              <a:t>, 25 </a:t>
            </a:r>
            <a:r>
              <a:rPr lang="en-US" sz="1200" dirty="0" err="1"/>
              <a:t>dias</a:t>
            </a:r>
            <a:r>
              <a:rPr lang="en-US" sz="1200" dirty="0"/>
              <a:t>. Dito </a:t>
            </a:r>
            <a:r>
              <a:rPr lang="en-US" sz="1200" dirty="0" err="1"/>
              <a:t>isso</a:t>
            </a:r>
            <a:r>
              <a:rPr lang="en-US" sz="1200" dirty="0"/>
              <a:t>, </a:t>
            </a:r>
            <a:r>
              <a:rPr lang="en-US" sz="1200" dirty="0" err="1"/>
              <a:t>pode</a:t>
            </a:r>
            <a:r>
              <a:rPr lang="en-US" sz="1200" dirty="0"/>
              <a:t>-se </a:t>
            </a:r>
            <a:r>
              <a:rPr lang="en-US" sz="1200" dirty="0" err="1"/>
              <a:t>estimar</a:t>
            </a:r>
            <a:r>
              <a:rPr lang="en-US" sz="1200" dirty="0"/>
              <a:t> um </a:t>
            </a:r>
            <a:r>
              <a:rPr lang="en-US" sz="1200" dirty="0" err="1"/>
              <a:t>prazo</a:t>
            </a:r>
            <a:r>
              <a:rPr lang="en-US" sz="1200" dirty="0"/>
              <a:t> de 3 meses para </a:t>
            </a:r>
            <a:r>
              <a:rPr lang="en-US" sz="1200" dirty="0" err="1"/>
              <a:t>conclusão</a:t>
            </a:r>
            <a:r>
              <a:rPr lang="en-US" sz="1200" dirty="0"/>
              <a:t> do </a:t>
            </a:r>
            <a:r>
              <a:rPr lang="en-US" sz="1200" dirty="0" err="1"/>
              <a:t>projeto</a:t>
            </a:r>
            <a:r>
              <a:rPr lang="en-US" sz="1200" dirty="0"/>
              <a:t>. </a:t>
            </a:r>
            <a:r>
              <a:rPr lang="en-US" sz="1200" dirty="0" err="1"/>
              <a:t>Já</a:t>
            </a:r>
            <a:r>
              <a:rPr lang="en-US" sz="1200" dirty="0"/>
              <a:t> </a:t>
            </a:r>
            <a:r>
              <a:rPr lang="en-US" sz="1200" dirty="0" err="1"/>
              <a:t>quantos</a:t>
            </a:r>
            <a:r>
              <a:rPr lang="en-US" sz="1200" dirty="0"/>
              <a:t> </a:t>
            </a:r>
            <a:r>
              <a:rPr lang="en-US" sz="1200" dirty="0" err="1"/>
              <a:t>aos</a:t>
            </a:r>
            <a:r>
              <a:rPr lang="en-US" sz="1200" dirty="0"/>
              <a:t> custos, </a:t>
            </a:r>
            <a:r>
              <a:rPr lang="en-US" sz="1200" dirty="0" err="1"/>
              <a:t>estimam</a:t>
            </a:r>
            <a:r>
              <a:rPr lang="en-US" sz="1200" dirty="0"/>
              <a:t>-se </a:t>
            </a:r>
            <a:r>
              <a:rPr lang="en-US" sz="1200" dirty="0" err="1"/>
              <a:t>cerca</a:t>
            </a:r>
            <a:r>
              <a:rPr lang="en-US" sz="1200" dirty="0"/>
              <a:t> de R$ 56700. </a:t>
            </a:r>
          </a:p>
          <a:p>
            <a:endParaRPr lang="en-BR" sz="1200" dirty="0"/>
          </a:p>
        </p:txBody>
      </p:sp>
    </p:spTree>
    <p:extLst>
      <p:ext uri="{BB962C8B-B14F-4D97-AF65-F5344CB8AC3E}">
        <p14:creationId xmlns:p14="http://schemas.microsoft.com/office/powerpoint/2010/main" val="4274436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9E981-0648-3E30-65BA-73F70888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 err="1"/>
              <a:t>Análise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 err="1"/>
              <a:t>riscos</a:t>
            </a:r>
            <a:endParaRPr lang="en-US" dirty="0"/>
          </a:p>
        </p:txBody>
      </p:sp>
      <p:pic>
        <p:nvPicPr>
          <p:cNvPr id="4" name="Picture 3" descr="A white table with black text&#10;&#10;AI-generated content may be incorrect.">
            <a:extLst>
              <a:ext uri="{FF2B5EF4-FFF2-40B4-BE49-F238E27FC236}">
                <a16:creationId xmlns:a16="http://schemas.microsoft.com/office/drawing/2014/main" id="{9A4D07D1-E4D0-68FB-2CB2-030497B5D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058" y="429277"/>
            <a:ext cx="3854643" cy="599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8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CB71A-D82D-933F-1675-6756D01E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5" y="2387747"/>
            <a:ext cx="3945875" cy="2082505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 err="1"/>
              <a:t>Riscos</a:t>
            </a:r>
            <a:r>
              <a:rPr lang="en-US" dirty="0"/>
              <a:t> </a:t>
            </a:r>
            <a:r>
              <a:rPr lang="en-US" dirty="0" err="1"/>
              <a:t>Ordenados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importância</a:t>
            </a:r>
            <a:endParaRPr lang="en-US" dirty="0"/>
          </a:p>
        </p:txBody>
      </p:sp>
      <p:pic>
        <p:nvPicPr>
          <p:cNvPr id="4" name="Picture 3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DAA486D3-2B56-A01D-D192-97524F56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15" y="180012"/>
            <a:ext cx="4434865" cy="64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9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4D09-912C-8DA1-2FFB-F781E4B1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009" y="170861"/>
            <a:ext cx="6825916" cy="1188720"/>
          </a:xfrm>
        </p:spPr>
        <p:txBody>
          <a:bodyPr/>
          <a:lstStyle/>
          <a:p>
            <a:r>
              <a:rPr lang="en-BR" dirty="0"/>
              <a:t>Ações de mitigação</a:t>
            </a:r>
          </a:p>
        </p:txBody>
      </p:sp>
      <p:pic>
        <p:nvPicPr>
          <p:cNvPr id="4" name="Picture 3" descr="A white grid with black text&#10;&#10;AI-generated content may be incorrect.">
            <a:extLst>
              <a:ext uri="{FF2B5EF4-FFF2-40B4-BE49-F238E27FC236}">
                <a16:creationId xmlns:a16="http://schemas.microsoft.com/office/drawing/2014/main" id="{75C61C99-EEA8-3A8B-52F7-6D68007FC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5" y="0"/>
            <a:ext cx="4542521" cy="6858000"/>
          </a:xfrm>
          <a:prstGeom prst="rect">
            <a:avLst/>
          </a:prstGeom>
        </p:spPr>
      </p:pic>
      <p:pic>
        <p:nvPicPr>
          <p:cNvPr id="6" name="Picture 5" descr="A white grid with black text&#10;&#10;AI-generated content may be incorrect.">
            <a:extLst>
              <a:ext uri="{FF2B5EF4-FFF2-40B4-BE49-F238E27FC236}">
                <a16:creationId xmlns:a16="http://schemas.microsoft.com/office/drawing/2014/main" id="{20186970-FFA8-8492-3BD9-4C7C910DB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071" y="1489510"/>
            <a:ext cx="6003792" cy="51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0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66299-27DD-1484-8E5D-64FC34EB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Ações de contingência</a:t>
            </a:r>
          </a:p>
        </p:txBody>
      </p:sp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C9993D27-B87B-9612-1822-0F40141CA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618" y="5987458"/>
            <a:ext cx="3920435" cy="641942"/>
          </a:xfrm>
          <a:prstGeom prst="rect">
            <a:avLst/>
          </a:prstGeom>
        </p:spPr>
      </p:pic>
      <p:pic>
        <p:nvPicPr>
          <p:cNvPr id="8" name="Picture 7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BD0AD995-3408-0E2D-706F-BEA009643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252" y="96253"/>
            <a:ext cx="3971165" cy="58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4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8203-9877-AC9A-4263-2510F92F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9146"/>
            <a:ext cx="7729728" cy="1188720"/>
          </a:xfrm>
        </p:spPr>
        <p:txBody>
          <a:bodyPr/>
          <a:lstStyle/>
          <a:p>
            <a:r>
              <a:rPr lang="en-BR" dirty="0"/>
              <a:t>Backlog de produto</a:t>
            </a:r>
          </a:p>
        </p:txBody>
      </p:sp>
      <p:pic>
        <p:nvPicPr>
          <p:cNvPr id="5" name="Picture 4" descr="A table with text on it&#10;&#10;AI-generated content may be incorrect.">
            <a:extLst>
              <a:ext uri="{FF2B5EF4-FFF2-40B4-BE49-F238E27FC236}">
                <a16:creationId xmlns:a16="http://schemas.microsoft.com/office/drawing/2014/main" id="{D332AE1D-303A-3454-87BF-6854CDFB3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69" y="1572569"/>
            <a:ext cx="5207088" cy="2678155"/>
          </a:xfrm>
          <a:prstGeom prst="rect">
            <a:avLst/>
          </a:prstGeom>
        </p:spPr>
      </p:pic>
      <p:pic>
        <p:nvPicPr>
          <p:cNvPr id="7" name="Picture 6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10A594E2-829E-5518-41E5-57B38B78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562" y="1572568"/>
            <a:ext cx="4620329" cy="2678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90AC21-971A-FFEE-2254-762D553F7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456" y="4485425"/>
            <a:ext cx="5207088" cy="21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1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rectangular box with black text&#10;&#10;AI-generated content may be incorrect.">
            <a:extLst>
              <a:ext uri="{FF2B5EF4-FFF2-40B4-BE49-F238E27FC236}">
                <a16:creationId xmlns:a16="http://schemas.microsoft.com/office/drawing/2014/main" id="{2782D6E3-7481-A299-DA7E-D001EE70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7" y="1730140"/>
            <a:ext cx="6340665" cy="3360645"/>
          </a:xfrm>
          <a:prstGeom prst="rect">
            <a:avLst/>
          </a:prstGeom>
        </p:spPr>
      </p:pic>
      <p:pic>
        <p:nvPicPr>
          <p:cNvPr id="7" name="Picture 6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CA8E5E92-7E15-EEAF-9E36-5C21591CC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621" y="1418364"/>
            <a:ext cx="5175732" cy="39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5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F874-8D3F-C490-6962-61C727EB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28" y="1993334"/>
            <a:ext cx="9391144" cy="2871331"/>
          </a:xfrm>
        </p:spPr>
        <p:txBody>
          <a:bodyPr/>
          <a:lstStyle/>
          <a:p>
            <a:r>
              <a:rPr lang="en-US" dirty="0" err="1"/>
              <a:t>Estimativas</a:t>
            </a:r>
            <a:r>
              <a:rPr lang="en-US" dirty="0"/>
              <a:t> de </a:t>
            </a:r>
            <a:r>
              <a:rPr lang="en-US" dirty="0" err="1"/>
              <a:t>Complexidade</a:t>
            </a:r>
            <a:r>
              <a:rPr lang="en-US" dirty="0"/>
              <a:t> pela Técnica Pontos </a:t>
            </a:r>
            <a:r>
              <a:rPr lang="en-US" dirty="0" err="1"/>
              <a:t>por</a:t>
            </a:r>
            <a:r>
              <a:rPr lang="en-US" dirty="0"/>
              <a:t> Caso de Uso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77887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57CFB16E-AA0D-1EBB-B947-23EF3A63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29" y="1498072"/>
            <a:ext cx="10448742" cy="38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2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box with black text&#10;&#10;AI-generated content may be incorrect.">
            <a:extLst>
              <a:ext uri="{FF2B5EF4-FFF2-40B4-BE49-F238E27FC236}">
                <a16:creationId xmlns:a16="http://schemas.microsoft.com/office/drawing/2014/main" id="{BD161224-4537-FC4B-3A8E-224748E69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05" y="932708"/>
            <a:ext cx="9362990" cy="499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2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text on a white background&#10;&#10;AI-generated content may be incorrect.">
            <a:extLst>
              <a:ext uri="{FF2B5EF4-FFF2-40B4-BE49-F238E27FC236}">
                <a16:creationId xmlns:a16="http://schemas.microsoft.com/office/drawing/2014/main" id="{1C08CDCC-FEC4-7F9B-2CD3-CF5CB51E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65" y="789150"/>
            <a:ext cx="10358269" cy="52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with text and a person in the middle&#10;&#10;AI-generated content may be incorrect.">
            <a:extLst>
              <a:ext uri="{FF2B5EF4-FFF2-40B4-BE49-F238E27FC236}">
                <a16:creationId xmlns:a16="http://schemas.microsoft.com/office/drawing/2014/main" id="{E3DA2582-60F6-01F7-5E0B-C9D2DFD60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03" y="640697"/>
            <a:ext cx="10923794" cy="55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6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ist of information on a white background&#10;&#10;AI-generated content may be incorrect.">
            <a:extLst>
              <a:ext uri="{FF2B5EF4-FFF2-40B4-BE49-F238E27FC236}">
                <a16:creationId xmlns:a16="http://schemas.microsoft.com/office/drawing/2014/main" id="{7BC78D28-B817-76C3-30F6-137A1BAA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18" y="1097503"/>
            <a:ext cx="11463963" cy="46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591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55</TotalTime>
  <Words>116</Words>
  <Application>Microsoft Macintosh PowerPoint</Application>
  <PresentationFormat>Widescreen</PresentationFormat>
  <Paragraphs>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Neotrade Planejamento de projeto</vt:lpstr>
      <vt:lpstr>Backlog de produto</vt:lpstr>
      <vt:lpstr>PowerPoint Presentation</vt:lpstr>
      <vt:lpstr>Estimativas de Complexidade pela Técnica Pontos por Caso de Uso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Estimativas de Esforço, Prazo e Custos </vt:lpstr>
      <vt:lpstr>Análise de  riscos</vt:lpstr>
      <vt:lpstr>Riscos Ordenados por importância</vt:lpstr>
      <vt:lpstr>Ações de mitigação</vt:lpstr>
      <vt:lpstr>Ações de contingência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Enzo Bozzani</dc:creator>
  <cp:lastModifiedBy>Enzo Bozzani</cp:lastModifiedBy>
  <cp:revision>2</cp:revision>
  <dcterms:created xsi:type="dcterms:W3CDTF">2025-04-07T21:15:36Z</dcterms:created>
  <dcterms:modified xsi:type="dcterms:W3CDTF">2025-04-08T11:24:59Z</dcterms:modified>
</cp:coreProperties>
</file>