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4" r:id="rId5"/>
    <p:sldId id="272" r:id="rId6"/>
    <p:sldId id="263" r:id="rId7"/>
    <p:sldId id="259" r:id="rId8"/>
    <p:sldId id="267" r:id="rId9"/>
    <p:sldId id="273" r:id="rId10"/>
    <p:sldId id="278" r:id="rId11"/>
    <p:sldId id="280" r:id="rId12"/>
    <p:sldId id="279" r:id="rId13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6"/>
      <p:bold r:id="rId17"/>
    </p:embeddedFont>
    <p:embeddedFont>
      <p:font typeface="Snap ITC" panose="04040A07060A02020202" pitchFamily="82" charset="0"/>
      <p:regular r:id="rId18"/>
    </p:embeddedFont>
    <p:embeddedFont>
      <p:font typeface="Bangers" panose="020B0604020202020204" charset="0"/>
      <p:regular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8FAF1F2-9B97-4EC2-B06E-07C0CC8D1B5E}">
  <a:tblStyle styleId="{28FAF1F2-9B97-4EC2-B06E-07C0CC8D1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191F-ED9E-4180-8B3B-443AD1ABA17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4E757-50A9-440F-B0BF-6806460CF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96076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21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0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8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3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58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74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2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1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40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74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87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crio.br/ensinopesq/ccg/pibid/download/seminario_pibid_sudeste_201510_cassia_roque.pdf" TargetMode="External"/><Relationship Id="rId7" Type="http://schemas.openxmlformats.org/officeDocument/2006/relationships/hyperlink" Target="http://noticias.universia.com.br/educacao/noticia/2017/05/24/1152746/importancia-incentivo-leitura-futuro-educaciona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uel.br/eventos/jornadadidatica/pages/arquivos/O%20VALOR%20PEDAGOGICO%20DAS%20HISTORIAS%20EM%20QUADRINHOS.pdfQ" TargetMode="External"/><Relationship Id="rId5" Type="http://schemas.openxmlformats.org/officeDocument/2006/relationships/hyperlink" Target="https://pt.linkedin.com/pulse/import%C3%A2ncia-do-livro-na-sociedade-marco-rizzi" TargetMode="External"/><Relationship Id="rId4" Type="http://schemas.openxmlformats.org/officeDocument/2006/relationships/hyperlink" Target="http://www.hottopos.com/videtur8/leitura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039257" y="1262742"/>
            <a:ext cx="4601028" cy="2241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0" dirty="0">
                <a:latin typeface="Snap ITC" panose="04040A07060A02020202" pitchFamily="82" charset="0"/>
              </a:rPr>
              <a:t>E-FUN</a:t>
            </a:r>
            <a:br>
              <a:rPr lang="pt-BR" dirty="0"/>
            </a:br>
            <a:endParaRPr dirty="0"/>
          </a:p>
        </p:txBody>
      </p:sp>
      <p:grpSp>
        <p:nvGrpSpPr>
          <p:cNvPr id="4" name="Shape 324"/>
          <p:cNvGrpSpPr/>
          <p:nvPr/>
        </p:nvGrpSpPr>
        <p:grpSpPr>
          <a:xfrm>
            <a:off x="6433735" y="2124951"/>
            <a:ext cx="607638" cy="517035"/>
            <a:chOff x="1926350" y="995225"/>
            <a:chExt cx="428650" cy="356600"/>
          </a:xfrm>
          <a:solidFill>
            <a:schemeClr val="tx1"/>
          </a:solidFill>
        </p:grpSpPr>
        <p:sp>
          <p:nvSpPr>
            <p:cNvPr id="5" name="Shape 32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Shape 32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Shape 32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Shape 32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801429" y="664768"/>
            <a:ext cx="104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4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73034" y="1597622"/>
            <a:ext cx="568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431389" y="1327237"/>
            <a:ext cx="80021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4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🔎</a:t>
            </a:r>
            <a:endParaRPr lang="pt-BR" sz="48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265327" y="1400428"/>
            <a:ext cx="460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✎</a:t>
            </a:r>
            <a:endParaRPr lang="pt-BR" sz="4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AD2805F-FF83-4667-9F62-410C6DB4E6B0}"/>
              </a:ext>
            </a:extLst>
          </p:cNvPr>
          <p:cNvCxnSpPr/>
          <p:nvPr/>
        </p:nvCxnSpPr>
        <p:spPr>
          <a:xfrm flipH="1">
            <a:off x="1976718" y="3045759"/>
            <a:ext cx="5392270" cy="45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562842" y="1110341"/>
            <a:ext cx="4863785" cy="3048001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389087" y="881714"/>
            <a:ext cx="5211296" cy="394745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93524"/>
              </p:ext>
            </p:extLst>
          </p:nvPr>
        </p:nvGraphicFramePr>
        <p:xfrm>
          <a:off x="3743186" y="1718036"/>
          <a:ext cx="4503096" cy="1832610"/>
        </p:xfrm>
        <a:graphic>
          <a:graphicData uri="http://schemas.openxmlformats.org/drawingml/2006/table">
            <a:tbl>
              <a:tblPr>
                <a:tableStyleId>{28FAF1F2-9B97-4EC2-B06E-07C0CC8D1B5E}</a:tableStyleId>
              </a:tblPr>
              <a:tblGrid>
                <a:gridCol w="1166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62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Berlin Sans FB" panose="020E0602020502020306" pitchFamily="34" charset="0"/>
                        </a:rPr>
                        <a:t>Atividades</a:t>
                      </a:r>
                      <a:endParaRPr lang="pt-BR" sz="14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Berlin Sans FB" panose="020E0602020502020306" pitchFamily="34" charset="0"/>
                        </a:rPr>
                        <a:t>Mês (2018)</a:t>
                      </a:r>
                      <a:endParaRPr lang="pt-BR" sz="14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01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02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03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04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05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06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07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1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2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3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4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5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6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endParaRPr lang="pt-BR" sz="140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Berlin Sans FB" panose="020E0602020502020306" pitchFamily="34" charset="0"/>
                        </a:rPr>
                        <a:t>X</a:t>
                      </a:r>
                      <a:endParaRPr lang="pt-BR" sz="14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48343" y="1848974"/>
            <a:ext cx="280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600" dirty="0">
                <a:latin typeface="Berlin Sans FB" panose="020E0602020502020306" pitchFamily="34" charset="0"/>
              </a:rPr>
              <a:t>Entrega do pré-projeto;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>
                <a:latin typeface="Berlin Sans FB" panose="020E0602020502020306" pitchFamily="34" charset="0"/>
              </a:rPr>
              <a:t>Coletar requisitos;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>
                <a:latin typeface="Berlin Sans FB" panose="020E0602020502020306" pitchFamily="34" charset="0"/>
              </a:rPr>
              <a:t>Criação do minimundo;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>
                <a:latin typeface="Berlin Sans FB" panose="020E0602020502020306" pitchFamily="34" charset="0"/>
              </a:rPr>
              <a:t>Implementação;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>
                <a:latin typeface="Berlin Sans FB" panose="020E0602020502020306" pitchFamily="34" charset="0"/>
              </a:rPr>
              <a:t> Disciplina LPII: Seminários;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>
                <a:latin typeface="Berlin Sans FB" panose="020E0602020502020306" pitchFamily="34" charset="0"/>
              </a:rPr>
              <a:t>Entrega final do projeto Web;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24858" y="98608"/>
            <a:ext cx="632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Berlin Sans FB" panose="020E0602020502020306" pitchFamily="34" charset="0"/>
              </a:rPr>
              <a:t>Cronograma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</a:t>
            </a: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100" dirty="0">
                <a:solidFill>
                  <a:schemeClr val="tx1"/>
                </a:solidFill>
              </a:rPr>
              <a:t>A importância do incentivo à leitura nos primeiros anos de vida. Disponível em: &lt;</a:t>
            </a:r>
            <a:r>
              <a:rPr lang="pt-BR" sz="1100" b="1" dirty="0">
                <a:solidFill>
                  <a:schemeClr val="tx1"/>
                </a:solidFill>
                <a:hlinkClick r:id="rId3"/>
              </a:rPr>
              <a:t>www.pucrio.br/</a:t>
            </a:r>
            <a:r>
              <a:rPr lang="pt-BR" sz="1100" b="1" dirty="0" err="1">
                <a:solidFill>
                  <a:schemeClr val="tx1"/>
                </a:solidFill>
                <a:hlinkClick r:id="rId3"/>
              </a:rPr>
              <a:t>ensinopesq</a:t>
            </a:r>
            <a:r>
              <a:rPr lang="pt-BR" sz="1100" b="1" dirty="0">
                <a:solidFill>
                  <a:schemeClr val="tx1"/>
                </a:solidFill>
                <a:hlinkClick r:id="rId3"/>
              </a:rPr>
              <a:t>/</a:t>
            </a:r>
            <a:r>
              <a:rPr lang="pt-BR" sz="1100" b="1" dirty="0" err="1">
                <a:solidFill>
                  <a:schemeClr val="tx1"/>
                </a:solidFill>
                <a:hlinkClick r:id="rId3"/>
              </a:rPr>
              <a:t>ccg</a:t>
            </a:r>
            <a:r>
              <a:rPr lang="pt-BR" sz="1100" b="1" dirty="0">
                <a:solidFill>
                  <a:schemeClr val="tx1"/>
                </a:solidFill>
                <a:hlinkClick r:id="rId3"/>
              </a:rPr>
              <a:t>/</a:t>
            </a:r>
            <a:r>
              <a:rPr lang="pt-BR" sz="1100" b="1" dirty="0" err="1">
                <a:solidFill>
                  <a:schemeClr val="tx1"/>
                </a:solidFill>
                <a:hlinkClick r:id="rId3"/>
              </a:rPr>
              <a:t>pibid</a:t>
            </a:r>
            <a:r>
              <a:rPr lang="pt-BR" sz="1100" b="1" dirty="0">
                <a:solidFill>
                  <a:schemeClr val="tx1"/>
                </a:solidFill>
                <a:hlinkClick r:id="rId3"/>
              </a:rPr>
              <a:t>/download/seminario_pibid_sudeste_201510_cassia_roque.pdf</a:t>
            </a:r>
            <a:r>
              <a:rPr lang="pt-BR" sz="1100" dirty="0">
                <a:solidFill>
                  <a:schemeClr val="tx1"/>
                </a:solidFill>
              </a:rPr>
              <a:t>&gt;. Acesso em: 26/02/2018.</a:t>
            </a:r>
          </a:p>
          <a:p>
            <a:pPr lvl="0"/>
            <a:r>
              <a:rPr lang="pt-BR" sz="1100" dirty="0" err="1">
                <a:solidFill>
                  <a:schemeClr val="tx1"/>
                </a:solidFill>
              </a:rPr>
              <a:t>Hottopos</a:t>
            </a:r>
            <a:r>
              <a:rPr lang="pt-BR" sz="1100" dirty="0">
                <a:solidFill>
                  <a:schemeClr val="tx1"/>
                </a:solidFill>
              </a:rPr>
              <a:t>. A leitura como terapia existencial. Disponível em: &lt;</a:t>
            </a:r>
            <a:r>
              <a:rPr lang="pt-BR" sz="1100" b="1" dirty="0">
                <a:solidFill>
                  <a:schemeClr val="tx1"/>
                </a:solidFill>
                <a:hlinkClick r:id="rId4"/>
              </a:rPr>
              <a:t>http://www.hottopos.com/videtur8/leitura.htm</a:t>
            </a:r>
            <a:r>
              <a:rPr lang="pt-BR" sz="1100" dirty="0">
                <a:solidFill>
                  <a:schemeClr val="tx1"/>
                </a:solidFill>
              </a:rPr>
              <a:t>&gt;. Acesso em: 26/02/2018.</a:t>
            </a:r>
          </a:p>
          <a:p>
            <a:pPr lvl="0"/>
            <a:r>
              <a:rPr lang="pt-BR" sz="1100" dirty="0" err="1">
                <a:solidFill>
                  <a:schemeClr val="tx1"/>
                </a:solidFill>
              </a:rPr>
              <a:t>LinkedIn</a:t>
            </a:r>
            <a:r>
              <a:rPr lang="pt-BR" sz="1100" dirty="0">
                <a:solidFill>
                  <a:schemeClr val="tx1"/>
                </a:solidFill>
              </a:rPr>
              <a:t>. A importância do livro na sociedade. Disponível em: &lt;</a:t>
            </a:r>
            <a:r>
              <a:rPr lang="pt-BR" sz="1100" b="1" dirty="0">
                <a:solidFill>
                  <a:schemeClr val="tx1"/>
                </a:solidFill>
                <a:hlinkClick r:id="rId5"/>
              </a:rPr>
              <a:t>https://pt.linkedin.com/pulse/importância-do-livro-na-sociedade-marco-rizzi</a:t>
            </a:r>
            <a:r>
              <a:rPr lang="pt-BR" sz="1100" dirty="0">
                <a:solidFill>
                  <a:schemeClr val="tx1"/>
                </a:solidFill>
              </a:rPr>
              <a:t>&gt;. Acesso em: 26/02/2018. </a:t>
            </a:r>
          </a:p>
          <a:p>
            <a:pPr lvl="0"/>
            <a:r>
              <a:rPr lang="pt-BR" sz="1100" dirty="0">
                <a:solidFill>
                  <a:schemeClr val="tx1"/>
                </a:solidFill>
              </a:rPr>
              <a:t>O valor pedagógico das histórias em quadrinhos. Disponível em: &lt;</a:t>
            </a:r>
            <a:r>
              <a:rPr lang="pt-BR" sz="1100" b="1" dirty="0">
                <a:solidFill>
                  <a:schemeClr val="tx1"/>
                </a:solidFill>
                <a:hlinkClick r:id="rId6"/>
              </a:rPr>
              <a:t>www.uel.br/eventos/</a:t>
            </a:r>
            <a:r>
              <a:rPr lang="pt-BR" sz="1100" b="1" dirty="0" err="1">
                <a:solidFill>
                  <a:schemeClr val="tx1"/>
                </a:solidFill>
                <a:hlinkClick r:id="rId6"/>
              </a:rPr>
              <a:t>jornadadidatica</a:t>
            </a:r>
            <a:r>
              <a:rPr lang="pt-BR" sz="1100" b="1" dirty="0">
                <a:solidFill>
                  <a:schemeClr val="tx1"/>
                </a:solidFill>
                <a:hlinkClick r:id="rId6"/>
              </a:rPr>
              <a:t>/</a:t>
            </a:r>
            <a:r>
              <a:rPr lang="pt-BR" sz="1100" b="1" dirty="0" err="1">
                <a:solidFill>
                  <a:schemeClr val="tx1"/>
                </a:solidFill>
                <a:hlinkClick r:id="rId6"/>
              </a:rPr>
              <a:t>pages</a:t>
            </a:r>
            <a:r>
              <a:rPr lang="pt-BR" sz="1100" b="1" dirty="0">
                <a:solidFill>
                  <a:schemeClr val="tx1"/>
                </a:solidFill>
                <a:hlinkClick r:id="rId6"/>
              </a:rPr>
              <a:t>/arquivos/O%2520VALOR%2520PEDAGOGICO%2520DAS%2520HISTORIAS%2520EM%2520QUADRINHOS.pdf</a:t>
            </a:r>
            <a:r>
              <a:rPr lang="pt-BR" sz="1100" dirty="0">
                <a:solidFill>
                  <a:schemeClr val="tx1"/>
                </a:solidFill>
              </a:rPr>
              <a:t>&gt;. Acesso em: 26/02/2018.</a:t>
            </a:r>
            <a:r>
              <a:rPr lang="pt-BR" sz="1100" b="1" dirty="0">
                <a:solidFill>
                  <a:schemeClr val="tx1"/>
                </a:solidFill>
              </a:rPr>
              <a:t>	</a:t>
            </a:r>
            <a:endParaRPr lang="pt-BR" sz="1100" dirty="0">
              <a:solidFill>
                <a:schemeClr val="tx1"/>
              </a:solidFill>
            </a:endParaRPr>
          </a:p>
          <a:p>
            <a:pPr lvl="0"/>
            <a:r>
              <a:rPr lang="pt-BR" sz="1100" dirty="0" err="1">
                <a:solidFill>
                  <a:schemeClr val="tx1"/>
                </a:solidFill>
              </a:rPr>
              <a:t>Universia</a:t>
            </a:r>
            <a:r>
              <a:rPr lang="pt-BR" sz="1100" dirty="0">
                <a:solidFill>
                  <a:schemeClr val="tx1"/>
                </a:solidFill>
              </a:rPr>
              <a:t>. A importância do incentivo à leitura para o futuro educacional. Disponível em: &lt;</a:t>
            </a:r>
            <a:r>
              <a:rPr lang="pt-BR" sz="1100" b="1" dirty="0">
                <a:solidFill>
                  <a:schemeClr val="tx1"/>
                </a:solidFill>
                <a:hlinkClick r:id="rId7"/>
              </a:rPr>
              <a:t>http://noticias.universia.com.br/educacao/noticia/2017/05/24/1152746/importancia-incentivo-leitura-futuro-educacional.html</a:t>
            </a:r>
            <a:r>
              <a:rPr lang="pt-BR" sz="1100" dirty="0">
                <a:solidFill>
                  <a:schemeClr val="tx1"/>
                </a:solidFill>
              </a:rPr>
              <a:t>&gt;. Acesso em: 26/02/2018.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0" y="2491275"/>
            <a:ext cx="77288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rgbClr val="FFFFFF"/>
                </a:solidFill>
              </a:rPr>
              <a:t>Obrigado!</a:t>
            </a:r>
            <a:endParaRPr sz="11500" dirty="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900486" y="318766"/>
            <a:ext cx="2243514" cy="2276086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7137899" y="318766"/>
            <a:ext cx="12985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pt-BR" sz="15000" dirty="0">
                <a:solidFill>
                  <a:schemeClr val="tx1"/>
                </a:solidFill>
              </a:rPr>
              <a:t>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Resumo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08487" y="1996765"/>
            <a:ext cx="7057849" cy="143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pt-BR" sz="1600" dirty="0"/>
              <a:t>Plataforma interativa que possibilitará ao usuário criar e ler histórias, além de poder entrar em fóruns que compartilham os mesmos interesses em livros, HQs, </a:t>
            </a:r>
            <a:r>
              <a:rPr lang="pt-BR" sz="1600" dirty="0" err="1"/>
              <a:t>mangás</a:t>
            </a:r>
            <a:r>
              <a:rPr lang="pt-BR" sz="1600" dirty="0"/>
              <a:t>, etc.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0D4DBE-4334-4E49-846F-32C65BA9F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t-BR" sz="2400" dirty="0"/>
              <a:t>Incentivo à leitura;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t-BR" sz="2400" dirty="0"/>
              <a:t>Tolkien;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t-BR" sz="2400" dirty="0"/>
              <a:t>George R.R Martin;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sz="2400" dirty="0"/>
          </a:p>
          <a:p>
            <a:pPr lvl="0" indent="-381000">
              <a:buSzPts val="2400"/>
            </a:pPr>
            <a:r>
              <a:rPr lang="pt-BR" sz="2400" dirty="0"/>
              <a:t>“pois geralmente: uma pessoa não gosta de ler, pois não encontrou o livro certo.”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587736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Incentivo à leitura e escrita;</a:t>
            </a:r>
          </a:p>
          <a:p>
            <a:pPr marL="0" indent="0">
              <a:buNone/>
            </a:pPr>
            <a:endParaRPr lang="pt-BR" dirty="0"/>
          </a:p>
          <a:p>
            <a:pPr marL="285750" indent="-285750"/>
            <a:r>
              <a:rPr lang="pt-BR" dirty="0"/>
              <a:t>Fóruns que possibilitarão a discussão sobre histórias em geral;</a:t>
            </a:r>
          </a:p>
          <a:p>
            <a:pPr marL="285750" indent="-285750"/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1795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Histórias baseadas em outras (</a:t>
            </a:r>
            <a:r>
              <a:rPr lang="pt-BR" dirty="0" err="1"/>
              <a:t>fanfics</a:t>
            </a:r>
            <a:r>
              <a:rPr lang="pt-BR" dirty="0"/>
              <a:t>) ou não;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HQs.</a:t>
            </a:r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Justificativa</a:t>
            </a:r>
            <a:endParaRPr dirty="0"/>
          </a:p>
        </p:txBody>
      </p:sp>
      <p:sp>
        <p:nvSpPr>
          <p:cNvPr id="193" name="Shape 193"/>
          <p:cNvSpPr/>
          <p:nvPr/>
        </p:nvSpPr>
        <p:spPr>
          <a:xfrm rot="-152142">
            <a:off x="1333689" y="2072014"/>
            <a:ext cx="2361385" cy="1840197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niglet"/>
                <a:ea typeface="Sniglet"/>
                <a:cs typeface="Sniglet"/>
                <a:sym typeface="Sniglet"/>
              </a:rPr>
              <a:t>Emocional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4" name="Shape 194"/>
          <p:cNvSpPr/>
          <p:nvPr/>
        </p:nvSpPr>
        <p:spPr>
          <a:xfrm rot="-151954">
            <a:off x="3295770" y="1984669"/>
            <a:ext cx="2388058" cy="1840197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niglet"/>
                <a:ea typeface="Sniglet"/>
                <a:cs typeface="Sniglet"/>
                <a:sym typeface="Sniglet"/>
              </a:rPr>
              <a:t>Político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5" name="Shape 195"/>
          <p:cNvSpPr/>
          <p:nvPr/>
        </p:nvSpPr>
        <p:spPr>
          <a:xfrm rot="-151954">
            <a:off x="5301362" y="1895509"/>
            <a:ext cx="2406787" cy="1840197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niglet"/>
                <a:ea typeface="Sniglet"/>
                <a:cs typeface="Sniglet"/>
                <a:sym typeface="Sniglet"/>
              </a:rPr>
              <a:t>Ideológico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62276" y="18019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O livro é de fundamental importância para o desenvolvimento das sociedades e para o crescimento intelectual do indivíduo (RIZZI, 2016). 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Revisão bibliográfica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8765" y="1724297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 O ato de ler faz com que as pessoas ampliem seus conhecimentos, além de “[...] propiciar a oportunidade de desenvolver a imaginação, a criatividade e a sensibilidade” (MURÁNYI, 2017).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028553" y="462121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Metodologia</a:t>
            </a:r>
            <a:endParaRPr sz="4000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028553" y="1853079"/>
            <a:ext cx="3767400" cy="1673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/>
              <a:t>HTML;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 err="1"/>
              <a:t>JavaScript</a:t>
            </a:r>
            <a:r>
              <a:rPr lang="pt-BR" dirty="0"/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/>
              <a:t>CSS;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/>
              <a:t>Interação Homem-Máquina;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/>
              <a:t>MySQL.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esperados</a:t>
            </a:r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iglet"/>
                <a:ea typeface="Sniglet"/>
                <a:cs typeface="Sniglet"/>
                <a:sym typeface="Sniglet"/>
              </a:rPr>
              <a:t>Cunho Social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iglet"/>
                <a:ea typeface="Sniglet"/>
                <a:cs typeface="Sniglet"/>
                <a:sym typeface="Sniglet"/>
              </a:rPr>
              <a:t>Sistema Funcional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niglet"/>
                <a:ea typeface="Sniglet"/>
                <a:cs typeface="Sniglet"/>
                <a:sym typeface="Sniglet"/>
              </a:rPr>
              <a:t>Disponibilidade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 Adicionais </a:t>
            </a:r>
            <a:endParaRPr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02949" y="1540806"/>
            <a:ext cx="5374906" cy="2539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400" dirty="0"/>
              <a:t>UML;</a:t>
            </a:r>
          </a:p>
          <a:p>
            <a:pPr marL="285750" indent="-285750"/>
            <a:r>
              <a:rPr lang="pt-BR" sz="1400" dirty="0"/>
              <a:t>JAVA;</a:t>
            </a:r>
          </a:p>
          <a:p>
            <a:pPr marL="285750" indent="-285750"/>
            <a:r>
              <a:rPr lang="pt-BR" sz="1400" dirty="0"/>
              <a:t>BANCO DE DADOS;</a:t>
            </a:r>
          </a:p>
          <a:p>
            <a:pPr marL="285750" indent="-285750"/>
            <a:r>
              <a:rPr lang="pt-BR" sz="1400" dirty="0"/>
              <a:t>WEB;</a:t>
            </a:r>
          </a:p>
          <a:p>
            <a:pPr marL="285750" indent="-285750"/>
            <a:r>
              <a:rPr lang="pt-BR" sz="1400" dirty="0"/>
              <a:t>Seminários;</a:t>
            </a:r>
          </a:p>
          <a:p>
            <a:pPr marL="285750" indent="-285750"/>
            <a:r>
              <a:rPr lang="pt-BR" sz="1400" dirty="0"/>
              <a:t>Dificuldade e falta de incentivo na criação de histórias.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376</Words>
  <Application>Microsoft Office PowerPoint</Application>
  <PresentationFormat>Apresentação na tela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Berlin Sans FB</vt:lpstr>
      <vt:lpstr>Snap ITC</vt:lpstr>
      <vt:lpstr>Times New Roman</vt:lpstr>
      <vt:lpstr>arial</vt:lpstr>
      <vt:lpstr>Bangers</vt:lpstr>
      <vt:lpstr>arial</vt:lpstr>
      <vt:lpstr>Sniglet</vt:lpstr>
      <vt:lpstr>Wingdings</vt:lpstr>
      <vt:lpstr>Jachimo template</vt:lpstr>
      <vt:lpstr>E-FUN </vt:lpstr>
      <vt:lpstr>Resumo</vt:lpstr>
      <vt:lpstr>Introdução</vt:lpstr>
      <vt:lpstr>Objetivos</vt:lpstr>
      <vt:lpstr>Justificativa</vt:lpstr>
      <vt:lpstr>Revisão bibliográfica</vt:lpstr>
      <vt:lpstr>Metodologia</vt:lpstr>
      <vt:lpstr>Resultados esperados</vt:lpstr>
      <vt:lpstr>Informações Adicionais </vt:lpstr>
      <vt:lpstr>Apresentação do PowerPoint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E-FUN</dc:title>
  <dc:creator>Raquel</dc:creator>
  <cp:lastModifiedBy>Aluno</cp:lastModifiedBy>
  <cp:revision>20</cp:revision>
  <dcterms:modified xsi:type="dcterms:W3CDTF">2018-04-16T19:07:34Z</dcterms:modified>
</cp:coreProperties>
</file>