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313" r:id="rId4"/>
    <p:sldId id="314" r:id="rId5"/>
    <p:sldId id="312" r:id="rId6"/>
    <p:sldId id="302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6" r:id="rId16"/>
    <p:sldId id="325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608"/>
    <a:srgbClr val="1F2937"/>
    <a:srgbClr val="E7E6E6"/>
    <a:srgbClr val="740000"/>
    <a:srgbClr val="2F5597"/>
    <a:srgbClr val="27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F466-A74B-47B5-9109-B4A25FC0944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2CCB-B0E9-4BB8-A87F-E708C3994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50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ltDnDiag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DFD5-B6C5-1F67-4CEA-EA8CB8EEA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55F76-BACA-7F4B-A6E2-528462782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D2B5-E83E-BC61-8FEA-F0ED03A1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69625E-9EC5-48EA-8C60-9BA416F41E22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69A9-F9B5-9CA8-4A70-1FD82284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BBB13-756C-32C9-FB90-F54C2FE0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21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52D6-14E3-2B59-54EB-E5708A0F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20ECA-3A57-0A06-02F9-82BB34BE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CBAE-6D2C-893D-E20A-9CBC1829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662222-8901-4E40-B49B-1F426C93884C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18A65-2037-2158-FF5B-6FF4BD50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960E-1696-F51C-DE7C-52E70D62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E10B3-93DF-DBB5-A7FB-1D9DAF2F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F7B3-CB58-EDB1-C0A8-41ECCE32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4FA9-9334-8EE4-C2CD-2184FEB0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AF24D6-6501-4E21-811E-A3792BC7C21C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D413-3DE2-A103-DA04-73FABCE6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4071-FBE2-BB78-61BE-73E1123E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B181-A849-9752-F7B1-4E07CE8E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30"/>
            <a:ext cx="10515600" cy="4652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E73BF8B-6FC6-AC22-DE4D-95EFEFFA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01A5D2F-C8D2-B090-A173-B3A1D4577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3EAC-3461-66BD-61A3-6092E42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DC96-ABDF-0C6E-0E67-C29FBBEB0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E70B-CC1F-85D7-EE53-F65EF37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658212-9D47-4B5D-A075-F0B81B0FFC7A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A9A4-8A9E-681A-755D-728C4CA3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94CF-7BBA-1AFD-966C-9A76CF2A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4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899F-4D46-C04A-8438-69A2C3D2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D74F-92E6-EF0C-B71D-A25C03D3D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D6EA9-C16A-F6BC-4C86-DEA6228A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D371E-83B7-35D4-9FC9-0B2F5B4B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C9F894-6509-4627-A2F4-E05DEED901DF}" type="datetime1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C09D6-CF5A-212D-D01D-3F71D0BD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CA95F-9891-2844-EE19-FAF8C6F8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57D4-86F5-3B31-41F1-7C279C4B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26B1-1CA1-5069-C015-C718CD73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54F4B-4673-C18B-1CCE-96BFF8B2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EE19F-2990-7E23-9D51-1E1BA5914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E2385-117D-2452-3D1D-B8E8DBA55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5B356-A60D-5A20-8B2E-A23EAF0D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851930-7730-42E8-82EB-A0297EE61EC2}" type="datetime1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4C415-1E15-144D-8099-64D21AE5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C71EA-D47A-DBC5-7193-FDD3F9AA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3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6DA0-262F-16F9-4397-C84E2CEF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698AE-8CE2-492E-9DFB-B6A1FCA4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2395B-D66E-462E-8E33-C09F0D35C202}" type="datetime1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5A03-6792-2571-D3BE-36CF77AA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661D6-B615-C45C-CBB1-AA29177D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4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F70CE-19B4-30C9-4390-B870EE5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7CEC6-C992-4DC6-A965-EB0FF2F7236F}" type="datetime1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EDFB4-D3B8-CF42-3A46-5A5049BA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F521-D247-C073-EB95-2D943A9E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C68D-8113-7538-0374-AC596DE4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516B-BE17-EEDD-528B-C7E6AAB3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2AFA-2CF2-EE71-8A46-C62427F9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FC4EF-5E91-6D36-80C4-08CFAE67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C28BD8-5278-427B-BF8F-EFB278F2B551}" type="datetime1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4C436-E54E-AAC9-F666-80D50802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BBC6-E436-B03E-1277-0D6D008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816-B130-5EAC-3194-97CBD1F0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F3565-733A-31F0-10BA-0CE4FDCF1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A381-F23A-29E5-8E4A-D0B2BC02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8838B-B5C4-9638-8A7D-38468DFA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E5961-F9D1-42A2-AC4E-5111ABA554DF}" type="datetime1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8D27-D1C9-22B6-99D8-4EE94C72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DAB9-0AFB-1740-0E8B-80F75D3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659" y="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4DE017-652A-45A3-A4EA-1FB04E00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6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256C1-2A1E-6DC8-89F2-C60F51A7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8598-372E-1539-2F1B-52F71C4A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1006D-D1E4-1AE8-6432-65379999AE0D}"/>
              </a:ext>
            </a:extLst>
          </p:cNvPr>
          <p:cNvGrpSpPr/>
          <p:nvPr userDrawn="1"/>
        </p:nvGrpSpPr>
        <p:grpSpPr>
          <a:xfrm>
            <a:off x="11324492" y="-1"/>
            <a:ext cx="867508" cy="6858000"/>
            <a:chOff x="10933216" y="-1"/>
            <a:chExt cx="1258784" cy="6858000"/>
          </a:xfrm>
          <a:gradFill>
            <a:gsLst>
              <a:gs pos="100000">
                <a:srgbClr val="1F2937"/>
              </a:gs>
              <a:gs pos="0">
                <a:srgbClr val="740000"/>
              </a:gs>
              <a:gs pos="88000">
                <a:srgbClr val="1F2937"/>
              </a:gs>
            </a:gsLst>
            <a:lin ang="2520000" scaled="0"/>
          </a:gradFill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2A09EEB-CA4F-87D6-CB1E-D76CE7C44574}"/>
                </a:ext>
              </a:extLst>
            </p:cNvPr>
            <p:cNvSpPr/>
            <p:nvPr/>
          </p:nvSpPr>
          <p:spPr>
            <a:xfrm>
              <a:off x="10933216" y="2400300"/>
              <a:ext cx="1258784" cy="445769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0C596CF-5BD0-8235-9DE6-5EFDE000D81F}"/>
                </a:ext>
              </a:extLst>
            </p:cNvPr>
            <p:cNvSpPr/>
            <p:nvPr/>
          </p:nvSpPr>
          <p:spPr>
            <a:xfrm rot="10800000">
              <a:off x="11451769" y="-1"/>
              <a:ext cx="740229" cy="275507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 descr="A red and black logo&#10;&#10;Description automatically generated">
            <a:extLst>
              <a:ext uri="{FF2B5EF4-FFF2-40B4-BE49-F238E27FC236}">
                <a16:creationId xmlns:a16="http://schemas.microsoft.com/office/drawing/2014/main" id="{FF0A6E49-85D2-6C71-14EB-93D67038B8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648461" y="6132635"/>
            <a:ext cx="437515" cy="62923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914141-0FEE-6ECC-566D-15A8293EA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5261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6C9A-6D81-4BBD-97E9-82EC2327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1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en-Dorise/AI_in_games_cour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unity-technologies.github.io/ml-agents/Learning-Environment-Create-Ne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011/" TargetMode="External"/><Relationship Id="rId2" Type="http://schemas.openxmlformats.org/officeDocument/2006/relationships/hyperlink" Target="https://unity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5D4C-6E7B-98DC-F6AF-FDC6C3030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b="1" dirty="0">
                <a:solidFill>
                  <a:srgbClr val="680608"/>
                </a:solidFill>
              </a:rPr>
              <a:t>“AI in games”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6ABDE-C79B-4E35-ADA6-750D3C1DA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>
                <a:solidFill>
                  <a:srgbClr val="272532"/>
                </a:solidFill>
              </a:rPr>
              <a:t>by </a:t>
            </a:r>
          </a:p>
          <a:p>
            <a:r>
              <a:rPr lang="en-GB" sz="3600" dirty="0">
                <a:solidFill>
                  <a:srgbClr val="272532"/>
                </a:solidFill>
              </a:rPr>
              <a:t>Adrien Dorise</a:t>
            </a:r>
          </a:p>
          <a:p>
            <a:r>
              <a:rPr lang="en-GB" sz="3600" dirty="0">
                <a:solidFill>
                  <a:srgbClr val="272532"/>
                </a:solidFill>
              </a:rPr>
              <a:t>Law Tech Productions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482A-C46C-FF52-3B31-7FA2270A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E017-652A-45A3-A4EA-1FB04E00FE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0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C2C65-022C-181E-7F20-D876AF7E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175B-DC02-3CF7-7A82-FAF4143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Install instructions: Unity VENV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AA450-BABC-E290-B03B-F1D8A6DFB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10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8FA4AB-0695-FCEF-C967-C348A7AA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Add </a:t>
            </a:r>
            <a:r>
              <a:rPr lang="en-GB" dirty="0" err="1"/>
              <a:t>mlagents</a:t>
            </a:r>
            <a:r>
              <a:rPr lang="en-GB" dirty="0"/>
              <a:t> package to unity -&gt; In unity: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 dirty="0"/>
              <a:t>Window -&gt; Package Manager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 dirty="0"/>
              <a:t>Click on “+” button of the package manager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 dirty="0"/>
              <a:t>Select Add package from disk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 dirty="0"/>
              <a:t>Locate the cloned ml-agents folder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 dirty="0"/>
              <a:t>Select “com.unity.ml-agents/</a:t>
            </a:r>
            <a:r>
              <a:rPr lang="en-GB" sz="2800" dirty="0" err="1"/>
              <a:t>package.json</a:t>
            </a:r>
            <a:r>
              <a:rPr lang="en-GB" sz="2800" dirty="0"/>
              <a:t>” file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Add </a:t>
            </a:r>
            <a:r>
              <a:rPr lang="en-GB" dirty="0" err="1"/>
              <a:t>mlagents_extensions</a:t>
            </a:r>
            <a:r>
              <a:rPr lang="en-GB" dirty="0"/>
              <a:t> package to unity -&gt; In unity: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Repeat previous step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Select “com.unity.ml-</a:t>
            </a:r>
            <a:r>
              <a:rPr lang="en-GB" dirty="0" err="1"/>
              <a:t>agents.extensions</a:t>
            </a:r>
            <a:r>
              <a:rPr lang="en-GB" dirty="0"/>
              <a:t>/</a:t>
            </a:r>
            <a:r>
              <a:rPr lang="en-GB" dirty="0" err="1"/>
              <a:t>package.json</a:t>
            </a:r>
            <a:r>
              <a:rPr lang="en-GB" dirty="0"/>
              <a:t>” file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Play when Editor not focused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Edit -&gt; project settings -&gt; Player -&gt; Resolution and presentation -&gt; check “run in background”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34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46D74-4CD3-5159-CDAF-38298AD3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5932-E1E7-0B51-4EEF-54BACDD3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Install instructions: Python setup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3A42E-027C-73EA-B945-40C337924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11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65EF92-28C9-DDD3-0442-4B5CEF69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29"/>
            <a:ext cx="10515600" cy="5084387"/>
          </a:xfrm>
        </p:spPr>
        <p:txBody>
          <a:bodyPr>
            <a:normAutofit fontScale="625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Activate your virtual environment</a:t>
            </a:r>
          </a:p>
          <a:p>
            <a:pPr marL="685800" lvl="1" indent="-1876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Font typeface="Arimo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Linux +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venv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: source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venv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/bin/activate</a:t>
            </a:r>
          </a:p>
          <a:p>
            <a:pPr marL="685800" lvl="1" indent="-1876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Font typeface="Arimo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Windows +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venv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 : ./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venv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/Scripts/activate</a:t>
            </a:r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numpy</a:t>
            </a:r>
            <a:endParaRPr lang="en-GB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pip 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numpy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==1.23.5</a:t>
            </a:r>
            <a:endParaRPr lang="en-GB"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Install torch</a:t>
            </a:r>
            <a:endParaRPr lang="en-GB" dirty="0"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pip3 install torch~=1.13.1 -f https://download.pytorch.org/whl/torch_stable.html</a:t>
            </a:r>
            <a:r>
              <a:rPr lang="en-GB" sz="800" b="0" i="0" u="none" strike="noStrike" cap="none" dirty="0">
                <a:solidFill>
                  <a:schemeClr val="dk1"/>
                </a:solidFill>
              </a:rPr>
              <a:t> </a:t>
            </a:r>
            <a:endParaRPr lang="en-GB"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If Windows: install C++ Redistributable (see 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https://pytorch.org/get-started/locally/</a:t>
            </a:r>
            <a:r>
              <a:rPr lang="en-GB" dirty="0"/>
              <a:t>)</a:t>
            </a:r>
          </a:p>
          <a:p>
            <a:pPr marL="228600" lvl="0" indent="-19875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Remove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numpy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 1.21.2 dependency</a:t>
            </a:r>
            <a:endParaRPr lang="en-GB" dirty="0"/>
          </a:p>
          <a:p>
            <a:pPr marL="685800" lvl="1" indent="-186690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Go to ml-agents/ml-agents-envs/setup.py</a:t>
            </a:r>
            <a:endParaRPr lang="en-GB" dirty="0"/>
          </a:p>
          <a:p>
            <a:pPr marL="685800" lvl="1" indent="-186690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Remove line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==1.21.2“,</a:t>
            </a:r>
            <a:endParaRPr lang="en-GB"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01930">
              <a:spcBef>
                <a:spcPts val="1000"/>
              </a:spcBef>
              <a:buSzPct val="100000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pip install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tensorflow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01930">
              <a:spcBef>
                <a:spcPts val="1000"/>
              </a:spcBef>
              <a:buSzPct val="100000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protobuf</a:t>
            </a: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==3.19.6</a:t>
            </a:r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mlagents</a:t>
            </a: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cd /path/to/ml-agents</a:t>
            </a:r>
            <a:endParaRPr lang="en-GB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python -m pip install ./ml-agents-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envs</a:t>
            </a:r>
            <a:endParaRPr lang="en-GB" sz="24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python -m pip install ./ml-agents</a:t>
            </a:r>
            <a:endParaRPr lang="en-GB"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DONE! Run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mlagents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-learn to see if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succesfull</a:t>
            </a: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7A4A9-54D3-2079-0B7C-0CB6146E6D91}"/>
              </a:ext>
            </a:extLst>
          </p:cNvPr>
          <p:cNvSpPr txBox="1"/>
          <p:nvPr/>
        </p:nvSpPr>
        <p:spPr>
          <a:xfrm>
            <a:off x="838200" y="1103464"/>
            <a:ext cx="279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 a prompt:</a:t>
            </a:r>
          </a:p>
        </p:txBody>
      </p:sp>
    </p:spTree>
    <p:extLst>
      <p:ext uri="{BB962C8B-B14F-4D97-AF65-F5344CB8AC3E}">
        <p14:creationId xmlns:p14="http://schemas.microsoft.com/office/powerpoint/2010/main" val="428384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FC4CE-AA16-380F-54DD-987D72A23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DF1-CE21-0BFD-D4F8-C61DD9F0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Install instructions: Python setup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411DA-BEC2-8F72-BBF5-96692AD51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12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C77A0B-643D-7A5D-92DD-47BED67D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29"/>
            <a:ext cx="10515600" cy="5084387"/>
          </a:xfrm>
        </p:spPr>
        <p:txBody>
          <a:bodyPr>
            <a:normAutofit fontScale="625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Activate your virtual environment</a:t>
            </a:r>
          </a:p>
          <a:p>
            <a:pPr marL="685800" lvl="1" indent="-1876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Font typeface="Arimo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Linux +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venv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: source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venv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/bin/activate</a:t>
            </a:r>
          </a:p>
          <a:p>
            <a:pPr marL="685800" lvl="1" indent="-1876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Font typeface="Arimo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Windows +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venv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 : ./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venv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/Scripts/activate</a:t>
            </a:r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numpy</a:t>
            </a:r>
            <a:endParaRPr lang="en-GB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pip 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numpy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==1.23.5</a:t>
            </a:r>
            <a:endParaRPr lang="en-GB"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Install torch</a:t>
            </a:r>
            <a:endParaRPr lang="en-GB" dirty="0"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pip3 install torch~=1.13.1 -f https://download.pytorch.org/whl/torch_stable.html</a:t>
            </a:r>
            <a:r>
              <a:rPr lang="en-GB" sz="800" b="0" i="0" u="none" strike="noStrike" cap="none" dirty="0">
                <a:solidFill>
                  <a:schemeClr val="dk1"/>
                </a:solidFill>
              </a:rPr>
              <a:t> </a:t>
            </a:r>
            <a:endParaRPr lang="en-GB"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If Windows: install C++ Redistributable (see 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https://pytorch.org/get-started/locally/</a:t>
            </a:r>
            <a:r>
              <a:rPr lang="en-GB" dirty="0"/>
              <a:t>)</a:t>
            </a:r>
          </a:p>
          <a:p>
            <a:pPr marL="228600" lvl="0" indent="-19875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Remove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numpy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 1.21.2 dependency</a:t>
            </a:r>
            <a:endParaRPr lang="en-GB" dirty="0"/>
          </a:p>
          <a:p>
            <a:pPr marL="685800" lvl="1" indent="-186690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Go to ml-agents/ml-agents-envs/setup.py</a:t>
            </a:r>
            <a:endParaRPr lang="en-GB" dirty="0"/>
          </a:p>
          <a:p>
            <a:pPr marL="685800" lvl="1" indent="-186690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Remove line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==1.21.2“,</a:t>
            </a:r>
            <a:endParaRPr lang="en-GB"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01930">
              <a:spcBef>
                <a:spcPts val="1000"/>
              </a:spcBef>
              <a:buSzPct val="100000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pip install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tensorflow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01930">
              <a:spcBef>
                <a:spcPts val="1000"/>
              </a:spcBef>
              <a:buSzPct val="100000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protobuf</a:t>
            </a: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==3.19.6</a:t>
            </a:r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mlagents</a:t>
            </a: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cd /path/to/ml-agents</a:t>
            </a:r>
            <a:endParaRPr lang="en-GB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python -m pip install ./ml-agents-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envs</a:t>
            </a:r>
            <a:endParaRPr lang="en-GB" sz="24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python -m pip install ./ml-agents</a:t>
            </a:r>
            <a:endParaRPr lang="en-GB"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rimo"/>
                <a:ea typeface="Arimo"/>
                <a:cs typeface="Arimo"/>
                <a:sym typeface="Arimo"/>
              </a:rPr>
              <a:t>DONE! Run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mlagents</a:t>
            </a:r>
            <a:r>
              <a:rPr lang="en-GB" dirty="0">
                <a:latin typeface="Arimo"/>
                <a:ea typeface="Arimo"/>
                <a:cs typeface="Arimo"/>
                <a:sym typeface="Arimo"/>
              </a:rPr>
              <a:t>-learn to see if </a:t>
            </a:r>
            <a:r>
              <a:rPr lang="en-GB" dirty="0" err="1">
                <a:latin typeface="Arimo"/>
                <a:ea typeface="Arimo"/>
                <a:cs typeface="Arimo"/>
                <a:sym typeface="Arimo"/>
              </a:rPr>
              <a:t>succesfull</a:t>
            </a: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2CBE1-9978-904A-B1C9-EB3E10568B9F}"/>
              </a:ext>
            </a:extLst>
          </p:cNvPr>
          <p:cNvSpPr txBox="1"/>
          <p:nvPr/>
        </p:nvSpPr>
        <p:spPr>
          <a:xfrm>
            <a:off x="838200" y="1103464"/>
            <a:ext cx="279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 a prompt:</a:t>
            </a:r>
          </a:p>
        </p:txBody>
      </p:sp>
    </p:spTree>
    <p:extLst>
      <p:ext uri="{BB962C8B-B14F-4D97-AF65-F5344CB8AC3E}">
        <p14:creationId xmlns:p14="http://schemas.microsoft.com/office/powerpoint/2010/main" val="220668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FDAB-8621-59C7-07F9-0077B3DA9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5108-433F-4A94-95EE-0908F69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82A25-74D3-EB25-9062-898A45C72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13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BA7507-3597-52CB-AA6A-E3798467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29"/>
            <a:ext cx="10515600" cy="5084387"/>
          </a:xfrm>
        </p:spPr>
        <p:txBody>
          <a:bodyPr>
            <a:normAutofit/>
          </a:bodyPr>
          <a:lstStyle/>
          <a:p>
            <a:r>
              <a:rPr lang="en-GB" dirty="0"/>
              <a:t>In this project, we will use a very common ML Python package: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It is divided into three files: </a:t>
            </a:r>
          </a:p>
          <a:p>
            <a:pPr lvl="1"/>
            <a:r>
              <a:rPr lang="en-GB" dirty="0" err="1"/>
              <a:t>rollerAgentDiscrete.cs</a:t>
            </a:r>
            <a:endParaRPr lang="en-GB" dirty="0"/>
          </a:p>
          <a:p>
            <a:pPr lvl="2"/>
            <a:r>
              <a:rPr lang="en-GB" dirty="0"/>
              <a:t>Rolling ball agent controller</a:t>
            </a:r>
          </a:p>
          <a:p>
            <a:pPr lvl="2"/>
            <a:r>
              <a:rPr lang="en-GB" dirty="0"/>
              <a:t>Rewards, observations an actions management in the Unity environment.</a:t>
            </a:r>
          </a:p>
          <a:p>
            <a:pPr lvl="1"/>
            <a:r>
              <a:rPr lang="en-GB" dirty="0"/>
              <a:t>rolling_ball_gym.py</a:t>
            </a:r>
          </a:p>
          <a:p>
            <a:pPr lvl="2"/>
            <a:r>
              <a:rPr lang="en-GB" dirty="0"/>
              <a:t>Python gym management</a:t>
            </a:r>
          </a:p>
          <a:p>
            <a:pPr lvl="2"/>
            <a:r>
              <a:rPr lang="en-GB" dirty="0"/>
              <a:t>Link between Unity and Python environment</a:t>
            </a:r>
          </a:p>
          <a:p>
            <a:pPr lvl="1"/>
            <a:r>
              <a:rPr lang="en-GB" dirty="0"/>
              <a:t>rolling_ball_DQN.py</a:t>
            </a:r>
          </a:p>
          <a:p>
            <a:pPr lvl="2"/>
            <a:r>
              <a:rPr lang="en-GB" dirty="0"/>
              <a:t>DQN implementation</a:t>
            </a:r>
          </a:p>
          <a:p>
            <a:pPr lvl="2"/>
            <a:r>
              <a:rPr lang="en-GB" dirty="0"/>
              <a:t>Network implementation</a:t>
            </a:r>
          </a:p>
          <a:p>
            <a:pPr lvl="2"/>
            <a:r>
              <a:rPr lang="en-GB" dirty="0"/>
              <a:t>Replay memory implementation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08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218AC-E355-2121-0232-CA893CB36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F40D-CA3F-1467-CA95-A14D4F5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CA071-F327-43E0-063F-9AC99249A2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14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59E75B0-16E6-56A9-A049-6EEFB255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29"/>
            <a:ext cx="10515600" cy="5084387"/>
          </a:xfrm>
        </p:spPr>
        <p:txBody>
          <a:bodyPr>
            <a:normAutofit/>
          </a:bodyPr>
          <a:lstStyle/>
          <a:p>
            <a:r>
              <a:rPr lang="en-GB" dirty="0"/>
              <a:t>The project can be cloned at </a:t>
            </a:r>
            <a:r>
              <a:rPr lang="en-GB" dirty="0">
                <a:hlinkClick r:id="rId2"/>
              </a:rPr>
              <a:t>https://github.com/Adrien-Dorise/AI_in_games_course</a:t>
            </a:r>
            <a:endParaRPr lang="en-GB" dirty="0"/>
          </a:p>
          <a:p>
            <a:r>
              <a:rPr lang="en-GB" dirty="0"/>
              <a:t>Your work is to implement the DQN algorithm</a:t>
            </a:r>
          </a:p>
          <a:p>
            <a:r>
              <a:rPr lang="en-GB" dirty="0"/>
              <a:t>To start the training, execute rolling_ball_gym.py, and start the </a:t>
            </a:r>
            <a:r>
              <a:rPr lang="en-GB" dirty="0" err="1"/>
              <a:t>rolling_ball_gym</a:t>
            </a:r>
            <a:r>
              <a:rPr lang="en-GB" dirty="0"/>
              <a:t> scene in the Unity editor.</a:t>
            </a:r>
          </a:p>
          <a:p>
            <a:r>
              <a:rPr lang="en-GB" dirty="0"/>
              <a:t>When training starts to converge, it stops, and a figure is created to analyse the training.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50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1C128-3BB6-10A3-A2AC-04B7D66A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8D4-993C-2B55-EF13-FFC5494A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What now?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F96AA-4BC4-BCBF-4782-8479F2775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15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BDFA6F7-E548-0EFB-BBEE-E0229E4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29"/>
            <a:ext cx="10515600" cy="50843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complete the DQN algorithm, fill in the blanks in rolling_ball_DQN.py and rolling_ball_gym.py</a:t>
            </a:r>
          </a:p>
          <a:p>
            <a:pPr marL="514350" indent="-514350">
              <a:buAutoNum type="arabicPeriod"/>
            </a:pPr>
            <a:r>
              <a:rPr lang="en-GB" dirty="0"/>
              <a:t>Complete the Network class</a:t>
            </a:r>
          </a:p>
          <a:p>
            <a:pPr marL="971550" lvl="1" indent="-514350">
              <a:buAutoNum type="arabicPeriod"/>
            </a:pPr>
            <a:r>
              <a:rPr lang="en-GB" dirty="0"/>
              <a:t>Define the network architecture in </a:t>
            </a:r>
            <a:r>
              <a:rPr lang="en-GB" dirty="0" err="1"/>
              <a:t>init</a:t>
            </a:r>
            <a:r>
              <a:rPr lang="en-GB" dirty="0"/>
              <a:t>(). Try first with a [input,512,output] layer architecture</a:t>
            </a:r>
          </a:p>
          <a:p>
            <a:pPr marL="971550" lvl="1" indent="-514350">
              <a:buAutoNum type="arabicPeriod"/>
            </a:pPr>
            <a:r>
              <a:rPr lang="en-GB" dirty="0"/>
              <a:t>Define the propagation function</a:t>
            </a:r>
          </a:p>
          <a:p>
            <a:pPr marL="514350" indent="-514350">
              <a:buAutoNum type="arabicPeriod"/>
            </a:pPr>
            <a:r>
              <a:rPr lang="en-GB" dirty="0"/>
              <a:t>Complete update() and learn() in the </a:t>
            </a:r>
            <a:r>
              <a:rPr lang="en-GB" dirty="0" err="1"/>
              <a:t>Dqn</a:t>
            </a:r>
            <a:r>
              <a:rPr lang="en-GB" dirty="0"/>
              <a:t> class</a:t>
            </a:r>
          </a:p>
          <a:p>
            <a:pPr marL="971550" lvl="1" indent="-514350">
              <a:buAutoNum type="arabicPeriod"/>
            </a:pPr>
            <a:r>
              <a:rPr lang="en-GB" dirty="0"/>
              <a:t>Add the new state to the replay memory</a:t>
            </a:r>
          </a:p>
          <a:p>
            <a:pPr marL="971550" lvl="1" indent="-514350">
              <a:buAutoNum type="arabicPeriod"/>
            </a:pPr>
            <a:r>
              <a:rPr lang="en-GB" dirty="0"/>
              <a:t>Update the target network at a frequency F</a:t>
            </a:r>
          </a:p>
          <a:p>
            <a:pPr marL="971550" lvl="1" indent="-514350">
              <a:buAutoNum type="arabicPeriod"/>
            </a:pPr>
            <a:r>
              <a:rPr lang="en-GB" dirty="0"/>
              <a:t>Calculate the Q-value at time t+1</a:t>
            </a:r>
          </a:p>
          <a:p>
            <a:pPr marL="514350" indent="-514350">
              <a:buAutoNum type="arabicPeriod"/>
            </a:pPr>
            <a:r>
              <a:rPr lang="en-GB" dirty="0"/>
              <a:t>Train the ball agent to get to the cube</a:t>
            </a:r>
          </a:p>
          <a:p>
            <a:pPr marL="971550" lvl="1" indent="-514350">
              <a:buAutoNum type="arabicPeriod"/>
            </a:pPr>
            <a:r>
              <a:rPr lang="en-GB" dirty="0"/>
              <a:t>Modify the parameters for better training</a:t>
            </a:r>
          </a:p>
          <a:p>
            <a:pPr marL="971550" lvl="1" indent="-514350">
              <a:buAutoNum type="arabicPeriod"/>
            </a:pPr>
            <a:r>
              <a:rPr lang="en-GB" dirty="0"/>
              <a:t>Change the rewards in </a:t>
            </a:r>
            <a:r>
              <a:rPr lang="en-GB" dirty="0" err="1"/>
              <a:t>rollingAgentDiscrete.cs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53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C47E-96D5-CA4B-6B50-D67751124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449D-D81F-4E78-9625-B65079C8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Cheat 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E2EE3-A6FB-094C-2049-3B21B3EA0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16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917340-0DEB-8EEA-9BBC-1468E0D4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29"/>
            <a:ext cx="10515600" cy="5084387"/>
          </a:xfrm>
        </p:spPr>
        <p:txBody>
          <a:bodyPr>
            <a:normAutofit/>
          </a:bodyPr>
          <a:lstStyle/>
          <a:p>
            <a:r>
              <a:rPr lang="en-GB" dirty="0"/>
              <a:t>The Deep Q-learning is implemented as follow in this project.  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610D106B-7AD7-658E-BEAF-F81FC7C3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25" y="2083798"/>
            <a:ext cx="5021275" cy="46697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D166EC-3277-C3D9-2A9D-F6561A6E3896}"/>
              </a:ext>
            </a:extLst>
          </p:cNvPr>
          <p:cNvSpPr/>
          <p:nvPr/>
        </p:nvSpPr>
        <p:spPr>
          <a:xfrm>
            <a:off x="1092530" y="3067792"/>
            <a:ext cx="2992582" cy="502722"/>
          </a:xfrm>
          <a:prstGeom prst="rect">
            <a:avLst/>
          </a:prstGeom>
          <a:noFill/>
          <a:ln w="38100">
            <a:solidFill>
              <a:srgbClr val="6806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478A7B-D64D-54B0-63BC-6AA28409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29" b="7806"/>
          <a:stretch/>
        </p:blipFill>
        <p:spPr>
          <a:xfrm>
            <a:off x="6332526" y="2412670"/>
            <a:ext cx="4381724" cy="6191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5A3E31-21EE-D241-7AF7-AFEC9A8B2546}"/>
              </a:ext>
            </a:extLst>
          </p:cNvPr>
          <p:cNvSpPr txBox="1"/>
          <p:nvPr/>
        </p:nvSpPr>
        <p:spPr>
          <a:xfrm>
            <a:off x="6332525" y="2176395"/>
            <a:ext cx="44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Rolling_ball_DQN.py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796455-6A2D-D236-1E76-12EA549B6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" b="-1"/>
          <a:stretch/>
        </p:blipFill>
        <p:spPr>
          <a:xfrm>
            <a:off x="6332525" y="3268789"/>
            <a:ext cx="4381725" cy="1033723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E87E4D-19FE-722F-1CD0-8590F0EDAD7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85112" y="3020291"/>
            <a:ext cx="2247413" cy="298862"/>
          </a:xfrm>
          <a:prstGeom prst="bentConnector3">
            <a:avLst>
              <a:gd name="adj1" fmla="val 50000"/>
            </a:avLst>
          </a:prstGeom>
          <a:ln w="38100">
            <a:solidFill>
              <a:srgbClr val="680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3E3D9-D92E-BFB2-B053-A12C8917C84D}"/>
              </a:ext>
            </a:extLst>
          </p:cNvPr>
          <p:cNvSpPr/>
          <p:nvPr/>
        </p:nvSpPr>
        <p:spPr>
          <a:xfrm>
            <a:off x="1502229" y="4224226"/>
            <a:ext cx="3239984" cy="550089"/>
          </a:xfrm>
          <a:prstGeom prst="rect">
            <a:avLst/>
          </a:prstGeom>
          <a:noFill/>
          <a:ln w="38100">
            <a:solidFill>
              <a:srgbClr val="6806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3EA0BF3-F956-22B4-58EA-34EB52DE0B13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4742213" y="3785651"/>
            <a:ext cx="1590312" cy="713620"/>
          </a:xfrm>
          <a:prstGeom prst="bentConnector3">
            <a:avLst>
              <a:gd name="adj1" fmla="val 50000"/>
            </a:avLst>
          </a:prstGeom>
          <a:ln w="38100">
            <a:solidFill>
              <a:srgbClr val="680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30266C-67CF-86A5-ED9E-6F9B434A8BCB}"/>
              </a:ext>
            </a:extLst>
          </p:cNvPr>
          <p:cNvSpPr txBox="1"/>
          <p:nvPr/>
        </p:nvSpPr>
        <p:spPr>
          <a:xfrm>
            <a:off x="6332525" y="3042475"/>
            <a:ext cx="44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Rolling_ball_gym.py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96C85-0734-BE1E-0B74-1DDBFFDA0194}"/>
              </a:ext>
            </a:extLst>
          </p:cNvPr>
          <p:cNvSpPr txBox="1"/>
          <p:nvPr/>
        </p:nvSpPr>
        <p:spPr>
          <a:xfrm>
            <a:off x="6332525" y="4319673"/>
            <a:ext cx="44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Rolling_ball_DQN.py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0DEF40-1A25-F319-7F50-9FA681677530}"/>
              </a:ext>
            </a:extLst>
          </p:cNvPr>
          <p:cNvSpPr txBox="1"/>
          <p:nvPr/>
        </p:nvSpPr>
        <p:spPr>
          <a:xfrm>
            <a:off x="3835730" y="4739221"/>
            <a:ext cx="148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 DO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8625FCA-879F-109F-FD0F-A4F6596F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525" y="4596672"/>
            <a:ext cx="4381724" cy="1145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FFC5447-3117-5AC7-3F19-E22A30A4F0E4}"/>
              </a:ext>
            </a:extLst>
          </p:cNvPr>
          <p:cNvSpPr/>
          <p:nvPr/>
        </p:nvSpPr>
        <p:spPr>
          <a:xfrm>
            <a:off x="1502228" y="4929453"/>
            <a:ext cx="4190745" cy="636116"/>
          </a:xfrm>
          <a:prstGeom prst="rect">
            <a:avLst/>
          </a:prstGeom>
          <a:noFill/>
          <a:ln w="38100">
            <a:solidFill>
              <a:srgbClr val="6806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3DD3E87-9A7F-9B34-5C05-F5CCF35BF7ED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 flipV="1">
            <a:off x="5692973" y="5169667"/>
            <a:ext cx="639552" cy="77844"/>
          </a:xfrm>
          <a:prstGeom prst="bentConnector3">
            <a:avLst>
              <a:gd name="adj1" fmla="val 50000"/>
            </a:avLst>
          </a:prstGeom>
          <a:ln w="38100">
            <a:solidFill>
              <a:srgbClr val="680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66FC9C3-A902-A0E1-7017-399F7FFD4FCB}"/>
              </a:ext>
            </a:extLst>
          </p:cNvPr>
          <p:cNvSpPr/>
          <p:nvPr/>
        </p:nvSpPr>
        <p:spPr>
          <a:xfrm>
            <a:off x="1502228" y="5548827"/>
            <a:ext cx="4190745" cy="584427"/>
          </a:xfrm>
          <a:prstGeom prst="rect">
            <a:avLst/>
          </a:prstGeom>
          <a:noFill/>
          <a:ln w="38100">
            <a:solidFill>
              <a:srgbClr val="6806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A72FB6-5892-B6E1-D64E-5D771C65AC0B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5692973" y="5841041"/>
            <a:ext cx="639552" cy="465137"/>
          </a:xfrm>
          <a:prstGeom prst="bentConnector3">
            <a:avLst>
              <a:gd name="adj1" fmla="val 50000"/>
            </a:avLst>
          </a:prstGeom>
          <a:ln w="38100">
            <a:solidFill>
              <a:srgbClr val="680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4FD1BF99-A78D-54B5-9D6E-A04027D843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678" b="5738"/>
          <a:stretch/>
        </p:blipFill>
        <p:spPr>
          <a:xfrm>
            <a:off x="6332525" y="5865438"/>
            <a:ext cx="2860929" cy="88147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9F1D79C-6CA3-4B09-5D2C-AF621E27C889}"/>
              </a:ext>
            </a:extLst>
          </p:cNvPr>
          <p:cNvSpPr txBox="1"/>
          <p:nvPr/>
        </p:nvSpPr>
        <p:spPr>
          <a:xfrm>
            <a:off x="8966221" y="6167677"/>
            <a:ext cx="185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Rolling_ball_DQN.py</a:t>
            </a:r>
          </a:p>
        </p:txBody>
      </p:sp>
    </p:spTree>
    <p:extLst>
      <p:ext uri="{BB962C8B-B14F-4D97-AF65-F5344CB8AC3E}">
        <p14:creationId xmlns:p14="http://schemas.microsoft.com/office/powerpoint/2010/main" val="317615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E24D7-DE88-F80E-6AE8-9FB97110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4725-70FE-9F84-8B98-8AFE5618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Cheat sheet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53CB-70D6-BF83-26F2-899CCD717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17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7732159-E080-B047-9198-C53BD40D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29"/>
            <a:ext cx="10515600" cy="5084387"/>
          </a:xfrm>
        </p:spPr>
        <p:txBody>
          <a:bodyPr>
            <a:normAutofit/>
          </a:bodyPr>
          <a:lstStyle/>
          <a:p>
            <a:r>
              <a:rPr lang="en-GB" dirty="0"/>
              <a:t>A class managing replay memory is already implemented. You can interact with it with two methods</a:t>
            </a:r>
          </a:p>
          <a:p>
            <a:r>
              <a:rPr lang="en-GB" dirty="0"/>
              <a:t>To implement a neural network class, the definition of the network as well as a forward function are needed (see </a:t>
            </a:r>
            <a:r>
              <a:rPr lang="en-GB" dirty="0" err="1"/>
              <a:t>PyTorch</a:t>
            </a:r>
            <a:r>
              <a:rPr lang="en-GB" dirty="0"/>
              <a:t> doc).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26A3E7-99A0-4F36-5FDC-4E9C95DAEE15}"/>
              </a:ext>
            </a:extLst>
          </p:cNvPr>
          <p:cNvGrpSpPr/>
          <p:nvPr/>
        </p:nvGrpSpPr>
        <p:grpSpPr>
          <a:xfrm>
            <a:off x="1616660" y="3562503"/>
            <a:ext cx="2728569" cy="2816352"/>
            <a:chOff x="899770" y="3211373"/>
            <a:chExt cx="2728569" cy="28163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A48BA0-5E62-E793-F2EF-B3D6D16CF834}"/>
                </a:ext>
              </a:extLst>
            </p:cNvPr>
            <p:cNvSpPr/>
            <p:nvPr/>
          </p:nvSpPr>
          <p:spPr>
            <a:xfrm>
              <a:off x="899770" y="3708806"/>
              <a:ext cx="2728569" cy="2318919"/>
            </a:xfrm>
            <a:prstGeom prst="rect">
              <a:avLst/>
            </a:prstGeom>
            <a:solidFill>
              <a:srgbClr val="1F29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i="1" dirty="0">
                  <a:solidFill>
                    <a:schemeClr val="bg1"/>
                  </a:solidFill>
                </a:rPr>
                <a:t>Push(): </a:t>
              </a:r>
              <a:r>
                <a:rPr lang="en-GB" dirty="0">
                  <a:solidFill>
                    <a:schemeClr val="bg1"/>
                  </a:solidFill>
                </a:rPr>
                <a:t>add new state in memory</a:t>
              </a:r>
            </a:p>
            <a:p>
              <a:endParaRPr lang="en-GB" b="1" i="1" dirty="0">
                <a:solidFill>
                  <a:schemeClr val="bg1"/>
                </a:solidFill>
              </a:endParaRPr>
            </a:p>
            <a:p>
              <a:r>
                <a:rPr lang="en-GB" b="1" i="1" dirty="0">
                  <a:solidFill>
                    <a:schemeClr val="bg1"/>
                  </a:solidFill>
                </a:rPr>
                <a:t>Sample(): </a:t>
              </a:r>
              <a:r>
                <a:rPr lang="en-GB" dirty="0">
                  <a:solidFill>
                    <a:schemeClr val="bg1"/>
                  </a:solidFill>
                </a:rPr>
                <a:t>Get batch of desired size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EB3BC4-B700-552D-4C1B-384D5FEE0882}"/>
                </a:ext>
              </a:extLst>
            </p:cNvPr>
            <p:cNvSpPr/>
            <p:nvPr/>
          </p:nvSpPr>
          <p:spPr>
            <a:xfrm>
              <a:off x="899770" y="3211373"/>
              <a:ext cx="2728569" cy="497433"/>
            </a:xfrm>
            <a:prstGeom prst="rect">
              <a:avLst/>
            </a:prstGeom>
            <a:solidFill>
              <a:srgbClr val="6806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Replay memory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754529-7203-F800-9AB0-B69189AEFEDB}"/>
              </a:ext>
            </a:extLst>
          </p:cNvPr>
          <p:cNvGrpSpPr/>
          <p:nvPr/>
        </p:nvGrpSpPr>
        <p:grpSpPr>
          <a:xfrm>
            <a:off x="6768998" y="3562503"/>
            <a:ext cx="2728569" cy="2816352"/>
            <a:chOff x="899770" y="3211373"/>
            <a:chExt cx="2728569" cy="28163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359288-F691-7979-88FD-F5B92FA07956}"/>
                </a:ext>
              </a:extLst>
            </p:cNvPr>
            <p:cNvSpPr/>
            <p:nvPr/>
          </p:nvSpPr>
          <p:spPr>
            <a:xfrm>
              <a:off x="899770" y="3708806"/>
              <a:ext cx="2728569" cy="2318919"/>
            </a:xfrm>
            <a:prstGeom prst="rect">
              <a:avLst/>
            </a:prstGeom>
            <a:solidFill>
              <a:srgbClr val="1F29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i="1" dirty="0">
                  <a:solidFill>
                    <a:schemeClr val="bg1"/>
                  </a:solidFill>
                </a:rPr>
                <a:t>Init(): </a:t>
              </a:r>
              <a:r>
                <a:rPr lang="en-GB" dirty="0">
                  <a:solidFill>
                    <a:schemeClr val="bg1"/>
                  </a:solidFill>
                </a:rPr>
                <a:t>Define the neural network architecture with Linear module</a:t>
              </a:r>
            </a:p>
            <a:p>
              <a:endParaRPr lang="en-GB" b="1" i="1" dirty="0">
                <a:solidFill>
                  <a:schemeClr val="bg1"/>
                </a:solidFill>
              </a:endParaRPr>
            </a:p>
            <a:p>
              <a:r>
                <a:rPr lang="en-GB" b="1" i="1" dirty="0">
                  <a:solidFill>
                    <a:schemeClr val="bg1"/>
                  </a:solidFill>
                </a:rPr>
                <a:t>Forward(): </a:t>
              </a:r>
              <a:r>
                <a:rPr lang="en-GB" dirty="0">
                  <a:solidFill>
                    <a:schemeClr val="bg1"/>
                  </a:solidFill>
                </a:rPr>
                <a:t>Propagate the input through the network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DD64C2-8CF1-D238-6D9A-367AD5275BBD}"/>
                </a:ext>
              </a:extLst>
            </p:cNvPr>
            <p:cNvSpPr/>
            <p:nvPr/>
          </p:nvSpPr>
          <p:spPr>
            <a:xfrm>
              <a:off x="899770" y="3211373"/>
              <a:ext cx="2728569" cy="497433"/>
            </a:xfrm>
            <a:prstGeom prst="rect">
              <a:avLst/>
            </a:prstGeom>
            <a:solidFill>
              <a:srgbClr val="6806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494D-FD7B-401B-3252-DCE0C285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Course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8977-2EFF-CED1-92E2-8D2DA1C8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Lesson: Introduction to reinforcement learning with value-based methods</a:t>
            </a:r>
          </a:p>
          <a:p>
            <a:r>
              <a:rPr lang="en-GB" b="1" dirty="0"/>
              <a:t>Project: Deep Q-learning with </a:t>
            </a:r>
            <a:r>
              <a:rPr lang="en-GB" b="1" dirty="0" err="1"/>
              <a:t>Pytorch</a:t>
            </a:r>
            <a:r>
              <a:rPr lang="en-GB" b="1" dirty="0"/>
              <a:t> in the rolling ball gym</a:t>
            </a:r>
          </a:p>
          <a:p>
            <a:endParaRPr lang="en-GB" dirty="0"/>
          </a:p>
          <a:p>
            <a:r>
              <a:rPr lang="en-GB" dirty="0"/>
              <a:t>Lesson: Reinforcement learning with policy-based methods</a:t>
            </a:r>
          </a:p>
          <a:p>
            <a:r>
              <a:rPr lang="en-GB" dirty="0"/>
              <a:t>Project: PPO with </a:t>
            </a:r>
            <a:r>
              <a:rPr lang="en-GB" dirty="0" err="1"/>
              <a:t>mlagents</a:t>
            </a:r>
            <a:r>
              <a:rPr lang="en-GB" dirty="0"/>
              <a:t> in the autonomous car gym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Lesson: Pathfinding and reinforcement learning</a:t>
            </a:r>
          </a:p>
          <a:p>
            <a:r>
              <a:rPr lang="en-GB" dirty="0"/>
              <a:t>Project: Pathfinding in the autonomous car gym</a:t>
            </a:r>
          </a:p>
          <a:p>
            <a:endParaRPr lang="en-GB" dirty="0"/>
          </a:p>
          <a:p>
            <a:r>
              <a:rPr lang="en-GB" dirty="0"/>
              <a:t>Free project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F75A-52D8-9DCC-7C77-8C0DD448E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32CE14-0165-8D70-1AD4-3C64A55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rolling ball gym is taken from the </a:t>
            </a:r>
            <a:r>
              <a:rPr lang="en-GB" dirty="0" err="1"/>
              <a:t>mlagent</a:t>
            </a:r>
            <a:r>
              <a:rPr lang="en-GB" dirty="0"/>
              <a:t> example library.</a:t>
            </a:r>
            <a:br>
              <a:rPr lang="en-GB" dirty="0"/>
            </a:br>
            <a:r>
              <a:rPr lang="en-GB" dirty="0">
                <a:hlinkClick r:id="rId2"/>
              </a:rPr>
              <a:t>https://unity-technologies.github.io/ml-agents/Learning-Environment-Create-New/</a:t>
            </a:r>
            <a:endParaRPr lang="en-GB" dirty="0"/>
          </a:p>
          <a:p>
            <a:r>
              <a:rPr lang="en-GB" dirty="0"/>
              <a:t>The agent is represented as a ball that tries to reach a square target.</a:t>
            </a:r>
          </a:p>
          <a:p>
            <a:r>
              <a:rPr lang="en-GB" dirty="0"/>
              <a:t>The ball fails if it falls off the platform, or times run out.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4A16BD-5B7A-88C4-554B-F24B5F02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Rolling ball Gym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84BD8-32D0-10F5-E3C0-B17A0DA9F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 descr="A white ball and cube on a white surface&#10;&#10;Description automatically generated">
            <a:extLst>
              <a:ext uri="{FF2B5EF4-FFF2-40B4-BE49-F238E27FC236}">
                <a16:creationId xmlns:a16="http://schemas.microsoft.com/office/drawing/2014/main" id="{5ED44EAF-1743-DB92-CEA9-CE2AD7431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" t="13412" r="1559" b="9429"/>
          <a:stretch/>
        </p:blipFill>
        <p:spPr>
          <a:xfrm>
            <a:off x="2779776" y="3993776"/>
            <a:ext cx="6125485" cy="2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CA1E-3055-360C-2891-BCE7BBFA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99638-0CC9-F576-FEC5-284121ED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Observations:</a:t>
            </a:r>
          </a:p>
          <a:p>
            <a:pPr lvl="1"/>
            <a:r>
              <a:rPr lang="en-GB" dirty="0"/>
              <a:t>Ball position (</a:t>
            </a:r>
            <a:r>
              <a:rPr lang="en-GB" dirty="0" err="1"/>
              <a:t>x,y,z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Target position (</a:t>
            </a:r>
            <a:r>
              <a:rPr lang="en-GB" dirty="0" err="1"/>
              <a:t>x,y,z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Ball velocity (</a:t>
            </a:r>
            <a:r>
              <a:rPr lang="en-GB" dirty="0" err="1"/>
              <a:t>x,z</a:t>
            </a:r>
            <a:r>
              <a:rPr lang="en-GB" dirty="0"/>
              <a:t>)</a:t>
            </a:r>
          </a:p>
          <a:p>
            <a:r>
              <a:rPr lang="en-GB" dirty="0"/>
              <a:t>5 discrete actions:</a:t>
            </a:r>
          </a:p>
          <a:p>
            <a:pPr lvl="1"/>
            <a:r>
              <a:rPr lang="en-GB" dirty="0"/>
              <a:t>No movement</a:t>
            </a:r>
          </a:p>
          <a:p>
            <a:pPr lvl="1"/>
            <a:r>
              <a:rPr lang="en-GB" dirty="0"/>
              <a:t>Left, right, up, down</a:t>
            </a:r>
          </a:p>
          <a:p>
            <a:r>
              <a:rPr lang="en-GB" dirty="0"/>
              <a:t>Rewards:</a:t>
            </a:r>
          </a:p>
          <a:p>
            <a:pPr lvl="1"/>
            <a:r>
              <a:rPr lang="en-GB" dirty="0"/>
              <a:t>+1 when reaching target (stop condition)</a:t>
            </a:r>
          </a:p>
          <a:p>
            <a:pPr lvl="1"/>
            <a:r>
              <a:rPr lang="en-GB" dirty="0"/>
              <a:t>-1 when falling (stop condition)</a:t>
            </a:r>
          </a:p>
          <a:p>
            <a:pPr lvl="1"/>
            <a:r>
              <a:rPr lang="en-GB" dirty="0"/>
              <a:t>+0.5 when times run out (stop condition)</a:t>
            </a:r>
          </a:p>
          <a:p>
            <a:pPr lvl="1"/>
            <a:r>
              <a:rPr lang="en-GB" dirty="0"/>
              <a:t>+0.1 if distance with target decreased</a:t>
            </a:r>
          </a:p>
          <a:p>
            <a:pPr lvl="1"/>
            <a:r>
              <a:rPr lang="en-GB" dirty="0"/>
              <a:t>-0.1 if distance with target increased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6F78F-2DE0-8AF3-D649-30D13BD2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Rolling ball Gym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C5666-39F8-8F68-291F-BD62FA479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E31F-7865-A0DD-13F8-6A1CE133C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86E3-B082-0795-382D-A3ABACB1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Deep Q-learning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5269E1-59A4-C6AD-701A-4CBDC5AFB8A7}"/>
              </a:ext>
            </a:extLst>
          </p:cNvPr>
          <p:cNvGrpSpPr/>
          <p:nvPr/>
        </p:nvGrpSpPr>
        <p:grpSpPr>
          <a:xfrm>
            <a:off x="4701052" y="1236677"/>
            <a:ext cx="2461144" cy="4384645"/>
            <a:chOff x="4715683" y="1948162"/>
            <a:chExt cx="2461144" cy="4384645"/>
          </a:xfrm>
        </p:grpSpPr>
        <p:pic>
          <p:nvPicPr>
            <p:cNvPr id="5" name="Picture 4" descr="A diagram of a network&#10;&#10;Description automatically generated">
              <a:extLst>
                <a:ext uri="{FF2B5EF4-FFF2-40B4-BE49-F238E27FC236}">
                  <a16:creationId xmlns:a16="http://schemas.microsoft.com/office/drawing/2014/main" id="{1A2D0144-C21F-B61D-684D-81F6EED2C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" r="16024" b="12808"/>
            <a:stretch/>
          </p:blipFill>
          <p:spPr>
            <a:xfrm>
              <a:off x="4720973" y="2340379"/>
              <a:ext cx="2455853" cy="17246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A diagram of a network&#10;&#10;Description automatically generated">
              <a:extLst>
                <a:ext uri="{FF2B5EF4-FFF2-40B4-BE49-F238E27FC236}">
                  <a16:creationId xmlns:a16="http://schemas.microsoft.com/office/drawing/2014/main" id="{6AD66964-D00A-C875-40E1-36F9BD26A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" r="16024" b="12808"/>
            <a:stretch/>
          </p:blipFill>
          <p:spPr>
            <a:xfrm>
              <a:off x="4720973" y="4608170"/>
              <a:ext cx="2455854" cy="17246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053D84-7197-706F-0773-1E778DD84472}"/>
                </a:ext>
              </a:extLst>
            </p:cNvPr>
            <p:cNvSpPr txBox="1"/>
            <p:nvPr/>
          </p:nvSpPr>
          <p:spPr>
            <a:xfrm>
              <a:off x="4715683" y="4213754"/>
              <a:ext cx="245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Target network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A61173-955F-1AD5-D687-37B238B42F41}"/>
                </a:ext>
              </a:extLst>
            </p:cNvPr>
            <p:cNvSpPr txBox="1"/>
            <p:nvPr/>
          </p:nvSpPr>
          <p:spPr>
            <a:xfrm>
              <a:off x="4720972" y="1948162"/>
              <a:ext cx="245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DQN network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0F041B-E17F-9A3B-7C86-EEBD1BDEACFA}"/>
              </a:ext>
            </a:extLst>
          </p:cNvPr>
          <p:cNvGrpSpPr/>
          <p:nvPr/>
        </p:nvGrpSpPr>
        <p:grpSpPr>
          <a:xfrm>
            <a:off x="333132" y="2424620"/>
            <a:ext cx="3454116" cy="1994117"/>
            <a:chOff x="333132" y="2883292"/>
            <a:chExt cx="3454116" cy="19941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4500BF-3D53-163A-1AC2-025585B0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132" y="3252624"/>
              <a:ext cx="3454116" cy="16247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007A14-3B05-F843-6018-949067DFE9D2}"/>
                    </a:ext>
                  </a:extLst>
                </p:cNvPr>
                <p:cNvSpPr txBox="1"/>
                <p:nvPr/>
              </p:nvSpPr>
              <p:spPr>
                <a:xfrm>
                  <a:off x="333132" y="2883292"/>
                  <a:ext cx="34541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Observation of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GB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007A14-3B05-F843-6018-949067DFE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32" y="2883292"/>
                  <a:ext cx="345411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17ED56-E3FA-7924-BAE9-60D6BC2DB446}"/>
                </a:ext>
              </a:extLst>
            </p:cNvPr>
            <p:cNvSpPr/>
            <p:nvPr/>
          </p:nvSpPr>
          <p:spPr>
            <a:xfrm>
              <a:off x="382219" y="3648456"/>
              <a:ext cx="941832" cy="941832"/>
            </a:xfrm>
            <a:prstGeom prst="ellipse">
              <a:avLst/>
            </a:prstGeom>
            <a:noFill/>
            <a:ln w="57150"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467E9E-89C1-09A7-CD35-9EE62314AADD}"/>
                </a:ext>
              </a:extLst>
            </p:cNvPr>
            <p:cNvSpPr/>
            <p:nvPr/>
          </p:nvSpPr>
          <p:spPr>
            <a:xfrm>
              <a:off x="1691640" y="3648456"/>
              <a:ext cx="941832" cy="941832"/>
            </a:xfrm>
            <a:prstGeom prst="ellipse">
              <a:avLst/>
            </a:prstGeom>
            <a:noFill/>
            <a:ln w="57150"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B05997-6090-DE1F-5935-FB14CAC030D1}"/>
                </a:ext>
              </a:extLst>
            </p:cNvPr>
            <p:cNvSpPr/>
            <p:nvPr/>
          </p:nvSpPr>
          <p:spPr>
            <a:xfrm>
              <a:off x="2840126" y="3648456"/>
              <a:ext cx="941832" cy="941832"/>
            </a:xfrm>
            <a:prstGeom prst="ellipse">
              <a:avLst/>
            </a:prstGeom>
            <a:noFill/>
            <a:ln w="57150"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42320D-7AD0-9A4D-A025-2B6327A07AFE}"/>
                    </a:ext>
                  </a:extLst>
                </p:cNvPr>
                <p:cNvSpPr txBox="1"/>
                <p:nvPr/>
              </p:nvSpPr>
              <p:spPr>
                <a:xfrm>
                  <a:off x="462175" y="3269980"/>
                  <a:ext cx="861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E7E6E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42320D-7AD0-9A4D-A025-2B6327A07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5" y="3269980"/>
                  <a:ext cx="861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5A333FF-59FC-91CE-1B2F-6F27E2BD084D}"/>
                    </a:ext>
                  </a:extLst>
                </p:cNvPr>
                <p:cNvSpPr txBox="1"/>
                <p:nvPr/>
              </p:nvSpPr>
              <p:spPr>
                <a:xfrm>
                  <a:off x="1771596" y="3269980"/>
                  <a:ext cx="861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E7E6E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5A333FF-59FC-91CE-1B2F-6F27E2BD0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596" y="3269980"/>
                  <a:ext cx="8618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351EF9-EB17-CCCB-84B0-859D43B32A17}"/>
                    </a:ext>
                  </a:extLst>
                </p:cNvPr>
                <p:cNvSpPr txBox="1"/>
                <p:nvPr/>
              </p:nvSpPr>
              <p:spPr>
                <a:xfrm>
                  <a:off x="2920082" y="3269980"/>
                  <a:ext cx="861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E7E6E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E7E6E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351EF9-EB17-CCCB-84B0-859D43B32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82" y="3269980"/>
                  <a:ext cx="8618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743F3E0-C612-4886-1A47-9D5DF50B9C4B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>
            <a:off x="3781958" y="3660700"/>
            <a:ext cx="924384" cy="1098304"/>
          </a:xfrm>
          <a:prstGeom prst="bentConnector3">
            <a:avLst>
              <a:gd name="adj1" fmla="val 50000"/>
            </a:avLst>
          </a:prstGeom>
          <a:ln w="57150">
            <a:solidFill>
              <a:srgbClr val="680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E2A017-D75A-4AEC-6637-B2BA167F9AB7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 flipV="1">
            <a:off x="3781958" y="2491213"/>
            <a:ext cx="924384" cy="1169487"/>
          </a:xfrm>
          <a:prstGeom prst="bentConnector3">
            <a:avLst>
              <a:gd name="adj1" fmla="val 50000"/>
            </a:avLst>
          </a:prstGeom>
          <a:ln w="57150">
            <a:solidFill>
              <a:srgbClr val="680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D1A669-4FC1-E750-881C-5B0800A361A0}"/>
              </a:ext>
            </a:extLst>
          </p:cNvPr>
          <p:cNvGrpSpPr/>
          <p:nvPr/>
        </p:nvGrpSpPr>
        <p:grpSpPr>
          <a:xfrm>
            <a:off x="4050084" y="6037508"/>
            <a:ext cx="6990267" cy="577124"/>
            <a:chOff x="548021" y="6283360"/>
            <a:chExt cx="9831279" cy="81168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485586E-19B1-F34D-6E3D-12B98C2A6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6762" y="6283360"/>
              <a:ext cx="8812538" cy="81168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248354A-12F0-F7C2-68CF-09A678AFC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56373"/>
            <a:stretch/>
          </p:blipFill>
          <p:spPr>
            <a:xfrm>
              <a:off x="548021" y="6283360"/>
              <a:ext cx="1264679" cy="684683"/>
            </a:xfrm>
            <a:prstGeom prst="rect">
              <a:avLst/>
            </a:prstGeom>
          </p:spPr>
        </p:pic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39EA2B-31D1-E4FD-E5A4-2BFA559BF59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62196" y="4759004"/>
            <a:ext cx="919094" cy="1278504"/>
          </a:xfrm>
          <a:prstGeom prst="bentConnector2">
            <a:avLst/>
          </a:prstGeom>
          <a:ln w="57150">
            <a:solidFill>
              <a:srgbClr val="680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377B16A-EC02-D6A6-059A-F479F948C70E}"/>
              </a:ext>
            </a:extLst>
          </p:cNvPr>
          <p:cNvSpPr/>
          <p:nvPr/>
        </p:nvSpPr>
        <p:spPr>
          <a:xfrm>
            <a:off x="5276850" y="6037508"/>
            <a:ext cx="3867150" cy="486825"/>
          </a:xfrm>
          <a:prstGeom prst="rect">
            <a:avLst/>
          </a:prstGeom>
          <a:noFill/>
          <a:ln w="57150">
            <a:solidFill>
              <a:srgbClr val="6806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499E70-C49B-CC53-2C24-6FF53AC1F592}"/>
              </a:ext>
            </a:extLst>
          </p:cNvPr>
          <p:cNvSpPr/>
          <p:nvPr/>
        </p:nvSpPr>
        <p:spPr>
          <a:xfrm>
            <a:off x="9471550" y="6037508"/>
            <a:ext cx="1501250" cy="486825"/>
          </a:xfrm>
          <a:prstGeom prst="rect">
            <a:avLst/>
          </a:prstGeom>
          <a:noFill/>
          <a:ln w="57150">
            <a:solidFill>
              <a:srgbClr val="1F29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CC70A99-CBA9-B572-5ABD-0FB33DB6F06C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7162195" y="2491213"/>
            <a:ext cx="3059980" cy="3546295"/>
          </a:xfrm>
          <a:prstGeom prst="bentConnector2">
            <a:avLst/>
          </a:prstGeom>
          <a:ln w="57150">
            <a:solidFill>
              <a:srgbClr val="1F2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F2C9E-FDB0-6AFD-1C1D-7F649C865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32CB0-CABE-5928-C126-CB7F8F1C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8087-E610-3D66-5B27-655714AC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Deep Q-learning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A58B60D-DE43-81D4-B265-AAD666911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6949"/>
            <a:ext cx="5956300" cy="553927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250B9E-3E84-9D9B-10FA-4F2BF2A0A976}"/>
              </a:ext>
            </a:extLst>
          </p:cNvPr>
          <p:cNvSpPr/>
          <p:nvPr/>
        </p:nvSpPr>
        <p:spPr>
          <a:xfrm>
            <a:off x="7967639" y="1743753"/>
            <a:ext cx="2200322" cy="679613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Initialise networks weights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EDA64-F4B6-97FA-1A31-49356B83794B}"/>
              </a:ext>
            </a:extLst>
          </p:cNvPr>
          <p:cNvSpPr/>
          <p:nvPr/>
        </p:nvSpPr>
        <p:spPr>
          <a:xfrm>
            <a:off x="7967639" y="2746042"/>
            <a:ext cx="2200322" cy="679613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Choose and perform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161DA-2C2D-8DEC-5485-DDD04C726E7F}"/>
              </a:ext>
            </a:extLst>
          </p:cNvPr>
          <p:cNvSpPr/>
          <p:nvPr/>
        </p:nvSpPr>
        <p:spPr>
          <a:xfrm>
            <a:off x="7967639" y="3748331"/>
            <a:ext cx="2200322" cy="679613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reward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09AE0-13BD-9D9E-0C81-8E0DA1595665}"/>
              </a:ext>
            </a:extLst>
          </p:cNvPr>
          <p:cNvSpPr/>
          <p:nvPr/>
        </p:nvSpPr>
        <p:spPr>
          <a:xfrm>
            <a:off x="7967639" y="4750619"/>
            <a:ext cx="2200322" cy="679613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 loss using target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22AFE9-685A-D8C2-42D1-676C6D843A6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67800" y="2423366"/>
            <a:ext cx="0" cy="322676"/>
          </a:xfrm>
          <a:prstGeom prst="straightConnector1">
            <a:avLst/>
          </a:prstGeom>
          <a:ln w="38100">
            <a:solidFill>
              <a:srgbClr val="74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3CE412-F635-F250-737F-67B84C50958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067800" y="3425655"/>
            <a:ext cx="0" cy="322676"/>
          </a:xfrm>
          <a:prstGeom prst="straightConnector1">
            <a:avLst/>
          </a:prstGeom>
          <a:ln w="38100">
            <a:solidFill>
              <a:srgbClr val="1F2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3B9D30-A418-FB12-1B28-5550D17F07E5}"/>
              </a:ext>
            </a:extLst>
          </p:cNvPr>
          <p:cNvCxnSpPr>
            <a:cxnSpLocks/>
          </p:cNvCxnSpPr>
          <p:nvPr/>
        </p:nvCxnSpPr>
        <p:spPr>
          <a:xfrm>
            <a:off x="9067800" y="4427944"/>
            <a:ext cx="0" cy="322676"/>
          </a:xfrm>
          <a:prstGeom prst="straightConnector1">
            <a:avLst/>
          </a:prstGeom>
          <a:ln w="38100">
            <a:solidFill>
              <a:srgbClr val="74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F393AEE-4410-ECA5-9306-73FECF4A40DE}"/>
              </a:ext>
            </a:extLst>
          </p:cNvPr>
          <p:cNvCxnSpPr>
            <a:cxnSpLocks/>
            <a:stCxn id="16" idx="3"/>
            <a:endCxn id="5" idx="3"/>
          </p:cNvCxnSpPr>
          <p:nvPr/>
        </p:nvCxnSpPr>
        <p:spPr>
          <a:xfrm flipV="1">
            <a:off x="10167961" y="3085849"/>
            <a:ext cx="12700" cy="3006865"/>
          </a:xfrm>
          <a:prstGeom prst="bentConnector3">
            <a:avLst>
              <a:gd name="adj1" fmla="val 1800000"/>
            </a:avLst>
          </a:prstGeom>
          <a:ln w="38100">
            <a:solidFill>
              <a:srgbClr val="680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83E57-629C-BFA0-180A-665F44032658}"/>
              </a:ext>
            </a:extLst>
          </p:cNvPr>
          <p:cNvSpPr/>
          <p:nvPr/>
        </p:nvSpPr>
        <p:spPr>
          <a:xfrm>
            <a:off x="7967639" y="5752907"/>
            <a:ext cx="2200322" cy="679613"/>
          </a:xfrm>
          <a:prstGeom prst="rect">
            <a:avLst/>
          </a:prstGeom>
          <a:solidFill>
            <a:srgbClr val="680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Update Q-network with Bellman equation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46EB5C-B3CB-A39E-C09F-C29EC5E6D46A}"/>
              </a:ext>
            </a:extLst>
          </p:cNvPr>
          <p:cNvCxnSpPr>
            <a:cxnSpLocks/>
          </p:cNvCxnSpPr>
          <p:nvPr/>
        </p:nvCxnSpPr>
        <p:spPr>
          <a:xfrm>
            <a:off x="9067800" y="5430231"/>
            <a:ext cx="0" cy="322676"/>
          </a:xfrm>
          <a:prstGeom prst="straightConnector1">
            <a:avLst/>
          </a:prstGeom>
          <a:ln w="38100">
            <a:solidFill>
              <a:srgbClr val="1F2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FD86E-5AD8-38B0-A40B-ABA46BB12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78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FFFBF-265B-E866-3C23-D0AF4A764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55CD-0052-2FE4-BC62-A2AEDB2A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Project setup -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3977C-333D-970B-DC16-152A87719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7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F461CE-D86E-0813-CD2F-553FDDE5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Latest version of Unity (see Unity Documentation)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Python 3.10.8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Python Packages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ray[</a:t>
            </a:r>
            <a:r>
              <a:rPr lang="en-GB" dirty="0" err="1"/>
              <a:t>rllib</a:t>
            </a:r>
            <a:r>
              <a:rPr lang="en-GB" dirty="0"/>
              <a:t>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 err="1"/>
              <a:t>PyTorch</a:t>
            </a:r>
            <a:r>
              <a:rPr lang="en-GB" dirty="0"/>
              <a:t> (torch)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 err="1"/>
              <a:t>mlagents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 err="1"/>
              <a:t>Protobug</a:t>
            </a:r>
            <a:r>
              <a:rPr lang="en-GB" dirty="0"/>
              <a:t> 3.20.3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Unity Packages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Enable see pre-release (edit-&gt;project settings-&gt;package manager)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ML Agents 2.0.1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4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61D7C-1B42-EA63-95C0-834C2D60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7487-259C-7E58-237B-685F7B0A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Project setup -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502BB-9AF2-A30C-7C69-9A588880F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8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9A9450-D85D-4C90-54F9-8F5EF77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Unity 2022.3.X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err="1"/>
              <a:t>Conda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conda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create -n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mlagents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python=3.10 &amp;&amp;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conda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activate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mlagents</a:t>
            </a:r>
            <a:r>
              <a:rPr lang="en-GB" sz="800" b="0" i="0" u="none" strike="noStrike" cap="none" dirty="0">
                <a:solidFill>
                  <a:schemeClr val="dk1"/>
                </a:solidFill>
              </a:rPr>
              <a:t> 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Python 3.10.12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Python Packages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err="1"/>
              <a:t>mlagents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err="1"/>
              <a:t>mlagents_envs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Torch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gpu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pip3 install torch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torchvision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torchaudio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--index-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url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https://download.pytorch.org/whl/cu118</a:t>
            </a:r>
            <a:r>
              <a:rPr lang="en-GB" sz="800" b="0" i="0" u="none" strike="noStrike" cap="none" dirty="0">
                <a:solidFill>
                  <a:schemeClr val="dk1"/>
                </a:solidFill>
              </a:rPr>
              <a:t> 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Unity Packages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Enable see pre-release (edit-&gt;project settings-&gt;package manager)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ML Agents 2.0.1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ML agents extension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70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94CA0-AB10-AEBF-9CAF-8171C0F6F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3D79-EDE5-0FBD-046B-93F72F07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6"/>
            <a:ext cx="10515600" cy="1325563"/>
          </a:xfrm>
        </p:spPr>
        <p:txBody>
          <a:bodyPr/>
          <a:lstStyle/>
          <a:p>
            <a:r>
              <a:rPr lang="en-GB" dirty="0"/>
              <a:t>Install instructions: Python VENV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F75BC-227E-43F4-8E4A-508955660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C9A-6D81-4BBD-97E9-82EC23277C56}" type="slidenum">
              <a:rPr lang="en-GB" smtClean="0"/>
              <a:t>9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181B405-5DD6-776E-D437-312C05BE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Doc: https://unity-technologies.github.io/ml-agents/Installation/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Install unity Hub and Unity 2022.3.X: 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https://unity.com/download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Install Python 3.10.11 (don’t forget to add Python to PATH)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https://www.python.org/downloads/release/python-31011/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In the project folder, create Python virtual environment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python3 -m </a:t>
            </a:r>
            <a:r>
              <a:rPr lang="en-GB" dirty="0" err="1"/>
              <a:t>venv</a:t>
            </a:r>
            <a:r>
              <a:rPr lang="en-GB" dirty="0"/>
              <a:t> </a:t>
            </a:r>
            <a:r>
              <a:rPr lang="en-GB" dirty="0" err="1"/>
              <a:t>venv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Clone repo with git (use tag –branch release_21 for last stable release)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 clone --branch release_21 https://github.com/Unity-Technologies/ml-agents.git</a:t>
            </a:r>
            <a:r>
              <a:rPr lang="en-GB" sz="800" b="0" i="0" u="none" strike="noStrike" cap="none" dirty="0">
                <a:solidFill>
                  <a:schemeClr val="dk1"/>
                </a:solidFill>
              </a:rPr>
              <a:t> </a:t>
            </a:r>
            <a:endParaRPr lang="en-GB"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09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10423</TotalTime>
  <Words>1260</Words>
  <Application>Microsoft Office PowerPoint</Application>
  <PresentationFormat>Widescreen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Arimo</vt:lpstr>
      <vt:lpstr>Calibri</vt:lpstr>
      <vt:lpstr>Calibri Light</vt:lpstr>
      <vt:lpstr>Cambria Math</vt:lpstr>
      <vt:lpstr>Consolas</vt:lpstr>
      <vt:lpstr>Office Theme</vt:lpstr>
      <vt:lpstr>“AI in games” course</vt:lpstr>
      <vt:lpstr>Course summary</vt:lpstr>
      <vt:lpstr>Rolling ball Gym</vt:lpstr>
      <vt:lpstr>Rolling ball Gym</vt:lpstr>
      <vt:lpstr>Deep Q-learning</vt:lpstr>
      <vt:lpstr>Deep Q-learning</vt:lpstr>
      <vt:lpstr>Project setup - Requirements</vt:lpstr>
      <vt:lpstr>Project setup - Requirements</vt:lpstr>
      <vt:lpstr>Install instructions: Python VENV</vt:lpstr>
      <vt:lpstr>Install instructions: Unity VENV</vt:lpstr>
      <vt:lpstr>Install instructions: Python setup</vt:lpstr>
      <vt:lpstr>Install instructions: Python setup</vt:lpstr>
      <vt:lpstr>Project</vt:lpstr>
      <vt:lpstr>Project</vt:lpstr>
      <vt:lpstr>What now?</vt:lpstr>
      <vt:lpstr>Cheat sheet</vt:lpstr>
      <vt:lpstr>Cheat sheet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DORISE</dc:creator>
  <cp:lastModifiedBy>Adrien DORISE</cp:lastModifiedBy>
  <cp:revision>197</cp:revision>
  <dcterms:created xsi:type="dcterms:W3CDTF">2023-12-10T19:07:41Z</dcterms:created>
  <dcterms:modified xsi:type="dcterms:W3CDTF">2024-02-07T22:37:32Z</dcterms:modified>
</cp:coreProperties>
</file>