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62" r:id="rId5"/>
    <p:sldId id="256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2ACF-6A6E-4407-98DD-1977B558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B4FA8B-71C2-42E5-BE60-FB525E54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2D8A4-A382-43E1-AFFD-C0491E92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B6A13-7DE2-4E18-82D3-09E31A35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B2610-3991-4E83-8604-3AB10A59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1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877FD-7208-46E9-9197-F7A73371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93B42-53E6-469D-9F0B-C15BBF8B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F3314B-85D4-4EAB-A31B-BB0784D3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B0CDF-C1CE-406D-9F77-724606D0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B83EB9-3E71-4F6B-A4F7-7EF047F8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4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9A21AC-55FB-4F56-9842-35A72D10B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56E948-8155-4200-82EF-3F1DCB4A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585E0-998F-487B-8E6E-B7EDE50A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9147C-92E6-44D7-8ED8-E689CE1A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EC645-1D20-4C7D-A23E-DF7D1E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5684D-EFEF-44A4-A8CA-A641FFB3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3CFC1-67B4-4DFE-9B23-A4020365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B6820-8899-496B-8898-2CA7FFF0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CFD44-9314-4C5B-BC97-2BE5B8B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6DA6E-7828-4F6B-83B2-D58D77C5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05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0132C-63B7-470A-A1B7-BBF55E0A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7F882-9375-4AF9-A210-60A5194D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8CCB01-551C-4AB6-AA2F-5B3CC019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526FA0-E03A-4170-A814-1EBC58A2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D00A8-9D7E-47F2-B08B-6AF5D880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225BD-4A8D-4F46-A2ED-EDD7B79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186E17-1C48-45F3-A60C-61DC1A7E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40D031-B0F3-488D-90D1-994681A1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0AFF77-FB43-4070-B5CE-D48DD40E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A1DB2-EDCB-448E-B413-3B176A0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B3CAA4-C771-4A0B-B068-6DA2869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49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A4C82-5F3F-4EC7-8E1E-23E1C2F1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4B02C2-11D5-443B-ABCD-7B95FB51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24E704-23AC-41E9-A971-20ADA2B6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9531EF-15B6-4817-8C77-F79E266D4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3B03E9-3D7F-44DC-95D1-886CE59FE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DEBF31-9B52-4A23-BCEA-585A9152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58AF09-3C0D-4DC0-A9DB-6FFADBC1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756E09-1320-410D-AC65-97F87EBC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70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FB527-1818-40AD-ABD7-289304F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C27341-505A-462D-AE4F-3AA152E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BB0A5D-AC88-445B-89F7-A9AE673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11C7F-AE9D-4BC6-B70A-65645675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2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18A7C-711D-4B7A-A6F6-D30D48B5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186CC9-3C85-4E05-B870-FFB7976F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DEF6D-5A0A-4F3C-AB1F-DEAFCDB7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3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EAF1A-029B-461E-AEB0-266D56A7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AD3A0-F4AC-4F8D-843D-D2B4EFBD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370FAD-EF9B-4270-BC89-935F06CE3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FFB748-50DC-4369-AB6E-2B7C23A9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F914E-90B3-4741-88A0-F5FE197D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C4E388-83AB-4308-A2AE-38FEAA3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31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8EB8B-0749-44BC-8425-C6368ED5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2B78D7-0B0B-41AD-A657-64EAA0797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E365-42FF-40C2-A7AA-140E7BEB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AF661-CF90-4E49-A3EC-96079C54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967D3-9EDC-4208-9E6D-C9F67A58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FBD739-6BEF-4558-9EA6-E27B0314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57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8F7F1A-C122-48E2-BB26-17DAA95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931118-045E-4BEB-990A-349FE924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18752-EEFC-43EF-AE93-029C6D2E6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92ED-E731-4B89-B008-5E055AF224ED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BB2C4-196A-48AE-8881-B9BC11385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99FF2-1B41-4228-922C-25836F487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4856-9A47-4533-9D1B-EDF8A79A07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23B168-6846-43CC-A4FE-9E744A90202E}"/>
              </a:ext>
            </a:extLst>
          </p:cNvPr>
          <p:cNvSpPr txBox="1"/>
          <p:nvPr/>
        </p:nvSpPr>
        <p:spPr>
          <a:xfrm>
            <a:off x="693419" y="1903274"/>
            <a:ext cx="10476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DF1 : </a:t>
            </a:r>
            <a:r>
              <a:rPr lang="fr-FR" dirty="0" err="1"/>
              <a:t>Numero_adherent</a:t>
            </a:r>
            <a:r>
              <a:rPr lang="fr-FR" dirty="0"/>
              <a:t>* →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 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endParaRPr lang="fr-FR" dirty="0"/>
          </a:p>
          <a:p>
            <a:endParaRPr lang="fr-FR" dirty="0"/>
          </a:p>
          <a:p>
            <a:r>
              <a:rPr lang="fr-FR" dirty="0"/>
              <a:t>DF2 : 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 →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DF3 : </a:t>
            </a:r>
            <a:r>
              <a:rPr lang="fr-FR" dirty="0" err="1"/>
              <a:t>Nom_ville</a:t>
            </a:r>
            <a:r>
              <a:rPr lang="fr-FR" dirty="0"/>
              <a:t> →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Longitude_ville</a:t>
            </a:r>
            <a:r>
              <a:rPr lang="fr-FR" dirty="0"/>
              <a:t>, Etat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33748A-CC90-4AD9-8A2A-4B8ECB7F7895}"/>
              </a:ext>
            </a:extLst>
          </p:cNvPr>
          <p:cNvSpPr txBox="1"/>
          <p:nvPr/>
        </p:nvSpPr>
        <p:spPr>
          <a:xfrm>
            <a:off x="693420" y="581607"/>
            <a:ext cx="104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R(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r>
              <a:rPr lang="fr-FR" dirty="0"/>
              <a:t>,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r>
              <a:rPr lang="fr-FR" dirty="0"/>
              <a:t>, </a:t>
            </a:r>
            <a:r>
              <a:rPr lang="fr-FR" dirty="0" err="1"/>
              <a:t>Nom_ville</a:t>
            </a:r>
            <a:r>
              <a:rPr lang="fr-FR" dirty="0"/>
              <a:t>,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Longtitude_ville</a:t>
            </a:r>
            <a:r>
              <a:rPr lang="fr-FR" dirty="0"/>
              <a:t>, Etat)</a:t>
            </a:r>
          </a:p>
        </p:txBody>
      </p:sp>
    </p:spTree>
    <p:extLst>
      <p:ext uri="{BB962C8B-B14F-4D97-AF65-F5344CB8AC3E}">
        <p14:creationId xmlns:p14="http://schemas.microsoft.com/office/powerpoint/2010/main" val="19170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FB78C66-1BC2-4F73-A7FC-83A6DD49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dirty="0"/>
              <a:t>1NF </a:t>
            </a:r>
          </a:p>
          <a:p>
            <a:pPr marL="0" indent="0">
              <a:buNone/>
            </a:pPr>
            <a:r>
              <a:rPr lang="fr-FR" sz="1200" dirty="0"/>
              <a:t>Non, une valeur dans l’attribut </a:t>
            </a:r>
            <a:r>
              <a:rPr lang="fr-FR" sz="1200" dirty="0" err="1"/>
              <a:t>Telephone</a:t>
            </a:r>
            <a:r>
              <a:rPr lang="fr-FR" sz="1200" dirty="0"/>
              <a:t> possède 2 éléments, il n’est donc pas atomique.</a:t>
            </a:r>
          </a:p>
          <a:p>
            <a:pPr marL="0" indent="0">
              <a:buNone/>
            </a:pPr>
            <a:r>
              <a:rPr lang="fr-FR" sz="1200" dirty="0"/>
              <a:t>Afin de résoudre le problème, on supprime cette valeur.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C7315A-0EC4-4E45-9B98-6207B5912687}"/>
              </a:ext>
            </a:extLst>
          </p:cNvPr>
          <p:cNvSpPr txBox="1"/>
          <p:nvPr/>
        </p:nvSpPr>
        <p:spPr>
          <a:xfrm>
            <a:off x="693420" y="581607"/>
            <a:ext cx="104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R(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r>
              <a:rPr lang="fr-FR" dirty="0"/>
              <a:t>,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r>
              <a:rPr lang="fr-FR" dirty="0"/>
              <a:t>, </a:t>
            </a:r>
            <a:r>
              <a:rPr lang="fr-FR" dirty="0" err="1"/>
              <a:t>Nom_ville</a:t>
            </a:r>
            <a:r>
              <a:rPr lang="fr-FR" dirty="0"/>
              <a:t>,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Longtitude_ville</a:t>
            </a:r>
            <a:r>
              <a:rPr lang="fr-FR" dirty="0"/>
              <a:t>, Etat)</a:t>
            </a:r>
          </a:p>
        </p:txBody>
      </p:sp>
    </p:spTree>
    <p:extLst>
      <p:ext uri="{BB962C8B-B14F-4D97-AF65-F5344CB8AC3E}">
        <p14:creationId xmlns:p14="http://schemas.microsoft.com/office/powerpoint/2010/main" val="36059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FB78C66-1BC2-4F73-A7FC-83A6DD49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00"/>
            <a:ext cx="10515600" cy="497585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dirty="0"/>
              <a:t>2NF </a:t>
            </a:r>
          </a:p>
          <a:p>
            <a:pPr marL="0" indent="0">
              <a:buNone/>
            </a:pPr>
            <a:r>
              <a:rPr lang="fr-FR" sz="1200" dirty="0"/>
              <a:t>DF1, DF2 et DF3 ne respectent pas la 2NF.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R1(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Date_adhesion</a:t>
            </a:r>
            <a:r>
              <a:rPr lang="fr-FR" sz="1200" dirty="0"/>
              <a:t>, Montant, Don, </a:t>
            </a:r>
            <a:r>
              <a:rPr lang="fr-FR" sz="1200" dirty="0" err="1"/>
              <a:t>Moyen_paiement</a:t>
            </a:r>
            <a:r>
              <a:rPr lang="fr-FR" sz="1200" dirty="0"/>
              <a:t>, </a:t>
            </a:r>
            <a:r>
              <a:rPr lang="fr-FR" sz="1200" dirty="0" err="1"/>
              <a:t>Nom_ville</a:t>
            </a:r>
            <a:r>
              <a:rPr lang="fr-FR" sz="1200" dirty="0"/>
              <a:t>, </a:t>
            </a:r>
            <a:r>
              <a:rPr lang="fr-FR" sz="1200" dirty="0" err="1"/>
              <a:t>Latitude_ville</a:t>
            </a:r>
            <a:r>
              <a:rPr lang="fr-FR" sz="1200" dirty="0"/>
              <a:t>, </a:t>
            </a:r>
            <a:r>
              <a:rPr lang="fr-FR" sz="1200" dirty="0" err="1"/>
              <a:t>Longtitude_ville</a:t>
            </a:r>
            <a:r>
              <a:rPr lang="fr-FR" sz="1200" dirty="0"/>
              <a:t>, Etat)R</a:t>
            </a:r>
          </a:p>
          <a:p>
            <a:pPr marL="0" indent="0">
              <a:buNone/>
            </a:pPr>
            <a:r>
              <a:rPr lang="fr-FR" sz="1200" dirty="0"/>
              <a:t>R2(</a:t>
            </a:r>
            <a:r>
              <a:rPr lang="fr-FR" sz="1200" dirty="0" err="1"/>
              <a:t>Numero_adherent</a:t>
            </a:r>
            <a:r>
              <a:rPr lang="fr-FR" sz="1200" dirty="0"/>
              <a:t>*, Nom, </a:t>
            </a:r>
            <a:r>
              <a:rPr lang="fr-FR" sz="1200" dirty="0" err="1"/>
              <a:t>Prenom</a:t>
            </a:r>
            <a:r>
              <a:rPr lang="fr-FR" sz="1200" dirty="0"/>
              <a:t>, </a:t>
            </a:r>
            <a:r>
              <a:rPr lang="fr-FR" sz="1200" dirty="0" err="1"/>
              <a:t>Date_de_naissance</a:t>
            </a:r>
            <a:r>
              <a:rPr lang="fr-FR" sz="1200" dirty="0"/>
              <a:t>, </a:t>
            </a:r>
            <a:r>
              <a:rPr lang="fr-FR" sz="1200" dirty="0" err="1"/>
              <a:t>Addresse</a:t>
            </a:r>
            <a:r>
              <a:rPr lang="fr-FR" sz="1200" dirty="0"/>
              <a:t>, Ville, </a:t>
            </a:r>
            <a:r>
              <a:rPr lang="fr-FR" sz="1200" dirty="0" err="1"/>
              <a:t>Telephone</a:t>
            </a:r>
            <a:r>
              <a:rPr lang="fr-FR" sz="1200" dirty="0"/>
              <a:t>, </a:t>
            </a:r>
            <a:r>
              <a:rPr lang="fr-FR" sz="1200" dirty="0" err="1"/>
              <a:t>Benevole</a:t>
            </a:r>
            <a:r>
              <a:rPr lang="fr-FR" sz="1200" dirty="0"/>
              <a:t>)R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R3(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Nom_ville</a:t>
            </a:r>
            <a:r>
              <a:rPr lang="fr-FR" sz="1200" dirty="0"/>
              <a:t>, </a:t>
            </a:r>
            <a:r>
              <a:rPr lang="fr-FR" sz="1200" dirty="0" err="1"/>
              <a:t>Latitude_ville</a:t>
            </a:r>
            <a:r>
              <a:rPr lang="fr-FR" sz="1200" dirty="0"/>
              <a:t>, </a:t>
            </a:r>
            <a:r>
              <a:rPr lang="fr-FR" sz="1200" dirty="0" err="1"/>
              <a:t>Longtitude_ville</a:t>
            </a:r>
            <a:r>
              <a:rPr lang="fr-FR" sz="1200" dirty="0"/>
              <a:t>, Etat)R1</a:t>
            </a:r>
          </a:p>
          <a:p>
            <a:pPr marL="0" indent="0">
              <a:buNone/>
            </a:pPr>
            <a:r>
              <a:rPr lang="fr-FR" sz="1200" dirty="0"/>
              <a:t>R4(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Date_adhesion</a:t>
            </a:r>
            <a:r>
              <a:rPr lang="fr-FR" sz="1200" dirty="0"/>
              <a:t>, Montant, Don, </a:t>
            </a:r>
            <a:r>
              <a:rPr lang="fr-FR" sz="1200" dirty="0" err="1"/>
              <a:t>Moyen_paiement</a:t>
            </a:r>
            <a:r>
              <a:rPr lang="fr-FR" sz="1200" dirty="0"/>
              <a:t>)R1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R5(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Nom_ville</a:t>
            </a:r>
            <a:r>
              <a:rPr lang="fr-FR" sz="1200" dirty="0"/>
              <a:t>)R3</a:t>
            </a:r>
          </a:p>
          <a:p>
            <a:pPr marL="0" indent="0">
              <a:buNone/>
            </a:pPr>
            <a:r>
              <a:rPr lang="fr-FR" sz="1200" dirty="0"/>
              <a:t>R6(</a:t>
            </a:r>
            <a:r>
              <a:rPr lang="fr-FR" sz="1200" dirty="0" err="1"/>
              <a:t>Nom_ville</a:t>
            </a:r>
            <a:r>
              <a:rPr lang="fr-FR" sz="1200" dirty="0"/>
              <a:t>*, </a:t>
            </a:r>
            <a:r>
              <a:rPr lang="fr-FR" sz="1200" dirty="0" err="1"/>
              <a:t>Latitude_ville</a:t>
            </a:r>
            <a:r>
              <a:rPr lang="fr-FR" sz="1200" dirty="0"/>
              <a:t>, </a:t>
            </a:r>
            <a:r>
              <a:rPr lang="fr-FR" sz="1200" dirty="0" err="1"/>
              <a:t>Longtitude_ville</a:t>
            </a:r>
            <a:r>
              <a:rPr lang="fr-FR" sz="1200" dirty="0"/>
              <a:t>, Etat)R3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b="1" dirty="0"/>
              <a:t>R5</a:t>
            </a:r>
            <a:r>
              <a:rPr lang="fr-FR" sz="1200" dirty="0"/>
              <a:t>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Nom_ville</a:t>
            </a:r>
            <a:r>
              <a:rPr lang="fr-FR" sz="1200" dirty="0"/>
              <a:t>)</a:t>
            </a:r>
          </a:p>
          <a:p>
            <a:pPr marL="0" indent="0">
              <a:buNone/>
            </a:pPr>
            <a:r>
              <a:rPr lang="fr-FR" sz="1200" b="1" dirty="0"/>
              <a:t>R2</a:t>
            </a:r>
            <a:r>
              <a:rPr lang="fr-FR" sz="1200" dirty="0"/>
              <a:t>(</a:t>
            </a:r>
            <a:r>
              <a:rPr lang="fr-FR" sz="1200" dirty="0" err="1"/>
              <a:t>Numero_adherent</a:t>
            </a:r>
            <a:r>
              <a:rPr lang="fr-FR" sz="1200" dirty="0"/>
              <a:t>*, Nom, </a:t>
            </a:r>
            <a:r>
              <a:rPr lang="fr-FR" sz="1200" dirty="0" err="1"/>
              <a:t>Prenom</a:t>
            </a:r>
            <a:r>
              <a:rPr lang="fr-FR" sz="1200" dirty="0"/>
              <a:t>, </a:t>
            </a:r>
            <a:r>
              <a:rPr lang="fr-FR" sz="1200" dirty="0" err="1"/>
              <a:t>Date_de_naissance</a:t>
            </a:r>
            <a:r>
              <a:rPr lang="fr-FR" sz="1200" dirty="0"/>
              <a:t>, </a:t>
            </a:r>
            <a:r>
              <a:rPr lang="fr-FR" sz="1200" dirty="0" err="1"/>
              <a:t>Addresse</a:t>
            </a:r>
            <a:r>
              <a:rPr lang="fr-FR" sz="1200" dirty="0"/>
              <a:t>, Ville, </a:t>
            </a:r>
            <a:r>
              <a:rPr lang="fr-FR" sz="1200" dirty="0" err="1"/>
              <a:t>Telephone</a:t>
            </a:r>
            <a:r>
              <a:rPr lang="fr-FR" sz="1200" dirty="0"/>
              <a:t>, </a:t>
            </a:r>
            <a:r>
              <a:rPr lang="fr-FR" sz="1200" dirty="0" err="1"/>
              <a:t>Benevole</a:t>
            </a:r>
            <a:r>
              <a:rPr lang="fr-FR" sz="1200" dirty="0"/>
              <a:t>)</a:t>
            </a:r>
          </a:p>
          <a:p>
            <a:pPr marL="0" indent="0">
              <a:buNone/>
            </a:pPr>
            <a:r>
              <a:rPr lang="fr-FR" sz="1200" b="1" dirty="0"/>
              <a:t>R4</a:t>
            </a:r>
            <a:r>
              <a:rPr lang="fr-FR" sz="1200" dirty="0"/>
              <a:t>(</a:t>
            </a:r>
            <a:r>
              <a:rPr lang="fr-FR" sz="1200" dirty="0" err="1"/>
              <a:t>Numero_adherent</a:t>
            </a:r>
            <a:r>
              <a:rPr lang="fr-FR" sz="1200" dirty="0"/>
              <a:t>*, </a:t>
            </a:r>
            <a:r>
              <a:rPr lang="fr-FR" sz="1200" dirty="0" err="1"/>
              <a:t>Annee</a:t>
            </a:r>
            <a:r>
              <a:rPr lang="fr-FR" sz="1200" dirty="0"/>
              <a:t>*, </a:t>
            </a:r>
            <a:r>
              <a:rPr lang="fr-FR" sz="1200" dirty="0" err="1"/>
              <a:t>Date_adhesion</a:t>
            </a:r>
            <a:r>
              <a:rPr lang="fr-FR" sz="1200" dirty="0"/>
              <a:t>, Montant, Don, </a:t>
            </a:r>
            <a:r>
              <a:rPr lang="fr-FR" sz="1200" dirty="0" err="1"/>
              <a:t>Moyen_paiement</a:t>
            </a:r>
            <a:r>
              <a:rPr lang="fr-FR" sz="1200" dirty="0"/>
              <a:t>)</a:t>
            </a:r>
          </a:p>
          <a:p>
            <a:pPr marL="0" indent="0">
              <a:buNone/>
            </a:pPr>
            <a:r>
              <a:rPr lang="fr-FR" sz="1200" b="1" dirty="0"/>
              <a:t>R6</a:t>
            </a:r>
            <a:r>
              <a:rPr lang="fr-FR" sz="1200" dirty="0"/>
              <a:t>(</a:t>
            </a:r>
            <a:r>
              <a:rPr lang="fr-FR" sz="1200" dirty="0" err="1"/>
              <a:t>Nom_ville</a:t>
            </a:r>
            <a:r>
              <a:rPr lang="fr-FR" sz="1200" dirty="0"/>
              <a:t>*, </a:t>
            </a:r>
            <a:r>
              <a:rPr lang="fr-FR" sz="1200" dirty="0" err="1"/>
              <a:t>Latitude_ville</a:t>
            </a:r>
            <a:r>
              <a:rPr lang="fr-FR" sz="1200" dirty="0"/>
              <a:t>, </a:t>
            </a:r>
            <a:r>
              <a:rPr lang="fr-FR" sz="1200" dirty="0" err="1"/>
              <a:t>Longtitude_ville</a:t>
            </a:r>
            <a:r>
              <a:rPr lang="fr-FR" sz="1200" dirty="0"/>
              <a:t>, Etat)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C7315A-0EC4-4E45-9B98-6207B5912687}"/>
              </a:ext>
            </a:extLst>
          </p:cNvPr>
          <p:cNvSpPr txBox="1"/>
          <p:nvPr/>
        </p:nvSpPr>
        <p:spPr>
          <a:xfrm>
            <a:off x="693420" y="581607"/>
            <a:ext cx="104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R(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r>
              <a:rPr lang="fr-FR" dirty="0"/>
              <a:t>,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r>
              <a:rPr lang="fr-FR" dirty="0"/>
              <a:t>, </a:t>
            </a:r>
            <a:r>
              <a:rPr lang="fr-FR" dirty="0" err="1"/>
              <a:t>Nom_ville</a:t>
            </a:r>
            <a:r>
              <a:rPr lang="fr-FR" dirty="0"/>
              <a:t>,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Longtitude_ville</a:t>
            </a:r>
            <a:r>
              <a:rPr lang="fr-FR" dirty="0"/>
              <a:t>, Etat)</a:t>
            </a:r>
          </a:p>
        </p:txBody>
      </p:sp>
    </p:spTree>
    <p:extLst>
      <p:ext uri="{BB962C8B-B14F-4D97-AF65-F5344CB8AC3E}">
        <p14:creationId xmlns:p14="http://schemas.microsoft.com/office/powerpoint/2010/main" val="250162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FB78C66-1BC2-4F73-A7FC-83A6DD49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214"/>
            <a:ext cx="10515600" cy="402917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1200" dirty="0"/>
              <a:t>3NF</a:t>
            </a:r>
          </a:p>
          <a:p>
            <a:pPr marL="0" indent="0">
              <a:buNone/>
            </a:pPr>
            <a:r>
              <a:rPr lang="fr-FR" sz="1200" dirty="0"/>
              <a:t>Elément non primaire définit un élément non primaire.</a:t>
            </a:r>
          </a:p>
          <a:p>
            <a:pPr marL="0" indent="0">
              <a:buNone/>
            </a:pPr>
            <a:r>
              <a:rPr lang="fr-FR" sz="1200" dirty="0"/>
              <a:t>DF1, DF2 et DF3 respectent bien la 3NF.</a:t>
            </a:r>
          </a:p>
          <a:p>
            <a:pPr marL="0" indent="0">
              <a:buNone/>
            </a:pPr>
            <a:endParaRPr lang="fr-FR" sz="1200" dirty="0"/>
          </a:p>
          <a:p>
            <a:pPr>
              <a:buFontTx/>
              <a:buChar char="-"/>
            </a:pPr>
            <a:r>
              <a:rPr lang="fr-FR" sz="1200" dirty="0"/>
              <a:t>BCNF</a:t>
            </a:r>
          </a:p>
          <a:p>
            <a:pPr marL="0" indent="0">
              <a:buNone/>
            </a:pPr>
            <a:r>
              <a:rPr lang="fr-FR" sz="1200" dirty="0"/>
              <a:t>Élément non primaire définit un élément primaire.</a:t>
            </a:r>
          </a:p>
          <a:p>
            <a:pPr marL="0" indent="0">
              <a:buNone/>
            </a:pPr>
            <a:r>
              <a:rPr lang="fr-FR" sz="1200" dirty="0"/>
              <a:t>DF1, DF2 et DF3 respectent bien la BCNF.</a:t>
            </a:r>
          </a:p>
          <a:p>
            <a:pPr marL="0" indent="0">
              <a:buNone/>
            </a:pPr>
            <a:endParaRPr lang="fr-FR" sz="1200" dirty="0"/>
          </a:p>
          <a:p>
            <a:pPr>
              <a:buFontTx/>
              <a:buChar char="-"/>
            </a:pPr>
            <a:r>
              <a:rPr lang="fr-FR" sz="1200" dirty="0"/>
              <a:t>4NF</a:t>
            </a:r>
          </a:p>
          <a:p>
            <a:pPr marL="0" indent="0">
              <a:buNone/>
            </a:pPr>
            <a:r>
              <a:rPr lang="fr-FR" sz="1200" dirty="0"/>
              <a:t>Elément primaire définit un élément primaire.</a:t>
            </a:r>
          </a:p>
          <a:p>
            <a:pPr marL="0" indent="0">
              <a:buNone/>
            </a:pPr>
            <a:r>
              <a:rPr lang="fr-FR" sz="1200" dirty="0"/>
              <a:t>DF1, DF2 et DF3 respectent bien la 4NF.</a:t>
            </a:r>
          </a:p>
          <a:p>
            <a:pPr marL="0" indent="0">
              <a:buNone/>
            </a:pPr>
            <a:endParaRPr lang="fr-FR" sz="1200" dirty="0"/>
          </a:p>
          <a:p>
            <a:pPr>
              <a:buFontTx/>
              <a:buChar char="-"/>
            </a:pP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C7315A-0EC4-4E45-9B98-6207B5912687}"/>
              </a:ext>
            </a:extLst>
          </p:cNvPr>
          <p:cNvSpPr txBox="1"/>
          <p:nvPr/>
        </p:nvSpPr>
        <p:spPr>
          <a:xfrm>
            <a:off x="693420" y="581607"/>
            <a:ext cx="10476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R2</a:t>
            </a:r>
            <a:r>
              <a:rPr lang="fr-FR" dirty="0"/>
              <a:t>(</a:t>
            </a:r>
            <a:r>
              <a:rPr lang="fr-FR" dirty="0" err="1"/>
              <a:t>Numero_adherent</a:t>
            </a:r>
            <a:r>
              <a:rPr lang="fr-FR" dirty="0"/>
              <a:t>*,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r>
              <a:rPr lang="fr-FR" dirty="0"/>
              <a:t>)</a:t>
            </a:r>
          </a:p>
          <a:p>
            <a:r>
              <a:rPr lang="fr-FR" b="1" dirty="0"/>
              <a:t>R4</a:t>
            </a:r>
            <a:r>
              <a:rPr lang="fr-FR" dirty="0"/>
              <a:t>(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r>
              <a:rPr lang="fr-FR" dirty="0"/>
              <a:t>)</a:t>
            </a:r>
          </a:p>
          <a:p>
            <a:r>
              <a:rPr lang="fr-FR" b="1" dirty="0"/>
              <a:t>R5</a:t>
            </a:r>
            <a:r>
              <a:rPr lang="fr-FR" dirty="0"/>
              <a:t>(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</a:t>
            </a:r>
            <a:r>
              <a:rPr lang="fr-FR" dirty="0" err="1"/>
              <a:t>Nom_ville</a:t>
            </a:r>
            <a:r>
              <a:rPr lang="fr-FR" dirty="0"/>
              <a:t>)</a:t>
            </a:r>
          </a:p>
          <a:p>
            <a:r>
              <a:rPr lang="fr-FR" b="1" dirty="0"/>
              <a:t>R6</a:t>
            </a:r>
            <a:r>
              <a:rPr lang="fr-FR" dirty="0"/>
              <a:t>(</a:t>
            </a:r>
            <a:r>
              <a:rPr lang="fr-FR" dirty="0" err="1"/>
              <a:t>Nom_ville</a:t>
            </a:r>
            <a:r>
              <a:rPr lang="fr-FR" dirty="0"/>
              <a:t>*,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Longtitude_ville</a:t>
            </a:r>
            <a:r>
              <a:rPr lang="fr-FR" dirty="0"/>
              <a:t>, Etat)</a:t>
            </a:r>
          </a:p>
        </p:txBody>
      </p:sp>
    </p:spTree>
    <p:extLst>
      <p:ext uri="{BB962C8B-B14F-4D97-AF65-F5344CB8AC3E}">
        <p14:creationId xmlns:p14="http://schemas.microsoft.com/office/powerpoint/2010/main" val="39833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372ED4-840C-495E-845D-1709B6605133}"/>
              </a:ext>
            </a:extLst>
          </p:cNvPr>
          <p:cNvGrpSpPr/>
          <p:nvPr/>
        </p:nvGrpSpPr>
        <p:grpSpPr>
          <a:xfrm>
            <a:off x="2828898" y="2512957"/>
            <a:ext cx="1840676" cy="1739439"/>
            <a:chOff x="1911927" y="1328057"/>
            <a:chExt cx="1609107" cy="26561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A99978-E714-4A16-9AE5-05F3F9657DCE}"/>
                </a:ext>
              </a:extLst>
            </p:cNvPr>
            <p:cNvSpPr/>
            <p:nvPr/>
          </p:nvSpPr>
          <p:spPr>
            <a:xfrm>
              <a:off x="1911927" y="1793174"/>
              <a:ext cx="1609107" cy="219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* </a:t>
              </a:r>
              <a:r>
                <a:rPr lang="fr-FR" sz="1000" dirty="0" err="1">
                  <a:solidFill>
                    <a:schemeClr val="tx1"/>
                  </a:solidFill>
                </a:rPr>
                <a:t>Numero_adherent</a:t>
              </a:r>
              <a:r>
                <a:rPr lang="fr-FR" sz="1000" dirty="0">
                  <a:solidFill>
                    <a:schemeClr val="tx1"/>
                  </a:solidFill>
                </a:rPr>
                <a:t> [</a:t>
              </a:r>
              <a:r>
                <a:rPr lang="fr-FR" sz="1000" dirty="0" err="1">
                  <a:solidFill>
                    <a:schemeClr val="tx1"/>
                  </a:solidFill>
                </a:rPr>
                <a:t>int</a:t>
              </a:r>
              <a:r>
                <a:rPr lang="fr-FR" sz="1000" dirty="0">
                  <a:solidFill>
                    <a:schemeClr val="tx1"/>
                  </a:solidFill>
                </a:rPr>
                <a:t>(10)]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Nom [varchar(255)]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Prenom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Date_de_naissance</a:t>
              </a:r>
              <a:r>
                <a:rPr lang="fr-FR" sz="1000" dirty="0">
                  <a:solidFill>
                    <a:schemeClr val="tx1"/>
                  </a:solidFill>
                </a:rPr>
                <a:t> [date]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Addresse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Ville [varchar(255)]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Telephone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Benevole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01145-35E5-4F29-9A73-45F6C5D96958}"/>
                </a:ext>
              </a:extLst>
            </p:cNvPr>
            <p:cNvSpPr/>
            <p:nvPr/>
          </p:nvSpPr>
          <p:spPr>
            <a:xfrm>
              <a:off x="1911927" y="1328057"/>
              <a:ext cx="1609107" cy="465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ADHERENT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0C7A49B-2988-4748-ACC1-7E3B92D1174F}"/>
              </a:ext>
            </a:extLst>
          </p:cNvPr>
          <p:cNvGrpSpPr/>
          <p:nvPr/>
        </p:nvGrpSpPr>
        <p:grpSpPr>
          <a:xfrm>
            <a:off x="6401390" y="4403141"/>
            <a:ext cx="1931718" cy="1311728"/>
            <a:chOff x="1911927" y="1285237"/>
            <a:chExt cx="1609107" cy="1437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82E4AE-E0BA-4F92-9673-3732D6C02D14}"/>
                </a:ext>
              </a:extLst>
            </p:cNvPr>
            <p:cNvSpPr/>
            <p:nvPr/>
          </p:nvSpPr>
          <p:spPr>
            <a:xfrm>
              <a:off x="1911927" y="1793175"/>
              <a:ext cx="1609107" cy="929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* </a:t>
              </a:r>
              <a:r>
                <a:rPr lang="fr-FR" sz="1000" dirty="0" err="1">
                  <a:solidFill>
                    <a:schemeClr val="tx1"/>
                  </a:solidFill>
                </a:rPr>
                <a:t>Nom_ville</a:t>
              </a:r>
              <a:endParaRPr lang="fr-FR" sz="1000" dirty="0">
                <a:solidFill>
                  <a:schemeClr val="tx1"/>
                </a:solidFill>
              </a:endParaRP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Latitude_ville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Longtitude_ville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Etat [varchar(255)]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FBC6BB-0EB1-4929-B8E5-39CC4B60B653}"/>
                </a:ext>
              </a:extLst>
            </p:cNvPr>
            <p:cNvSpPr/>
            <p:nvPr/>
          </p:nvSpPr>
          <p:spPr>
            <a:xfrm>
              <a:off x="1911927" y="1285237"/>
              <a:ext cx="1609107" cy="507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Ville</a:t>
              </a:r>
            </a:p>
          </p:txBody>
        </p:sp>
      </p:grp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0CB9F39C-7EF6-476B-8D99-4F6F5E7FCE89}"/>
              </a:ext>
            </a:extLst>
          </p:cNvPr>
          <p:cNvCxnSpPr>
            <a:cxnSpLocks/>
          </p:cNvCxnSpPr>
          <p:nvPr/>
        </p:nvCxnSpPr>
        <p:spPr>
          <a:xfrm flipV="1">
            <a:off x="4669575" y="2213067"/>
            <a:ext cx="1731814" cy="7815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C57385F-C9C5-4074-9A18-71C6188A65DC}"/>
              </a:ext>
            </a:extLst>
          </p:cNvPr>
          <p:cNvGrpSpPr/>
          <p:nvPr/>
        </p:nvGrpSpPr>
        <p:grpSpPr>
          <a:xfrm>
            <a:off x="6401388" y="1362180"/>
            <a:ext cx="1931720" cy="1852436"/>
            <a:chOff x="1911926" y="1328058"/>
            <a:chExt cx="1609108" cy="13930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9617C9-3676-4A4B-8246-A9055D03C440}"/>
                </a:ext>
              </a:extLst>
            </p:cNvPr>
            <p:cNvSpPr/>
            <p:nvPr/>
          </p:nvSpPr>
          <p:spPr>
            <a:xfrm>
              <a:off x="1911926" y="1792016"/>
              <a:ext cx="1609107" cy="929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* </a:t>
              </a:r>
              <a:r>
                <a:rPr lang="fr-FR" sz="1000" dirty="0" err="1">
                  <a:solidFill>
                    <a:schemeClr val="tx1"/>
                  </a:solidFill>
                </a:rPr>
                <a:t>Numero_adherent</a:t>
              </a:r>
              <a:r>
                <a:rPr lang="fr-FR" sz="1000" dirty="0">
                  <a:solidFill>
                    <a:schemeClr val="tx1"/>
                  </a:solidFill>
                </a:rPr>
                <a:t> [</a:t>
              </a:r>
              <a:r>
                <a:rPr lang="fr-FR" sz="1000" dirty="0" err="1">
                  <a:solidFill>
                    <a:schemeClr val="tx1"/>
                  </a:solidFill>
                </a:rPr>
                <a:t>int</a:t>
              </a:r>
              <a:r>
                <a:rPr lang="fr-FR" sz="1000" dirty="0">
                  <a:solidFill>
                    <a:schemeClr val="tx1"/>
                  </a:solidFill>
                </a:rPr>
                <a:t>(10)]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* </a:t>
              </a:r>
              <a:r>
                <a:rPr lang="fr-FR" sz="1000" dirty="0" err="1">
                  <a:solidFill>
                    <a:schemeClr val="tx1"/>
                  </a:solidFill>
                </a:rPr>
                <a:t>Annee</a:t>
              </a:r>
              <a:endParaRPr lang="fr-FR" sz="1000" dirty="0">
                <a:solidFill>
                  <a:schemeClr val="tx1"/>
                </a:solidFill>
              </a:endParaRP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Date_adhesion</a:t>
              </a:r>
              <a:r>
                <a:rPr lang="fr-FR" sz="1000" dirty="0">
                  <a:solidFill>
                    <a:schemeClr val="tx1"/>
                  </a:solidFill>
                </a:rPr>
                <a:t> [date]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Montant [</a:t>
              </a:r>
              <a:r>
                <a:rPr lang="fr-FR" sz="1000" dirty="0" err="1">
                  <a:solidFill>
                    <a:schemeClr val="tx1"/>
                  </a:solidFill>
                </a:rPr>
                <a:t>float</a:t>
              </a:r>
              <a:r>
                <a:rPr lang="fr-FR" sz="1000" dirty="0">
                  <a:solidFill>
                    <a:schemeClr val="tx1"/>
                  </a:solidFill>
                </a:rPr>
                <a:t>(10,2)]</a:t>
              </a:r>
            </a:p>
            <a:p>
              <a:r>
                <a:rPr lang="fr-FR" sz="1000" dirty="0">
                  <a:solidFill>
                    <a:schemeClr val="tx1"/>
                  </a:solidFill>
                </a:rPr>
                <a:t>Don [</a:t>
              </a:r>
              <a:r>
                <a:rPr lang="fr-FR" sz="1000" dirty="0" err="1">
                  <a:solidFill>
                    <a:schemeClr val="tx1"/>
                  </a:solidFill>
                </a:rPr>
                <a:t>float</a:t>
              </a:r>
              <a:r>
                <a:rPr lang="fr-FR" sz="1000" dirty="0">
                  <a:solidFill>
                    <a:schemeClr val="tx1"/>
                  </a:solidFill>
                </a:rPr>
                <a:t>(10,2)]</a:t>
              </a:r>
            </a:p>
            <a:p>
              <a:r>
                <a:rPr lang="fr-FR" sz="1000" dirty="0" err="1">
                  <a:solidFill>
                    <a:schemeClr val="tx1"/>
                  </a:solidFill>
                </a:rPr>
                <a:t>Moyen_paiement</a:t>
              </a:r>
              <a:r>
                <a:rPr lang="fr-FR" sz="1000" dirty="0">
                  <a:solidFill>
                    <a:schemeClr val="tx1"/>
                  </a:solidFill>
                </a:rPr>
                <a:t> [varchar(255)]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F06AD-6843-4743-A67B-EEDECA955B44}"/>
                </a:ext>
              </a:extLst>
            </p:cNvPr>
            <p:cNvSpPr/>
            <p:nvPr/>
          </p:nvSpPr>
          <p:spPr>
            <a:xfrm>
              <a:off x="1911927" y="1328058"/>
              <a:ext cx="1609107" cy="4651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ADHESION</a:t>
              </a:r>
            </a:p>
          </p:txBody>
        </p:sp>
      </p:grp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E57B6B53-5896-4755-BD1F-BDCF98295B09}"/>
              </a:ext>
            </a:extLst>
          </p:cNvPr>
          <p:cNvCxnSpPr>
            <a:cxnSpLocks/>
          </p:cNvCxnSpPr>
          <p:nvPr/>
        </p:nvCxnSpPr>
        <p:spPr>
          <a:xfrm rot="10800000">
            <a:off x="4669571" y="3764280"/>
            <a:ext cx="1731823" cy="1303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6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034F4AB-23B8-43D7-955A-4894F4FBBC20}"/>
              </a:ext>
            </a:extLst>
          </p:cNvPr>
          <p:cNvSpPr txBox="1"/>
          <p:nvPr/>
        </p:nvSpPr>
        <p:spPr>
          <a:xfrm>
            <a:off x="693420" y="754650"/>
            <a:ext cx="10147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ADHERENT : </a:t>
            </a:r>
            <a:r>
              <a:rPr lang="fr-FR" dirty="0" err="1"/>
              <a:t>Numero_adherent</a:t>
            </a:r>
            <a:r>
              <a:rPr lang="fr-FR" dirty="0"/>
              <a:t>*, Nom, </a:t>
            </a:r>
            <a:r>
              <a:rPr lang="fr-FR" dirty="0" err="1"/>
              <a:t>Prenom</a:t>
            </a:r>
            <a:r>
              <a:rPr lang="fr-FR" dirty="0"/>
              <a:t>, </a:t>
            </a:r>
            <a:r>
              <a:rPr lang="fr-FR" dirty="0" err="1"/>
              <a:t>Date_de_naissance</a:t>
            </a:r>
            <a:r>
              <a:rPr lang="fr-FR" dirty="0"/>
              <a:t>, </a:t>
            </a:r>
            <a:r>
              <a:rPr lang="fr-FR" dirty="0" err="1"/>
              <a:t>Addresse</a:t>
            </a:r>
            <a:r>
              <a:rPr lang="fr-FR" dirty="0"/>
              <a:t>, Ville, </a:t>
            </a:r>
            <a:r>
              <a:rPr lang="fr-FR" dirty="0" err="1"/>
              <a:t>Telephone</a:t>
            </a:r>
            <a:r>
              <a:rPr lang="fr-FR" dirty="0"/>
              <a:t>, </a:t>
            </a:r>
            <a:r>
              <a:rPr lang="fr-FR" dirty="0" err="1"/>
              <a:t>Benevole</a:t>
            </a:r>
            <a:endParaRPr lang="fr-FR" dirty="0"/>
          </a:p>
          <a:p>
            <a:endParaRPr lang="fr-FR" dirty="0"/>
          </a:p>
          <a:p>
            <a:r>
              <a:rPr lang="fr-FR" dirty="0"/>
              <a:t>ADHESION : </a:t>
            </a:r>
            <a:r>
              <a:rPr lang="fr-FR" dirty="0" err="1"/>
              <a:t>Numero_adherent</a:t>
            </a:r>
            <a:r>
              <a:rPr lang="fr-FR" dirty="0"/>
              <a:t>*, </a:t>
            </a:r>
            <a:r>
              <a:rPr lang="fr-FR" dirty="0" err="1"/>
              <a:t>Annee</a:t>
            </a:r>
            <a:r>
              <a:rPr lang="fr-FR" dirty="0"/>
              <a:t>*, </a:t>
            </a:r>
            <a:r>
              <a:rPr lang="fr-FR" dirty="0" err="1"/>
              <a:t>Date_adhesion</a:t>
            </a:r>
            <a:r>
              <a:rPr lang="fr-FR" dirty="0"/>
              <a:t>, Montant, Don, </a:t>
            </a:r>
            <a:r>
              <a:rPr lang="fr-FR" dirty="0" err="1"/>
              <a:t>Moyen_paiement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VILLE : </a:t>
            </a:r>
            <a:r>
              <a:rPr lang="fr-FR" dirty="0" err="1"/>
              <a:t>Nom_ville</a:t>
            </a:r>
            <a:r>
              <a:rPr lang="fr-FR" dirty="0"/>
              <a:t>*, </a:t>
            </a:r>
            <a:r>
              <a:rPr lang="fr-FR" dirty="0" err="1"/>
              <a:t>Latitude_ville</a:t>
            </a:r>
            <a:r>
              <a:rPr lang="fr-FR" dirty="0"/>
              <a:t>, </a:t>
            </a:r>
            <a:r>
              <a:rPr lang="fr-FR" dirty="0" err="1"/>
              <a:t>Longtitude_ville</a:t>
            </a:r>
            <a:r>
              <a:rPr lang="fr-FR" dirty="0"/>
              <a:t>, Etat </a:t>
            </a:r>
          </a:p>
        </p:txBody>
      </p:sp>
    </p:spTree>
    <p:extLst>
      <p:ext uri="{BB962C8B-B14F-4D97-AF65-F5344CB8AC3E}">
        <p14:creationId xmlns:p14="http://schemas.microsoft.com/office/powerpoint/2010/main" val="2094650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767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Bordet</dc:creator>
  <cp:lastModifiedBy>Adrien Bordet</cp:lastModifiedBy>
  <cp:revision>18</cp:revision>
  <dcterms:created xsi:type="dcterms:W3CDTF">2024-05-22T08:23:34Z</dcterms:created>
  <dcterms:modified xsi:type="dcterms:W3CDTF">2024-05-27T06:06:57Z</dcterms:modified>
</cp:coreProperties>
</file>