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1579" autoAdjust="0"/>
  </p:normalViewPr>
  <p:slideViewPr>
    <p:cSldViewPr snapToGrid="0">
      <p:cViewPr varScale="1">
        <p:scale>
          <a:sx n="105" d="100"/>
          <a:sy n="105" d="100"/>
        </p:scale>
        <p:origin x="798" y="10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1123BA-951F-49B3-8868-1A7EEBD79A46}" type="datetimeFigureOut">
              <a:rPr lang="fr-FR" smtClean="0"/>
              <a:t>12/09/2023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2C8969-71E1-46B4-BFF8-D3908C98B434}" type="slidenum">
              <a:rPr lang="fr-FR" smtClean="0"/>
              <a:t>‹N°›</a:t>
            </a:fld>
            <a:endParaRPr lang="fr-FR"/>
          </a:p>
        </p:txBody>
      </p:sp>
    </p:spTree>
    <p:extLst>
      <p:ext uri="{BB962C8B-B14F-4D97-AF65-F5344CB8AC3E}">
        <p14:creationId xmlns:p14="http://schemas.microsoft.com/office/powerpoint/2010/main" val="3116897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Cela fait deux ans que notre entreprise a créée sa boutique en ligne. L’objectif de cette présentation est de donner un état des lieux sur les données de notre service en ligne.</a:t>
            </a:r>
          </a:p>
        </p:txBody>
      </p:sp>
      <p:sp>
        <p:nvSpPr>
          <p:cNvPr id="4" name="Espace réservé du numéro de diapositive 3"/>
          <p:cNvSpPr>
            <a:spLocks noGrp="1"/>
          </p:cNvSpPr>
          <p:nvPr>
            <p:ph type="sldNum" sz="quarter" idx="5"/>
          </p:nvPr>
        </p:nvSpPr>
        <p:spPr/>
        <p:txBody>
          <a:bodyPr/>
          <a:lstStyle/>
          <a:p>
            <a:fld id="{D92C8969-71E1-46B4-BFF8-D3908C98B434}" type="slidenum">
              <a:rPr lang="fr-FR" smtClean="0"/>
              <a:t>2</a:t>
            </a:fld>
            <a:endParaRPr lang="fr-FR"/>
          </a:p>
        </p:txBody>
      </p:sp>
    </p:spTree>
    <p:extLst>
      <p:ext uri="{BB962C8B-B14F-4D97-AF65-F5344CB8AC3E}">
        <p14:creationId xmlns:p14="http://schemas.microsoft.com/office/powerpoint/2010/main" val="1757246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Globalement le chiffre d’affaire que nous procure un client décroît avec son âge.</a:t>
            </a:r>
          </a:p>
          <a:p>
            <a:r>
              <a:rPr lang="fr-FR" dirty="0"/>
              <a:t>Un acheteur en ligne est à l’aise avec la technologie et a les moyens d’acheter -&gt; classe d’âge 31-51</a:t>
            </a:r>
          </a:p>
        </p:txBody>
      </p:sp>
      <p:sp>
        <p:nvSpPr>
          <p:cNvPr id="4" name="Espace réservé du numéro de diapositive 3"/>
          <p:cNvSpPr>
            <a:spLocks noGrp="1"/>
          </p:cNvSpPr>
          <p:nvPr>
            <p:ph type="sldNum" sz="quarter" idx="5"/>
          </p:nvPr>
        </p:nvSpPr>
        <p:spPr/>
        <p:txBody>
          <a:bodyPr/>
          <a:lstStyle/>
          <a:p>
            <a:fld id="{D92C8969-71E1-46B4-BFF8-D3908C98B434}" type="slidenum">
              <a:rPr lang="fr-FR" smtClean="0"/>
              <a:t>11</a:t>
            </a:fld>
            <a:endParaRPr lang="fr-FR"/>
          </a:p>
        </p:txBody>
      </p:sp>
    </p:spTree>
    <p:extLst>
      <p:ext uri="{BB962C8B-B14F-4D97-AF65-F5344CB8AC3E}">
        <p14:creationId xmlns:p14="http://schemas.microsoft.com/office/powerpoint/2010/main" val="2882205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Même si la tendance globale est également à la décroissance avec l’âge, on observe 3 grands groupes (en fonction de l’âge), avec chacun leur particularité.</a:t>
            </a:r>
          </a:p>
        </p:txBody>
      </p:sp>
      <p:sp>
        <p:nvSpPr>
          <p:cNvPr id="4" name="Espace réservé du numéro de diapositive 3"/>
          <p:cNvSpPr>
            <a:spLocks noGrp="1"/>
          </p:cNvSpPr>
          <p:nvPr>
            <p:ph type="sldNum" sz="quarter" idx="5"/>
          </p:nvPr>
        </p:nvSpPr>
        <p:spPr/>
        <p:txBody>
          <a:bodyPr/>
          <a:lstStyle/>
          <a:p>
            <a:fld id="{D92C8969-71E1-46B4-BFF8-D3908C98B434}" type="slidenum">
              <a:rPr lang="fr-FR" smtClean="0"/>
              <a:t>12</a:t>
            </a:fld>
            <a:endParaRPr lang="fr-FR"/>
          </a:p>
        </p:txBody>
      </p:sp>
    </p:spTree>
    <p:extLst>
      <p:ext uri="{BB962C8B-B14F-4D97-AF65-F5344CB8AC3E}">
        <p14:creationId xmlns:p14="http://schemas.microsoft.com/office/powerpoint/2010/main" val="1212077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2 grandes tendances réparties en 3 groupes, les 31-51, et les autres,</a:t>
            </a:r>
          </a:p>
        </p:txBody>
      </p:sp>
      <p:sp>
        <p:nvSpPr>
          <p:cNvPr id="4" name="Espace réservé du numéro de diapositive 3"/>
          <p:cNvSpPr>
            <a:spLocks noGrp="1"/>
          </p:cNvSpPr>
          <p:nvPr>
            <p:ph type="sldNum" sz="quarter" idx="5"/>
          </p:nvPr>
        </p:nvSpPr>
        <p:spPr/>
        <p:txBody>
          <a:bodyPr/>
          <a:lstStyle/>
          <a:p>
            <a:fld id="{D92C8969-71E1-46B4-BFF8-D3908C98B434}" type="slidenum">
              <a:rPr lang="fr-FR" smtClean="0"/>
              <a:t>13</a:t>
            </a:fld>
            <a:endParaRPr lang="fr-FR"/>
          </a:p>
        </p:txBody>
      </p:sp>
    </p:spTree>
    <p:extLst>
      <p:ext uri="{BB962C8B-B14F-4D97-AF65-F5344CB8AC3E}">
        <p14:creationId xmlns:p14="http://schemas.microsoft.com/office/powerpoint/2010/main" val="2985190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Faible corrélation entre l’âge et la catégorie du produit, même si la catégorie 2 semble être plébiscitée par les 19-41 ans.</a:t>
            </a:r>
          </a:p>
        </p:txBody>
      </p:sp>
      <p:sp>
        <p:nvSpPr>
          <p:cNvPr id="4" name="Espace réservé du numéro de diapositive 3"/>
          <p:cNvSpPr>
            <a:spLocks noGrp="1"/>
          </p:cNvSpPr>
          <p:nvPr>
            <p:ph type="sldNum" sz="quarter" idx="5"/>
          </p:nvPr>
        </p:nvSpPr>
        <p:spPr/>
        <p:txBody>
          <a:bodyPr/>
          <a:lstStyle/>
          <a:p>
            <a:fld id="{D92C8969-71E1-46B4-BFF8-D3908C98B434}" type="slidenum">
              <a:rPr lang="fr-FR" smtClean="0"/>
              <a:t>14</a:t>
            </a:fld>
            <a:endParaRPr lang="fr-FR"/>
          </a:p>
        </p:txBody>
      </p:sp>
    </p:spTree>
    <p:extLst>
      <p:ext uri="{BB962C8B-B14F-4D97-AF65-F5344CB8AC3E}">
        <p14:creationId xmlns:p14="http://schemas.microsoft.com/office/powerpoint/2010/main" val="1451004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Grosse baisse du CA en octobre 2021.</a:t>
            </a:r>
          </a:p>
          <a:p>
            <a:r>
              <a:rPr lang="fr-FR" dirty="0"/>
              <a:t>En regardant la moyenne mobile sur 3 mois, La perte n’est pas aussi affectée que l’on pourrait le penser.</a:t>
            </a:r>
          </a:p>
          <a:p>
            <a:r>
              <a:rPr lang="fr-FR" dirty="0"/>
              <a:t>Le CA annuel n’a pas été particulièrement impacté par cette baisse.</a:t>
            </a:r>
          </a:p>
        </p:txBody>
      </p:sp>
      <p:sp>
        <p:nvSpPr>
          <p:cNvPr id="4" name="Espace réservé du numéro de diapositive 3"/>
          <p:cNvSpPr>
            <a:spLocks noGrp="1"/>
          </p:cNvSpPr>
          <p:nvPr>
            <p:ph type="sldNum" sz="quarter" idx="5"/>
          </p:nvPr>
        </p:nvSpPr>
        <p:spPr/>
        <p:txBody>
          <a:bodyPr/>
          <a:lstStyle/>
          <a:p>
            <a:fld id="{D92C8969-71E1-46B4-BFF8-D3908C98B434}" type="slidenum">
              <a:rPr lang="fr-FR" smtClean="0"/>
              <a:t>3</a:t>
            </a:fld>
            <a:endParaRPr lang="fr-FR"/>
          </a:p>
        </p:txBody>
      </p:sp>
    </p:spTree>
    <p:extLst>
      <p:ext uri="{BB962C8B-B14F-4D97-AF65-F5344CB8AC3E}">
        <p14:creationId xmlns:p14="http://schemas.microsoft.com/office/powerpoint/2010/main" val="328860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baisse du CA s’explique par une absence de vente des produits de catégorie 1.</a:t>
            </a:r>
          </a:p>
        </p:txBody>
      </p:sp>
      <p:sp>
        <p:nvSpPr>
          <p:cNvPr id="4" name="Espace réservé du numéro de diapositive 3"/>
          <p:cNvSpPr>
            <a:spLocks noGrp="1"/>
          </p:cNvSpPr>
          <p:nvPr>
            <p:ph type="sldNum" sz="quarter" idx="5"/>
          </p:nvPr>
        </p:nvSpPr>
        <p:spPr/>
        <p:txBody>
          <a:bodyPr/>
          <a:lstStyle/>
          <a:p>
            <a:fld id="{D92C8969-71E1-46B4-BFF8-D3908C98B434}" type="slidenum">
              <a:rPr lang="fr-FR" smtClean="0"/>
              <a:t>4</a:t>
            </a:fld>
            <a:endParaRPr lang="fr-FR"/>
          </a:p>
        </p:txBody>
      </p:sp>
    </p:spTree>
    <p:extLst>
      <p:ext uri="{BB962C8B-B14F-4D97-AF65-F5344CB8AC3E}">
        <p14:creationId xmlns:p14="http://schemas.microsoft.com/office/powerpoint/2010/main" val="1433585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Beaucoup d’articles de catégorie 2 sont dans le top 10 CA et de catégorie 1 dans le top 10 nb ventes</a:t>
            </a:r>
          </a:p>
          <a:p>
            <a:r>
              <a:rPr lang="fr-FR" dirty="0"/>
              <a:t>Au niveau des flops essentiellement des livres de catégorie 0 autant en CA qu’en nb ventes</a:t>
            </a:r>
          </a:p>
        </p:txBody>
      </p:sp>
      <p:sp>
        <p:nvSpPr>
          <p:cNvPr id="4" name="Espace réservé du numéro de diapositive 3"/>
          <p:cNvSpPr>
            <a:spLocks noGrp="1"/>
          </p:cNvSpPr>
          <p:nvPr>
            <p:ph type="sldNum" sz="quarter" idx="5"/>
          </p:nvPr>
        </p:nvSpPr>
        <p:spPr/>
        <p:txBody>
          <a:bodyPr/>
          <a:lstStyle/>
          <a:p>
            <a:fld id="{D92C8969-71E1-46B4-BFF8-D3908C98B434}" type="slidenum">
              <a:rPr lang="fr-FR" smtClean="0"/>
              <a:t>5</a:t>
            </a:fld>
            <a:endParaRPr lang="fr-FR"/>
          </a:p>
        </p:txBody>
      </p:sp>
    </p:spTree>
    <p:extLst>
      <p:ext uri="{BB962C8B-B14F-4D97-AF65-F5344CB8AC3E}">
        <p14:creationId xmlns:p14="http://schemas.microsoft.com/office/powerpoint/2010/main" val="2376872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retrouve la baisse du nombre de ventes des catégorie 1 en octobre 2021</a:t>
            </a:r>
          </a:p>
          <a:p>
            <a:r>
              <a:rPr lang="fr-FR" dirty="0"/>
              <a:t>Mise en parallèle nb ventes catégorie 0 avec flop 10</a:t>
            </a:r>
          </a:p>
        </p:txBody>
      </p:sp>
      <p:sp>
        <p:nvSpPr>
          <p:cNvPr id="4" name="Espace réservé du numéro de diapositive 3"/>
          <p:cNvSpPr>
            <a:spLocks noGrp="1"/>
          </p:cNvSpPr>
          <p:nvPr>
            <p:ph type="sldNum" sz="quarter" idx="5"/>
          </p:nvPr>
        </p:nvSpPr>
        <p:spPr/>
        <p:txBody>
          <a:bodyPr/>
          <a:lstStyle/>
          <a:p>
            <a:fld id="{D92C8969-71E1-46B4-BFF8-D3908C98B434}" type="slidenum">
              <a:rPr lang="fr-FR" smtClean="0"/>
              <a:t>6</a:t>
            </a:fld>
            <a:endParaRPr lang="fr-FR"/>
          </a:p>
        </p:txBody>
      </p:sp>
    </p:spTree>
    <p:extLst>
      <p:ext uri="{BB962C8B-B14F-4D97-AF65-F5344CB8AC3E}">
        <p14:creationId xmlns:p14="http://schemas.microsoft.com/office/powerpoint/2010/main" val="3915900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Âge des clients en nombre d’achats. </a:t>
            </a:r>
          </a:p>
          <a:p>
            <a:r>
              <a:rPr lang="fr-FR" dirty="0"/>
              <a:t>19ans : mineurs avec carte bancaire</a:t>
            </a:r>
          </a:p>
          <a:p>
            <a:r>
              <a:rPr lang="fr-FR" dirty="0"/>
              <a:t>A partir de 67 ans : grosse décroissance,</a:t>
            </a:r>
          </a:p>
        </p:txBody>
      </p:sp>
      <p:sp>
        <p:nvSpPr>
          <p:cNvPr id="4" name="Espace réservé du numéro de diapositive 3"/>
          <p:cNvSpPr>
            <a:spLocks noGrp="1"/>
          </p:cNvSpPr>
          <p:nvPr>
            <p:ph type="sldNum" sz="quarter" idx="5"/>
          </p:nvPr>
        </p:nvSpPr>
        <p:spPr/>
        <p:txBody>
          <a:bodyPr/>
          <a:lstStyle/>
          <a:p>
            <a:fld id="{D92C8969-71E1-46B4-BFF8-D3908C98B434}" type="slidenum">
              <a:rPr lang="fr-FR" smtClean="0"/>
              <a:t>7</a:t>
            </a:fld>
            <a:endParaRPr lang="fr-FR"/>
          </a:p>
        </p:txBody>
      </p:sp>
    </p:spTree>
    <p:extLst>
      <p:ext uri="{BB962C8B-B14F-4D97-AF65-F5344CB8AC3E}">
        <p14:creationId xmlns:p14="http://schemas.microsoft.com/office/powerpoint/2010/main" val="3200778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Quatre client offrant trop de CA pour être une personne physique. Probablement un revendeur ou une bibliothèque.</a:t>
            </a:r>
          </a:p>
        </p:txBody>
      </p:sp>
      <p:sp>
        <p:nvSpPr>
          <p:cNvPr id="4" name="Espace réservé du numéro de diapositive 3"/>
          <p:cNvSpPr>
            <a:spLocks noGrp="1"/>
          </p:cNvSpPr>
          <p:nvPr>
            <p:ph type="sldNum" sz="quarter" idx="5"/>
          </p:nvPr>
        </p:nvSpPr>
        <p:spPr/>
        <p:txBody>
          <a:bodyPr/>
          <a:lstStyle/>
          <a:p>
            <a:fld id="{D92C8969-71E1-46B4-BFF8-D3908C98B434}" type="slidenum">
              <a:rPr lang="fr-FR" smtClean="0"/>
              <a:t>8</a:t>
            </a:fld>
            <a:endParaRPr lang="fr-FR"/>
          </a:p>
        </p:txBody>
      </p:sp>
    </p:spTree>
    <p:extLst>
      <p:ext uri="{BB962C8B-B14F-4D97-AF65-F5344CB8AC3E}">
        <p14:creationId xmlns:p14="http://schemas.microsoft.com/office/powerpoint/2010/main" val="101412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Répartition classique pour une boutique.</a:t>
            </a:r>
          </a:p>
        </p:txBody>
      </p:sp>
      <p:sp>
        <p:nvSpPr>
          <p:cNvPr id="4" name="Espace réservé du numéro de diapositive 3"/>
          <p:cNvSpPr>
            <a:spLocks noGrp="1"/>
          </p:cNvSpPr>
          <p:nvPr>
            <p:ph type="sldNum" sz="quarter" idx="5"/>
          </p:nvPr>
        </p:nvSpPr>
        <p:spPr/>
        <p:txBody>
          <a:bodyPr/>
          <a:lstStyle/>
          <a:p>
            <a:fld id="{D92C8969-71E1-46B4-BFF8-D3908C98B434}" type="slidenum">
              <a:rPr lang="fr-FR" smtClean="0"/>
              <a:t>9</a:t>
            </a:fld>
            <a:endParaRPr lang="fr-FR"/>
          </a:p>
        </p:txBody>
      </p:sp>
    </p:spTree>
    <p:extLst>
      <p:ext uri="{BB962C8B-B14F-4D97-AF65-F5344CB8AC3E}">
        <p14:creationId xmlns:p14="http://schemas.microsoft.com/office/powerpoint/2010/main" val="2874386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Après un test statistique (Chi-2) j’ai trouvé un lien entre le genre d’un client et la catégorie de livre acheté.</a:t>
            </a:r>
          </a:p>
          <a:p>
            <a:r>
              <a:rPr lang="fr-FR" dirty="0"/>
              <a:t>Hypothèse : livres scolaires achetés plus par les mères (même si c’est malheureux de l’écrire) ?</a:t>
            </a:r>
          </a:p>
          <a:p>
            <a:r>
              <a:rPr lang="fr-FR" dirty="0"/>
              <a:t>Proposition d’évolution : affiner les catégories pour pousser ce type d’analyse. Contrairement aux boutiques physiques, il est difficile de témoigner de qui achète quel article, dans quel état d’esprit, et pour qui elle achète.</a:t>
            </a:r>
          </a:p>
          <a:p>
            <a:r>
              <a:rPr lang="fr-FR" dirty="0"/>
              <a:t>Exemple des cadeaux chez Amazon</a:t>
            </a:r>
          </a:p>
        </p:txBody>
      </p:sp>
      <p:sp>
        <p:nvSpPr>
          <p:cNvPr id="4" name="Espace réservé du numéro de diapositive 3"/>
          <p:cNvSpPr>
            <a:spLocks noGrp="1"/>
          </p:cNvSpPr>
          <p:nvPr>
            <p:ph type="sldNum" sz="quarter" idx="5"/>
          </p:nvPr>
        </p:nvSpPr>
        <p:spPr/>
        <p:txBody>
          <a:bodyPr/>
          <a:lstStyle/>
          <a:p>
            <a:fld id="{D92C8969-71E1-46B4-BFF8-D3908C98B434}" type="slidenum">
              <a:rPr lang="fr-FR" smtClean="0"/>
              <a:t>10</a:t>
            </a:fld>
            <a:endParaRPr lang="fr-FR"/>
          </a:p>
        </p:txBody>
      </p:sp>
    </p:spTree>
    <p:extLst>
      <p:ext uri="{BB962C8B-B14F-4D97-AF65-F5344CB8AC3E}">
        <p14:creationId xmlns:p14="http://schemas.microsoft.com/office/powerpoint/2010/main" val="3384540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0D54AD0-867A-4C94-A41D-1398D4582CC5}" type="datetimeFigureOut">
              <a:rPr lang="fr-FR" smtClean="0"/>
              <a:t>12/09/2023</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D874448-89C8-450D-9CDF-869E746B8E58}" type="slidenum">
              <a:rPr lang="fr-FR" smtClean="0"/>
              <a:t>‹N°›</a:t>
            </a:fld>
            <a:endParaRPr lang="fr-FR"/>
          </a:p>
        </p:txBody>
      </p:sp>
    </p:spTree>
    <p:extLst>
      <p:ext uri="{BB962C8B-B14F-4D97-AF65-F5344CB8AC3E}">
        <p14:creationId xmlns:p14="http://schemas.microsoft.com/office/powerpoint/2010/main" val="1509891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0D54AD0-867A-4C94-A41D-1398D4582CC5}" type="datetimeFigureOut">
              <a:rPr lang="fr-FR" smtClean="0"/>
              <a:t>12/09/2023</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874448-89C8-450D-9CDF-869E746B8E58}" type="slidenum">
              <a:rPr lang="fr-FR" smtClean="0"/>
              <a:t>‹N°›</a:t>
            </a:fld>
            <a:endParaRPr lang="fr-FR"/>
          </a:p>
        </p:txBody>
      </p:sp>
    </p:spTree>
    <p:extLst>
      <p:ext uri="{BB962C8B-B14F-4D97-AF65-F5344CB8AC3E}">
        <p14:creationId xmlns:p14="http://schemas.microsoft.com/office/powerpoint/2010/main" val="171724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0D54AD0-867A-4C94-A41D-1398D4582CC5}" type="datetimeFigureOut">
              <a:rPr lang="fr-FR" smtClean="0"/>
              <a:t>12/09/2023</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874448-89C8-450D-9CDF-869E746B8E58}"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08608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E0D54AD0-867A-4C94-A41D-1398D4582CC5}" type="datetimeFigureOut">
              <a:rPr lang="fr-FR" smtClean="0"/>
              <a:t>12/09/2023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874448-89C8-450D-9CDF-869E746B8E58}" type="slidenum">
              <a:rPr lang="fr-FR" smtClean="0"/>
              <a:t>‹N°›</a:t>
            </a:fld>
            <a:endParaRPr lang="fr-FR"/>
          </a:p>
        </p:txBody>
      </p:sp>
    </p:spTree>
    <p:extLst>
      <p:ext uri="{BB962C8B-B14F-4D97-AF65-F5344CB8AC3E}">
        <p14:creationId xmlns:p14="http://schemas.microsoft.com/office/powerpoint/2010/main" val="769856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E0D54AD0-867A-4C94-A41D-1398D4582CC5}" type="datetimeFigureOut">
              <a:rPr lang="fr-FR" smtClean="0"/>
              <a:t>12/09/2023</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874448-89C8-450D-9CDF-869E746B8E58}"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71635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E0D54AD0-867A-4C94-A41D-1398D4582CC5}" type="datetimeFigureOut">
              <a:rPr lang="fr-FR" smtClean="0"/>
              <a:t>12/09/2023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874448-89C8-450D-9CDF-869E746B8E58}" type="slidenum">
              <a:rPr lang="fr-FR" smtClean="0"/>
              <a:t>‹N°›</a:t>
            </a:fld>
            <a:endParaRPr lang="fr-FR"/>
          </a:p>
        </p:txBody>
      </p:sp>
    </p:spTree>
    <p:extLst>
      <p:ext uri="{BB962C8B-B14F-4D97-AF65-F5344CB8AC3E}">
        <p14:creationId xmlns:p14="http://schemas.microsoft.com/office/powerpoint/2010/main" val="4246238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D54AD0-867A-4C94-A41D-1398D4582CC5}" type="datetimeFigureOut">
              <a:rPr lang="fr-FR" smtClean="0"/>
              <a:t>12/09/2023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874448-89C8-450D-9CDF-869E746B8E58}" type="slidenum">
              <a:rPr lang="fr-FR" smtClean="0"/>
              <a:t>‹N°›</a:t>
            </a:fld>
            <a:endParaRPr lang="fr-FR"/>
          </a:p>
        </p:txBody>
      </p:sp>
    </p:spTree>
    <p:extLst>
      <p:ext uri="{BB962C8B-B14F-4D97-AF65-F5344CB8AC3E}">
        <p14:creationId xmlns:p14="http://schemas.microsoft.com/office/powerpoint/2010/main" val="4196792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D54AD0-867A-4C94-A41D-1398D4582CC5}" type="datetimeFigureOut">
              <a:rPr lang="fr-FR" smtClean="0"/>
              <a:t>12/09/2023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874448-89C8-450D-9CDF-869E746B8E58}" type="slidenum">
              <a:rPr lang="fr-FR" smtClean="0"/>
              <a:t>‹N°›</a:t>
            </a:fld>
            <a:endParaRPr lang="fr-FR"/>
          </a:p>
        </p:txBody>
      </p:sp>
    </p:spTree>
    <p:extLst>
      <p:ext uri="{BB962C8B-B14F-4D97-AF65-F5344CB8AC3E}">
        <p14:creationId xmlns:p14="http://schemas.microsoft.com/office/powerpoint/2010/main" val="817655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D54AD0-867A-4C94-A41D-1398D4582CC5}" type="datetimeFigureOut">
              <a:rPr lang="fr-FR" smtClean="0"/>
              <a:t>12/09/2023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874448-89C8-450D-9CDF-869E746B8E58}" type="slidenum">
              <a:rPr lang="fr-FR" smtClean="0"/>
              <a:t>‹N°›</a:t>
            </a:fld>
            <a:endParaRPr lang="fr-FR"/>
          </a:p>
        </p:txBody>
      </p:sp>
    </p:spTree>
    <p:extLst>
      <p:ext uri="{BB962C8B-B14F-4D97-AF65-F5344CB8AC3E}">
        <p14:creationId xmlns:p14="http://schemas.microsoft.com/office/powerpoint/2010/main" val="42163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0D54AD0-867A-4C94-A41D-1398D4582CC5}" type="datetimeFigureOut">
              <a:rPr lang="fr-FR" smtClean="0"/>
              <a:t>12/09/2023</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874448-89C8-450D-9CDF-869E746B8E58}" type="slidenum">
              <a:rPr lang="fr-FR" smtClean="0"/>
              <a:t>‹N°›</a:t>
            </a:fld>
            <a:endParaRPr lang="fr-FR"/>
          </a:p>
        </p:txBody>
      </p:sp>
    </p:spTree>
    <p:extLst>
      <p:ext uri="{BB962C8B-B14F-4D97-AF65-F5344CB8AC3E}">
        <p14:creationId xmlns:p14="http://schemas.microsoft.com/office/powerpoint/2010/main" val="3134800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0D54AD0-867A-4C94-A41D-1398D4582CC5}" type="datetimeFigureOut">
              <a:rPr lang="fr-FR" smtClean="0"/>
              <a:t>12/09/2023</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D874448-89C8-450D-9CDF-869E746B8E58}" type="slidenum">
              <a:rPr lang="fr-FR" smtClean="0"/>
              <a:t>‹N°›</a:t>
            </a:fld>
            <a:endParaRPr lang="fr-FR"/>
          </a:p>
        </p:txBody>
      </p:sp>
    </p:spTree>
    <p:extLst>
      <p:ext uri="{BB962C8B-B14F-4D97-AF65-F5344CB8AC3E}">
        <p14:creationId xmlns:p14="http://schemas.microsoft.com/office/powerpoint/2010/main" val="365142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0D54AD0-867A-4C94-A41D-1398D4582CC5}" type="datetimeFigureOut">
              <a:rPr lang="fr-FR" smtClean="0"/>
              <a:t>12/09/2023</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D874448-89C8-450D-9CDF-869E746B8E58}" type="slidenum">
              <a:rPr lang="fr-FR" smtClean="0"/>
              <a:t>‹N°›</a:t>
            </a:fld>
            <a:endParaRPr lang="fr-FR"/>
          </a:p>
        </p:txBody>
      </p:sp>
    </p:spTree>
    <p:extLst>
      <p:ext uri="{BB962C8B-B14F-4D97-AF65-F5344CB8AC3E}">
        <p14:creationId xmlns:p14="http://schemas.microsoft.com/office/powerpoint/2010/main" val="2333888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0D54AD0-867A-4C94-A41D-1398D4582CC5}" type="datetimeFigureOut">
              <a:rPr lang="fr-FR" smtClean="0"/>
              <a:t>12/09/2023</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D874448-89C8-450D-9CDF-869E746B8E58}" type="slidenum">
              <a:rPr lang="fr-FR" smtClean="0"/>
              <a:t>‹N°›</a:t>
            </a:fld>
            <a:endParaRPr lang="fr-FR"/>
          </a:p>
        </p:txBody>
      </p:sp>
    </p:spTree>
    <p:extLst>
      <p:ext uri="{BB962C8B-B14F-4D97-AF65-F5344CB8AC3E}">
        <p14:creationId xmlns:p14="http://schemas.microsoft.com/office/powerpoint/2010/main" val="1731616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54AD0-867A-4C94-A41D-1398D4582CC5}" type="datetimeFigureOut">
              <a:rPr lang="fr-FR" smtClean="0"/>
              <a:t>12/09/2023</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D874448-89C8-450D-9CDF-869E746B8E58}" type="slidenum">
              <a:rPr lang="fr-FR" smtClean="0"/>
              <a:t>‹N°›</a:t>
            </a:fld>
            <a:endParaRPr lang="fr-FR"/>
          </a:p>
        </p:txBody>
      </p:sp>
    </p:spTree>
    <p:extLst>
      <p:ext uri="{BB962C8B-B14F-4D97-AF65-F5344CB8AC3E}">
        <p14:creationId xmlns:p14="http://schemas.microsoft.com/office/powerpoint/2010/main" val="3726724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0D54AD0-867A-4C94-A41D-1398D4582CC5}" type="datetimeFigureOut">
              <a:rPr lang="fr-FR" smtClean="0"/>
              <a:t>12/09/2023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D874448-89C8-450D-9CDF-869E746B8E58}" type="slidenum">
              <a:rPr lang="fr-FR" smtClean="0"/>
              <a:t>‹N°›</a:t>
            </a:fld>
            <a:endParaRPr lang="fr-FR"/>
          </a:p>
        </p:txBody>
      </p:sp>
    </p:spTree>
    <p:extLst>
      <p:ext uri="{BB962C8B-B14F-4D97-AF65-F5344CB8AC3E}">
        <p14:creationId xmlns:p14="http://schemas.microsoft.com/office/powerpoint/2010/main" val="165224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0D54AD0-867A-4C94-A41D-1398D4582CC5}" type="datetimeFigureOut">
              <a:rPr lang="fr-FR" smtClean="0"/>
              <a:t>12/09/2023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874448-89C8-450D-9CDF-869E746B8E58}" type="slidenum">
              <a:rPr lang="fr-FR" smtClean="0"/>
              <a:t>‹N°›</a:t>
            </a:fld>
            <a:endParaRPr lang="fr-FR"/>
          </a:p>
        </p:txBody>
      </p:sp>
    </p:spTree>
    <p:extLst>
      <p:ext uri="{BB962C8B-B14F-4D97-AF65-F5344CB8AC3E}">
        <p14:creationId xmlns:p14="http://schemas.microsoft.com/office/powerpoint/2010/main" val="479505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0D54AD0-867A-4C94-A41D-1398D4582CC5}" type="datetimeFigureOut">
              <a:rPr lang="fr-FR" smtClean="0"/>
              <a:t>12/09/2023</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D874448-89C8-450D-9CDF-869E746B8E58}" type="slidenum">
              <a:rPr lang="fr-FR" smtClean="0"/>
              <a:t>‹N°›</a:t>
            </a:fld>
            <a:endParaRPr lang="fr-FR"/>
          </a:p>
        </p:txBody>
      </p:sp>
    </p:spTree>
    <p:extLst>
      <p:ext uri="{BB962C8B-B14F-4D97-AF65-F5344CB8AC3E}">
        <p14:creationId xmlns:p14="http://schemas.microsoft.com/office/powerpoint/2010/main" val="1133746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6D1AF3-D2F7-4E39-16F0-5C9819340B4E}"/>
              </a:ext>
            </a:extLst>
          </p:cNvPr>
          <p:cNvSpPr>
            <a:spLocks noGrp="1"/>
          </p:cNvSpPr>
          <p:nvPr>
            <p:ph type="ctrTitle"/>
          </p:nvPr>
        </p:nvSpPr>
        <p:spPr/>
        <p:txBody>
          <a:bodyPr/>
          <a:lstStyle/>
          <a:p>
            <a:r>
              <a:rPr lang="fr-FR" dirty="0"/>
              <a:t>Boutique en ligne </a:t>
            </a:r>
            <a:r>
              <a:rPr lang="fr-FR" dirty="0" err="1"/>
              <a:t>Lapage</a:t>
            </a:r>
            <a:endParaRPr lang="fr-FR" dirty="0"/>
          </a:p>
        </p:txBody>
      </p:sp>
      <p:sp>
        <p:nvSpPr>
          <p:cNvPr id="3" name="Sous-titre 2">
            <a:extLst>
              <a:ext uri="{FF2B5EF4-FFF2-40B4-BE49-F238E27FC236}">
                <a16:creationId xmlns:a16="http://schemas.microsoft.com/office/drawing/2014/main" id="{A8746D63-25E1-7F1B-8583-E36DFF42CAEB}"/>
              </a:ext>
            </a:extLst>
          </p:cNvPr>
          <p:cNvSpPr>
            <a:spLocks noGrp="1"/>
          </p:cNvSpPr>
          <p:nvPr>
            <p:ph type="subTitle" idx="1"/>
          </p:nvPr>
        </p:nvSpPr>
        <p:spPr/>
        <p:txBody>
          <a:bodyPr/>
          <a:lstStyle/>
          <a:p>
            <a:r>
              <a:rPr lang="fr-FR" dirty="0"/>
              <a:t>Analyse des ventes sur les 24 derniers mois</a:t>
            </a:r>
          </a:p>
        </p:txBody>
      </p:sp>
      <p:pic>
        <p:nvPicPr>
          <p:cNvPr id="7" name="Image 6">
            <a:extLst>
              <a:ext uri="{FF2B5EF4-FFF2-40B4-BE49-F238E27FC236}">
                <a16:creationId xmlns:a16="http://schemas.microsoft.com/office/drawing/2014/main" id="{098042EC-DEB9-42E2-ECA4-F5E127440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15" y="4446318"/>
            <a:ext cx="1795347" cy="591097"/>
          </a:xfrm>
          <a:prstGeom prst="rect">
            <a:avLst/>
          </a:prstGeom>
        </p:spPr>
      </p:pic>
    </p:spTree>
    <p:extLst>
      <p:ext uri="{BB962C8B-B14F-4D97-AF65-F5344CB8AC3E}">
        <p14:creationId xmlns:p14="http://schemas.microsoft.com/office/powerpoint/2010/main" val="3421533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11DDA0-AA87-71FB-BF43-17B875F2329B}"/>
              </a:ext>
            </a:extLst>
          </p:cNvPr>
          <p:cNvSpPr>
            <a:spLocks noGrp="1"/>
          </p:cNvSpPr>
          <p:nvPr>
            <p:ph type="title"/>
          </p:nvPr>
        </p:nvSpPr>
        <p:spPr/>
        <p:txBody>
          <a:bodyPr/>
          <a:lstStyle/>
          <a:p>
            <a:r>
              <a:rPr lang="fr-FR" dirty="0"/>
              <a:t>3 – Quelques corrélations</a:t>
            </a:r>
          </a:p>
        </p:txBody>
      </p:sp>
      <p:pic>
        <p:nvPicPr>
          <p:cNvPr id="5" name="Espace réservé du contenu 4">
            <a:extLst>
              <a:ext uri="{FF2B5EF4-FFF2-40B4-BE49-F238E27FC236}">
                <a16:creationId xmlns:a16="http://schemas.microsoft.com/office/drawing/2014/main" id="{838FEC73-CA46-D92A-1352-3A915A8496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498" y="712886"/>
            <a:ext cx="1567703" cy="516148"/>
          </a:xfrm>
        </p:spPr>
      </p:pic>
      <p:sp>
        <p:nvSpPr>
          <p:cNvPr id="3" name="ZoneTexte 2">
            <a:extLst>
              <a:ext uri="{FF2B5EF4-FFF2-40B4-BE49-F238E27FC236}">
                <a16:creationId xmlns:a16="http://schemas.microsoft.com/office/drawing/2014/main" id="{DD759797-C660-7410-F4E6-EF1C7895B20B}"/>
              </a:ext>
            </a:extLst>
          </p:cNvPr>
          <p:cNvSpPr txBox="1"/>
          <p:nvPr/>
        </p:nvSpPr>
        <p:spPr>
          <a:xfrm>
            <a:off x="2061750" y="1264555"/>
            <a:ext cx="7412854" cy="369332"/>
          </a:xfrm>
          <a:prstGeom prst="rect">
            <a:avLst/>
          </a:prstGeom>
          <a:noFill/>
        </p:spPr>
        <p:txBody>
          <a:bodyPr wrap="square" rtlCol="0">
            <a:spAutoFit/>
          </a:bodyPr>
          <a:lstStyle/>
          <a:p>
            <a:r>
              <a:rPr lang="fr-FR" dirty="0"/>
              <a:t>Lien entre le genre d’un client et les catégories de livres achetés</a:t>
            </a:r>
          </a:p>
        </p:txBody>
      </p:sp>
      <p:pic>
        <p:nvPicPr>
          <p:cNvPr id="6" name="Image 5">
            <a:extLst>
              <a:ext uri="{FF2B5EF4-FFF2-40B4-BE49-F238E27FC236}">
                <a16:creationId xmlns:a16="http://schemas.microsoft.com/office/drawing/2014/main" id="{20C0421A-953D-B00E-FC63-3C4125277262}"/>
              </a:ext>
            </a:extLst>
          </p:cNvPr>
          <p:cNvPicPr>
            <a:picLocks noChangeAspect="1"/>
          </p:cNvPicPr>
          <p:nvPr/>
        </p:nvPicPr>
        <p:blipFill>
          <a:blip r:embed="rId4"/>
          <a:stretch>
            <a:fillRect/>
          </a:stretch>
        </p:blipFill>
        <p:spPr>
          <a:xfrm>
            <a:off x="3008376" y="1732060"/>
            <a:ext cx="5665279" cy="4643485"/>
          </a:xfrm>
          <a:prstGeom prst="rect">
            <a:avLst/>
          </a:prstGeom>
        </p:spPr>
      </p:pic>
      <p:sp>
        <p:nvSpPr>
          <p:cNvPr id="7" name="ZoneTexte 6">
            <a:extLst>
              <a:ext uri="{FF2B5EF4-FFF2-40B4-BE49-F238E27FC236}">
                <a16:creationId xmlns:a16="http://schemas.microsoft.com/office/drawing/2014/main" id="{B3D9431B-956A-2A09-1032-83F6E5F941F0}"/>
              </a:ext>
            </a:extLst>
          </p:cNvPr>
          <p:cNvSpPr txBox="1"/>
          <p:nvPr/>
        </p:nvSpPr>
        <p:spPr>
          <a:xfrm>
            <a:off x="9474604" y="6375545"/>
            <a:ext cx="2238860" cy="369332"/>
          </a:xfrm>
          <a:prstGeom prst="rect">
            <a:avLst/>
          </a:prstGeom>
          <a:noFill/>
        </p:spPr>
        <p:txBody>
          <a:bodyPr wrap="square" rtlCol="0">
            <a:spAutoFit/>
          </a:bodyPr>
          <a:lstStyle/>
          <a:p>
            <a:r>
              <a:rPr lang="fr-FR" dirty="0"/>
              <a:t>P-</a:t>
            </a:r>
            <a:r>
              <a:rPr lang="fr-FR" dirty="0" err="1"/>
              <a:t>valueur</a:t>
            </a:r>
            <a:r>
              <a:rPr lang="fr-FR" dirty="0"/>
              <a:t> = 4,08</a:t>
            </a:r>
          </a:p>
        </p:txBody>
      </p:sp>
    </p:spTree>
    <p:extLst>
      <p:ext uri="{BB962C8B-B14F-4D97-AF65-F5344CB8AC3E}">
        <p14:creationId xmlns:p14="http://schemas.microsoft.com/office/powerpoint/2010/main" val="686865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11DDA0-AA87-71FB-BF43-17B875F2329B}"/>
              </a:ext>
            </a:extLst>
          </p:cNvPr>
          <p:cNvSpPr>
            <a:spLocks noGrp="1"/>
          </p:cNvSpPr>
          <p:nvPr>
            <p:ph type="title"/>
          </p:nvPr>
        </p:nvSpPr>
        <p:spPr/>
        <p:txBody>
          <a:bodyPr/>
          <a:lstStyle/>
          <a:p>
            <a:r>
              <a:rPr lang="fr-FR" dirty="0"/>
              <a:t>Montant des achats par âge</a:t>
            </a:r>
          </a:p>
        </p:txBody>
      </p:sp>
      <p:pic>
        <p:nvPicPr>
          <p:cNvPr id="5" name="Espace réservé du contenu 4">
            <a:extLst>
              <a:ext uri="{FF2B5EF4-FFF2-40B4-BE49-F238E27FC236}">
                <a16:creationId xmlns:a16="http://schemas.microsoft.com/office/drawing/2014/main" id="{838FEC73-CA46-D92A-1352-3A915A8496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498" y="712886"/>
            <a:ext cx="1567703" cy="516148"/>
          </a:xfrm>
        </p:spPr>
      </p:pic>
      <p:pic>
        <p:nvPicPr>
          <p:cNvPr id="4" name="Image 3">
            <a:extLst>
              <a:ext uri="{FF2B5EF4-FFF2-40B4-BE49-F238E27FC236}">
                <a16:creationId xmlns:a16="http://schemas.microsoft.com/office/drawing/2014/main" id="{AADB45ED-8C4A-D9D7-6FAE-EDBEFAB90015}"/>
              </a:ext>
            </a:extLst>
          </p:cNvPr>
          <p:cNvPicPr>
            <a:picLocks noChangeAspect="1"/>
          </p:cNvPicPr>
          <p:nvPr/>
        </p:nvPicPr>
        <p:blipFill>
          <a:blip r:embed="rId4"/>
          <a:stretch>
            <a:fillRect/>
          </a:stretch>
        </p:blipFill>
        <p:spPr>
          <a:xfrm>
            <a:off x="3486150" y="1514475"/>
            <a:ext cx="5219700" cy="3829050"/>
          </a:xfrm>
          <a:prstGeom prst="rect">
            <a:avLst/>
          </a:prstGeom>
        </p:spPr>
      </p:pic>
      <p:sp>
        <p:nvSpPr>
          <p:cNvPr id="3" name="ZoneTexte 2">
            <a:extLst>
              <a:ext uri="{FF2B5EF4-FFF2-40B4-BE49-F238E27FC236}">
                <a16:creationId xmlns:a16="http://schemas.microsoft.com/office/drawing/2014/main" id="{656FF10F-C3A8-558A-E885-D4BCF0BAC21E}"/>
              </a:ext>
            </a:extLst>
          </p:cNvPr>
          <p:cNvSpPr txBox="1"/>
          <p:nvPr/>
        </p:nvSpPr>
        <p:spPr>
          <a:xfrm>
            <a:off x="8065008" y="5998464"/>
            <a:ext cx="3319272" cy="646331"/>
          </a:xfrm>
          <a:prstGeom prst="rect">
            <a:avLst/>
          </a:prstGeom>
          <a:noFill/>
        </p:spPr>
        <p:txBody>
          <a:bodyPr wrap="square" rtlCol="0">
            <a:spAutoFit/>
          </a:bodyPr>
          <a:lstStyle/>
          <a:p>
            <a:r>
              <a:rPr lang="fr-FR" dirty="0"/>
              <a:t>Pearson = -0,83</a:t>
            </a:r>
          </a:p>
          <a:p>
            <a:r>
              <a:rPr lang="fr-FR" dirty="0"/>
              <a:t>Spearman = -0,87</a:t>
            </a:r>
          </a:p>
        </p:txBody>
      </p:sp>
    </p:spTree>
    <p:extLst>
      <p:ext uri="{BB962C8B-B14F-4D97-AF65-F5344CB8AC3E}">
        <p14:creationId xmlns:p14="http://schemas.microsoft.com/office/powerpoint/2010/main" val="1642111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11DDA0-AA87-71FB-BF43-17B875F2329B}"/>
              </a:ext>
            </a:extLst>
          </p:cNvPr>
          <p:cNvSpPr>
            <a:spLocks noGrp="1"/>
          </p:cNvSpPr>
          <p:nvPr>
            <p:ph type="title"/>
          </p:nvPr>
        </p:nvSpPr>
        <p:spPr/>
        <p:txBody>
          <a:bodyPr/>
          <a:lstStyle/>
          <a:p>
            <a:r>
              <a:rPr lang="fr-FR" dirty="0"/>
              <a:t>Lien entre l’âge des clients et la fréquence d’achat</a:t>
            </a:r>
          </a:p>
        </p:txBody>
      </p:sp>
      <p:pic>
        <p:nvPicPr>
          <p:cNvPr id="5" name="Espace réservé du contenu 4">
            <a:extLst>
              <a:ext uri="{FF2B5EF4-FFF2-40B4-BE49-F238E27FC236}">
                <a16:creationId xmlns:a16="http://schemas.microsoft.com/office/drawing/2014/main" id="{838FEC73-CA46-D92A-1352-3A915A8496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498" y="712886"/>
            <a:ext cx="1567703" cy="516148"/>
          </a:xfrm>
        </p:spPr>
      </p:pic>
      <p:pic>
        <p:nvPicPr>
          <p:cNvPr id="4" name="Image 3">
            <a:extLst>
              <a:ext uri="{FF2B5EF4-FFF2-40B4-BE49-F238E27FC236}">
                <a16:creationId xmlns:a16="http://schemas.microsoft.com/office/drawing/2014/main" id="{C984F175-A66D-8EEC-BB5F-C4EF44827325}"/>
              </a:ext>
            </a:extLst>
          </p:cNvPr>
          <p:cNvPicPr>
            <a:picLocks noChangeAspect="1"/>
          </p:cNvPicPr>
          <p:nvPr/>
        </p:nvPicPr>
        <p:blipFill>
          <a:blip r:embed="rId4"/>
          <a:stretch>
            <a:fillRect/>
          </a:stretch>
        </p:blipFill>
        <p:spPr>
          <a:xfrm>
            <a:off x="3543300" y="1905000"/>
            <a:ext cx="5105400" cy="3848100"/>
          </a:xfrm>
          <a:prstGeom prst="rect">
            <a:avLst/>
          </a:prstGeom>
        </p:spPr>
      </p:pic>
      <p:sp>
        <p:nvSpPr>
          <p:cNvPr id="3" name="ZoneTexte 2">
            <a:extLst>
              <a:ext uri="{FF2B5EF4-FFF2-40B4-BE49-F238E27FC236}">
                <a16:creationId xmlns:a16="http://schemas.microsoft.com/office/drawing/2014/main" id="{7C1D68E6-E090-A9DD-CECF-67BC31C77428}"/>
              </a:ext>
            </a:extLst>
          </p:cNvPr>
          <p:cNvSpPr txBox="1"/>
          <p:nvPr/>
        </p:nvSpPr>
        <p:spPr>
          <a:xfrm>
            <a:off x="8156448" y="6233890"/>
            <a:ext cx="2660904" cy="369332"/>
          </a:xfrm>
          <a:prstGeom prst="rect">
            <a:avLst/>
          </a:prstGeom>
          <a:noFill/>
        </p:spPr>
        <p:txBody>
          <a:bodyPr wrap="square" rtlCol="0">
            <a:spAutoFit/>
          </a:bodyPr>
          <a:lstStyle/>
          <a:p>
            <a:r>
              <a:rPr lang="fr-FR" dirty="0"/>
              <a:t>Pearson = -0,57</a:t>
            </a:r>
          </a:p>
        </p:txBody>
      </p:sp>
    </p:spTree>
    <p:extLst>
      <p:ext uri="{BB962C8B-B14F-4D97-AF65-F5344CB8AC3E}">
        <p14:creationId xmlns:p14="http://schemas.microsoft.com/office/powerpoint/2010/main" val="2762175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11DDA0-AA87-71FB-BF43-17B875F2329B}"/>
              </a:ext>
            </a:extLst>
          </p:cNvPr>
          <p:cNvSpPr>
            <a:spLocks noGrp="1"/>
          </p:cNvSpPr>
          <p:nvPr>
            <p:ph type="title"/>
          </p:nvPr>
        </p:nvSpPr>
        <p:spPr/>
        <p:txBody>
          <a:bodyPr/>
          <a:lstStyle/>
          <a:p>
            <a:r>
              <a:rPr lang="fr-FR" dirty="0"/>
              <a:t>Lien entre l’âge des clients et la taille du panier moyen</a:t>
            </a:r>
          </a:p>
        </p:txBody>
      </p:sp>
      <p:pic>
        <p:nvPicPr>
          <p:cNvPr id="5" name="Espace réservé du contenu 4">
            <a:extLst>
              <a:ext uri="{FF2B5EF4-FFF2-40B4-BE49-F238E27FC236}">
                <a16:creationId xmlns:a16="http://schemas.microsoft.com/office/drawing/2014/main" id="{838FEC73-CA46-D92A-1352-3A915A8496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498" y="712886"/>
            <a:ext cx="1567703" cy="516148"/>
          </a:xfrm>
        </p:spPr>
      </p:pic>
      <p:pic>
        <p:nvPicPr>
          <p:cNvPr id="4" name="Image 3">
            <a:extLst>
              <a:ext uri="{FF2B5EF4-FFF2-40B4-BE49-F238E27FC236}">
                <a16:creationId xmlns:a16="http://schemas.microsoft.com/office/drawing/2014/main" id="{6FA7E467-B32F-B707-E140-BE88360EA961}"/>
              </a:ext>
            </a:extLst>
          </p:cNvPr>
          <p:cNvPicPr>
            <a:picLocks noChangeAspect="1"/>
          </p:cNvPicPr>
          <p:nvPr/>
        </p:nvPicPr>
        <p:blipFill>
          <a:blip r:embed="rId4"/>
          <a:stretch>
            <a:fillRect/>
          </a:stretch>
        </p:blipFill>
        <p:spPr>
          <a:xfrm>
            <a:off x="3643312" y="1905000"/>
            <a:ext cx="4905375" cy="3895725"/>
          </a:xfrm>
          <a:prstGeom prst="rect">
            <a:avLst/>
          </a:prstGeom>
        </p:spPr>
      </p:pic>
      <p:sp>
        <p:nvSpPr>
          <p:cNvPr id="3" name="ZoneTexte 2">
            <a:extLst>
              <a:ext uri="{FF2B5EF4-FFF2-40B4-BE49-F238E27FC236}">
                <a16:creationId xmlns:a16="http://schemas.microsoft.com/office/drawing/2014/main" id="{8C3EE025-87FA-F4A6-FF0F-080846711A61}"/>
              </a:ext>
            </a:extLst>
          </p:cNvPr>
          <p:cNvSpPr txBox="1"/>
          <p:nvPr/>
        </p:nvSpPr>
        <p:spPr>
          <a:xfrm>
            <a:off x="8010144" y="6164842"/>
            <a:ext cx="2523744" cy="369332"/>
          </a:xfrm>
          <a:prstGeom prst="rect">
            <a:avLst/>
          </a:prstGeom>
          <a:noFill/>
        </p:spPr>
        <p:txBody>
          <a:bodyPr wrap="square" rtlCol="0">
            <a:spAutoFit/>
          </a:bodyPr>
          <a:lstStyle/>
          <a:p>
            <a:r>
              <a:rPr lang="fr-FR" dirty="0"/>
              <a:t>Spearman = -0,61</a:t>
            </a:r>
          </a:p>
        </p:txBody>
      </p:sp>
    </p:spTree>
    <p:extLst>
      <p:ext uri="{BB962C8B-B14F-4D97-AF65-F5344CB8AC3E}">
        <p14:creationId xmlns:p14="http://schemas.microsoft.com/office/powerpoint/2010/main" val="3010853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11DDA0-AA87-71FB-BF43-17B875F2329B}"/>
              </a:ext>
            </a:extLst>
          </p:cNvPr>
          <p:cNvSpPr>
            <a:spLocks noGrp="1"/>
          </p:cNvSpPr>
          <p:nvPr>
            <p:ph type="title"/>
          </p:nvPr>
        </p:nvSpPr>
        <p:spPr/>
        <p:txBody>
          <a:bodyPr/>
          <a:lstStyle/>
          <a:p>
            <a:r>
              <a:rPr lang="fr-FR" dirty="0"/>
              <a:t>Lien entre l’âge des clients et la catégorie de livre acheté</a:t>
            </a:r>
          </a:p>
        </p:txBody>
      </p:sp>
      <p:pic>
        <p:nvPicPr>
          <p:cNvPr id="5" name="Espace réservé du contenu 4">
            <a:extLst>
              <a:ext uri="{FF2B5EF4-FFF2-40B4-BE49-F238E27FC236}">
                <a16:creationId xmlns:a16="http://schemas.microsoft.com/office/drawing/2014/main" id="{838FEC73-CA46-D92A-1352-3A915A8496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498" y="712886"/>
            <a:ext cx="1567703" cy="516148"/>
          </a:xfrm>
        </p:spPr>
      </p:pic>
      <p:pic>
        <p:nvPicPr>
          <p:cNvPr id="4" name="Image 3">
            <a:extLst>
              <a:ext uri="{FF2B5EF4-FFF2-40B4-BE49-F238E27FC236}">
                <a16:creationId xmlns:a16="http://schemas.microsoft.com/office/drawing/2014/main" id="{AE00A3B5-6516-9D48-738E-B0532A49AB05}"/>
              </a:ext>
            </a:extLst>
          </p:cNvPr>
          <p:cNvPicPr>
            <a:picLocks noChangeAspect="1"/>
          </p:cNvPicPr>
          <p:nvPr/>
        </p:nvPicPr>
        <p:blipFill>
          <a:blip r:embed="rId4"/>
          <a:stretch>
            <a:fillRect/>
          </a:stretch>
        </p:blipFill>
        <p:spPr>
          <a:xfrm>
            <a:off x="3609975" y="1905000"/>
            <a:ext cx="4972050" cy="3895725"/>
          </a:xfrm>
          <a:prstGeom prst="rect">
            <a:avLst/>
          </a:prstGeom>
        </p:spPr>
      </p:pic>
      <p:sp>
        <p:nvSpPr>
          <p:cNvPr id="3" name="ZoneTexte 2">
            <a:extLst>
              <a:ext uri="{FF2B5EF4-FFF2-40B4-BE49-F238E27FC236}">
                <a16:creationId xmlns:a16="http://schemas.microsoft.com/office/drawing/2014/main" id="{3879DDA5-6682-EB5B-A18F-1CA165C25804}"/>
              </a:ext>
            </a:extLst>
          </p:cNvPr>
          <p:cNvSpPr txBox="1"/>
          <p:nvPr/>
        </p:nvSpPr>
        <p:spPr>
          <a:xfrm>
            <a:off x="7918704" y="6231572"/>
            <a:ext cx="2404872" cy="369332"/>
          </a:xfrm>
          <a:prstGeom prst="rect">
            <a:avLst/>
          </a:prstGeom>
          <a:noFill/>
        </p:spPr>
        <p:txBody>
          <a:bodyPr wrap="square" rtlCol="0">
            <a:spAutoFit/>
          </a:bodyPr>
          <a:lstStyle/>
          <a:p>
            <a:r>
              <a:rPr lang="fr-FR" dirty="0"/>
              <a:t>Eta² = 0,11</a:t>
            </a:r>
          </a:p>
        </p:txBody>
      </p:sp>
    </p:spTree>
    <p:extLst>
      <p:ext uri="{BB962C8B-B14F-4D97-AF65-F5344CB8AC3E}">
        <p14:creationId xmlns:p14="http://schemas.microsoft.com/office/powerpoint/2010/main" val="54414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11DDA0-AA87-71FB-BF43-17B875F2329B}"/>
              </a:ext>
            </a:extLst>
          </p:cNvPr>
          <p:cNvSpPr>
            <a:spLocks noGrp="1"/>
          </p:cNvSpPr>
          <p:nvPr>
            <p:ph type="title"/>
          </p:nvPr>
        </p:nvSpPr>
        <p:spPr>
          <a:xfrm>
            <a:off x="1640155" y="373068"/>
            <a:ext cx="8911687" cy="1280890"/>
          </a:xfrm>
        </p:spPr>
        <p:txBody>
          <a:bodyPr>
            <a:normAutofit/>
          </a:bodyPr>
          <a:lstStyle/>
          <a:p>
            <a:pPr algn="ctr"/>
            <a:r>
              <a:rPr lang="fr-FR" sz="5400" dirty="0"/>
              <a:t>Contexte</a:t>
            </a:r>
          </a:p>
        </p:txBody>
      </p:sp>
      <p:pic>
        <p:nvPicPr>
          <p:cNvPr id="5" name="Espace réservé du contenu 4">
            <a:extLst>
              <a:ext uri="{FF2B5EF4-FFF2-40B4-BE49-F238E27FC236}">
                <a16:creationId xmlns:a16="http://schemas.microsoft.com/office/drawing/2014/main" id="{838FEC73-CA46-D92A-1352-3A915A8496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498" y="712886"/>
            <a:ext cx="1567703" cy="516148"/>
          </a:xfrm>
        </p:spPr>
      </p:pic>
      <p:sp>
        <p:nvSpPr>
          <p:cNvPr id="6" name="ZoneTexte 5">
            <a:extLst>
              <a:ext uri="{FF2B5EF4-FFF2-40B4-BE49-F238E27FC236}">
                <a16:creationId xmlns:a16="http://schemas.microsoft.com/office/drawing/2014/main" id="{0208B839-773A-DE49-DAD5-AC74690BE912}"/>
              </a:ext>
            </a:extLst>
          </p:cNvPr>
          <p:cNvSpPr txBox="1"/>
          <p:nvPr/>
        </p:nvSpPr>
        <p:spPr>
          <a:xfrm>
            <a:off x="1640155" y="2828835"/>
            <a:ext cx="9158049" cy="1200329"/>
          </a:xfrm>
          <a:prstGeom prst="rect">
            <a:avLst/>
          </a:prstGeom>
          <a:noFill/>
        </p:spPr>
        <p:txBody>
          <a:bodyPr wrap="square" rtlCol="0">
            <a:spAutoFit/>
          </a:bodyPr>
          <a:lstStyle/>
          <a:p>
            <a:pPr algn="l">
              <a:buFont typeface="+mj-lt"/>
              <a:buAutoNum type="arabicPeriod"/>
            </a:pPr>
            <a:r>
              <a:rPr lang="fr-FR" b="0" i="0" dirty="0">
                <a:solidFill>
                  <a:srgbClr val="000000"/>
                </a:solidFill>
                <a:effectLst/>
                <a:latin typeface="Helvetica Neue"/>
              </a:rPr>
              <a:t> Analyse des différents indicateurs de vente</a:t>
            </a:r>
          </a:p>
          <a:p>
            <a:pPr algn="l">
              <a:buFont typeface="+mj-lt"/>
              <a:buAutoNum type="arabicPeriod"/>
            </a:pPr>
            <a:r>
              <a:rPr lang="fr-FR" b="0" i="0" dirty="0">
                <a:solidFill>
                  <a:srgbClr val="000000"/>
                </a:solidFill>
                <a:effectLst/>
                <a:latin typeface="Helvetica Neue"/>
              </a:rPr>
              <a:t> Analyse plus ciblée sur les clients</a:t>
            </a:r>
          </a:p>
          <a:p>
            <a:pPr algn="l">
              <a:buFont typeface="+mj-lt"/>
              <a:buAutoNum type="arabicPeriod"/>
            </a:pPr>
            <a:r>
              <a:rPr lang="fr-FR" b="0" i="0" dirty="0">
                <a:solidFill>
                  <a:srgbClr val="000000"/>
                </a:solidFill>
                <a:effectLst/>
                <a:latin typeface="Helvetica Neue"/>
              </a:rPr>
              <a:t> Examiner quelques corrélations</a:t>
            </a:r>
          </a:p>
          <a:p>
            <a:endParaRPr lang="fr-FR" dirty="0"/>
          </a:p>
        </p:txBody>
      </p:sp>
    </p:spTree>
    <p:extLst>
      <p:ext uri="{BB962C8B-B14F-4D97-AF65-F5344CB8AC3E}">
        <p14:creationId xmlns:p14="http://schemas.microsoft.com/office/powerpoint/2010/main" val="1514226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11DDA0-AA87-71FB-BF43-17B875F2329B}"/>
              </a:ext>
            </a:extLst>
          </p:cNvPr>
          <p:cNvSpPr>
            <a:spLocks noGrp="1"/>
          </p:cNvSpPr>
          <p:nvPr>
            <p:ph type="title"/>
          </p:nvPr>
        </p:nvSpPr>
        <p:spPr/>
        <p:txBody>
          <a:bodyPr/>
          <a:lstStyle/>
          <a:p>
            <a:r>
              <a:rPr lang="fr-FR" dirty="0"/>
              <a:t>1 - Différents indicateurs de vente</a:t>
            </a:r>
          </a:p>
        </p:txBody>
      </p:sp>
      <p:pic>
        <p:nvPicPr>
          <p:cNvPr id="5" name="Espace réservé du contenu 4">
            <a:extLst>
              <a:ext uri="{FF2B5EF4-FFF2-40B4-BE49-F238E27FC236}">
                <a16:creationId xmlns:a16="http://schemas.microsoft.com/office/drawing/2014/main" id="{838FEC73-CA46-D92A-1352-3A915A8496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498" y="712886"/>
            <a:ext cx="1567703" cy="516148"/>
          </a:xfrm>
        </p:spPr>
      </p:pic>
      <p:pic>
        <p:nvPicPr>
          <p:cNvPr id="8" name="Image 7">
            <a:extLst>
              <a:ext uri="{FF2B5EF4-FFF2-40B4-BE49-F238E27FC236}">
                <a16:creationId xmlns:a16="http://schemas.microsoft.com/office/drawing/2014/main" id="{D09BAB07-1829-9C56-7AAE-D9EFF9D01D6F}"/>
              </a:ext>
            </a:extLst>
          </p:cNvPr>
          <p:cNvPicPr>
            <a:picLocks noChangeAspect="1"/>
          </p:cNvPicPr>
          <p:nvPr/>
        </p:nvPicPr>
        <p:blipFill>
          <a:blip r:embed="rId4"/>
          <a:stretch>
            <a:fillRect/>
          </a:stretch>
        </p:blipFill>
        <p:spPr>
          <a:xfrm>
            <a:off x="2791227" y="1367160"/>
            <a:ext cx="6609546" cy="4866730"/>
          </a:xfrm>
          <a:prstGeom prst="rect">
            <a:avLst/>
          </a:prstGeom>
        </p:spPr>
      </p:pic>
      <p:sp>
        <p:nvSpPr>
          <p:cNvPr id="3" name="ZoneTexte 2">
            <a:extLst>
              <a:ext uri="{FF2B5EF4-FFF2-40B4-BE49-F238E27FC236}">
                <a16:creationId xmlns:a16="http://schemas.microsoft.com/office/drawing/2014/main" id="{999BBFEA-EA7E-4345-97CB-A5350FC48ABB}"/>
              </a:ext>
            </a:extLst>
          </p:cNvPr>
          <p:cNvSpPr txBox="1"/>
          <p:nvPr/>
        </p:nvSpPr>
        <p:spPr>
          <a:xfrm>
            <a:off x="5734755" y="6211669"/>
            <a:ext cx="6287911" cy="646331"/>
          </a:xfrm>
          <a:prstGeom prst="rect">
            <a:avLst/>
          </a:prstGeom>
          <a:noFill/>
        </p:spPr>
        <p:txBody>
          <a:bodyPr wrap="square" rtlCol="0">
            <a:spAutoFit/>
          </a:bodyPr>
          <a:lstStyle/>
          <a:p>
            <a:r>
              <a:rPr lang="fr-FR" dirty="0"/>
              <a:t>Chiffre d’affaire mars 2021 - février 2022 : 5,8 millions €</a:t>
            </a:r>
          </a:p>
          <a:p>
            <a:r>
              <a:rPr lang="fr-FR" dirty="0"/>
              <a:t>Chiffre d’affaires mars 2022 - février 2023 : 6 millions €</a:t>
            </a:r>
          </a:p>
        </p:txBody>
      </p:sp>
    </p:spTree>
    <p:extLst>
      <p:ext uri="{BB962C8B-B14F-4D97-AF65-F5344CB8AC3E}">
        <p14:creationId xmlns:p14="http://schemas.microsoft.com/office/powerpoint/2010/main" val="2057617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11DDA0-AA87-71FB-BF43-17B875F2329B}"/>
              </a:ext>
            </a:extLst>
          </p:cNvPr>
          <p:cNvSpPr>
            <a:spLocks noGrp="1"/>
          </p:cNvSpPr>
          <p:nvPr>
            <p:ph type="title"/>
          </p:nvPr>
        </p:nvSpPr>
        <p:spPr/>
        <p:txBody>
          <a:bodyPr/>
          <a:lstStyle/>
          <a:p>
            <a:r>
              <a:rPr lang="fr-FR" dirty="0"/>
              <a:t>Le chiffre d’affaires </a:t>
            </a:r>
            <a:r>
              <a:rPr lang="fr-FR"/>
              <a:t>d’Octobre 2021</a:t>
            </a:r>
            <a:endParaRPr lang="fr-FR" dirty="0"/>
          </a:p>
        </p:txBody>
      </p:sp>
      <p:pic>
        <p:nvPicPr>
          <p:cNvPr id="5" name="Espace réservé du contenu 4">
            <a:extLst>
              <a:ext uri="{FF2B5EF4-FFF2-40B4-BE49-F238E27FC236}">
                <a16:creationId xmlns:a16="http://schemas.microsoft.com/office/drawing/2014/main" id="{838FEC73-CA46-D92A-1352-3A915A8496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498" y="712886"/>
            <a:ext cx="1567703" cy="516148"/>
          </a:xfrm>
        </p:spPr>
      </p:pic>
      <p:pic>
        <p:nvPicPr>
          <p:cNvPr id="4" name="Image 3">
            <a:extLst>
              <a:ext uri="{FF2B5EF4-FFF2-40B4-BE49-F238E27FC236}">
                <a16:creationId xmlns:a16="http://schemas.microsoft.com/office/drawing/2014/main" id="{5365CDDE-8DFB-5832-7CD3-B00168C35212}"/>
              </a:ext>
            </a:extLst>
          </p:cNvPr>
          <p:cNvPicPr>
            <a:picLocks noChangeAspect="1"/>
          </p:cNvPicPr>
          <p:nvPr/>
        </p:nvPicPr>
        <p:blipFill>
          <a:blip r:embed="rId4"/>
          <a:stretch>
            <a:fillRect/>
          </a:stretch>
        </p:blipFill>
        <p:spPr>
          <a:xfrm>
            <a:off x="867506" y="1905000"/>
            <a:ext cx="10456988" cy="3048001"/>
          </a:xfrm>
          <a:prstGeom prst="rect">
            <a:avLst/>
          </a:prstGeom>
        </p:spPr>
      </p:pic>
    </p:spTree>
    <p:extLst>
      <p:ext uri="{BB962C8B-B14F-4D97-AF65-F5344CB8AC3E}">
        <p14:creationId xmlns:p14="http://schemas.microsoft.com/office/powerpoint/2010/main" val="806938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11DDA0-AA87-71FB-BF43-17B875F2329B}"/>
              </a:ext>
            </a:extLst>
          </p:cNvPr>
          <p:cNvSpPr>
            <a:spLocks noGrp="1"/>
          </p:cNvSpPr>
          <p:nvPr>
            <p:ph type="title"/>
          </p:nvPr>
        </p:nvSpPr>
        <p:spPr/>
        <p:txBody>
          <a:bodyPr/>
          <a:lstStyle/>
          <a:p>
            <a:r>
              <a:rPr lang="fr-FR" dirty="0"/>
              <a:t>Chiffre d’affaires </a:t>
            </a:r>
            <a:r>
              <a:rPr lang="fr-FR"/>
              <a:t>par catégorie</a:t>
            </a:r>
            <a:endParaRPr lang="fr-FR" dirty="0"/>
          </a:p>
        </p:txBody>
      </p:sp>
      <p:pic>
        <p:nvPicPr>
          <p:cNvPr id="5" name="Espace réservé du contenu 4">
            <a:extLst>
              <a:ext uri="{FF2B5EF4-FFF2-40B4-BE49-F238E27FC236}">
                <a16:creationId xmlns:a16="http://schemas.microsoft.com/office/drawing/2014/main" id="{838FEC73-CA46-D92A-1352-3A915A8496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498" y="712886"/>
            <a:ext cx="1567703" cy="516148"/>
          </a:xfrm>
        </p:spPr>
      </p:pic>
      <p:pic>
        <p:nvPicPr>
          <p:cNvPr id="4" name="Image 3">
            <a:extLst>
              <a:ext uri="{FF2B5EF4-FFF2-40B4-BE49-F238E27FC236}">
                <a16:creationId xmlns:a16="http://schemas.microsoft.com/office/drawing/2014/main" id="{740A7989-9FC6-766C-019F-E857D731503C}"/>
              </a:ext>
            </a:extLst>
          </p:cNvPr>
          <p:cNvPicPr>
            <a:picLocks noChangeAspect="1"/>
          </p:cNvPicPr>
          <p:nvPr/>
        </p:nvPicPr>
        <p:blipFill>
          <a:blip r:embed="rId4"/>
          <a:stretch>
            <a:fillRect/>
          </a:stretch>
        </p:blipFill>
        <p:spPr>
          <a:xfrm>
            <a:off x="2524460" y="1229034"/>
            <a:ext cx="7143079" cy="5274744"/>
          </a:xfrm>
          <a:prstGeom prst="rect">
            <a:avLst/>
          </a:prstGeom>
        </p:spPr>
      </p:pic>
      <p:sp>
        <p:nvSpPr>
          <p:cNvPr id="3" name="ZoneTexte 2">
            <a:extLst>
              <a:ext uri="{FF2B5EF4-FFF2-40B4-BE49-F238E27FC236}">
                <a16:creationId xmlns:a16="http://schemas.microsoft.com/office/drawing/2014/main" id="{874F7CAE-146C-65C7-A407-407E45F4EE09}"/>
              </a:ext>
            </a:extLst>
          </p:cNvPr>
          <p:cNvSpPr txBox="1"/>
          <p:nvPr/>
        </p:nvSpPr>
        <p:spPr>
          <a:xfrm rot="3281036">
            <a:off x="2980267" y="3816523"/>
            <a:ext cx="2280356" cy="369332"/>
          </a:xfrm>
          <a:prstGeom prst="rect">
            <a:avLst/>
          </a:prstGeom>
          <a:noFill/>
        </p:spPr>
        <p:txBody>
          <a:bodyPr wrap="square" rtlCol="0">
            <a:spAutoFit/>
          </a:bodyPr>
          <a:lstStyle/>
          <a:p>
            <a:r>
              <a:rPr lang="fr-FR" dirty="0"/>
              <a:t>Prix moyen : 11,71€</a:t>
            </a:r>
          </a:p>
        </p:txBody>
      </p:sp>
      <p:sp>
        <p:nvSpPr>
          <p:cNvPr id="6" name="ZoneTexte 5">
            <a:extLst>
              <a:ext uri="{FF2B5EF4-FFF2-40B4-BE49-F238E27FC236}">
                <a16:creationId xmlns:a16="http://schemas.microsoft.com/office/drawing/2014/main" id="{3124A31F-553C-001A-DA35-51CE0B9C807F}"/>
              </a:ext>
            </a:extLst>
          </p:cNvPr>
          <p:cNvSpPr txBox="1"/>
          <p:nvPr/>
        </p:nvSpPr>
        <p:spPr>
          <a:xfrm rot="3281036">
            <a:off x="5098787" y="3816522"/>
            <a:ext cx="2280356" cy="369332"/>
          </a:xfrm>
          <a:prstGeom prst="rect">
            <a:avLst/>
          </a:prstGeom>
          <a:noFill/>
        </p:spPr>
        <p:txBody>
          <a:bodyPr wrap="square" rtlCol="0">
            <a:spAutoFit/>
          </a:bodyPr>
          <a:lstStyle/>
          <a:p>
            <a:r>
              <a:rPr lang="fr-FR" dirty="0"/>
              <a:t>Prix moyen : 25,50€</a:t>
            </a:r>
          </a:p>
        </p:txBody>
      </p:sp>
      <p:sp>
        <p:nvSpPr>
          <p:cNvPr id="7" name="ZoneTexte 6">
            <a:extLst>
              <a:ext uri="{FF2B5EF4-FFF2-40B4-BE49-F238E27FC236}">
                <a16:creationId xmlns:a16="http://schemas.microsoft.com/office/drawing/2014/main" id="{5B67D6B5-3D91-1260-3D3A-3693AC5640C1}"/>
              </a:ext>
            </a:extLst>
          </p:cNvPr>
          <p:cNvSpPr txBox="1"/>
          <p:nvPr/>
        </p:nvSpPr>
        <p:spPr>
          <a:xfrm rot="3281036">
            <a:off x="7115221" y="4768336"/>
            <a:ext cx="2764271" cy="369332"/>
          </a:xfrm>
          <a:prstGeom prst="rect">
            <a:avLst/>
          </a:prstGeom>
          <a:noFill/>
        </p:spPr>
        <p:txBody>
          <a:bodyPr wrap="square" rtlCol="0">
            <a:spAutoFit/>
          </a:bodyPr>
          <a:lstStyle/>
          <a:p>
            <a:r>
              <a:rPr lang="fr-FR" dirty="0"/>
              <a:t>Prix moyen : 107,64€</a:t>
            </a:r>
          </a:p>
        </p:txBody>
      </p:sp>
    </p:spTree>
    <p:extLst>
      <p:ext uri="{BB962C8B-B14F-4D97-AF65-F5344CB8AC3E}">
        <p14:creationId xmlns:p14="http://schemas.microsoft.com/office/powerpoint/2010/main" val="1548560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11DDA0-AA87-71FB-BF43-17B875F2329B}"/>
              </a:ext>
            </a:extLst>
          </p:cNvPr>
          <p:cNvSpPr>
            <a:spLocks noGrp="1"/>
          </p:cNvSpPr>
          <p:nvPr>
            <p:ph type="title"/>
          </p:nvPr>
        </p:nvSpPr>
        <p:spPr/>
        <p:txBody>
          <a:bodyPr/>
          <a:lstStyle/>
          <a:p>
            <a:r>
              <a:rPr lang="fr-FR" dirty="0"/>
              <a:t>Zoom sur les produits</a:t>
            </a:r>
          </a:p>
        </p:txBody>
      </p:sp>
      <p:pic>
        <p:nvPicPr>
          <p:cNvPr id="5" name="Espace réservé du contenu 4">
            <a:extLst>
              <a:ext uri="{FF2B5EF4-FFF2-40B4-BE49-F238E27FC236}">
                <a16:creationId xmlns:a16="http://schemas.microsoft.com/office/drawing/2014/main" id="{838FEC73-CA46-D92A-1352-3A915A8496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498" y="712886"/>
            <a:ext cx="1567703" cy="516148"/>
          </a:xfrm>
        </p:spPr>
      </p:pic>
      <p:pic>
        <p:nvPicPr>
          <p:cNvPr id="4" name="Image 3">
            <a:extLst>
              <a:ext uri="{FF2B5EF4-FFF2-40B4-BE49-F238E27FC236}">
                <a16:creationId xmlns:a16="http://schemas.microsoft.com/office/drawing/2014/main" id="{878902EA-A2E9-05D1-3E20-CA9CBDE3F3DD}"/>
              </a:ext>
            </a:extLst>
          </p:cNvPr>
          <p:cNvPicPr>
            <a:picLocks noChangeAspect="1"/>
          </p:cNvPicPr>
          <p:nvPr/>
        </p:nvPicPr>
        <p:blipFill>
          <a:blip r:embed="rId4"/>
          <a:stretch>
            <a:fillRect/>
          </a:stretch>
        </p:blipFill>
        <p:spPr>
          <a:xfrm>
            <a:off x="2800618" y="1905000"/>
            <a:ext cx="8496300" cy="3562350"/>
          </a:xfrm>
          <a:prstGeom prst="rect">
            <a:avLst/>
          </a:prstGeom>
        </p:spPr>
      </p:pic>
    </p:spTree>
    <p:extLst>
      <p:ext uri="{BB962C8B-B14F-4D97-AF65-F5344CB8AC3E}">
        <p14:creationId xmlns:p14="http://schemas.microsoft.com/office/powerpoint/2010/main" val="3247016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11DDA0-AA87-71FB-BF43-17B875F2329B}"/>
              </a:ext>
            </a:extLst>
          </p:cNvPr>
          <p:cNvSpPr>
            <a:spLocks noGrp="1"/>
          </p:cNvSpPr>
          <p:nvPr>
            <p:ph type="title"/>
          </p:nvPr>
        </p:nvSpPr>
        <p:spPr/>
        <p:txBody>
          <a:bodyPr/>
          <a:lstStyle/>
          <a:p>
            <a:r>
              <a:rPr lang="fr-FR" dirty="0"/>
              <a:t>2 - Analyse approfondie sur les clients</a:t>
            </a:r>
          </a:p>
        </p:txBody>
      </p:sp>
      <p:pic>
        <p:nvPicPr>
          <p:cNvPr id="5" name="Espace réservé du contenu 4">
            <a:extLst>
              <a:ext uri="{FF2B5EF4-FFF2-40B4-BE49-F238E27FC236}">
                <a16:creationId xmlns:a16="http://schemas.microsoft.com/office/drawing/2014/main" id="{838FEC73-CA46-D92A-1352-3A915A8496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498" y="712886"/>
            <a:ext cx="1567703" cy="516148"/>
          </a:xfrm>
        </p:spPr>
      </p:pic>
      <p:pic>
        <p:nvPicPr>
          <p:cNvPr id="6" name="Image 5">
            <a:extLst>
              <a:ext uri="{FF2B5EF4-FFF2-40B4-BE49-F238E27FC236}">
                <a16:creationId xmlns:a16="http://schemas.microsoft.com/office/drawing/2014/main" id="{F635DC19-39E2-D3FD-6E95-F7C308F9B7B5}"/>
              </a:ext>
            </a:extLst>
          </p:cNvPr>
          <p:cNvPicPr>
            <a:picLocks noChangeAspect="1"/>
          </p:cNvPicPr>
          <p:nvPr/>
        </p:nvPicPr>
        <p:blipFill>
          <a:blip r:embed="rId4"/>
          <a:stretch>
            <a:fillRect/>
          </a:stretch>
        </p:blipFill>
        <p:spPr>
          <a:xfrm>
            <a:off x="1339226" y="1724085"/>
            <a:ext cx="9693091" cy="4097981"/>
          </a:xfrm>
          <a:prstGeom prst="rect">
            <a:avLst/>
          </a:prstGeom>
        </p:spPr>
      </p:pic>
    </p:spTree>
    <p:extLst>
      <p:ext uri="{BB962C8B-B14F-4D97-AF65-F5344CB8AC3E}">
        <p14:creationId xmlns:p14="http://schemas.microsoft.com/office/powerpoint/2010/main" val="752462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11DDA0-AA87-71FB-BF43-17B875F2329B}"/>
              </a:ext>
            </a:extLst>
          </p:cNvPr>
          <p:cNvSpPr>
            <a:spLocks noGrp="1"/>
          </p:cNvSpPr>
          <p:nvPr>
            <p:ph type="title"/>
          </p:nvPr>
        </p:nvSpPr>
        <p:spPr/>
        <p:txBody>
          <a:bodyPr/>
          <a:lstStyle/>
          <a:p>
            <a:r>
              <a:rPr lang="fr-FR" dirty="0"/>
              <a:t>Top 10 des clients les plus fidèles</a:t>
            </a:r>
          </a:p>
        </p:txBody>
      </p:sp>
      <p:pic>
        <p:nvPicPr>
          <p:cNvPr id="5" name="Espace réservé du contenu 4">
            <a:extLst>
              <a:ext uri="{FF2B5EF4-FFF2-40B4-BE49-F238E27FC236}">
                <a16:creationId xmlns:a16="http://schemas.microsoft.com/office/drawing/2014/main" id="{838FEC73-CA46-D92A-1352-3A915A8496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498" y="712886"/>
            <a:ext cx="1567703" cy="516148"/>
          </a:xfrm>
        </p:spPr>
      </p:pic>
      <p:pic>
        <p:nvPicPr>
          <p:cNvPr id="4" name="Image 3">
            <a:extLst>
              <a:ext uri="{FF2B5EF4-FFF2-40B4-BE49-F238E27FC236}">
                <a16:creationId xmlns:a16="http://schemas.microsoft.com/office/drawing/2014/main" id="{E96B27D8-0162-93E3-DD34-EF52E903570B}"/>
              </a:ext>
            </a:extLst>
          </p:cNvPr>
          <p:cNvPicPr>
            <a:picLocks noChangeAspect="1"/>
          </p:cNvPicPr>
          <p:nvPr/>
        </p:nvPicPr>
        <p:blipFill>
          <a:blip r:embed="rId4"/>
          <a:stretch>
            <a:fillRect/>
          </a:stretch>
        </p:blipFill>
        <p:spPr>
          <a:xfrm>
            <a:off x="1147007" y="1794629"/>
            <a:ext cx="9897985" cy="4162287"/>
          </a:xfrm>
          <a:prstGeom prst="rect">
            <a:avLst/>
          </a:prstGeom>
        </p:spPr>
      </p:pic>
    </p:spTree>
    <p:extLst>
      <p:ext uri="{BB962C8B-B14F-4D97-AF65-F5344CB8AC3E}">
        <p14:creationId xmlns:p14="http://schemas.microsoft.com/office/powerpoint/2010/main" val="2002535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11DDA0-AA87-71FB-BF43-17B875F2329B}"/>
              </a:ext>
            </a:extLst>
          </p:cNvPr>
          <p:cNvSpPr>
            <a:spLocks noGrp="1"/>
          </p:cNvSpPr>
          <p:nvPr>
            <p:ph type="title"/>
          </p:nvPr>
        </p:nvSpPr>
        <p:spPr/>
        <p:txBody>
          <a:bodyPr/>
          <a:lstStyle/>
          <a:p>
            <a:r>
              <a:rPr lang="fr-FR" dirty="0"/>
              <a:t>Répartition du chiffre d’affaires entre les clients</a:t>
            </a:r>
          </a:p>
        </p:txBody>
      </p:sp>
      <p:pic>
        <p:nvPicPr>
          <p:cNvPr id="5" name="Espace réservé du contenu 4">
            <a:extLst>
              <a:ext uri="{FF2B5EF4-FFF2-40B4-BE49-F238E27FC236}">
                <a16:creationId xmlns:a16="http://schemas.microsoft.com/office/drawing/2014/main" id="{838FEC73-CA46-D92A-1352-3A915A8496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498" y="712886"/>
            <a:ext cx="1567703" cy="516148"/>
          </a:xfrm>
        </p:spPr>
      </p:pic>
      <p:pic>
        <p:nvPicPr>
          <p:cNvPr id="6" name="Image 5">
            <a:extLst>
              <a:ext uri="{FF2B5EF4-FFF2-40B4-BE49-F238E27FC236}">
                <a16:creationId xmlns:a16="http://schemas.microsoft.com/office/drawing/2014/main" id="{21B24C3C-116D-8E38-BD50-65A29501005C}"/>
              </a:ext>
            </a:extLst>
          </p:cNvPr>
          <p:cNvPicPr>
            <a:picLocks noChangeAspect="1"/>
          </p:cNvPicPr>
          <p:nvPr/>
        </p:nvPicPr>
        <p:blipFill>
          <a:blip r:embed="rId4"/>
          <a:stretch>
            <a:fillRect/>
          </a:stretch>
        </p:blipFill>
        <p:spPr>
          <a:xfrm>
            <a:off x="2991114" y="1905000"/>
            <a:ext cx="6209771" cy="4677341"/>
          </a:xfrm>
          <a:prstGeom prst="rect">
            <a:avLst/>
          </a:prstGeom>
        </p:spPr>
      </p:pic>
    </p:spTree>
    <p:extLst>
      <p:ext uri="{BB962C8B-B14F-4D97-AF65-F5344CB8AC3E}">
        <p14:creationId xmlns:p14="http://schemas.microsoft.com/office/powerpoint/2010/main" val="40558193"/>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283</TotalTime>
  <Words>579</Words>
  <Application>Microsoft Office PowerPoint</Application>
  <PresentationFormat>Grand écran</PresentationFormat>
  <Paragraphs>66</Paragraphs>
  <Slides>14</Slides>
  <Notes>13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Century Gothic</vt:lpstr>
      <vt:lpstr>Helvetica Neue</vt:lpstr>
      <vt:lpstr>Wingdings 3</vt:lpstr>
      <vt:lpstr>Brin</vt:lpstr>
      <vt:lpstr>Boutique en ligne Lapage</vt:lpstr>
      <vt:lpstr>Contexte</vt:lpstr>
      <vt:lpstr>1 - Différents indicateurs de vente</vt:lpstr>
      <vt:lpstr>Le chiffre d’affaires d’Octobre 2021</vt:lpstr>
      <vt:lpstr>Chiffre d’affaires par catégorie</vt:lpstr>
      <vt:lpstr>Zoom sur les produits</vt:lpstr>
      <vt:lpstr>2 - Analyse approfondie sur les clients</vt:lpstr>
      <vt:lpstr>Top 10 des clients les plus fidèles</vt:lpstr>
      <vt:lpstr>Répartition du chiffre d’affaires entre les clients</vt:lpstr>
      <vt:lpstr>3 – Quelques corrélations</vt:lpstr>
      <vt:lpstr>Montant des achats par âge</vt:lpstr>
      <vt:lpstr>Lien entre l’âge des clients et la fréquence d’achat</vt:lpstr>
      <vt:lpstr>Lien entre l’âge des clients et la taille du panier moyen</vt:lpstr>
      <vt:lpstr>Lien entre l’âge des clients et la catégorie de livre acheté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Boutique en ligne Lapage</dc:title>
  <dc:creator>adrien caudal</dc:creator>
  <cp:lastModifiedBy>adrien caudal</cp:lastModifiedBy>
  <cp:revision>16</cp:revision>
  <dcterms:created xsi:type="dcterms:W3CDTF">2023-08-31T11:47:22Z</dcterms:created>
  <dcterms:modified xsi:type="dcterms:W3CDTF">2023-09-12T20:05:09Z</dcterms:modified>
</cp:coreProperties>
</file>