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BYPJJxCIQ12M1v33x/uzIxIDz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28" autoAdjust="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Dans ce graphique, on observe que trois pays se détachent en terme d’aide alimentaire qui leur est accordée : la République arabe syrienne, l’Ethiopie et le Yémen. Ces aides peuvent s’expliquer pour la République arabe Syrienne et pour le Yémen par la guerre qui y fait rage respectivement depuis 2011 et 2014. Le cas de l’Ethiopie est particulier puisque ce pays fais l’objet de l’aide alimentaire depuis plusieurs décennies, notamment à cause des conditions climatiques.</a:t>
            </a: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33f607d4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Une première chose que l’on peut observer, c’est que l’aide alimentaire a globalement été réduite sur ces pays.</a:t>
            </a:r>
          </a:p>
          <a:p>
            <a:pPr marL="0" lvl="0" indent="0" algn="l" rtl="0">
              <a:spcBef>
                <a:spcPts val="0"/>
              </a:spcBef>
              <a:spcAft>
                <a:spcPts val="0"/>
              </a:spcAft>
              <a:buNone/>
            </a:pPr>
            <a:r>
              <a:rPr lang="fr-FR" dirty="0"/>
              <a:t>L’aide alimentaire a cessé pour le Soudan, le Soudan du sud et l’Ethiopie.</a:t>
            </a:r>
          </a:p>
          <a:p>
            <a:pPr marL="0" lvl="0" indent="0" algn="l" rtl="0">
              <a:spcBef>
                <a:spcPts val="0"/>
              </a:spcBef>
              <a:spcAft>
                <a:spcPts val="0"/>
              </a:spcAft>
              <a:buNone/>
            </a:pPr>
            <a:r>
              <a:rPr lang="fr-FR" dirty="0"/>
              <a:t>Elle a cependant augmenté au Yémen en raison de la guerre civile.</a:t>
            </a:r>
          </a:p>
          <a:p>
            <a:pPr marL="0" lvl="0" indent="0" algn="l" rtl="0">
              <a:spcBef>
                <a:spcPts val="0"/>
              </a:spcBef>
              <a:spcAft>
                <a:spcPts val="0"/>
              </a:spcAft>
              <a:buNone/>
            </a:pPr>
            <a:endParaRPr dirty="0"/>
          </a:p>
        </p:txBody>
      </p:sp>
      <p:sp>
        <p:nvSpPr>
          <p:cNvPr id="193" name="Google Shape;193;g2233f607d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Un autre indicateur de la mal-répartition de la nourriture dans le monde est la disponibilité alimentaire des pays en ayant le plus.</a:t>
            </a:r>
          </a:p>
          <a:p>
            <a:pPr marL="0" lvl="0" indent="0" algn="l" rtl="0">
              <a:spcBef>
                <a:spcPts val="0"/>
              </a:spcBef>
              <a:spcAft>
                <a:spcPts val="0"/>
              </a:spcAft>
              <a:buNone/>
            </a:pPr>
            <a:r>
              <a:rPr lang="fr-FR" dirty="0"/>
              <a:t>En effet, certains pays comme l’Autriche et la Belgique ont une disponibilité alimentaire presque deux fois supérieure aux besoins alimentaires d’un être humain.</a:t>
            </a:r>
            <a:endParaRPr dirty="0"/>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Ici, on observe les 10 pays ayant la disponibilité alimentaire la moins élevée dans le monde.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Pour l’exemple de la république centrafricaine, on pourrait se dire que 1800kcal/jour/personne est proche des 2200 « normales » mais les conséquences de si peu de points sont importantes. Ce manque de disponibilité alimentaire entraîne une malnutrition infantile très importante.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https://www.acaps.org/fileadmin/Data_Product/Main_media/republique_centrafricaine_12_feb_2014-ilovepdf-compressed_ul.pdf</a:t>
            </a:r>
            <a:endParaRPr dirty="0"/>
          </a:p>
        </p:txBody>
      </p:sp>
      <p:sp>
        <p:nvSpPr>
          <p:cNvPr id="207" name="Google Shape;2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Intéressons-nous maintenant à la production de manioc en Thaïlande.</a:t>
            </a:r>
          </a:p>
          <a:p>
            <a:pPr marL="0" lvl="0" indent="0" algn="l" rtl="0">
              <a:spcBef>
                <a:spcPts val="0"/>
              </a:spcBef>
              <a:spcAft>
                <a:spcPts val="0"/>
              </a:spcAft>
              <a:buNone/>
            </a:pPr>
            <a:r>
              <a:rPr lang="fr-FR" dirty="0"/>
              <a:t>Si on regarde seulement la disponibilité alimentaire, la Thaïlande est un pays très bien placé avec 2785 kcal/jour/personne. On est loin de notre top 10 des pays les mieux alimentés vu précédemment, mais le score est tout à fait honorable.</a:t>
            </a:r>
          </a:p>
          <a:p>
            <a:pPr marL="0" lvl="0" indent="0" algn="l" rtl="0">
              <a:spcBef>
                <a:spcPts val="0"/>
              </a:spcBef>
              <a:spcAft>
                <a:spcPts val="0"/>
              </a:spcAft>
              <a:buNone/>
            </a:pPr>
            <a:r>
              <a:rPr lang="fr-FR" dirty="0"/>
              <a:t>Le manioc représente environ 15% de la production alimentaire du pays et est exporté pour environ 83% de la production. On peut déduire que les Thaïlandais se privent de 83% de leur production de manioc, c’est-à-dire 12% de leur production de nourriture.</a:t>
            </a:r>
          </a:p>
          <a:p>
            <a:pPr marL="0" lvl="0" indent="0" algn="l" rtl="0">
              <a:spcBef>
                <a:spcPts val="0"/>
              </a:spcBef>
              <a:spcAft>
                <a:spcPts val="0"/>
              </a:spcAft>
              <a:buNone/>
            </a:pPr>
            <a:r>
              <a:rPr lang="fr-FR" dirty="0"/>
              <a:t>Or 9% des thaïlandais sont en sous-nutrition. </a:t>
            </a:r>
          </a:p>
          <a:p>
            <a:pPr marL="0" lvl="0" indent="0" algn="l" rtl="0">
              <a:spcBef>
                <a:spcPts val="0"/>
              </a:spcBef>
              <a:spcAft>
                <a:spcPts val="0"/>
              </a:spcAft>
              <a:buNone/>
            </a:pPr>
            <a:r>
              <a:rPr lang="fr-FR" dirty="0"/>
              <a:t>Ici on est face à un cas où les profils dus à l’exportation alimentaire sont plus importants que de nourrir la population.</a:t>
            </a:r>
            <a:br>
              <a:rPr lang="fr-FR" dirty="0"/>
            </a:br>
            <a:endParaRPr dirty="0"/>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On va faire un focus sur les Etats-Unis et la Chine.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premier est le plus grand exportateur au monde tandis que l’autre est celui qui gaspille le plus.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Si les Etats-Unis diminuaient la production de nourriture d'origine animale de 10%, cela représenterait  15  milliards de tonnes de céréales, qui sont plus exportables que de la viande. C’est équivalent à la production de la Turquie</a:t>
            </a:r>
          </a:p>
        </p:txBody>
      </p:sp>
      <p:sp>
        <p:nvSpPr>
          <p:cNvPr id="221" name="Google Shape;2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La perte de nourriture de la Chine est de 90 milliards de tonnes. Soit l'équivalent de la production alimentaire de la Pologne qui pourrait être donnée aux pays en besoin.</a:t>
            </a:r>
          </a:p>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16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1652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Idées :</a:t>
            </a:r>
          </a:p>
          <a:p>
            <a:pPr marL="0" lvl="0" indent="0" algn="l" rtl="0">
              <a:spcBef>
                <a:spcPts val="0"/>
              </a:spcBef>
              <a:spcAft>
                <a:spcPts val="0"/>
              </a:spcAft>
              <a:buNone/>
            </a:pPr>
            <a:r>
              <a:rPr lang="fr-FR" dirty="0"/>
              <a:t>- changement climatique -&gt; insécurité alimentaire</a:t>
            </a:r>
          </a:p>
          <a:p>
            <a:pPr marL="171450" lvl="0" indent="-171450" algn="l" rtl="0">
              <a:spcBef>
                <a:spcPts val="0"/>
              </a:spcBef>
              <a:spcAft>
                <a:spcPts val="0"/>
              </a:spcAft>
              <a:buFontTx/>
              <a:buChar char="-"/>
            </a:pPr>
            <a:r>
              <a:rPr lang="fr-FR" dirty="0"/>
              <a:t>Dépendance alimentaire à force de recevoir de l’aide trop longtemps -&gt; accompagner les pays recevant de l’aide alimentaire</a:t>
            </a:r>
          </a:p>
          <a:p>
            <a:pPr marL="0" lvl="0" indent="0" algn="l" rtl="0">
              <a:spcBef>
                <a:spcPts val="0"/>
              </a:spcBef>
              <a:spcAft>
                <a:spcPts val="0"/>
              </a:spcAft>
              <a:buFontTx/>
              <a:buNone/>
            </a:pPr>
            <a:r>
              <a:rPr lang="fr-FR" dirty="0"/>
              <a:t>cas de l’Ethiopie : détournement des aides, guerres</a:t>
            </a:r>
            <a:r>
              <a:rPr lang="fr-FR"/>
              <a:t>, sécheresses</a:t>
            </a:r>
            <a:endParaRPr lang="fr-FR" dirty="0"/>
          </a:p>
          <a:p>
            <a:pPr marL="171450" lvl="0" indent="-171450" algn="l" rtl="0">
              <a:spcBef>
                <a:spcPts val="0"/>
              </a:spcBef>
              <a:spcAft>
                <a:spcPts val="0"/>
              </a:spcAft>
              <a:buFontTx/>
              <a:buChar char="-"/>
            </a:pPr>
            <a:r>
              <a:rPr lang="fr-FR" dirty="0"/>
              <a:t>Gaspillage ou mauvaise répartition des ressources dans les pays (sur)producteurs</a:t>
            </a:r>
          </a:p>
          <a:p>
            <a:pPr marL="171450" lvl="0" indent="-171450" algn="l" rtl="0">
              <a:spcBef>
                <a:spcPts val="0"/>
              </a:spcBef>
              <a:spcAft>
                <a:spcPts val="0"/>
              </a:spcAft>
              <a:buFontTx/>
              <a:buChar char="-"/>
            </a:pPr>
            <a:endParaRPr lang="fr-FR" dirty="0"/>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fr-FR" dirty="0"/>
              <a:t>Attention à la dépendance aux aides alimentaire</a:t>
            </a:r>
          </a:p>
          <a:p>
            <a:pPr marL="171450" lvl="0" indent="-171450" algn="l" rtl="0">
              <a:spcBef>
                <a:spcPts val="0"/>
              </a:spcBef>
              <a:spcAft>
                <a:spcPts val="0"/>
              </a:spcAft>
              <a:buFontTx/>
              <a:buChar char="-"/>
            </a:pPr>
            <a:endParaRPr dirty="0"/>
          </a:p>
        </p:txBody>
      </p:sp>
      <p:sp>
        <p:nvSpPr>
          <p:cNvPr id="228" name="Google Shape;2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b="0" i="0" dirty="0">
                <a:solidFill>
                  <a:srgbClr val="271A38"/>
                </a:solidFill>
                <a:effectLst/>
                <a:latin typeface="+mj-lt"/>
              </a:rPr>
              <a:t>J’ai intégré l’équipe de chercheurs de la FAO, un </a:t>
            </a:r>
            <a:r>
              <a:rPr lang="fr-FR" b="0" i="0" dirty="0">
                <a:solidFill>
                  <a:srgbClr val="271A38"/>
                </a:solidFill>
                <a:effectLst/>
                <a:latin typeface="Inter"/>
              </a:rPr>
              <a:t>des organes qui composent l’ONU et dont l’objectif est « d’aider à construire un monde libéré de la faim ». </a:t>
            </a:r>
            <a:r>
              <a:rPr lang="fr-FR" b="0" i="0" dirty="0">
                <a:solidFill>
                  <a:srgbClr val="271A38"/>
                </a:solidFill>
                <a:effectLst/>
                <a:latin typeface="+mj-lt"/>
              </a:rPr>
              <a:t> </a:t>
            </a:r>
          </a:p>
          <a:p>
            <a:pPr marL="0" lvl="0" indent="0" algn="l" rtl="0">
              <a:spcBef>
                <a:spcPts val="0"/>
              </a:spcBef>
              <a:spcAft>
                <a:spcPts val="0"/>
              </a:spcAft>
              <a:buNone/>
            </a:pPr>
            <a:r>
              <a:rPr lang="fr-FR" b="0" i="0" dirty="0">
                <a:solidFill>
                  <a:srgbClr val="271A38"/>
                </a:solidFill>
                <a:effectLst/>
                <a:latin typeface="+mj-lt"/>
              </a:rPr>
              <a:t>Mon équipe s’est vue confier la réalisation d’une </a:t>
            </a:r>
            <a:r>
              <a:rPr lang="fr-FR" b="1" i="0" dirty="0">
                <a:solidFill>
                  <a:srgbClr val="271A38"/>
                </a:solidFill>
                <a:effectLst/>
                <a:latin typeface="+mj-lt"/>
              </a:rPr>
              <a:t>étude de grande ampleur</a:t>
            </a:r>
            <a:r>
              <a:rPr lang="fr-FR" b="0" i="0" dirty="0">
                <a:solidFill>
                  <a:srgbClr val="271A38"/>
                </a:solidFill>
                <a:effectLst/>
                <a:latin typeface="+mj-lt"/>
              </a:rPr>
              <a:t> sur le thème de l’alimentation et plus particulièrement sur la sous-nutrition dans le monde.</a:t>
            </a:r>
          </a:p>
          <a:p>
            <a:pPr marL="0" lvl="0" indent="0" algn="l" rtl="0">
              <a:spcBef>
                <a:spcPts val="0"/>
              </a:spcBef>
              <a:spcAft>
                <a:spcPts val="0"/>
              </a:spcAft>
              <a:buNone/>
            </a:pPr>
            <a:r>
              <a:rPr lang="fr-FR" b="0" i="0" dirty="0">
                <a:solidFill>
                  <a:srgbClr val="271A38"/>
                </a:solidFill>
                <a:effectLst/>
                <a:latin typeface="+mj-lt"/>
              </a:rPr>
              <a:t>L’objectif est donc de donner différentes analyses ayant pour but d’orienter les futures recherches et mettre en lumière différentes causes.</a:t>
            </a: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L’analyse a été effectuée à partir de 4 jeux de données contenant des données sur la population totale de chaque pays, celle qui est en sous-nutrition. Mais aussi des relevés des aides alimentaires accordées à chaque pays, ainsi que les détails de production et consommation de chaque aliment de base par pays.</a:t>
            </a:r>
          </a:p>
          <a:p>
            <a:pPr marL="0" lvl="0" indent="0" algn="l" rtl="0">
              <a:spcBef>
                <a:spcPts val="0"/>
              </a:spcBef>
              <a:spcAft>
                <a:spcPts val="0"/>
              </a:spcAft>
              <a:buNone/>
            </a:pPr>
            <a:r>
              <a:rPr lang="fr-FR" dirty="0"/>
              <a:t>Les chiffres se baseront uniquement sur ceux de 2017.</a:t>
            </a:r>
          </a:p>
          <a:p>
            <a:pPr marL="0" lvl="0" indent="0" algn="l" rtl="0">
              <a:spcBef>
                <a:spcPts val="0"/>
              </a:spcBef>
              <a:spcAft>
                <a:spcPts val="0"/>
              </a:spcAft>
              <a:buNone/>
            </a:pPr>
            <a:r>
              <a:rPr lang="fr-FR" dirty="0"/>
              <a:t>En ce qui concerne la RGPD, les jeux de données en question ne comportaient pas de données à caractère personnel sur des individus particuliers, cette réglementation ne s’applique donc pas.</a:t>
            </a:r>
            <a:endParaRPr dirty="0"/>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Le croisement des données a pu mettre en évidence qu’environ 500 millions de personnes sur 7,5 milliards étaient en sous nutrition dans le monde en 2017, ce qui représentait un peu plus de 7% de la population de la planète.</a:t>
            </a:r>
          </a:p>
          <a:p>
            <a:pPr marL="0" lvl="0" indent="0" algn="l" rtl="0">
              <a:spcBef>
                <a:spcPts val="0"/>
              </a:spcBef>
              <a:spcAft>
                <a:spcPts val="0"/>
              </a:spcAft>
              <a:buNone/>
            </a:pPr>
            <a:r>
              <a:rPr lang="fr-FR" dirty="0"/>
              <a:t>500 millions de personnes, c’est équivalent à la population des Etats-Unis et du Pakistan réunis, les 3ème et 5ème pays les plus peuplés.</a:t>
            </a:r>
            <a:endParaRPr dirty="0"/>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Si on considère qu’un être humain a un besoin énergétique d’environ 2200 kcal/jour. (source data.gouv.fr)</a:t>
            </a:r>
          </a:p>
          <a:p>
            <a:pPr marL="0" lvl="0" indent="0" algn="l" rtl="0">
              <a:spcBef>
                <a:spcPts val="0"/>
              </a:spcBef>
              <a:spcAft>
                <a:spcPts val="0"/>
              </a:spcAft>
              <a:buNone/>
            </a:pPr>
            <a:r>
              <a:rPr lang="fr-FR" dirty="0"/>
              <a:t>Et en regardant la disponibilité alimentaire à l’échelle de la planète, on peut calculer qu’un total de 9,5 milliards d’êtres humains pouvaient théoriquement être alimentés correctement en 2017.</a:t>
            </a:r>
          </a:p>
          <a:p>
            <a:pPr marL="0" lvl="0" indent="0" algn="l" rtl="0">
              <a:spcBef>
                <a:spcPts val="0"/>
              </a:spcBef>
              <a:spcAft>
                <a:spcPts val="0"/>
              </a:spcAft>
              <a:buNone/>
            </a:pPr>
            <a:r>
              <a:rPr lang="fr-FR" dirty="0"/>
              <a:t>Pour rappel, la population mondiale de 2017 était de 7,5 milliards environ.</a:t>
            </a:r>
          </a:p>
          <a:p>
            <a:pPr marL="0" lvl="0" indent="0" algn="l" rtl="0">
              <a:spcBef>
                <a:spcPts val="0"/>
              </a:spcBef>
              <a:spcAft>
                <a:spcPts val="0"/>
              </a:spcAft>
              <a:buNone/>
            </a:pPr>
            <a:r>
              <a:rPr lang="fr-FR" dirty="0"/>
              <a:t>On avait donc une quantité de nourriture bien suffisante pour alimenter la planète.</a:t>
            </a:r>
            <a:endParaRPr dirty="0"/>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Si on s’intéresse à la disponibilité alimentaire végétale uniquement, le nombre théorique de personnes pouvant êtres nourries est lui aussi satisfaisant, car excédant la population mondiale de l’époque (7,5 milliards).</a:t>
            </a:r>
          </a:p>
          <a:p>
            <a:pPr marL="0" lvl="0" indent="0" algn="l" rtl="0">
              <a:spcBef>
                <a:spcPts val="0"/>
              </a:spcBef>
              <a:spcAft>
                <a:spcPts val="0"/>
              </a:spcAft>
              <a:buNone/>
            </a:pPr>
            <a:r>
              <a:rPr lang="fr-FR" dirty="0"/>
              <a:t>Lors de mon calcul, je n’ai pas fait intervenir la nourriture nécessaire à nourrir les animaux, on peut donc imaginer que la nourriture destinée aux animaux peut être, toute ou partie, transférée à l’alimentation humaine et donc augmenter ce chiffre de 7,8 milliards.</a:t>
            </a:r>
            <a:endParaRPr dirty="0"/>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Maintenant que nous avons évoqué quelques chiffres généraux, nous allons décortiquer ces quelques chiffres.</a:t>
            </a:r>
          </a:p>
          <a:p>
            <a:pPr marL="0" lvl="0" indent="0" algn="l" rtl="0">
              <a:spcBef>
                <a:spcPts val="0"/>
              </a:spcBef>
              <a:spcAft>
                <a:spcPts val="0"/>
              </a:spcAft>
              <a:buNone/>
            </a:pPr>
            <a:r>
              <a:rPr lang="fr-FR" dirty="0"/>
              <a:t>Là où près de la moitié de la production mondiale de nourriture est utilisée pour nourrir la population, une part non négligeable est destinée à l’alimentation animale.</a:t>
            </a:r>
          </a:p>
          <a:p>
            <a:pPr marL="0" lvl="0" indent="0" algn="l" rtl="0">
              <a:spcBef>
                <a:spcPts val="0"/>
              </a:spcBef>
              <a:spcAft>
                <a:spcPts val="0"/>
              </a:spcAft>
              <a:buNone/>
            </a:pPr>
            <a:endParaRPr lang="fr-FR" dirty="0"/>
          </a:p>
          <a:p>
            <a:pPr marL="0" marR="0" lvl="0" indent="0" algn="ctr" rtl="0">
              <a:spcBef>
                <a:spcPts val="0"/>
              </a:spcBef>
              <a:spcAft>
                <a:spcPts val="0"/>
              </a:spcAft>
              <a:buNone/>
            </a:pPr>
            <a:r>
              <a:rPr lang="fr-FR" sz="1200" dirty="0">
                <a:latin typeface="Century Gothic"/>
                <a:ea typeface="Century Gothic"/>
                <a:cs typeface="Century Gothic"/>
                <a:sym typeface="Century Gothic"/>
              </a:rPr>
              <a:t>Production + Importations - Exportations + Variation de stock</a:t>
            </a:r>
          </a:p>
          <a:p>
            <a:pPr marL="0" marR="0" lvl="0" indent="0" algn="ctr" rtl="0">
              <a:spcBef>
                <a:spcPts val="0"/>
              </a:spcBef>
              <a:spcAft>
                <a:spcPts val="0"/>
              </a:spcAft>
              <a:buNone/>
            </a:pPr>
            <a:r>
              <a:rPr lang="fr-FR" sz="1200" dirty="0">
                <a:latin typeface="Century Gothic"/>
                <a:ea typeface="Century Gothic"/>
                <a:cs typeface="Century Gothic"/>
                <a:sym typeface="Century Gothic"/>
              </a:rPr>
              <a:t>=</a:t>
            </a:r>
          </a:p>
          <a:p>
            <a:pPr marL="0" marR="0" lvl="0" indent="0" algn="ctr" rtl="0">
              <a:spcBef>
                <a:spcPts val="0"/>
              </a:spcBef>
              <a:spcAft>
                <a:spcPts val="0"/>
              </a:spcAft>
              <a:buNone/>
            </a:pPr>
            <a:r>
              <a:rPr lang="fr-FR" sz="1200" dirty="0">
                <a:latin typeface="Century Gothic"/>
                <a:ea typeface="Century Gothic"/>
                <a:cs typeface="Century Gothic"/>
                <a:sym typeface="Century Gothic"/>
              </a:rPr>
              <a:t>Disponibilité intérieure</a:t>
            </a:r>
          </a:p>
          <a:p>
            <a:pPr marL="0" marR="0" lvl="0" indent="0" algn="ctr" rtl="0">
              <a:spcBef>
                <a:spcPts val="0"/>
              </a:spcBef>
              <a:spcAft>
                <a:spcPts val="0"/>
              </a:spcAft>
              <a:buNone/>
            </a:pPr>
            <a:r>
              <a:rPr lang="fr-FR" sz="1200" dirty="0">
                <a:latin typeface="Century Gothic"/>
                <a:ea typeface="Century Gothic"/>
                <a:cs typeface="Century Gothic"/>
                <a:sym typeface="Century Gothic"/>
              </a:rPr>
              <a:t>=</a:t>
            </a:r>
          </a:p>
          <a:p>
            <a:pPr marL="0" marR="0" lvl="0" indent="0" algn="ctr" rtl="0">
              <a:spcBef>
                <a:spcPts val="0"/>
              </a:spcBef>
              <a:spcAft>
                <a:spcPts val="0"/>
              </a:spcAft>
              <a:buNone/>
            </a:pPr>
            <a:r>
              <a:rPr lang="fr-FR" sz="1200" dirty="0">
                <a:latin typeface="Century Gothic"/>
                <a:ea typeface="Century Gothic"/>
                <a:cs typeface="Century Gothic"/>
                <a:sym typeface="Century Gothic"/>
              </a:rPr>
              <a:t>Semences + Pertes + Nourriture + Aliments pour animaux + Traitement + Autres utilisations</a:t>
            </a:r>
          </a:p>
          <a:p>
            <a:pPr marL="0" lvl="0" indent="0" algn="l" rtl="0">
              <a:spcBef>
                <a:spcPts val="0"/>
              </a:spcBef>
              <a:spcAft>
                <a:spcPts val="0"/>
              </a:spcAft>
              <a:buNone/>
            </a:pPr>
            <a:endParaRPr dirty="0"/>
          </a:p>
        </p:txBody>
      </p:sp>
      <p:sp>
        <p:nvSpPr>
          <p:cNvPr id="164" name="Google Shape;1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Ici, on observe que la plus grande part d’utilisation des principales céréales dans le monde est liée à la consommation animale.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Des deux graphiques précédents, et au regard de la disponibilité végétale suffisante à nourrir la planète, on peut déduire que la production d’alimentation d’origine animale constitue un déséquilibre de consommation dans le sens où cette nourriture pour animaux (les céréales) pourrait être utilisée pour nourrir une population en sous nutrition.</a:t>
            </a:r>
            <a:endParaRPr dirty="0"/>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Essayons maintenant d’avoir un regard par pays.</a:t>
            </a:r>
          </a:p>
          <a:p>
            <a:pPr marL="0" lvl="0" indent="0" algn="l" rtl="0">
              <a:spcBef>
                <a:spcPts val="0"/>
              </a:spcBef>
              <a:spcAft>
                <a:spcPts val="0"/>
              </a:spcAft>
              <a:buNone/>
            </a:pPr>
            <a:r>
              <a:rPr lang="fr-FR" dirty="0"/>
              <a:t>Dans un premier temps, si on regarde les 10 pays ayant le taux de sous-nutrition le plus élevé en 2017, on observe que Haïti et la Corée du Nord frôlaient les 50% de personnes en sous nutrition.</a:t>
            </a:r>
            <a:endParaRPr dirty="0"/>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17"/>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7" name="Google Shape;17;p17"/>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a:endParaRPr/>
          </a:p>
        </p:txBody>
      </p:sp>
      <p:sp>
        <p:nvSpPr>
          <p:cNvPr id="19" name="Google Shape;19;p1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panoramique avec légende">
  <p:cSld name="Image panoramique avec légende">
    <p:spTree>
      <p:nvGrpSpPr>
        <p:cNvPr id="1" name="Shape 79"/>
        <p:cNvGrpSpPr/>
        <p:nvPr/>
      </p:nvGrpSpPr>
      <p:grpSpPr>
        <a:xfrm>
          <a:off x="0" y="0"/>
          <a:ext cx="0" cy="0"/>
          <a:chOff x="0" y="0"/>
          <a:chExt cx="0" cy="0"/>
        </a:xfrm>
      </p:grpSpPr>
      <p:sp>
        <p:nvSpPr>
          <p:cNvPr id="80" name="Google Shape;80;p26"/>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82" name="Google Shape;82;p26"/>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83" name="Google Shape;83;p2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tion avec légende">
  <p:cSld name="Citation avec légende">
    <p:spTree>
      <p:nvGrpSpPr>
        <p:cNvPr id="1" name="Shape 86"/>
        <p:cNvGrpSpPr/>
        <p:nvPr/>
      </p:nvGrpSpPr>
      <p:grpSpPr>
        <a:xfrm>
          <a:off x="0" y="0"/>
          <a:ext cx="0" cy="0"/>
          <a:chOff x="0" y="0"/>
          <a:chExt cx="0" cy="0"/>
        </a:xfrm>
      </p:grpSpPr>
      <p:sp>
        <p:nvSpPr>
          <p:cNvPr id="87" name="Google Shape;87;p27"/>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8" name="Google Shape;88;p27"/>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200"/>
              <a:buFont typeface="Century Gothic"/>
              <a:buNone/>
              <a:defRPr sz="4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90" name="Google Shape;90;p27"/>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1" name="Google Shape;91;p2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te de nom">
  <p:cSld name="Carte de nom">
    <p:spTree>
      <p:nvGrpSpPr>
        <p:cNvPr id="1" name="Shape 94"/>
        <p:cNvGrpSpPr/>
        <p:nvPr/>
      </p:nvGrpSpPr>
      <p:grpSpPr>
        <a:xfrm>
          <a:off x="0" y="0"/>
          <a:ext cx="0" cy="0"/>
          <a:chOff x="0" y="0"/>
          <a:chExt cx="0" cy="0"/>
        </a:xfrm>
      </p:grpSpPr>
      <p:sp>
        <p:nvSpPr>
          <p:cNvPr id="95" name="Google Shape;95;p28"/>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6" name="Google Shape;96;p28"/>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8"/>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8" name="Google Shape;98;p2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01"/>
        <p:cNvGrpSpPr/>
        <p:nvPr/>
      </p:nvGrpSpPr>
      <p:grpSpPr>
        <a:xfrm>
          <a:off x="0" y="0"/>
          <a:ext cx="0" cy="0"/>
          <a:chOff x="0" y="0"/>
          <a:chExt cx="0" cy="0"/>
        </a:xfrm>
      </p:grpSpPr>
      <p:sp>
        <p:nvSpPr>
          <p:cNvPr id="102" name="Google Shape;102;p29"/>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3" name="Google Shape;103;p2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5" name="Google Shape;105;p2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08"/>
        <p:cNvGrpSpPr/>
        <p:nvPr/>
      </p:nvGrpSpPr>
      <p:grpSpPr>
        <a:xfrm>
          <a:off x="0" y="0"/>
          <a:ext cx="0" cy="0"/>
          <a:chOff x="0" y="0"/>
          <a:chExt cx="0" cy="0"/>
        </a:xfrm>
      </p:grpSpPr>
      <p:sp>
        <p:nvSpPr>
          <p:cNvPr id="109" name="Google Shape;109;p30"/>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10" name="Google Shape;110;p30"/>
          <p:cNvSpPr txBox="1">
            <a:spLocks noGrp="1"/>
          </p:cNvSpPr>
          <p:nvPr>
            <p:ph type="title"/>
          </p:nvPr>
        </p:nvSpPr>
        <p:spPr>
          <a:xfrm rot="5400000">
            <a:off x="6863536"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12" name="Google Shape;112;p3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2"/>
        <p:cNvGrpSpPr/>
        <p:nvPr/>
      </p:nvGrpSpPr>
      <p:grpSpPr>
        <a:xfrm>
          <a:off x="0" y="0"/>
          <a:ext cx="0" cy="0"/>
          <a:chOff x="0" y="0"/>
          <a:chExt cx="0" cy="0"/>
        </a:xfrm>
      </p:grpSpPr>
      <p:sp>
        <p:nvSpPr>
          <p:cNvPr id="23" name="Google Shape;23;p18"/>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4" name="Google Shape;24;p1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26" name="Google Shape;26;p1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tête de section" type="secHead">
  <p:cSld name="SECTION_HEADER">
    <p:spTree>
      <p:nvGrpSpPr>
        <p:cNvPr id="1" name="Shape 29"/>
        <p:cNvGrpSpPr/>
        <p:nvPr/>
      </p:nvGrpSpPr>
      <p:grpSpPr>
        <a:xfrm>
          <a:off x="0" y="0"/>
          <a:ext cx="0" cy="0"/>
          <a:chOff x="0" y="0"/>
          <a:chExt cx="0" cy="0"/>
        </a:xfrm>
      </p:grpSpPr>
      <p:sp>
        <p:nvSpPr>
          <p:cNvPr id="30" name="Google Shape;30;p19"/>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 name="Google Shape;31;p19"/>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spcBef>
                <a:spcPts val="0"/>
              </a:spcBef>
              <a:spcAft>
                <a:spcPts val="0"/>
              </a:spcAft>
              <a:buClr>
                <a:srgbClr val="FEFEFE"/>
              </a:buClr>
              <a:buSzPts val="4800"/>
              <a:buFont typeface="Century Gothic"/>
              <a:buNone/>
              <a:defRPr sz="48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33" name="Google Shape;33;p1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6"/>
        <p:cNvGrpSpPr/>
        <p:nvPr/>
      </p:nvGrpSpPr>
      <p:grpSpPr>
        <a:xfrm>
          <a:off x="0" y="0"/>
          <a:ext cx="0" cy="0"/>
          <a:chOff x="0" y="0"/>
          <a:chExt cx="0" cy="0"/>
        </a:xfrm>
      </p:grpSpPr>
      <p:sp>
        <p:nvSpPr>
          <p:cNvPr id="37" name="Google Shape;37;p20"/>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8" name="Google Shape;38;p2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0" name="Google Shape;40;p20"/>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1" name="Google Shape;41;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Google Shape;45;p21"/>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6" name="Google Shape;46;p2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48" name="Google Shape;48;p21"/>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9" name="Google Shape;49;p21"/>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50" name="Google Shape;50;p21"/>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51" name="Google Shape;51;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uniquement" type="titleOnly">
  <p:cSld name="TITLE_ONLY">
    <p:spTree>
      <p:nvGrpSpPr>
        <p:cNvPr id="1" name="Shape 54"/>
        <p:cNvGrpSpPr/>
        <p:nvPr/>
      </p:nvGrpSpPr>
      <p:grpSpPr>
        <a:xfrm>
          <a:off x="0" y="0"/>
          <a:ext cx="0" cy="0"/>
          <a:chOff x="0" y="0"/>
          <a:chExt cx="0" cy="0"/>
        </a:xfrm>
      </p:grpSpPr>
      <p:sp>
        <p:nvSpPr>
          <p:cNvPr id="55" name="Google Shape;55;p2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6" name="Google Shape;56;p2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60"/>
        <p:cNvGrpSpPr/>
        <p:nvPr/>
      </p:nvGrpSpPr>
      <p:grpSpPr>
        <a:xfrm>
          <a:off x="0" y="0"/>
          <a:ext cx="0" cy="0"/>
          <a:chOff x="0" y="0"/>
          <a:chExt cx="0" cy="0"/>
        </a:xfrm>
      </p:grpSpPr>
      <p:sp>
        <p:nvSpPr>
          <p:cNvPr id="61" name="Google Shape;61;p2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64"/>
        <p:cNvGrpSpPr/>
        <p:nvPr/>
      </p:nvGrpSpPr>
      <p:grpSpPr>
        <a:xfrm>
          <a:off x="0" y="0"/>
          <a:ext cx="0" cy="0"/>
          <a:chOff x="0" y="0"/>
          <a:chExt cx="0" cy="0"/>
        </a:xfrm>
      </p:grpSpPr>
      <p:sp>
        <p:nvSpPr>
          <p:cNvPr id="65" name="Google Shape;65;p24"/>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6" name="Google Shape;66;p24"/>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2000"/>
              <a:buFont typeface="Century Gothic"/>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8" name="Google Shape;68;p24"/>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80"/>
              </a:spcBef>
              <a:spcAft>
                <a:spcPts val="0"/>
              </a:spcAft>
              <a:buSzPts val="1400"/>
              <a:buNone/>
              <a:defRPr sz="14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69" name="Google Shape;69;p2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p:spPr>
      </p:sp>
      <p:sp>
        <p:nvSpPr>
          <p:cNvPr id="75" name="Google Shape;75;p25"/>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6" name="Google Shape;76;p25"/>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 name="Google Shape;11;p16"/>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1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1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9"/>
        <p:cNvGrpSpPr/>
        <p:nvPr/>
      </p:nvGrpSpPr>
      <p:grpSpPr>
        <a:xfrm>
          <a:off x="0" y="0"/>
          <a:ext cx="0" cy="0"/>
          <a:chOff x="0" y="0"/>
          <a:chExt cx="0" cy="0"/>
        </a:xfrm>
      </p:grpSpPr>
      <p:sp>
        <p:nvSpPr>
          <p:cNvPr id="120" name="Google Shape;120;p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panose="020B0502020202020204" pitchFamily="34" charset="0"/>
              <a:ea typeface="Century Gothic"/>
              <a:cs typeface="Century Gothic"/>
              <a:sym typeface="Century Gothic"/>
            </a:endParaRPr>
          </a:p>
        </p:txBody>
      </p:sp>
      <p:sp>
        <p:nvSpPr>
          <p:cNvPr id="121" name="Google Shape;121;p1"/>
          <p:cNvSpPr/>
          <p:nvPr/>
        </p:nvSpPr>
        <p:spPr>
          <a:xfrm rot="-5400000">
            <a:off x="-650724" y="650724"/>
            <a:ext cx="6858000" cy="5556552"/>
          </a:xfrm>
          <a:custGeom>
            <a:avLst/>
            <a:gdLst/>
            <a:ahLst/>
            <a:cxnLst/>
            <a:rect l="l" t="t" r="r" b="b"/>
            <a:pathLst>
              <a:path w="6858000" h="5556552" extrusionOk="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22" name="Google Shape;122;p1"/>
          <p:cNvSpPr txBox="1">
            <a:spLocks noGrp="1"/>
          </p:cNvSpPr>
          <p:nvPr>
            <p:ph type="subTitle" idx="1"/>
          </p:nvPr>
        </p:nvSpPr>
        <p:spPr>
          <a:xfrm>
            <a:off x="643466" y="2281574"/>
            <a:ext cx="3994015" cy="229485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2800"/>
              <a:buNone/>
            </a:pPr>
            <a:r>
              <a:rPr lang="fr-FR" sz="2800" dirty="0">
                <a:latin typeface="Century Gothic" panose="020B0502020202020204" pitchFamily="34" charset="0"/>
              </a:rPr>
              <a:t>Julien </a:t>
            </a:r>
            <a:r>
              <a:rPr lang="fr-FR" sz="2800" dirty="0" err="1">
                <a:latin typeface="Century Gothic" panose="020B0502020202020204" pitchFamily="34" charset="0"/>
              </a:rPr>
              <a:t>Laole</a:t>
            </a:r>
            <a:endParaRPr sz="2800" dirty="0">
              <a:latin typeface="Century Gothic" panose="020B0502020202020204" pitchFamily="34" charset="0"/>
            </a:endParaRPr>
          </a:p>
          <a:p>
            <a:pPr marL="0" lvl="0" indent="0" algn="ctr" rtl="0">
              <a:spcBef>
                <a:spcPts val="1160"/>
              </a:spcBef>
              <a:spcAft>
                <a:spcPts val="0"/>
              </a:spcAft>
              <a:buSzPts val="2800"/>
              <a:buNone/>
            </a:pPr>
            <a:r>
              <a:rPr lang="fr-FR" sz="2800" dirty="0">
                <a:latin typeface="Century Gothic" panose="020B0502020202020204" pitchFamily="34" charset="0"/>
              </a:rPr>
              <a:t>FAO</a:t>
            </a:r>
            <a:endParaRPr dirty="0">
              <a:latin typeface="Century Gothic" panose="020B0502020202020204" pitchFamily="34" charset="0"/>
            </a:endParaRPr>
          </a:p>
        </p:txBody>
      </p:sp>
      <p:sp>
        <p:nvSpPr>
          <p:cNvPr id="123" name="Google Shape;123;p1"/>
          <p:cNvSpPr txBox="1">
            <a:spLocks noGrp="1"/>
          </p:cNvSpPr>
          <p:nvPr>
            <p:ph type="ctrTitle"/>
          </p:nvPr>
        </p:nvSpPr>
        <p:spPr>
          <a:xfrm>
            <a:off x="5803899" y="122751"/>
            <a:ext cx="5452533" cy="33062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EFEFE"/>
              </a:buClr>
              <a:buSzPts val="4400"/>
              <a:buFont typeface="Century Gothic"/>
              <a:buNone/>
            </a:pPr>
            <a:r>
              <a:rPr lang="fr-FR" sz="4400" dirty="0">
                <a:latin typeface="Century Gothic" panose="020B0502020202020204" pitchFamily="34" charset="0"/>
              </a:rPr>
              <a:t>Étude sur l’alimentation dans le monde</a:t>
            </a:r>
            <a:endParaRPr dirty="0">
              <a:latin typeface="Century Gothic" panose="020B0502020202020204" pitchFamily="34" charset="0"/>
            </a:endParaRPr>
          </a:p>
        </p:txBody>
      </p:sp>
      <p:pic>
        <p:nvPicPr>
          <p:cNvPr id="3" name="Image 2">
            <a:extLst>
              <a:ext uri="{FF2B5EF4-FFF2-40B4-BE49-F238E27FC236}">
                <a16:creationId xmlns:a16="http://schemas.microsoft.com/office/drawing/2014/main" id="{573F01E0-8563-A6D9-8523-9D30B853680E}"/>
              </a:ext>
            </a:extLst>
          </p:cNvPr>
          <p:cNvPicPr>
            <a:picLocks noChangeAspect="1"/>
          </p:cNvPicPr>
          <p:nvPr/>
        </p:nvPicPr>
        <p:blipFill>
          <a:blip r:embed="rId3"/>
          <a:stretch>
            <a:fillRect/>
          </a:stretch>
        </p:blipFill>
        <p:spPr>
          <a:xfrm>
            <a:off x="7046490" y="3429000"/>
            <a:ext cx="5145510" cy="3429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7) Liste des 10 pays qui ont le plus bénéficié de l’aide alimentaire entre 2013 et 2016</a:t>
            </a:r>
            <a:endParaRPr dirty="0"/>
          </a:p>
        </p:txBody>
      </p:sp>
      <p:sp>
        <p:nvSpPr>
          <p:cNvPr id="189" name="Google Shape;189;p10"/>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dirty="0"/>
          </a:p>
        </p:txBody>
      </p:sp>
      <p:pic>
        <p:nvPicPr>
          <p:cNvPr id="5" name="Image 4">
            <a:extLst>
              <a:ext uri="{FF2B5EF4-FFF2-40B4-BE49-F238E27FC236}">
                <a16:creationId xmlns:a16="http://schemas.microsoft.com/office/drawing/2014/main" id="{0155FBDC-5C81-0368-7333-F35ABEF600F3}"/>
              </a:ext>
            </a:extLst>
          </p:cNvPr>
          <p:cNvPicPr>
            <a:picLocks noChangeAspect="1"/>
          </p:cNvPicPr>
          <p:nvPr/>
        </p:nvPicPr>
        <p:blipFill>
          <a:blip r:embed="rId3"/>
          <a:stretch>
            <a:fillRect/>
          </a:stretch>
        </p:blipFill>
        <p:spPr>
          <a:xfrm>
            <a:off x="2322945" y="2222287"/>
            <a:ext cx="7546109" cy="4475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233f607d43_0_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8) Évolution de l’aide alimentaire pour les 5 pays qui en ont le plus bénéficié entre 2013 et 2016</a:t>
            </a:r>
            <a:endParaRPr dirty="0"/>
          </a:p>
        </p:txBody>
      </p:sp>
      <p:sp>
        <p:nvSpPr>
          <p:cNvPr id="196" name="Google Shape;196;g2233f607d43_0_0"/>
          <p:cNvSpPr txBox="1">
            <a:spLocks noGrp="1"/>
          </p:cNvSpPr>
          <p:nvPr>
            <p:ph type="body" idx="1"/>
          </p:nvPr>
        </p:nvSpPr>
        <p:spPr>
          <a:xfrm>
            <a:off x="818712" y="2222287"/>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dirty="0"/>
          </a:p>
        </p:txBody>
      </p:sp>
      <p:pic>
        <p:nvPicPr>
          <p:cNvPr id="3" name="Image 2">
            <a:extLst>
              <a:ext uri="{FF2B5EF4-FFF2-40B4-BE49-F238E27FC236}">
                <a16:creationId xmlns:a16="http://schemas.microsoft.com/office/drawing/2014/main" id="{7FACD457-A065-BFD5-9E1A-711708C4DE91}"/>
              </a:ext>
            </a:extLst>
          </p:cNvPr>
          <p:cNvPicPr>
            <a:picLocks noChangeAspect="1"/>
          </p:cNvPicPr>
          <p:nvPr/>
        </p:nvPicPr>
        <p:blipFill>
          <a:blip r:embed="rId3"/>
          <a:stretch>
            <a:fillRect/>
          </a:stretch>
        </p:blipFill>
        <p:spPr>
          <a:xfrm>
            <a:off x="2965041" y="2224564"/>
            <a:ext cx="6261918" cy="44389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9) Liste des 10 pays qui ont la plus forte disponibilité alimentaire par habitant</a:t>
            </a:r>
            <a:endParaRPr sz="3200" dirty="0"/>
          </a:p>
        </p:txBody>
      </p:sp>
      <p:sp>
        <p:nvSpPr>
          <p:cNvPr id="203" name="Google Shape;203;p11"/>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dirty="0"/>
          </a:p>
        </p:txBody>
      </p:sp>
      <p:pic>
        <p:nvPicPr>
          <p:cNvPr id="8" name="Image 7">
            <a:extLst>
              <a:ext uri="{FF2B5EF4-FFF2-40B4-BE49-F238E27FC236}">
                <a16:creationId xmlns:a16="http://schemas.microsoft.com/office/drawing/2014/main" id="{F9C71768-F9E2-D0FB-5BAB-386D3C13EA53}"/>
              </a:ext>
            </a:extLst>
          </p:cNvPr>
          <p:cNvPicPr>
            <a:picLocks noChangeAspect="1"/>
          </p:cNvPicPr>
          <p:nvPr/>
        </p:nvPicPr>
        <p:blipFill>
          <a:blip r:embed="rId3"/>
          <a:stretch>
            <a:fillRect/>
          </a:stretch>
        </p:blipFill>
        <p:spPr>
          <a:xfrm>
            <a:off x="2539999" y="2222287"/>
            <a:ext cx="7112000" cy="4610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9) Liste des 10 pays qui ont la plus faible disponibilité alimentaire par habitant</a:t>
            </a:r>
            <a:endParaRPr dirty="0"/>
          </a:p>
        </p:txBody>
      </p:sp>
      <p:sp>
        <p:nvSpPr>
          <p:cNvPr id="210" name="Google Shape;210;p12"/>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a:p>
        </p:txBody>
      </p:sp>
      <p:pic>
        <p:nvPicPr>
          <p:cNvPr id="10" name="Image 9">
            <a:extLst>
              <a:ext uri="{FF2B5EF4-FFF2-40B4-BE49-F238E27FC236}">
                <a16:creationId xmlns:a16="http://schemas.microsoft.com/office/drawing/2014/main" id="{5E86D0CA-2919-10A5-4B81-6CBD97110821}"/>
              </a:ext>
            </a:extLst>
          </p:cNvPr>
          <p:cNvPicPr>
            <a:picLocks noChangeAspect="1"/>
          </p:cNvPicPr>
          <p:nvPr/>
        </p:nvPicPr>
        <p:blipFill>
          <a:blip r:embed="rId3"/>
          <a:stretch>
            <a:fillRect/>
          </a:stretch>
        </p:blipFill>
        <p:spPr>
          <a:xfrm>
            <a:off x="1994582" y="2222287"/>
            <a:ext cx="8202834" cy="45396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10) Étude sur le manioc en Thaïlande</a:t>
            </a:r>
            <a:endParaRPr dirty="0"/>
          </a:p>
        </p:txBody>
      </p:sp>
      <p:sp>
        <p:nvSpPr>
          <p:cNvPr id="217" name="Google Shape;217;p13"/>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indent="0">
              <a:spcBef>
                <a:spcPts val="0"/>
              </a:spcBef>
              <a:buNone/>
            </a:pPr>
            <a:r>
              <a:rPr lang="fr-FR" dirty="0"/>
              <a:t>Disponibilité alimentaire 2785 kcal/jour/personne</a:t>
            </a:r>
          </a:p>
          <a:p>
            <a:pPr marL="0" indent="0">
              <a:spcBef>
                <a:spcPts val="0"/>
              </a:spcBef>
              <a:buNone/>
            </a:pPr>
            <a:endParaRPr lang="fr-FR" dirty="0"/>
          </a:p>
          <a:p>
            <a:pPr marL="0" indent="0">
              <a:spcBef>
                <a:spcPts val="0"/>
              </a:spcBef>
              <a:buNone/>
            </a:pPr>
            <a:r>
              <a:rPr lang="fr-FR" dirty="0"/>
              <a:t>Proportion de production allouée au manioc : 15%</a:t>
            </a:r>
          </a:p>
          <a:p>
            <a:pPr marL="0" indent="0">
              <a:spcBef>
                <a:spcPts val="0"/>
              </a:spcBef>
              <a:buNone/>
            </a:pPr>
            <a:endParaRPr lang="fr-FR" dirty="0"/>
          </a:p>
          <a:p>
            <a:pPr marL="0" lvl="0" indent="0" algn="l" rtl="0">
              <a:spcBef>
                <a:spcPts val="0"/>
              </a:spcBef>
              <a:spcAft>
                <a:spcPts val="0"/>
              </a:spcAft>
              <a:buSzPts val="1800"/>
              <a:buNone/>
            </a:pPr>
            <a:r>
              <a:rPr lang="fr-FR" dirty="0"/>
              <a:t>83% de la production de manioc exportée</a:t>
            </a:r>
          </a:p>
          <a:p>
            <a:pPr marL="0" lvl="0" indent="0" algn="l" rtl="0">
              <a:spcBef>
                <a:spcPts val="0"/>
              </a:spcBef>
              <a:spcAft>
                <a:spcPts val="0"/>
              </a:spcAft>
              <a:buSzPts val="1800"/>
              <a:buNone/>
            </a:pPr>
            <a:endParaRPr lang="fr-FR" dirty="0"/>
          </a:p>
          <a:p>
            <a:pPr marL="0" indent="0">
              <a:spcBef>
                <a:spcPts val="0"/>
              </a:spcBef>
              <a:buNone/>
            </a:pPr>
            <a:r>
              <a:rPr lang="fr-FR" dirty="0"/>
              <a:t>9% des Thaïlandais en sous nutrition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sz="3200" dirty="0"/>
              <a:t>11) Analyses complémentaires</a:t>
            </a:r>
            <a:endParaRPr sz="3200" dirty="0"/>
          </a:p>
        </p:txBody>
      </p:sp>
      <p:sp>
        <p:nvSpPr>
          <p:cNvPr id="224" name="Google Shape;224;p14"/>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228600" algn="l" rtl="0">
              <a:spcBef>
                <a:spcPts val="0"/>
              </a:spcBef>
              <a:spcAft>
                <a:spcPts val="0"/>
              </a:spcAft>
              <a:buSzPts val="1800"/>
              <a:buNone/>
            </a:pPr>
            <a:r>
              <a:rPr lang="fr-FR" dirty="0"/>
              <a:t>Cas des Etats-Unis :</a:t>
            </a:r>
          </a:p>
          <a:p>
            <a:pPr marL="342900" lvl="0" indent="-228600" algn="l" rtl="0">
              <a:spcBef>
                <a:spcPts val="0"/>
              </a:spcBef>
              <a:spcAft>
                <a:spcPts val="0"/>
              </a:spcAft>
              <a:buSzPts val="1800"/>
              <a:buNone/>
            </a:pPr>
            <a:endParaRPr lang="fr-FR" dirty="0"/>
          </a:p>
          <a:p>
            <a:pPr marL="342900" lvl="0" indent="-228600" algn="ctr" rtl="0">
              <a:spcBef>
                <a:spcPts val="0"/>
              </a:spcBef>
              <a:spcAft>
                <a:spcPts val="0"/>
              </a:spcAft>
              <a:buSzPts val="1800"/>
              <a:buNone/>
            </a:pPr>
            <a:r>
              <a:rPr lang="fr-FR" dirty="0"/>
              <a:t>10% de la production d’origine animale des Etats-Unis</a:t>
            </a:r>
          </a:p>
          <a:p>
            <a:pPr marL="342900" lvl="0" indent="-228600" algn="ctr" rtl="0">
              <a:spcBef>
                <a:spcPts val="0"/>
              </a:spcBef>
              <a:spcAft>
                <a:spcPts val="0"/>
              </a:spcAft>
              <a:buSzPts val="1800"/>
              <a:buNone/>
            </a:pPr>
            <a:r>
              <a:rPr lang="fr-FR" dirty="0"/>
              <a:t>=</a:t>
            </a:r>
          </a:p>
          <a:p>
            <a:pPr marL="342900" lvl="0" indent="-228600" algn="ctr" rtl="0">
              <a:spcBef>
                <a:spcPts val="0"/>
              </a:spcBef>
              <a:spcAft>
                <a:spcPts val="0"/>
              </a:spcAft>
              <a:buSzPts val="1800"/>
              <a:buNone/>
            </a:pPr>
            <a:r>
              <a:rPr lang="fr-FR" dirty="0"/>
              <a:t>15 milliards de tonnes de céréales</a:t>
            </a:r>
          </a:p>
          <a:p>
            <a:pPr marL="342900" lvl="0" indent="-228600" algn="ctr" rtl="0">
              <a:spcBef>
                <a:spcPts val="0"/>
              </a:spcBef>
              <a:spcAft>
                <a:spcPts val="0"/>
              </a:spcAft>
              <a:buSzPts val="1800"/>
              <a:buNone/>
            </a:pPr>
            <a:r>
              <a:rPr lang="fr-FR" dirty="0"/>
              <a:t>=</a:t>
            </a:r>
          </a:p>
          <a:p>
            <a:pPr marL="342900" lvl="0" indent="-228600" algn="ctr" rtl="0">
              <a:spcBef>
                <a:spcPts val="0"/>
              </a:spcBef>
              <a:spcAft>
                <a:spcPts val="0"/>
              </a:spcAft>
              <a:buSzPts val="1800"/>
              <a:buNone/>
            </a:pPr>
            <a:r>
              <a:rPr lang="fr-FR" dirty="0"/>
              <a:t>Production de la Turquie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AB700-E7A4-EBC4-EA36-78F0F6C15A9D}"/>
              </a:ext>
            </a:extLst>
          </p:cNvPr>
          <p:cNvSpPr>
            <a:spLocks noGrp="1"/>
          </p:cNvSpPr>
          <p:nvPr>
            <p:ph type="title"/>
          </p:nvPr>
        </p:nvSpPr>
        <p:spPr/>
        <p:txBody>
          <a:bodyPr/>
          <a:lstStyle/>
          <a:p>
            <a:r>
              <a:rPr lang="fr-FR" sz="3200" dirty="0"/>
              <a:t>11) Analyses complémentaires</a:t>
            </a:r>
          </a:p>
        </p:txBody>
      </p:sp>
      <p:sp>
        <p:nvSpPr>
          <p:cNvPr id="3" name="Espace réservé du texte 2">
            <a:extLst>
              <a:ext uri="{FF2B5EF4-FFF2-40B4-BE49-F238E27FC236}">
                <a16:creationId xmlns:a16="http://schemas.microsoft.com/office/drawing/2014/main" id="{03DF4263-0F13-CC84-CF69-B33131CF44EC}"/>
              </a:ext>
            </a:extLst>
          </p:cNvPr>
          <p:cNvSpPr>
            <a:spLocks noGrp="1"/>
          </p:cNvSpPr>
          <p:nvPr>
            <p:ph type="body" idx="1"/>
          </p:nvPr>
        </p:nvSpPr>
        <p:spPr/>
        <p:txBody>
          <a:bodyPr/>
          <a:lstStyle/>
          <a:p>
            <a:pPr marL="114300" indent="0">
              <a:buNone/>
            </a:pPr>
            <a:r>
              <a:rPr lang="fr-FR" dirty="0"/>
              <a:t>Autre cas, la Chine :</a:t>
            </a:r>
          </a:p>
          <a:p>
            <a:pPr marL="114300" indent="0">
              <a:buNone/>
            </a:pPr>
            <a:endParaRPr lang="fr-FR" dirty="0"/>
          </a:p>
          <a:p>
            <a:pPr marL="114300" indent="0" algn="ctr">
              <a:buNone/>
            </a:pPr>
            <a:r>
              <a:rPr lang="fr-FR" dirty="0"/>
              <a:t>La perte de nourriture de la chine : 90 milliards de tonnes </a:t>
            </a:r>
          </a:p>
          <a:p>
            <a:pPr marL="114300" indent="0" algn="ctr">
              <a:buNone/>
            </a:pPr>
            <a:r>
              <a:rPr lang="fr-FR" dirty="0"/>
              <a:t>=</a:t>
            </a:r>
          </a:p>
          <a:p>
            <a:pPr marL="114300" indent="0" algn="ctr">
              <a:buNone/>
            </a:pPr>
            <a:r>
              <a:rPr lang="fr-FR" dirty="0"/>
              <a:t>Production de la Pologne</a:t>
            </a:r>
          </a:p>
        </p:txBody>
      </p:sp>
    </p:spTree>
    <p:extLst>
      <p:ext uri="{BB962C8B-B14F-4D97-AF65-F5344CB8AC3E}">
        <p14:creationId xmlns:p14="http://schemas.microsoft.com/office/powerpoint/2010/main" val="75905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dirty="0"/>
              <a:t>Conclusion</a:t>
            </a:r>
            <a:endParaRPr dirty="0"/>
          </a:p>
        </p:txBody>
      </p:sp>
      <p:sp>
        <p:nvSpPr>
          <p:cNvPr id="231" name="Google Shape;231;p1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114300" indent="0">
              <a:spcBef>
                <a:spcPts val="0"/>
              </a:spcBef>
              <a:buNone/>
            </a:pPr>
            <a:endParaRPr lang="fr-FR" dirty="0"/>
          </a:p>
        </p:txBody>
      </p:sp>
      <p:sp>
        <p:nvSpPr>
          <p:cNvPr id="2" name="Rectangle 1">
            <a:extLst>
              <a:ext uri="{FF2B5EF4-FFF2-40B4-BE49-F238E27FC236}">
                <a16:creationId xmlns:a16="http://schemas.microsoft.com/office/drawing/2014/main" id="{3C0AD946-A796-FF39-917A-A13A38B6419B}"/>
              </a:ext>
            </a:extLst>
          </p:cNvPr>
          <p:cNvSpPr/>
          <p:nvPr/>
        </p:nvSpPr>
        <p:spPr>
          <a:xfrm>
            <a:off x="810000" y="2658918"/>
            <a:ext cx="3435927" cy="1540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0"/>
              </a:spcBef>
            </a:pPr>
            <a:r>
              <a:rPr lang="fr-FR" sz="2000" dirty="0"/>
              <a:t>Pays touchés</a:t>
            </a:r>
          </a:p>
          <a:p>
            <a:pPr>
              <a:spcBef>
                <a:spcPts val="0"/>
              </a:spcBef>
              <a:buFont typeface="Arial" panose="020B0604020202020204" pitchFamily="34" charset="0"/>
              <a:buChar char="•"/>
            </a:pPr>
            <a:endParaRPr lang="fr-FR" dirty="0"/>
          </a:p>
          <a:p>
            <a:pPr>
              <a:spcBef>
                <a:spcPts val="0"/>
              </a:spcBef>
              <a:buFont typeface="Arial" panose="020B0604020202020204" pitchFamily="34" charset="0"/>
              <a:buChar char="•"/>
            </a:pPr>
            <a:r>
              <a:rPr lang="fr-FR" dirty="0"/>
              <a:t>Guerre</a:t>
            </a:r>
          </a:p>
          <a:p>
            <a:pPr>
              <a:spcBef>
                <a:spcPts val="0"/>
              </a:spcBef>
              <a:buFont typeface="Arial" panose="020B0604020202020204" pitchFamily="34" charset="0"/>
              <a:buChar char="•"/>
            </a:pPr>
            <a:r>
              <a:rPr lang="fr-FR" dirty="0"/>
              <a:t>Changements climatiques</a:t>
            </a:r>
          </a:p>
          <a:p>
            <a:pPr>
              <a:spcBef>
                <a:spcPts val="0"/>
              </a:spcBef>
              <a:buFont typeface="Arial" panose="020B0604020202020204" pitchFamily="34" charset="0"/>
              <a:buChar char="•"/>
            </a:pPr>
            <a:r>
              <a:rPr lang="fr-FR" dirty="0"/>
              <a:t>Décisions politiques (Thaïlande)</a:t>
            </a:r>
          </a:p>
          <a:p>
            <a:pPr algn="ctr"/>
            <a:endParaRPr lang="fr-FR" dirty="0"/>
          </a:p>
        </p:txBody>
      </p:sp>
      <p:sp>
        <p:nvSpPr>
          <p:cNvPr id="3" name="Rectangle 2">
            <a:extLst>
              <a:ext uri="{FF2B5EF4-FFF2-40B4-BE49-F238E27FC236}">
                <a16:creationId xmlns:a16="http://schemas.microsoft.com/office/drawing/2014/main" id="{B90A50CE-3356-F84D-781B-85C746118CA4}"/>
              </a:ext>
            </a:extLst>
          </p:cNvPr>
          <p:cNvSpPr/>
          <p:nvPr/>
        </p:nvSpPr>
        <p:spPr>
          <a:xfrm>
            <a:off x="7583419" y="4199082"/>
            <a:ext cx="3435927" cy="1540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fr-FR" sz="2000" dirty="0"/>
              <a:t>Pays producteurs</a:t>
            </a:r>
          </a:p>
          <a:p>
            <a:endParaRPr lang="fr-FR" dirty="0"/>
          </a:p>
          <a:p>
            <a:pPr marL="285750" indent="-285750">
              <a:buFont typeface="Arial" panose="020B0604020202020204" pitchFamily="34" charset="0"/>
              <a:buChar char="•"/>
            </a:pPr>
            <a:r>
              <a:rPr lang="fr-FR" dirty="0"/>
              <a:t>Gaspillage</a:t>
            </a:r>
          </a:p>
          <a:p>
            <a:pPr marL="285750" indent="-285750">
              <a:buFont typeface="Arial" panose="020B0604020202020204" pitchFamily="34" charset="0"/>
              <a:buChar char="•"/>
            </a:pPr>
            <a:r>
              <a:rPr lang="fr-FR" dirty="0"/>
              <a:t>Mauvaise répartition des ressources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sz="3200" dirty="0"/>
              <a:t>Contexte</a:t>
            </a:r>
            <a:endParaRPr sz="3200" dirty="0"/>
          </a:p>
        </p:txBody>
      </p:sp>
      <p:sp>
        <p:nvSpPr>
          <p:cNvPr id="131" name="Google Shape;131;p2"/>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lvl="0" algn="l" rtl="0">
              <a:spcBef>
                <a:spcPts val="0"/>
              </a:spcBef>
              <a:spcAft>
                <a:spcPts val="0"/>
              </a:spcAft>
              <a:buSzPts val="1800"/>
              <a:buFontTx/>
              <a:buChar char="-"/>
            </a:pPr>
            <a:r>
              <a:rPr lang="fr-FR" dirty="0"/>
              <a:t>Etude sur l’alimentation</a:t>
            </a:r>
          </a:p>
          <a:p>
            <a:pPr lvl="0" algn="l" rtl="0">
              <a:spcBef>
                <a:spcPts val="0"/>
              </a:spcBef>
              <a:spcAft>
                <a:spcPts val="0"/>
              </a:spcAft>
              <a:buSzPts val="1800"/>
              <a:buFontTx/>
              <a:buChar char="-"/>
            </a:pPr>
            <a:r>
              <a:rPr lang="fr-FR" dirty="0"/>
              <a:t>Plus précisément la sous-nutrition dans le monde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sz="3200" dirty="0"/>
              <a:t>Méthodologie de l’analyse</a:t>
            </a:r>
            <a:endParaRPr sz="3200" dirty="0"/>
          </a:p>
        </p:txBody>
      </p:sp>
      <p:sp>
        <p:nvSpPr>
          <p:cNvPr id="138" name="Google Shape;138;p3"/>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lvl="0" algn="l" rtl="0">
              <a:spcBef>
                <a:spcPts val="0"/>
              </a:spcBef>
              <a:spcAft>
                <a:spcPts val="0"/>
              </a:spcAft>
              <a:buSzPts val="1800"/>
              <a:buFontTx/>
              <a:buChar char="-"/>
            </a:pPr>
            <a:r>
              <a:rPr lang="fr-FR" dirty="0"/>
              <a:t>4 jeux de données :</a:t>
            </a:r>
          </a:p>
          <a:p>
            <a:pPr lvl="1">
              <a:spcBef>
                <a:spcPts val="0"/>
              </a:spcBef>
              <a:buFontTx/>
              <a:buChar char="-"/>
            </a:pPr>
            <a:r>
              <a:rPr lang="fr-FR" dirty="0"/>
              <a:t>Population</a:t>
            </a:r>
          </a:p>
          <a:p>
            <a:pPr lvl="1">
              <a:spcBef>
                <a:spcPts val="0"/>
              </a:spcBef>
              <a:buFontTx/>
              <a:buChar char="-"/>
            </a:pPr>
            <a:r>
              <a:rPr lang="fr-FR" dirty="0"/>
              <a:t>Sous-nutrition</a:t>
            </a:r>
          </a:p>
          <a:p>
            <a:pPr lvl="1">
              <a:spcBef>
                <a:spcPts val="0"/>
              </a:spcBef>
              <a:buFontTx/>
              <a:buChar char="-"/>
            </a:pPr>
            <a:r>
              <a:rPr lang="fr-FR" dirty="0"/>
              <a:t>Aide alimentaire</a:t>
            </a:r>
          </a:p>
          <a:p>
            <a:pPr lvl="1">
              <a:spcBef>
                <a:spcPts val="0"/>
              </a:spcBef>
              <a:buFontTx/>
              <a:buChar char="-"/>
            </a:pPr>
            <a:r>
              <a:rPr lang="fr-FR" dirty="0"/>
              <a:t>Disponibilité alimentaire </a:t>
            </a:r>
          </a:p>
          <a:p>
            <a:pPr lvl="0" algn="l" rtl="0">
              <a:spcBef>
                <a:spcPts val="0"/>
              </a:spcBef>
              <a:spcAft>
                <a:spcPts val="0"/>
              </a:spcAft>
              <a:buSzPts val="1800"/>
              <a:buFontTx/>
              <a:buChar char="-"/>
            </a:pPr>
            <a:r>
              <a:rPr lang="fr-FR" dirty="0"/>
              <a:t>Etude basée sur 2017</a:t>
            </a:r>
          </a:p>
          <a:p>
            <a:pPr lvl="0" algn="l" rtl="0">
              <a:spcBef>
                <a:spcPts val="0"/>
              </a:spcBef>
              <a:spcAft>
                <a:spcPts val="0"/>
              </a:spcAft>
              <a:buSzPts val="1800"/>
              <a:buFontTx/>
              <a:buChar char="-"/>
            </a:pPr>
            <a:r>
              <a:rPr lang="fr-FR" dirty="0"/>
              <a:t>Aucune donnée à caractère personnel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1) Proportion de personnes en état de sous-nutrition en 2017</a:t>
            </a:r>
            <a:endParaRPr sz="3200" dirty="0"/>
          </a:p>
        </p:txBody>
      </p:sp>
      <p:sp>
        <p:nvSpPr>
          <p:cNvPr id="146" name="Google Shape;146;p4"/>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ctr" rtl="0">
              <a:spcBef>
                <a:spcPts val="0"/>
              </a:spcBef>
              <a:spcAft>
                <a:spcPts val="0"/>
              </a:spcAft>
              <a:buSzPts val="1800"/>
              <a:buNone/>
            </a:pPr>
            <a:r>
              <a:rPr lang="fr-FR" dirty="0"/>
              <a:t>7% de la population mondiale était en sous-nutrition</a:t>
            </a:r>
          </a:p>
          <a:p>
            <a:pPr marL="0" lvl="0" indent="0" algn="ctr" rtl="0">
              <a:spcBef>
                <a:spcPts val="0"/>
              </a:spcBef>
              <a:spcAft>
                <a:spcPts val="0"/>
              </a:spcAft>
              <a:buSzPts val="1800"/>
              <a:buNone/>
            </a:pPr>
            <a:r>
              <a:rPr lang="fr-FR" dirty="0"/>
              <a:t>=</a:t>
            </a:r>
          </a:p>
          <a:p>
            <a:pPr marL="0" lvl="0" indent="0" algn="ctr" rtl="0">
              <a:spcBef>
                <a:spcPts val="0"/>
              </a:spcBef>
              <a:spcAft>
                <a:spcPts val="0"/>
              </a:spcAft>
              <a:buSzPts val="1800"/>
              <a:buNone/>
            </a:pPr>
            <a:r>
              <a:rPr lang="fr-FR" dirty="0"/>
              <a:t>Equivalent à Etats-Unis + Pakistan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2) Nombre théorique de personnes qui pourraient être nourries en 2017</a:t>
            </a:r>
            <a:endParaRPr sz="3200" dirty="0"/>
          </a:p>
        </p:txBody>
      </p:sp>
      <p:sp>
        <p:nvSpPr>
          <p:cNvPr id="153" name="Google Shape;153;p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indent="0">
              <a:spcBef>
                <a:spcPts val="0"/>
              </a:spcBef>
              <a:buNone/>
            </a:pPr>
            <a:r>
              <a:rPr lang="fr-FR" dirty="0"/>
              <a:t>2200 kcal/jour </a:t>
            </a:r>
            <a:r>
              <a:rPr lang="fr-FR" dirty="0">
                <a:latin typeface="Century Gothic" panose="020B0502020202020204" pitchFamily="34" charset="0"/>
              </a:rPr>
              <a:t>→</a:t>
            </a:r>
            <a:r>
              <a:rPr lang="fr-FR" dirty="0"/>
              <a:t> 9,5 milliards de personnes pouvaient être nourries en 2017.</a:t>
            </a:r>
          </a:p>
          <a:p>
            <a:pPr marL="0" indent="0">
              <a:spcBef>
                <a:spcPts val="0"/>
              </a:spcBef>
              <a:buNone/>
            </a:pPr>
            <a:endParaRPr lang="fr-FR" dirty="0"/>
          </a:p>
          <a:p>
            <a:pPr marL="0" indent="0">
              <a:spcBef>
                <a:spcPts val="0"/>
              </a:spcBef>
              <a:buNone/>
            </a:pPr>
            <a:endParaRPr lang="fr-FR" dirty="0"/>
          </a:p>
          <a:p>
            <a:pPr marL="0" indent="0">
              <a:spcBef>
                <a:spcPts val="0"/>
              </a:spcBef>
              <a:buNone/>
            </a:pPr>
            <a:r>
              <a:rPr lang="fr-FR" dirty="0"/>
              <a:t>Population mondiale en 2017 </a:t>
            </a:r>
            <a:r>
              <a:rPr lang="fr-FR" dirty="0">
                <a:latin typeface="Century Gothic" panose="020B0502020202020204" pitchFamily="34" charset="0"/>
              </a:rPr>
              <a:t>→</a:t>
            </a:r>
            <a:r>
              <a:rPr lang="fr-FR" dirty="0"/>
              <a:t> 7,5 milliards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3) Nombre théorique de personnes qui pourraient être nourries uniquement avec les végétaux en 2017</a:t>
            </a:r>
            <a:endParaRPr dirty="0"/>
          </a:p>
        </p:txBody>
      </p:sp>
      <p:sp>
        <p:nvSpPr>
          <p:cNvPr id="160" name="Google Shape;160;p6"/>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ctr" rtl="0">
              <a:spcBef>
                <a:spcPts val="0"/>
              </a:spcBef>
              <a:spcAft>
                <a:spcPts val="0"/>
              </a:spcAft>
              <a:buSzPts val="1800"/>
              <a:buNone/>
            </a:pPr>
            <a:r>
              <a:rPr lang="fr-FR" dirty="0"/>
              <a:t>7,8 milliards d’être humains pouvaient être nourris avec de l’alimentation végétale.</a:t>
            </a:r>
          </a:p>
          <a:p>
            <a:pPr marL="0" lvl="0" indent="0" algn="ctr" rtl="0">
              <a:spcBef>
                <a:spcPts val="0"/>
              </a:spcBef>
              <a:spcAft>
                <a:spcPts val="0"/>
              </a:spcAft>
              <a:buSzPts val="1800"/>
              <a:buNone/>
            </a:pPr>
            <a:endParaRPr lang="fr-FR" dirty="0"/>
          </a:p>
          <a:p>
            <a:pPr marL="0" lvl="0" indent="0" algn="ctr" rtl="0">
              <a:spcBef>
                <a:spcPts val="0"/>
              </a:spcBef>
              <a:spcAft>
                <a:spcPts val="0"/>
              </a:spcAft>
              <a:buSzPts val="1800"/>
              <a:buNone/>
            </a:pPr>
            <a:endParaRPr lang="fr-FR" dirty="0"/>
          </a:p>
          <a:p>
            <a:pPr marL="0" lvl="0" indent="0" algn="ctr" rtl="0">
              <a:spcBef>
                <a:spcPts val="0"/>
              </a:spcBef>
              <a:spcAft>
                <a:spcPts val="0"/>
              </a:spcAft>
              <a:buSzPts val="1800"/>
              <a:buNone/>
            </a:pPr>
            <a:r>
              <a:rPr lang="fr-FR" dirty="0"/>
              <a:t>Supérieur à la population mondiale</a:t>
            </a:r>
            <a:endParaRPr dirty="0"/>
          </a:p>
        </p:txBody>
      </p:sp>
      <p:cxnSp>
        <p:nvCxnSpPr>
          <p:cNvPr id="3" name="Connecteur droit avec flèche 2">
            <a:extLst>
              <a:ext uri="{FF2B5EF4-FFF2-40B4-BE49-F238E27FC236}">
                <a16:creationId xmlns:a16="http://schemas.microsoft.com/office/drawing/2014/main" id="{2B953AE6-059F-CAD7-E659-8C648CC565E5}"/>
              </a:ext>
            </a:extLst>
          </p:cNvPr>
          <p:cNvCxnSpPr/>
          <p:nvPr/>
        </p:nvCxnSpPr>
        <p:spPr>
          <a:xfrm>
            <a:off x="6096000" y="3851563"/>
            <a:ext cx="0" cy="452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4) Répartition de la disponibilité intérieure</a:t>
            </a:r>
            <a:endParaRPr dirty="0"/>
          </a:p>
        </p:txBody>
      </p:sp>
      <p:sp>
        <p:nvSpPr>
          <p:cNvPr id="167" name="Google Shape;167;p7"/>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rgbClr val="000000"/>
              </a:buClr>
              <a:buSzPts val="1800"/>
              <a:buFont typeface="Arial"/>
              <a:buNone/>
            </a:pPr>
            <a:endParaRPr dirty="0"/>
          </a:p>
        </p:txBody>
      </p:sp>
      <p:pic>
        <p:nvPicPr>
          <p:cNvPr id="9" name="Image 8">
            <a:extLst>
              <a:ext uri="{FF2B5EF4-FFF2-40B4-BE49-F238E27FC236}">
                <a16:creationId xmlns:a16="http://schemas.microsoft.com/office/drawing/2014/main" id="{AB16C385-029C-A03D-CEAC-25FB354CB020}"/>
              </a:ext>
            </a:extLst>
          </p:cNvPr>
          <p:cNvPicPr>
            <a:picLocks noChangeAspect="1"/>
          </p:cNvPicPr>
          <p:nvPr/>
        </p:nvPicPr>
        <p:blipFill>
          <a:blip r:embed="rId3"/>
          <a:stretch>
            <a:fillRect/>
          </a:stretch>
        </p:blipFill>
        <p:spPr>
          <a:xfrm>
            <a:off x="3669271" y="2222287"/>
            <a:ext cx="4853457" cy="42078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5) Part de l’utilisation des principales céréales entre l’alimentation humaine et animale</a:t>
            </a:r>
            <a:endParaRPr dirty="0"/>
          </a:p>
        </p:txBody>
      </p:sp>
      <p:sp>
        <p:nvSpPr>
          <p:cNvPr id="175" name="Google Shape;175;p8"/>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dirty="0"/>
          </a:p>
        </p:txBody>
      </p:sp>
      <p:pic>
        <p:nvPicPr>
          <p:cNvPr id="3" name="Image 2">
            <a:extLst>
              <a:ext uri="{FF2B5EF4-FFF2-40B4-BE49-F238E27FC236}">
                <a16:creationId xmlns:a16="http://schemas.microsoft.com/office/drawing/2014/main" id="{99C6556D-1360-26B5-96E4-3BCD7099249F}"/>
              </a:ext>
            </a:extLst>
          </p:cNvPr>
          <p:cNvPicPr>
            <a:picLocks noChangeAspect="1"/>
          </p:cNvPicPr>
          <p:nvPr/>
        </p:nvPicPr>
        <p:blipFill>
          <a:blip r:embed="rId3"/>
          <a:stretch>
            <a:fillRect/>
          </a:stretch>
        </p:blipFill>
        <p:spPr>
          <a:xfrm>
            <a:off x="3578857" y="2112024"/>
            <a:ext cx="5034283" cy="44221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3200" dirty="0"/>
              <a:t>6) Liste des 10 pays où la proportion de personnes en état de sous-nutrition est la plus forte en </a:t>
            </a:r>
            <a:r>
              <a:rPr lang="fr-FR" sz="3200" dirty="0">
                <a:solidFill>
                  <a:schemeClr val="lt1"/>
                </a:solidFill>
              </a:rPr>
              <a:t>2017</a:t>
            </a:r>
            <a:endParaRPr dirty="0"/>
          </a:p>
        </p:txBody>
      </p:sp>
      <p:sp>
        <p:nvSpPr>
          <p:cNvPr id="182" name="Google Shape;182;p9"/>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dirty="0"/>
          </a:p>
        </p:txBody>
      </p:sp>
      <p:pic>
        <p:nvPicPr>
          <p:cNvPr id="3" name="Image 2">
            <a:extLst>
              <a:ext uri="{FF2B5EF4-FFF2-40B4-BE49-F238E27FC236}">
                <a16:creationId xmlns:a16="http://schemas.microsoft.com/office/drawing/2014/main" id="{62493D43-07B1-DE86-293D-E231F516DCFF}"/>
              </a:ext>
            </a:extLst>
          </p:cNvPr>
          <p:cNvPicPr>
            <a:picLocks noChangeAspect="1"/>
          </p:cNvPicPr>
          <p:nvPr/>
        </p:nvPicPr>
        <p:blipFill>
          <a:blip r:embed="rId3"/>
          <a:stretch>
            <a:fillRect/>
          </a:stretch>
        </p:blipFill>
        <p:spPr>
          <a:xfrm>
            <a:off x="2017875" y="2222287"/>
            <a:ext cx="8156247" cy="4507843"/>
          </a:xfrm>
          <a:prstGeom prst="rect">
            <a:avLst/>
          </a:prstGeom>
        </p:spPr>
      </p:pic>
    </p:spTree>
  </p:cSld>
  <p:clrMapOvr>
    <a:masterClrMapping/>
  </p:clrMapOvr>
</p:sld>
</file>

<file path=ppt/theme/theme1.xml><?xml version="1.0" encoding="utf-8"?>
<a:theme xmlns:a="http://schemas.openxmlformats.org/drawingml/2006/main" name="Entre guillemets">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2015</TotalTime>
  <Words>1542</Words>
  <Application>Microsoft Office PowerPoint</Application>
  <PresentationFormat>Grand écran</PresentationFormat>
  <Paragraphs>122</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Century Gothic</vt:lpstr>
      <vt:lpstr>Inter</vt:lpstr>
      <vt:lpstr>Noto Sans Symbols</vt:lpstr>
      <vt:lpstr>Entre guillemets</vt:lpstr>
      <vt:lpstr>Étude sur l’alimentation dans le monde</vt:lpstr>
      <vt:lpstr>Contexte</vt:lpstr>
      <vt:lpstr>Méthodologie de l’analyse</vt:lpstr>
      <vt:lpstr>1) Proportion de personnes en état de sous-nutrition en 2017</vt:lpstr>
      <vt:lpstr>2) Nombre théorique de personnes qui pourraient être nourries en 2017</vt:lpstr>
      <vt:lpstr>3) Nombre théorique de personnes qui pourraient être nourries uniquement avec les végétaux en 2017</vt:lpstr>
      <vt:lpstr>4) Répartition de la disponibilité intérieure</vt:lpstr>
      <vt:lpstr>5) Part de l’utilisation des principales céréales entre l’alimentation humaine et animale</vt:lpstr>
      <vt:lpstr>6) Liste des 10 pays où la proportion de personnes en état de sous-nutrition est la plus forte en 2017</vt:lpstr>
      <vt:lpstr>7) Liste des 10 pays qui ont le plus bénéficié de l’aide alimentaire entre 2013 et 2016</vt:lpstr>
      <vt:lpstr>8) Évolution de l’aide alimentaire pour les 5 pays qui en ont le plus bénéficié entre 2013 et 2016</vt:lpstr>
      <vt:lpstr>9) Liste des 10 pays qui ont la plus forte disponibilité alimentaire par habitant</vt:lpstr>
      <vt:lpstr>9) Liste des 10 pays qui ont la plus faible disponibilité alimentaire par habitant</vt:lpstr>
      <vt:lpstr>10) Étude sur le manioc en Thaïlande</vt:lpstr>
      <vt:lpstr>11) Analyses complémentaires</vt:lpstr>
      <vt:lpstr>11) Analyses complémentaires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sur l’alimentation dans le monde</dc:title>
  <dc:creator>JeY jEy</dc:creator>
  <cp:lastModifiedBy>adrien caudal</cp:lastModifiedBy>
  <cp:revision>22</cp:revision>
  <dcterms:created xsi:type="dcterms:W3CDTF">2023-03-17T20:58:30Z</dcterms:created>
  <dcterms:modified xsi:type="dcterms:W3CDTF">2023-08-05T16:48:11Z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