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  <p:sldMasterId id="2147483673" r:id="rId3"/>
    <p:sldMasterId id="2147483661" r:id="rId4"/>
  </p:sldMasterIdLst>
  <p:sldIdLst>
    <p:sldId id="256" r:id="rId5"/>
    <p:sldId id="261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2F9F-6621-4B04-99B1-C8281CF56135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E227-BF8B-4CE2-8962-43C8FC44CE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39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2F9F-6621-4B04-99B1-C8281CF56135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E227-BF8B-4CE2-8962-43C8FC44CE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06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2F9F-6621-4B04-99B1-C8281CF56135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E227-BF8B-4CE2-8962-43C8FC44CE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49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B65BC8D5-DC57-4EE8-9D7A-1B1873083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866775"/>
            <a:ext cx="10515600" cy="3002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id-ID" sz="1600" dirty="0">
                <a:latin typeface="+mn-lt"/>
              </a:defRPr>
            </a:lvl1pPr>
          </a:lstStyle>
          <a:p>
            <a:pPr marL="228600" lvl="0" indent="-228600" algn="ctr"/>
            <a:endParaRPr lang="id-ID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EBBF9CC-9D6F-4DC2-A4F5-39B24F518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/>
          </a:bodyPr>
          <a:lstStyle>
            <a:lvl1pPr algn="ctr">
              <a:defRPr sz="2400" b="1">
                <a:latin typeface="+mn-l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54318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ush from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333591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ush from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2260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81CA-D4CB-4A50-AB65-7E8E5248694C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3C9D-8383-4838-B5E3-ED3B777FF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317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81CA-D4CB-4A50-AB65-7E8E5248694C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3C9D-8383-4838-B5E3-ED3B777FF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416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81CA-D4CB-4A50-AB65-7E8E5248694C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3C9D-8383-4838-B5E3-ED3B777FF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41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81CA-D4CB-4A50-AB65-7E8E5248694C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3C9D-8383-4838-B5E3-ED3B777FF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3737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81CA-D4CB-4A50-AB65-7E8E5248694C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3C9D-8383-4838-B5E3-ED3B777FF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6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2F9F-6621-4B04-99B1-C8281CF56135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E227-BF8B-4CE2-8962-43C8FC44CE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3976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81CA-D4CB-4A50-AB65-7E8E5248694C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3C9D-8383-4838-B5E3-ED3B777FF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591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81CA-D4CB-4A50-AB65-7E8E5248694C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3C9D-8383-4838-B5E3-ED3B777FF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818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81CA-D4CB-4A50-AB65-7E8E5248694C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3C9D-8383-4838-B5E3-ED3B777FF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0658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81CA-D4CB-4A50-AB65-7E8E5248694C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3C9D-8383-4838-B5E3-ED3B777FF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4492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81CA-D4CB-4A50-AB65-7E8E5248694C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3C9D-8383-4838-B5E3-ED3B777FF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5242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81CA-D4CB-4A50-AB65-7E8E5248694C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3C9D-8383-4838-B5E3-ED3B777FF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17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2F9F-6621-4B04-99B1-C8281CF56135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E227-BF8B-4CE2-8962-43C8FC44CE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74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2F9F-6621-4B04-99B1-C8281CF56135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E227-BF8B-4CE2-8962-43C8FC44CE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85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2F9F-6621-4B04-99B1-C8281CF56135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E227-BF8B-4CE2-8962-43C8FC44CE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09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2F9F-6621-4B04-99B1-C8281CF56135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E227-BF8B-4CE2-8962-43C8FC44CE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10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2F9F-6621-4B04-99B1-C8281CF56135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E227-BF8B-4CE2-8962-43C8FC44CE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2F9F-6621-4B04-99B1-C8281CF56135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E227-BF8B-4CE2-8962-43C8FC44CE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49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2F9F-6621-4B04-99B1-C8281CF56135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E227-BF8B-4CE2-8962-43C8FC44CE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43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2F9F-6621-4B04-99B1-C8281CF56135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1E227-BF8B-4CE2-8962-43C8FC44CE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54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2A070E-BF50-437B-BCCA-552873133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51630-2F22-4208-859B-489EBEBEF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E49A5-EBD4-4116-9E15-3E83D17FE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Light" panose="020F050202020403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EEBB-2403-46BF-B1A3-17DABE38CBED}" type="datetimeFigureOut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srgbClr val="1C2229">
                    <a:tint val="75000"/>
                  </a:srgb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31/08/2021</a:t>
            </a:fld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1C2229">
                  <a:tint val="75000"/>
                </a:srgbClr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5A035-F201-4F49-8126-0366830DA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Light" panose="020F050202020403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1C2229">
                  <a:tint val="75000"/>
                </a:srgbClr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B18F6-5519-4267-92E5-4AD17F224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Light" panose="020F050202020403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1B209E-7179-4004-BCCB-C1F62C82D181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srgbClr val="1C2229">
                    <a:tint val="75000"/>
                  </a:srgb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1C2229">
                  <a:tint val="75000"/>
                </a:srgbClr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4B73EB5-2277-4DB8-A78F-D5E18746FF13}"/>
              </a:ext>
            </a:extLst>
          </p:cNvPr>
          <p:cNvSpPr txBox="1"/>
          <p:nvPr userDrawn="1"/>
        </p:nvSpPr>
        <p:spPr>
          <a:xfrm>
            <a:off x="10067925" y="6465586"/>
            <a:ext cx="198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Restreint Néo-Soft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72E2252-1D90-461D-ABD2-126B53A441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5198" y="208091"/>
            <a:ext cx="976313" cy="981441"/>
          </a:xfrm>
          <a:prstGeom prst="rect">
            <a:avLst/>
          </a:prstGeom>
        </p:spPr>
      </p:pic>
      <p:sp>
        <p:nvSpPr>
          <p:cNvPr id="7" name="MSIPCMContentMarking" descr="{&quot;HashCode&quot;:539950964,&quot;Placement&quot;:&quot;Header&quot;,&quot;Top&quot;:0.0,&quot;Left&quot;:861.878845,&quot;SlideWidth&quot;:960,&quot;SlideHeight&quot;:540}">
            <a:extLst>
              <a:ext uri="{FF2B5EF4-FFF2-40B4-BE49-F238E27FC236}">
                <a16:creationId xmlns:a16="http://schemas.microsoft.com/office/drawing/2014/main" id="{4590F306-1F63-4CF7-A145-F9C6F0404955}"/>
              </a:ext>
            </a:extLst>
          </p:cNvPr>
          <p:cNvSpPr txBox="1"/>
          <p:nvPr userDrawn="1"/>
        </p:nvSpPr>
        <p:spPr>
          <a:xfrm>
            <a:off x="10945861" y="0"/>
            <a:ext cx="124613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Restreint Néo-Soft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F14B7DB-8825-4942-97A8-1685F3864120}"/>
              </a:ext>
            </a:extLst>
          </p:cNvPr>
          <p:cNvSpPr txBox="1">
            <a:spLocks/>
          </p:cNvSpPr>
          <p:nvPr userDrawn="1"/>
        </p:nvSpPr>
        <p:spPr>
          <a:xfrm>
            <a:off x="142875" y="6459865"/>
            <a:ext cx="524774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DAA5EE-80FD-4588-BAF2-E7D6E681434A}" type="slidenum">
              <a:rPr kumimoji="0" lang="id-ID" sz="1000" b="0" i="0" u="none" strike="noStrike" kern="1200" cap="none" spc="0" normalizeH="0" baseline="0" noProof="0" smtClean="0">
                <a:ln>
                  <a:noFill/>
                </a:ln>
                <a:solidFill>
                  <a:srgbClr val="1C222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id-ID" sz="1000" b="0" i="0" u="none" strike="noStrike" kern="1200" cap="none" spc="0" normalizeH="0" baseline="0" noProof="0" dirty="0">
              <a:ln>
                <a:noFill/>
              </a:ln>
              <a:solidFill>
                <a:srgbClr val="1C222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3C0CF4-8095-414F-AACF-99907DA17812}"/>
              </a:ext>
            </a:extLst>
          </p:cNvPr>
          <p:cNvSpPr/>
          <p:nvPr userDrawn="1"/>
        </p:nvSpPr>
        <p:spPr>
          <a:xfrm>
            <a:off x="11084943" y="69011"/>
            <a:ext cx="976313" cy="133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125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ato Light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2A070E-BF50-437B-BCCA-552873133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51630-2F22-4208-859B-489EBEBEF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E49A5-EBD4-4116-9E15-3E83D17FE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Light" panose="020F050202020403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EEBB-2403-46BF-B1A3-17DABE38CBED}" type="datetimeFigureOut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srgbClr val="1C2229">
                    <a:tint val="75000"/>
                  </a:srgb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31/08/2021</a:t>
            </a:fld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1C2229">
                  <a:tint val="75000"/>
                </a:srgbClr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5A035-F201-4F49-8126-0366830DA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Light" panose="020F050202020403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1C2229">
                  <a:tint val="75000"/>
                </a:srgbClr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B18F6-5519-4267-92E5-4AD17F224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Light" panose="020F050202020403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1B209E-7179-4004-BCCB-C1F62C82D181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srgbClr val="1C2229">
                    <a:tint val="75000"/>
                  </a:srgb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1C2229">
                  <a:tint val="75000"/>
                </a:srgbClr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4B73EB5-2277-4DB8-A78F-D5E18746FF13}"/>
              </a:ext>
            </a:extLst>
          </p:cNvPr>
          <p:cNvSpPr txBox="1"/>
          <p:nvPr userDrawn="1"/>
        </p:nvSpPr>
        <p:spPr>
          <a:xfrm>
            <a:off x="10067925" y="6465586"/>
            <a:ext cx="198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Restreint Néo-Soft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72E2252-1D90-461D-ABD2-126B53A441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5198" y="208091"/>
            <a:ext cx="976313" cy="981441"/>
          </a:xfrm>
          <a:prstGeom prst="rect">
            <a:avLst/>
          </a:prstGeom>
        </p:spPr>
      </p:pic>
      <p:sp>
        <p:nvSpPr>
          <p:cNvPr id="7" name="MSIPCMContentMarking" descr="{&quot;HashCode&quot;:539950964,&quot;Placement&quot;:&quot;Header&quot;,&quot;Top&quot;:0.0,&quot;Left&quot;:861.878845,&quot;SlideWidth&quot;:960,&quot;SlideHeight&quot;:540}">
            <a:extLst>
              <a:ext uri="{FF2B5EF4-FFF2-40B4-BE49-F238E27FC236}">
                <a16:creationId xmlns:a16="http://schemas.microsoft.com/office/drawing/2014/main" id="{4590F306-1F63-4CF7-A145-F9C6F0404955}"/>
              </a:ext>
            </a:extLst>
          </p:cNvPr>
          <p:cNvSpPr txBox="1"/>
          <p:nvPr userDrawn="1"/>
        </p:nvSpPr>
        <p:spPr>
          <a:xfrm>
            <a:off x="10945861" y="0"/>
            <a:ext cx="124613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Restreint Néo-Soft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F14B7DB-8825-4942-97A8-1685F3864120}"/>
              </a:ext>
            </a:extLst>
          </p:cNvPr>
          <p:cNvSpPr txBox="1">
            <a:spLocks/>
          </p:cNvSpPr>
          <p:nvPr userDrawn="1"/>
        </p:nvSpPr>
        <p:spPr>
          <a:xfrm>
            <a:off x="142875" y="6459865"/>
            <a:ext cx="524774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DAA5EE-80FD-4588-BAF2-E7D6E681434A}" type="slidenum">
              <a:rPr kumimoji="0" lang="id-ID" sz="1000" b="0" i="0" u="none" strike="noStrike" kern="1200" cap="none" spc="0" normalizeH="0" baseline="0" noProof="0" smtClean="0">
                <a:ln>
                  <a:noFill/>
                </a:ln>
                <a:solidFill>
                  <a:srgbClr val="1C222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id-ID" sz="1000" b="0" i="0" u="none" strike="noStrike" kern="1200" cap="none" spc="0" normalizeH="0" baseline="0" noProof="0" dirty="0">
              <a:ln>
                <a:noFill/>
              </a:ln>
              <a:solidFill>
                <a:srgbClr val="1C222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3C0CF4-8095-414F-AACF-99907DA17812}"/>
              </a:ext>
            </a:extLst>
          </p:cNvPr>
          <p:cNvSpPr/>
          <p:nvPr userDrawn="1"/>
        </p:nvSpPr>
        <p:spPr>
          <a:xfrm>
            <a:off x="11084943" y="69011"/>
            <a:ext cx="976313" cy="133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4243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ato Light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D81CA-D4CB-4A50-AB65-7E8E5248694C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03C9D-8383-4838-B5E3-ED3B777FF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58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709851" y="2351314"/>
            <a:ext cx="4153989" cy="1933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DevOps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8194766" y="957943"/>
            <a:ext cx="3265714" cy="1706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Méthodologie - </a:t>
            </a:r>
            <a:r>
              <a:rPr lang="fr-FR" dirty="0" err="1" smtClean="0"/>
              <a:t>Process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914400" y="557349"/>
            <a:ext cx="2577737" cy="1489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Communication (équipe Dev – équipe </a:t>
            </a:r>
            <a:r>
              <a:rPr lang="fr-FR" dirty="0" err="1" smtClean="0"/>
              <a:t>Ops</a:t>
            </a:r>
            <a:r>
              <a:rPr lang="fr-FR" dirty="0" smtClean="0"/>
              <a:t>, développeurs – clients)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583474" y="4110445"/>
            <a:ext cx="3370217" cy="1933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Travail collaboratif Dev + </a:t>
            </a:r>
            <a:r>
              <a:rPr lang="fr-FR" dirty="0" err="1" smtClean="0"/>
              <a:t>Ops</a:t>
            </a:r>
            <a:r>
              <a:rPr lang="fr-FR" dirty="0" smtClean="0"/>
              <a:t> + </a:t>
            </a:r>
            <a:r>
              <a:rPr lang="fr-FR" dirty="0" err="1" smtClean="0"/>
              <a:t>Qualif</a:t>
            </a:r>
            <a:r>
              <a:rPr lang="fr-FR" dirty="0" smtClean="0"/>
              <a:t> + …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7863840" y="4545874"/>
            <a:ext cx="3466011" cy="1933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Fonctionnement itératif – Méthodes Agiles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614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re 27">
            <a:extLst>
              <a:ext uri="{FF2B5EF4-FFF2-40B4-BE49-F238E27FC236}">
                <a16:creationId xmlns:a16="http://schemas.microsoft.com/office/drawing/2014/main" id="{8AD0FDFC-D893-4576-A380-9090BD91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DevOps</a:t>
            </a:r>
            <a:r>
              <a:rPr lang="fr-FR" dirty="0" smtClean="0"/>
              <a:t> ?</a:t>
            </a:r>
            <a:endParaRPr lang="fr-FR" dirty="0"/>
          </a:p>
        </p:txBody>
      </p:sp>
      <p:grpSp>
        <p:nvGrpSpPr>
          <p:cNvPr id="30" name="Group 8">
            <a:extLst>
              <a:ext uri="{FF2B5EF4-FFF2-40B4-BE49-F238E27FC236}">
                <a16:creationId xmlns:a16="http://schemas.microsoft.com/office/drawing/2014/main" id="{5B41B672-A480-49D1-B8EF-2BFA64EB7EF5}"/>
              </a:ext>
            </a:extLst>
          </p:cNvPr>
          <p:cNvGrpSpPr/>
          <p:nvPr/>
        </p:nvGrpSpPr>
        <p:grpSpPr>
          <a:xfrm>
            <a:off x="3387622" y="2565092"/>
            <a:ext cx="2455818" cy="2968788"/>
            <a:chOff x="4868091" y="2565092"/>
            <a:chExt cx="2455818" cy="296878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4014A20-BBD3-41A9-A044-79C47C1A3835}"/>
                </a:ext>
              </a:extLst>
            </p:cNvPr>
            <p:cNvSpPr/>
            <p:nvPr/>
          </p:nvSpPr>
          <p:spPr>
            <a:xfrm>
              <a:off x="4868091" y="2565092"/>
              <a:ext cx="2455818" cy="296878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Lato Light" panose="020F0502020204030203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898A1A-5FAE-418B-BDCB-3C69C856C1A7}"/>
                </a:ext>
              </a:extLst>
            </p:cNvPr>
            <p:cNvSpPr/>
            <p:nvPr/>
          </p:nvSpPr>
          <p:spPr>
            <a:xfrm>
              <a:off x="4868091" y="2565092"/>
              <a:ext cx="2455818" cy="6744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1400" dirty="0" smtClean="0">
                  <a:solidFill>
                    <a:srgbClr val="FFFFFF"/>
                  </a:solidFill>
                  <a:latin typeface="Raleway ExtraBold" panose="020B0903030101060003" pitchFamily="34" charset="0"/>
                </a:rPr>
                <a:t>Méthodologie - </a:t>
              </a:r>
              <a:r>
                <a:rPr lang="fr-FR" sz="1400" dirty="0" err="1" smtClean="0">
                  <a:solidFill>
                    <a:srgbClr val="FFFFFF"/>
                  </a:solidFill>
                  <a:latin typeface="Raleway ExtraBold" panose="020B0903030101060003" pitchFamily="34" charset="0"/>
                </a:rPr>
                <a:t>Process</a:t>
              </a:r>
              <a:endParaRPr lang="id-ID" sz="1400" dirty="0">
                <a:solidFill>
                  <a:srgbClr val="FFFFFF"/>
                </a:solidFill>
                <a:latin typeface="Raleway ExtraBold" panose="020B0903030101060003" pitchFamily="34" charset="0"/>
              </a:endParaRPr>
            </a:p>
          </p:txBody>
        </p:sp>
      </p:grpSp>
      <p:grpSp>
        <p:nvGrpSpPr>
          <p:cNvPr id="36" name="Group 10">
            <a:extLst>
              <a:ext uri="{FF2B5EF4-FFF2-40B4-BE49-F238E27FC236}">
                <a16:creationId xmlns:a16="http://schemas.microsoft.com/office/drawing/2014/main" id="{C024A02E-F516-4CCF-BBC3-16D241C9D119}"/>
              </a:ext>
            </a:extLst>
          </p:cNvPr>
          <p:cNvGrpSpPr/>
          <p:nvPr/>
        </p:nvGrpSpPr>
        <p:grpSpPr>
          <a:xfrm>
            <a:off x="452844" y="2565092"/>
            <a:ext cx="2455818" cy="2968788"/>
            <a:chOff x="4868091" y="2565092"/>
            <a:chExt cx="2455818" cy="296878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2AC96EB-3CCD-412D-90A1-DC3CE7AA8972}"/>
                </a:ext>
              </a:extLst>
            </p:cNvPr>
            <p:cNvSpPr/>
            <p:nvPr/>
          </p:nvSpPr>
          <p:spPr>
            <a:xfrm>
              <a:off x="4868091" y="2565092"/>
              <a:ext cx="2455818" cy="296878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Lato Light" panose="020F0502020204030203" pitchFamily="34" charset="0"/>
                </a:rPr>
                <a:t>Outils</a:t>
              </a:r>
            </a:p>
            <a:p>
              <a:pPr algn="ctr"/>
              <a:endParaRPr lang="fr-FR" dirty="0">
                <a:latin typeface="Lato Light" panose="020F0502020204030203" pitchFamily="34" charset="0"/>
              </a:endParaRPr>
            </a:p>
            <a:p>
              <a:pPr algn="ctr"/>
              <a:r>
                <a:rPr lang="fr-FR" dirty="0" smtClean="0">
                  <a:latin typeface="Lato Light" panose="020F0502020204030203" pitchFamily="34" charset="0"/>
                </a:rPr>
                <a:t>Pratiques</a:t>
              </a:r>
              <a:endParaRPr lang="id-ID" dirty="0">
                <a:latin typeface="Lato Light" panose="020F0502020204030203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9429391-AEE3-4821-86F4-F8368F74EB06}"/>
                </a:ext>
              </a:extLst>
            </p:cNvPr>
            <p:cNvSpPr/>
            <p:nvPr/>
          </p:nvSpPr>
          <p:spPr>
            <a:xfrm>
              <a:off x="4868091" y="2565092"/>
              <a:ext cx="2455818" cy="6744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Raleway ExtraBold" panose="020B0903030101060003" pitchFamily="34" charset="0"/>
                </a:rPr>
                <a:t>Communication</a:t>
              </a:r>
              <a:endParaRPr lang="id-ID" sz="1400" dirty="0">
                <a:solidFill>
                  <a:schemeClr val="bg1"/>
                </a:solidFill>
                <a:latin typeface="Raleway ExtraBold" panose="020B0903030101060003" pitchFamily="34" charset="0"/>
              </a:endParaRPr>
            </a:p>
          </p:txBody>
        </p:sp>
      </p:grpSp>
      <p:grpSp>
        <p:nvGrpSpPr>
          <p:cNvPr id="42" name="Group 16">
            <a:extLst>
              <a:ext uri="{FF2B5EF4-FFF2-40B4-BE49-F238E27FC236}">
                <a16:creationId xmlns:a16="http://schemas.microsoft.com/office/drawing/2014/main" id="{5C91831E-2B0F-485B-B6EA-63E40D7A3714}"/>
              </a:ext>
            </a:extLst>
          </p:cNvPr>
          <p:cNvGrpSpPr/>
          <p:nvPr/>
        </p:nvGrpSpPr>
        <p:grpSpPr>
          <a:xfrm>
            <a:off x="6339844" y="2565092"/>
            <a:ext cx="2455818" cy="2968788"/>
            <a:chOff x="4868091" y="2565092"/>
            <a:chExt cx="2455818" cy="296878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7900595-C1A3-45DE-BE40-0945875B7A9E}"/>
                </a:ext>
              </a:extLst>
            </p:cNvPr>
            <p:cNvSpPr/>
            <p:nvPr/>
          </p:nvSpPr>
          <p:spPr>
            <a:xfrm>
              <a:off x="4868091" y="2565092"/>
              <a:ext cx="2455818" cy="2968788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Lato Light" panose="020F0502020204030203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B475A2-5715-48F3-AF6A-2908274E309E}"/>
                </a:ext>
              </a:extLst>
            </p:cNvPr>
            <p:cNvSpPr/>
            <p:nvPr/>
          </p:nvSpPr>
          <p:spPr>
            <a:xfrm>
              <a:off x="4868091" y="2565092"/>
              <a:ext cx="2455818" cy="6744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1400" dirty="0" smtClean="0">
                  <a:solidFill>
                    <a:srgbClr val="FFFFFF"/>
                  </a:solidFill>
                  <a:latin typeface="Raleway ExtraBold" panose="020B0903030101060003" pitchFamily="34" charset="0"/>
                </a:rPr>
                <a:t>Travail Collaboratif</a:t>
              </a:r>
              <a:endParaRPr lang="id-ID" sz="1400" dirty="0">
                <a:solidFill>
                  <a:srgbClr val="FFFFFF"/>
                </a:solidFill>
                <a:latin typeface="Raleway ExtraBold" panose="020B0903030101060003" pitchFamily="34" charset="0"/>
              </a:endParaRPr>
            </a:p>
          </p:txBody>
        </p:sp>
      </p:grpSp>
      <p:grpSp>
        <p:nvGrpSpPr>
          <p:cNvPr id="45" name="Group 19">
            <a:extLst>
              <a:ext uri="{FF2B5EF4-FFF2-40B4-BE49-F238E27FC236}">
                <a16:creationId xmlns:a16="http://schemas.microsoft.com/office/drawing/2014/main" id="{AD7311EF-9704-4D1C-B8F8-6C79E0A45447}"/>
              </a:ext>
            </a:extLst>
          </p:cNvPr>
          <p:cNvGrpSpPr/>
          <p:nvPr/>
        </p:nvGrpSpPr>
        <p:grpSpPr>
          <a:xfrm>
            <a:off x="8908869" y="3618412"/>
            <a:ext cx="1584960" cy="1415772"/>
            <a:chOff x="5303520" y="3618412"/>
            <a:chExt cx="1584960" cy="1415772"/>
          </a:xfrm>
        </p:grpSpPr>
        <p:sp>
          <p:nvSpPr>
            <p:cNvPr id="46" name="TextBox 20">
              <a:extLst>
                <a:ext uri="{FF2B5EF4-FFF2-40B4-BE49-F238E27FC236}">
                  <a16:creationId xmlns:a16="http://schemas.microsoft.com/office/drawing/2014/main" id="{78C942C4-A0AB-4A99-9B8F-9E1A181A88BC}"/>
                </a:ext>
              </a:extLst>
            </p:cNvPr>
            <p:cNvSpPr txBox="1"/>
            <p:nvPr/>
          </p:nvSpPr>
          <p:spPr>
            <a:xfrm>
              <a:off x="5303520" y="4203187"/>
              <a:ext cx="1584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id-ID" sz="1200" dirty="0">
                  <a:solidFill>
                    <a:srgbClr val="FFFFFF"/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Cupcake ipsum dolor sit amet. Sweet chupa chups cheesecake sugar plum. Sesame</a:t>
              </a:r>
            </a:p>
          </p:txBody>
        </p:sp>
        <p:sp>
          <p:nvSpPr>
            <p:cNvPr id="47" name="TextBox 21">
              <a:extLst>
                <a:ext uri="{FF2B5EF4-FFF2-40B4-BE49-F238E27FC236}">
                  <a16:creationId xmlns:a16="http://schemas.microsoft.com/office/drawing/2014/main" id="{6B3821CD-79AD-4239-A5FB-EE55A38306BF}"/>
                </a:ext>
              </a:extLst>
            </p:cNvPr>
            <p:cNvSpPr txBox="1"/>
            <p:nvPr/>
          </p:nvSpPr>
          <p:spPr>
            <a:xfrm>
              <a:off x="5303520" y="3618412"/>
              <a:ext cx="15849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??</a:t>
              </a:r>
              <a:endParaRPr lang="id-ID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10">
            <a:extLst>
              <a:ext uri="{FF2B5EF4-FFF2-40B4-BE49-F238E27FC236}">
                <a16:creationId xmlns:a16="http://schemas.microsoft.com/office/drawing/2014/main" id="{C024A02E-F516-4CCF-BBC3-16D241C9D119}"/>
              </a:ext>
            </a:extLst>
          </p:cNvPr>
          <p:cNvGrpSpPr/>
          <p:nvPr/>
        </p:nvGrpSpPr>
        <p:grpSpPr>
          <a:xfrm>
            <a:off x="9331266" y="2569439"/>
            <a:ext cx="2455818" cy="2968788"/>
            <a:chOff x="4868091" y="2565092"/>
            <a:chExt cx="2455818" cy="296878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2AC96EB-3CCD-412D-90A1-DC3CE7AA8972}"/>
                </a:ext>
              </a:extLst>
            </p:cNvPr>
            <p:cNvSpPr/>
            <p:nvPr/>
          </p:nvSpPr>
          <p:spPr>
            <a:xfrm>
              <a:off x="4868091" y="2565092"/>
              <a:ext cx="2455818" cy="296878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Lato Light" panose="020F0502020204030203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9429391-AEE3-4821-86F4-F8368F74EB06}"/>
                </a:ext>
              </a:extLst>
            </p:cNvPr>
            <p:cNvSpPr/>
            <p:nvPr/>
          </p:nvSpPr>
          <p:spPr>
            <a:xfrm>
              <a:off x="4868091" y="2565092"/>
              <a:ext cx="2455818" cy="6744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Raleway ExtraBold" panose="020B0903030101060003" pitchFamily="34" charset="0"/>
                </a:rPr>
                <a:t>Méthodes agiles</a:t>
              </a:r>
              <a:endParaRPr lang="id-ID" sz="1400" dirty="0">
                <a:solidFill>
                  <a:schemeClr val="bg1"/>
                </a:solidFill>
                <a:latin typeface="Raleway ExtraBold" panose="020B09030301010600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8008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itératif – Méthodes Agiles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Flexibilité</a:t>
            </a:r>
          </a:p>
          <a:p>
            <a:r>
              <a:rPr lang="fr-FR" dirty="0" smtClean="0"/>
              <a:t>Séquençage du travail en petites unités</a:t>
            </a:r>
          </a:p>
          <a:p>
            <a:r>
              <a:rPr lang="fr-FR" dirty="0" smtClean="0"/>
              <a:t>Aller-retours fréquents entre les différentes équipes et le client</a:t>
            </a:r>
          </a:p>
          <a:p>
            <a:r>
              <a:rPr lang="fr-FR" dirty="0" smtClean="0"/>
              <a:t>Création du produit fini par itération : on complète le produit existant au </a:t>
            </a:r>
            <a:r>
              <a:rPr lang="fr-FR" dirty="0" err="1" smtClean="0"/>
              <a:t>fûr</a:t>
            </a:r>
            <a:r>
              <a:rPr lang="fr-FR" dirty="0" smtClean="0"/>
              <a:t> et à mesure</a:t>
            </a:r>
          </a:p>
          <a:p>
            <a:r>
              <a:rPr lang="fr-FR" dirty="0" smtClean="0"/>
              <a:t>Implication plus grande du client et des équipes de « développeurs »</a:t>
            </a:r>
            <a:endParaRPr lang="fr-FR" dirty="0" smtClean="0"/>
          </a:p>
          <a:p>
            <a:r>
              <a:rPr lang="fr-FR" dirty="0" smtClean="0"/>
              <a:t>Une itération = valeur ajoutée = prise en compte de l’évolution du besoin client</a:t>
            </a:r>
          </a:p>
          <a:p>
            <a:r>
              <a:rPr lang="fr-FR" dirty="0" smtClean="0"/>
              <a:t>Amélioration des </a:t>
            </a:r>
            <a:r>
              <a:rPr lang="fr-FR" dirty="0" err="1" smtClean="0"/>
              <a:t>process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453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Méthodologie –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Manière d’encadrer le fonctionnement Agile (lister cérémonies)</a:t>
            </a:r>
          </a:p>
          <a:p>
            <a:r>
              <a:rPr lang="fr-FR" dirty="0" smtClean="0"/>
              <a:t>Outils qui s’adaptent aux différentes méthodes agiles (</a:t>
            </a:r>
            <a:r>
              <a:rPr lang="fr-FR" dirty="0" err="1" smtClean="0"/>
              <a:t>Scrum</a:t>
            </a:r>
            <a:r>
              <a:rPr lang="fr-FR" dirty="0" smtClean="0"/>
              <a:t>, Kanban)</a:t>
            </a:r>
          </a:p>
          <a:p>
            <a:r>
              <a:rPr lang="fr-FR" dirty="0" err="1" smtClean="0"/>
              <a:t>Jira</a:t>
            </a:r>
            <a:r>
              <a:rPr lang="fr-FR" dirty="0" smtClean="0"/>
              <a:t>/</a:t>
            </a:r>
            <a:r>
              <a:rPr lang="fr-FR" dirty="0" err="1" smtClean="0"/>
              <a:t>Trello</a:t>
            </a:r>
            <a:endParaRPr lang="fr-FR" dirty="0" smtClean="0"/>
          </a:p>
          <a:p>
            <a:r>
              <a:rPr lang="fr-FR" dirty="0" err="1" smtClean="0"/>
              <a:t>Review</a:t>
            </a:r>
            <a:r>
              <a:rPr lang="fr-FR" dirty="0" smtClean="0"/>
              <a:t>/fonctionnement du travail collaboratif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975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Collaboratif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d’outils pour l’aspect </a:t>
            </a:r>
            <a:r>
              <a:rPr lang="fr-FR" dirty="0" err="1" smtClean="0"/>
              <a:t>dev</a:t>
            </a:r>
            <a:r>
              <a:rPr lang="fr-FR" dirty="0" smtClean="0"/>
              <a:t>(Git -&gt; GitHub/</a:t>
            </a:r>
            <a:r>
              <a:rPr lang="fr-FR" dirty="0" err="1" smtClean="0"/>
              <a:t>GitLab</a:t>
            </a:r>
            <a:r>
              <a:rPr lang="fr-FR" dirty="0" smtClean="0"/>
              <a:t>)</a:t>
            </a:r>
          </a:p>
          <a:p>
            <a:r>
              <a:rPr lang="fr-FR" dirty="0" smtClean="0"/>
              <a:t>Utilisation d’outils pour l’aspect CICD (Jenkins, </a:t>
            </a:r>
            <a:r>
              <a:rPr lang="fr-FR" dirty="0" err="1" smtClean="0"/>
              <a:t>Bamboo</a:t>
            </a:r>
            <a:r>
              <a:rPr lang="fr-FR" dirty="0" smtClean="0"/>
              <a:t>, Circle CI, </a:t>
            </a:r>
            <a:r>
              <a:rPr lang="fr-FR" dirty="0" err="1" smtClean="0"/>
              <a:t>Gitlab</a:t>
            </a:r>
            <a:r>
              <a:rPr lang="fr-FR" dirty="0" smtClean="0"/>
              <a:t> CI)</a:t>
            </a:r>
            <a:endParaRPr lang="fr-FR" dirty="0"/>
          </a:p>
          <a:p>
            <a:r>
              <a:rPr lang="fr-FR" dirty="0" smtClean="0"/>
              <a:t>Faciliter la répartition du travail</a:t>
            </a:r>
          </a:p>
          <a:p>
            <a:r>
              <a:rPr lang="fr-FR" dirty="0" smtClean="0"/>
              <a:t>Faciliter l’interaction entre les différents acteurs du </a:t>
            </a:r>
            <a:r>
              <a:rPr lang="fr-FR" dirty="0" err="1" smtClean="0"/>
              <a:t>dev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665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de communication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Réunions physiques</a:t>
            </a:r>
          </a:p>
          <a:p>
            <a:r>
              <a:rPr lang="fr-FR" dirty="0" smtClean="0"/>
              <a:t>Outils dématérialisés (Teams, </a:t>
            </a:r>
            <a:r>
              <a:rPr lang="fr-FR" dirty="0" err="1" smtClean="0"/>
              <a:t>Slack</a:t>
            </a:r>
            <a:r>
              <a:rPr lang="fr-FR" dirty="0" smtClean="0"/>
              <a:t>, Skype, </a:t>
            </a:r>
            <a:r>
              <a:rPr lang="fr-FR" dirty="0" err="1" smtClean="0"/>
              <a:t>Mattermost</a:t>
            </a:r>
            <a:r>
              <a:rPr lang="fr-FR" dirty="0" smtClean="0"/>
              <a:t>, etc…)</a:t>
            </a:r>
          </a:p>
          <a:p>
            <a:r>
              <a:rPr lang="fr-FR" dirty="0" smtClean="0"/>
              <a:t>Intégration de ces outils dans les chaînes </a:t>
            </a:r>
            <a:r>
              <a:rPr lang="fr-FR" dirty="0" err="1" smtClean="0"/>
              <a:t>DevOps</a:t>
            </a:r>
            <a:r>
              <a:rPr lang="fr-FR" dirty="0" smtClean="0"/>
              <a:t> (</a:t>
            </a:r>
            <a:r>
              <a:rPr lang="fr-FR" dirty="0" err="1" smtClean="0"/>
              <a:t>ChatOps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073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ight Theme">
  <a:themeElements>
    <a:clrScheme name="Personnalisé 6">
      <a:dk1>
        <a:srgbClr val="1C2229"/>
      </a:dk1>
      <a:lt1>
        <a:srgbClr val="FFFFFF"/>
      </a:lt1>
      <a:dk2>
        <a:srgbClr val="37474F"/>
      </a:dk2>
      <a:lt2>
        <a:srgbClr val="CFD8DC"/>
      </a:lt2>
      <a:accent1>
        <a:srgbClr val="00A6DA"/>
      </a:accent1>
      <a:accent2>
        <a:srgbClr val="0D73C8"/>
      </a:accent2>
      <a:accent3>
        <a:srgbClr val="0BE3DE"/>
      </a:accent3>
      <a:accent4>
        <a:srgbClr val="6B5BB4"/>
      </a:accent4>
      <a:accent5>
        <a:srgbClr val="B54F9B"/>
      </a:accent5>
      <a:accent6>
        <a:srgbClr val="E64F67"/>
      </a:accent6>
      <a:hlink>
        <a:srgbClr val="1F497D"/>
      </a:hlink>
      <a:folHlink>
        <a:srgbClr val="699BC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ight Theme">
  <a:themeElements>
    <a:clrScheme name="Personnalisé 6">
      <a:dk1>
        <a:srgbClr val="1C2229"/>
      </a:dk1>
      <a:lt1>
        <a:srgbClr val="FFFFFF"/>
      </a:lt1>
      <a:dk2>
        <a:srgbClr val="37474F"/>
      </a:dk2>
      <a:lt2>
        <a:srgbClr val="CFD8DC"/>
      </a:lt2>
      <a:accent1>
        <a:srgbClr val="00A6DA"/>
      </a:accent1>
      <a:accent2>
        <a:srgbClr val="0D73C8"/>
      </a:accent2>
      <a:accent3>
        <a:srgbClr val="0BE3DE"/>
      </a:accent3>
      <a:accent4>
        <a:srgbClr val="6B5BB4"/>
      </a:accent4>
      <a:accent5>
        <a:srgbClr val="B54F9B"/>
      </a:accent5>
      <a:accent6>
        <a:srgbClr val="E64F67"/>
      </a:accent6>
      <a:hlink>
        <a:srgbClr val="1F497D"/>
      </a:hlink>
      <a:folHlink>
        <a:srgbClr val="699BC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4199</TotalTime>
  <Words>202</Words>
  <Application>Microsoft Office PowerPoint</Application>
  <PresentationFormat>Grand écran</PresentationFormat>
  <Paragraphs>37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Lato Light</vt:lpstr>
      <vt:lpstr>Raleway ExtraBold</vt:lpstr>
      <vt:lpstr>Thème Office</vt:lpstr>
      <vt:lpstr>1_Light Theme</vt:lpstr>
      <vt:lpstr>Light Theme</vt:lpstr>
      <vt:lpstr>Conception personnalisée</vt:lpstr>
      <vt:lpstr>Présentation PowerPoint</vt:lpstr>
      <vt:lpstr>DevOps ?</vt:lpstr>
      <vt:lpstr>Fonctionnement itératif – Méthodes Agiles</vt:lpstr>
      <vt:lpstr>Méthodologie – Process </vt:lpstr>
      <vt:lpstr>Travail Collaboratif</vt:lpstr>
      <vt:lpstr>Outils de communication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ib</dc:creator>
  <cp:lastModifiedBy> </cp:lastModifiedBy>
  <cp:revision>10</cp:revision>
  <dcterms:created xsi:type="dcterms:W3CDTF">2021-08-31T09:04:01Z</dcterms:created>
  <dcterms:modified xsi:type="dcterms:W3CDTF">2021-09-03T07:03:52Z</dcterms:modified>
</cp:coreProperties>
</file>