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0"/>
  </p:notesMasterIdLst>
  <p:handoutMasterIdLst>
    <p:handoutMasterId r:id="rId11"/>
  </p:handoutMasterIdLst>
  <p:sldIdLst>
    <p:sldId id="257" r:id="rId2"/>
    <p:sldId id="258" r:id="rId3"/>
    <p:sldId id="259" r:id="rId4"/>
    <p:sldId id="260" r:id="rId5"/>
    <p:sldId id="261" r:id="rId6"/>
    <p:sldId id="262" r:id="rId7"/>
    <p:sldId id="264" r:id="rId8"/>
    <p:sldId id="263" r:id="rId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122" d="100"/>
          <a:sy n="122" d="100"/>
        </p:scale>
        <p:origin x="302" y="9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AD63CEE-1A05-4C34-954C-BE47D5397364}" type="datetime1">
              <a:rPr lang="fr-FR" smtClean="0"/>
              <a:t>14/12/2021</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B87FEBB-6BB6-4722-A8C4-EAE0F2BF8222}" type="datetime1">
              <a:rPr lang="fr-FR" smtClean="0"/>
              <a:t>14/12/2021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fr-FR"/>
              <a:t>Modifiez le style du titre</a:t>
            </a:r>
            <a:endParaRPr lang="en-US" dirty="0"/>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a:t>Modifiez le style des sous-titres du masque</a:t>
            </a:r>
            <a:endParaRPr lang="en-US" dirty="0"/>
          </a:p>
        </p:txBody>
      </p:sp>
      <p:sp>
        <p:nvSpPr>
          <p:cNvPr id="8" name="Espace réservé de la date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D1EE70A4-62B0-4F30-AE2F-5E21A1F56DAE}" type="datetime1">
              <a:rPr lang="fr-FR" smtClean="0"/>
              <a:t>14/12/2021</a:t>
            </a:fld>
            <a:endParaRPr lang="en-US" dirty="0"/>
          </a:p>
        </p:txBody>
      </p:sp>
      <p:sp>
        <p:nvSpPr>
          <p:cNvPr id="9" name="Espace réservé du pied de page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9" name="Titre 1"/>
          <p:cNvSpPr>
            <a:spLocks noGrp="1"/>
          </p:cNvSpPr>
          <p:nvPr>
            <p:ph type="title"/>
          </p:nvPr>
        </p:nvSpPr>
        <p:spPr>
          <a:xfrm>
            <a:off x="581192" y="702156"/>
            <a:ext cx="11029616" cy="1013800"/>
          </a:xfrm>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851F1FF5-8296-4A6E-A281-47B129F3127C}" type="datetime1">
              <a:rPr lang="fr-FR" smtClean="0"/>
              <a:t>14/12/2021</a:t>
            </a:fld>
            <a:endParaRPr lang="en-US" dirty="0"/>
          </a:p>
        </p:txBody>
      </p:sp>
      <p:sp>
        <p:nvSpPr>
          <p:cNvPr id="5" name="Espace réservé du pied de page 4"/>
          <p:cNvSpPr>
            <a:spLocks noGrp="1"/>
          </p:cNvSpPr>
          <p:nvPr>
            <p:ph type="ftr" sz="quarter" idx="11"/>
          </p:nvPr>
        </p:nvSpPr>
        <p:spPr/>
        <p:txBody>
          <a:bodyPr rtlCol="0"/>
          <a:lstStyle/>
          <a:p>
            <a:pPr rtl="0"/>
            <a:endParaRPr lang="en-US" dirty="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fr-FR"/>
              <a:t>Modifiez le style du titre</a:t>
            </a:r>
            <a:endParaRPr lang="en-US" dirty="0"/>
          </a:p>
        </p:txBody>
      </p:sp>
      <p:sp>
        <p:nvSpPr>
          <p:cNvPr id="3" name="Espace réservé du texte vertical 2"/>
          <p:cNvSpPr>
            <a:spLocks noGrp="1"/>
          </p:cNvSpPr>
          <p:nvPr>
            <p:ph type="body" orient="vert" idx="1"/>
          </p:nvPr>
        </p:nvSpPr>
        <p:spPr>
          <a:xfrm>
            <a:off x="774923" y="863600"/>
            <a:ext cx="7161625" cy="4807326"/>
          </a:xfrm>
        </p:spPr>
        <p:txBody>
          <a:bodyPr vert="eaVert" rtlCol="0" anchor="t"/>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Espace réservé de la date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A7B48CE4-764B-4B33-9346-283DB1681304}" type="datetime1">
              <a:rPr lang="fr-FR" smtClean="0"/>
              <a:t>14/12/2021</a:t>
            </a:fld>
            <a:endParaRPr lang="en-US" dirty="0"/>
          </a:p>
        </p:txBody>
      </p:sp>
      <p:sp>
        <p:nvSpPr>
          <p:cNvPr id="12" name="Espace réservé du pied de page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Espace réservé du numéro de diapositiv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81192" y="702156"/>
            <a:ext cx="11029616" cy="1188720"/>
          </a:xfrm>
        </p:spPr>
        <p:txBody>
          <a:bodyPr rtlCol="0"/>
          <a:lstStyle/>
          <a:p>
            <a:pPr rtl="0"/>
            <a:r>
              <a:rPr lang="fr-FR"/>
              <a:t>Modifiez le style du titre</a:t>
            </a:r>
            <a:endParaRPr lang="en-US" dirty="0"/>
          </a:p>
        </p:txBody>
      </p:sp>
      <p:sp>
        <p:nvSpPr>
          <p:cNvPr id="3" name="Espace réservé du contenu 2"/>
          <p:cNvSpPr>
            <a:spLocks noGrp="1"/>
          </p:cNvSpPr>
          <p:nvPr>
            <p:ph idx="1"/>
          </p:nvPr>
        </p:nvSpPr>
        <p:spPr>
          <a:xfrm>
            <a:off x="581192" y="2340864"/>
            <a:ext cx="11029615" cy="3634486"/>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8" name="Espace réservé de la date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93B2A043-020E-4839-B363-6ABD1B4C3E87}" type="datetime1">
              <a:rPr lang="fr-FR" smtClean="0"/>
              <a:t>14/12/2021</a:t>
            </a:fld>
            <a:endParaRPr lang="en-US" dirty="0"/>
          </a:p>
        </p:txBody>
      </p:sp>
      <p:sp>
        <p:nvSpPr>
          <p:cNvPr id="9" name="Espace réservé du pied de page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fr-FR"/>
              <a:t>Modifiez le style du titre</a:t>
            </a:r>
            <a:endParaRPr lang="en-US" dirty="0"/>
          </a:p>
        </p:txBody>
      </p:sp>
      <p:sp>
        <p:nvSpPr>
          <p:cNvPr id="3" name="Espace réservé du texte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7" name="Espace réservé de la date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5DFC99A2-A028-4EA5-BF75-4B699E529AB3}" type="datetime1">
              <a:rPr lang="fr-FR" smtClean="0"/>
              <a:t>14/12/2021</a:t>
            </a:fld>
            <a:endParaRPr lang="en-US" dirty="0"/>
          </a:p>
        </p:txBody>
      </p:sp>
      <p:sp>
        <p:nvSpPr>
          <p:cNvPr id="9" name="Espace réservé du pied de page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581193" y="729658"/>
            <a:ext cx="11029616" cy="988332"/>
          </a:xfrm>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581193" y="2228003"/>
            <a:ext cx="5194767" cy="3633047"/>
          </a:xfrm>
        </p:spPr>
        <p:txBody>
          <a:bodyPr rtlCol="0">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16039" y="2228003"/>
            <a:ext cx="5194769" cy="3633047"/>
          </a:xfrm>
        </p:spPr>
        <p:txBody>
          <a:bodyPr rtlCol="0">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E62E29A3-57DE-43C3-B9E6-97E483DF5C31}" type="datetime1">
              <a:rPr lang="fr-FR" smtClean="0"/>
              <a:t>14/12/2021</a:t>
            </a:fld>
            <a:endParaRPr lang="en-US" dirty="0"/>
          </a:p>
        </p:txBody>
      </p:sp>
      <p:sp>
        <p:nvSpPr>
          <p:cNvPr id="6" name="Espace réservé du pied de page 5"/>
          <p:cNvSpPr>
            <a:spLocks noGrp="1"/>
          </p:cNvSpPr>
          <p:nvPr>
            <p:ph type="ftr" sz="quarter" idx="11"/>
          </p:nvPr>
        </p:nvSpPr>
        <p:spPr/>
        <p:txBody>
          <a:bodyPr rtlCol="0"/>
          <a:lstStyle/>
          <a:p>
            <a:pPr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12" name="Titre 1"/>
          <p:cNvSpPr>
            <a:spLocks noGrp="1"/>
          </p:cNvSpPr>
          <p:nvPr>
            <p:ph type="title"/>
          </p:nvPr>
        </p:nvSpPr>
        <p:spPr>
          <a:xfrm>
            <a:off x="581193" y="729658"/>
            <a:ext cx="11029616" cy="988332"/>
          </a:xfrm>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581194" y="2926052"/>
            <a:ext cx="5194766" cy="2934999"/>
          </a:xfrm>
        </p:spPr>
        <p:txBody>
          <a:bodyPr rtlCol="0" anchor="t">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u texte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fr-FR"/>
              <a:t>Cliquez pour modifier les styles du texte du masque</a:t>
            </a:r>
          </a:p>
        </p:txBody>
      </p:sp>
      <p:sp>
        <p:nvSpPr>
          <p:cNvPr id="6" name="Espace réservé du contenu 5"/>
          <p:cNvSpPr>
            <a:spLocks noGrp="1"/>
          </p:cNvSpPr>
          <p:nvPr>
            <p:ph sz="quarter" idx="4"/>
          </p:nvPr>
        </p:nvSpPr>
        <p:spPr>
          <a:xfrm>
            <a:off x="6416037" y="2926052"/>
            <a:ext cx="5194771" cy="2934999"/>
          </a:xfrm>
        </p:spPr>
        <p:txBody>
          <a:bodyPr rtlCol="0" anchor="t">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p:cNvSpPr>
            <a:spLocks noGrp="1"/>
          </p:cNvSpPr>
          <p:nvPr>
            <p:ph type="dt" sz="half" idx="10"/>
          </p:nvPr>
        </p:nvSpPr>
        <p:spPr/>
        <p:txBody>
          <a:bodyPr rtlCol="0"/>
          <a:lstStyle/>
          <a:p>
            <a:pPr rtl="0"/>
            <a:fld id="{27FD2218-3B6C-4C34-B2D8-980301D3842B}" type="datetime1">
              <a:rPr lang="fr-FR" smtClean="0"/>
              <a:t>14/12/2021</a:t>
            </a:fld>
            <a:endParaRPr lang="en-US" dirty="0"/>
          </a:p>
        </p:txBody>
      </p:sp>
      <p:sp>
        <p:nvSpPr>
          <p:cNvPr id="8" name="Espace réservé du pied de page 7"/>
          <p:cNvSpPr>
            <a:spLocks noGrp="1"/>
          </p:cNvSpPr>
          <p:nvPr>
            <p:ph type="ftr" sz="quarter" idx="11"/>
          </p:nvPr>
        </p:nvSpPr>
        <p:spPr/>
        <p:txBody>
          <a:bodyPr rtlCol="0"/>
          <a:lstStyle/>
          <a:p>
            <a:pPr rtl="0"/>
            <a:endParaRPr lang="en-US" dirty="0"/>
          </a:p>
        </p:txBody>
      </p:sp>
      <p:sp>
        <p:nvSpPr>
          <p:cNvPr id="9" name="Espace réservé du numéro de diapositive 8"/>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8" name="Titre 1"/>
          <p:cNvSpPr>
            <a:spLocks noGrp="1"/>
          </p:cNvSpPr>
          <p:nvPr>
            <p:ph type="title"/>
          </p:nvPr>
        </p:nvSpPr>
        <p:spPr>
          <a:xfrm>
            <a:off x="575894" y="729658"/>
            <a:ext cx="11029616" cy="988332"/>
          </a:xfrm>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23554E4F-9CEB-42C9-AD29-E2F7C141FB41}" type="datetime1">
              <a:rPr lang="fr-FR" smtClean="0"/>
              <a:t>14/12/2021</a:t>
            </a:fld>
            <a:endParaRPr lang="en-US" dirty="0"/>
          </a:p>
        </p:txBody>
      </p:sp>
      <p:sp>
        <p:nvSpPr>
          <p:cNvPr id="4" name="Espace réservé du pied de page 3"/>
          <p:cNvSpPr>
            <a:spLocks noGrp="1"/>
          </p:cNvSpPr>
          <p:nvPr>
            <p:ph type="ftr" sz="quarter" idx="11"/>
          </p:nvPr>
        </p:nvSpPr>
        <p:spPr/>
        <p:txBody>
          <a:bodyPr rtlCol="0"/>
          <a:lstStyle/>
          <a:p>
            <a:pPr rtl="0"/>
            <a:endParaRPr lang="en-US" dirty="0"/>
          </a:p>
        </p:txBody>
      </p:sp>
      <p:sp>
        <p:nvSpPr>
          <p:cNvPr id="5" name="Espace réservé du numéro de diapositive 4"/>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03D60A7E-163B-485C-BB7A-9573D51BDAF4}" type="datetime1">
              <a:rPr lang="fr-FR" smtClean="0"/>
              <a:t>14/12/2021</a:t>
            </a:fld>
            <a:endParaRPr lang="en-US" dirty="0"/>
          </a:p>
        </p:txBody>
      </p:sp>
      <p:sp>
        <p:nvSpPr>
          <p:cNvPr id="3" name="Espace réservé du pied de page 2"/>
          <p:cNvSpPr>
            <a:spLocks noGrp="1"/>
          </p:cNvSpPr>
          <p:nvPr>
            <p:ph type="ftr" sz="quarter" idx="11"/>
          </p:nvPr>
        </p:nvSpPr>
        <p:spPr/>
        <p:txBody>
          <a:bodyPr rtlCol="0"/>
          <a:lstStyle/>
          <a:p>
            <a:pPr rtl="0"/>
            <a:endParaRPr lang="en-US" dirty="0"/>
          </a:p>
        </p:txBody>
      </p:sp>
      <p:sp>
        <p:nvSpPr>
          <p:cNvPr id="4" name="Espace réservé du numéro de diapositive 3"/>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fr-FR"/>
              <a:t>Modifiez le style du titre</a:t>
            </a:r>
            <a:endParaRPr lang="en-US" dirty="0"/>
          </a:p>
        </p:txBody>
      </p:sp>
      <p:sp>
        <p:nvSpPr>
          <p:cNvPr id="3" name="Espace réservé du contenu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4FBFC2A0-9EBF-4BFB-B9CE-73C9ABF65D8E}" type="datetime1">
              <a:rPr lang="fr-FR" smtClean="0"/>
              <a:t>14/12/2021</a:t>
            </a:fld>
            <a:endParaRPr lang="en-US" dirty="0"/>
          </a:p>
        </p:txBody>
      </p:sp>
      <p:sp>
        <p:nvSpPr>
          <p:cNvPr id="10" name="Espace réservé du pied de page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Espace réservé du numéro de diapositiv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‹N°›</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fr-FR"/>
              <a:t>Modifiez le style du titre</a:t>
            </a:r>
            <a:endParaRPr lang="en-US" dirty="0"/>
          </a:p>
        </p:txBody>
      </p:sp>
      <p:sp>
        <p:nvSpPr>
          <p:cNvPr id="3" name="Espace réservé d’image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a:t>Cliquez sur l'icône pour ajouter une image</a:t>
            </a:r>
            <a:endParaRPr lang="en-US" dirty="0"/>
          </a:p>
        </p:txBody>
      </p:sp>
      <p:sp>
        <p:nvSpPr>
          <p:cNvPr id="4" name="Espace réservé du texte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p>
            <a:pPr rtl="0"/>
            <a:fld id="{9D027843-748C-47C0-8684-9984DD5E6070}" type="datetime1">
              <a:rPr lang="fr-FR" smtClean="0"/>
              <a:t>14/12/2021</a:t>
            </a:fld>
            <a:endParaRPr lang="en-US" dirty="0"/>
          </a:p>
        </p:txBody>
      </p:sp>
      <p:sp>
        <p:nvSpPr>
          <p:cNvPr id="6" name="Espace réservé du pied de page 5"/>
          <p:cNvSpPr>
            <a:spLocks noGrp="1"/>
          </p:cNvSpPr>
          <p:nvPr>
            <p:ph type="ftr" sz="quarter" idx="11"/>
          </p:nvPr>
        </p:nvSpPr>
        <p:spPr/>
        <p:txBody>
          <a:bodyPr rtlCol="0"/>
          <a:lstStyle/>
          <a:p>
            <a:pPr algn="l"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7A260505-98BD-4BED-B65E-110D0950E5EB}" type="datetime1">
              <a:rPr lang="fr-FR" smtClean="0"/>
              <a:t>14/12/2021</a:t>
            </a:fld>
            <a:endParaRPr lang="en-US" dirty="0"/>
          </a:p>
        </p:txBody>
      </p:sp>
      <p:sp>
        <p:nvSpPr>
          <p:cNvPr id="5" name="Espace réservé du pied de page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1C21E816-31F5-48BB-BD02-D15F2F18B48A}"/>
              </a:ext>
            </a:extLst>
          </p:cNvPr>
          <p:cNvSpPr>
            <a:spLocks noGrp="1"/>
          </p:cNvSpPr>
          <p:nvPr>
            <p:ph type="ctrTitle"/>
          </p:nvPr>
        </p:nvSpPr>
        <p:spPr>
          <a:xfrm>
            <a:off x="581191" y="608602"/>
            <a:ext cx="10993549" cy="1475013"/>
          </a:xfrm>
        </p:spPr>
        <p:txBody>
          <a:bodyPr rtlCol="0">
            <a:normAutofit/>
          </a:bodyPr>
          <a:lstStyle/>
          <a:p>
            <a:pPr rtl="0"/>
            <a:r>
              <a:rPr lang="fr" dirty="0"/>
              <a:t>Grand projet programmation gp211</a:t>
            </a:r>
            <a:br>
              <a:rPr lang="fr" dirty="0"/>
            </a:br>
            <a:r>
              <a:rPr lang="fr-FR" dirty="0"/>
              <a:t>Système de Gestion Scolaire</a:t>
            </a:r>
            <a:endParaRPr lang="fr" dirty="0"/>
          </a:p>
        </p:txBody>
      </p:sp>
      <p:sp>
        <p:nvSpPr>
          <p:cNvPr id="3" name="Sous-titre 2">
            <a:extLst>
              <a:ext uri="{FF2B5EF4-FFF2-40B4-BE49-F238E27FC236}">
                <a16:creationId xmlns:a16="http://schemas.microsoft.com/office/drawing/2014/main" id="{835D6E6B-3353-491C-A3C6-F278D6CED8B3}"/>
              </a:ext>
            </a:extLst>
          </p:cNvPr>
          <p:cNvSpPr>
            <a:spLocks noGrp="1"/>
          </p:cNvSpPr>
          <p:nvPr>
            <p:ph type="subTitle" idx="1"/>
          </p:nvPr>
        </p:nvSpPr>
        <p:spPr>
          <a:xfrm>
            <a:off x="581191" y="2082331"/>
            <a:ext cx="10993546" cy="1149541"/>
          </a:xfrm>
        </p:spPr>
        <p:txBody>
          <a:bodyPr rtlCol="0">
            <a:normAutofit/>
          </a:bodyPr>
          <a:lstStyle/>
          <a:p>
            <a:pPr rtl="0">
              <a:lnSpc>
                <a:spcPct val="100000"/>
              </a:lnSpc>
            </a:pPr>
            <a:r>
              <a:rPr lang="fr-FR" dirty="0"/>
              <a:t>IPSA - A</a:t>
            </a:r>
            <a:r>
              <a:rPr lang="fr" dirty="0"/>
              <a:t>nnée 2021-2022</a:t>
            </a:r>
          </a:p>
          <a:p>
            <a:pPr rtl="0">
              <a:lnSpc>
                <a:spcPct val="100000"/>
              </a:lnSpc>
            </a:pPr>
            <a:r>
              <a:rPr lang="fr" dirty="0"/>
              <a:t>Adrien Cordonnier &amp; adrien treille</a:t>
            </a:r>
          </a:p>
          <a:p>
            <a:pPr rtl="0">
              <a:lnSpc>
                <a:spcPct val="100000"/>
              </a:lnSpc>
            </a:pPr>
            <a:r>
              <a:rPr lang="fr" dirty="0"/>
              <a:t>2PE2</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e 5" descr="Zoom sur un logo&#10;&#10;Description générée automatiquement">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7630" y="3235430"/>
            <a:ext cx="11260667" cy="3310466"/>
          </a:xfrm>
          <a:prstGeom prst="rect">
            <a:avLst/>
          </a:prstGeom>
        </p:spPr>
      </p:pic>
      <p:pic>
        <p:nvPicPr>
          <p:cNvPr id="7" name="Image 6">
            <a:extLst>
              <a:ext uri="{FF2B5EF4-FFF2-40B4-BE49-F238E27FC236}">
                <a16:creationId xmlns:a16="http://schemas.microsoft.com/office/drawing/2014/main" id="{FEF71BD4-F977-4C57-91FA-B2A11200C4EB}"/>
              </a:ext>
            </a:extLst>
          </p:cNvPr>
          <p:cNvPicPr>
            <a:picLocks noChangeAspect="1"/>
          </p:cNvPicPr>
          <p:nvPr/>
        </p:nvPicPr>
        <p:blipFill>
          <a:blip r:embed="rId3"/>
          <a:stretch>
            <a:fillRect/>
          </a:stretch>
        </p:blipFill>
        <p:spPr>
          <a:xfrm>
            <a:off x="10997293" y="593312"/>
            <a:ext cx="1154888" cy="1154888"/>
          </a:xfrm>
          <a:prstGeom prst="rect">
            <a:avLst/>
          </a:prstGeom>
        </p:spPr>
      </p:pic>
      <p:sp>
        <p:nvSpPr>
          <p:cNvPr id="8" name="Espace réservé du numéro de diapositive 7">
            <a:extLst>
              <a:ext uri="{FF2B5EF4-FFF2-40B4-BE49-F238E27FC236}">
                <a16:creationId xmlns:a16="http://schemas.microsoft.com/office/drawing/2014/main" id="{F7AC6B1D-F7C5-4CD2-B9F5-9F60F74A514D}"/>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562972-3449-42D1-8185-B4BEFD52AB44}"/>
              </a:ext>
            </a:extLst>
          </p:cNvPr>
          <p:cNvSpPr>
            <a:spLocks noGrp="1"/>
          </p:cNvSpPr>
          <p:nvPr>
            <p:ph type="title"/>
          </p:nvPr>
        </p:nvSpPr>
        <p:spPr>
          <a:xfrm>
            <a:off x="462530" y="206566"/>
            <a:ext cx="11029616" cy="1188720"/>
          </a:xfrm>
        </p:spPr>
        <p:txBody>
          <a:bodyPr rtlCol="0"/>
          <a:lstStyle/>
          <a:p>
            <a:pPr rtl="0"/>
            <a:r>
              <a:rPr lang="fr" dirty="0"/>
              <a:t>Contexte et Objectifs du projet</a:t>
            </a:r>
          </a:p>
        </p:txBody>
      </p:sp>
      <p:sp>
        <p:nvSpPr>
          <p:cNvPr id="9" name="ZoneTexte 8">
            <a:extLst>
              <a:ext uri="{FF2B5EF4-FFF2-40B4-BE49-F238E27FC236}">
                <a16:creationId xmlns:a16="http://schemas.microsoft.com/office/drawing/2014/main" id="{1219870E-E651-4547-9D9B-0E41DB7C2941}"/>
              </a:ext>
            </a:extLst>
          </p:cNvPr>
          <p:cNvSpPr txBox="1"/>
          <p:nvPr/>
        </p:nvSpPr>
        <p:spPr>
          <a:xfrm flipH="1">
            <a:off x="462530" y="1546685"/>
            <a:ext cx="10218944" cy="5078313"/>
          </a:xfrm>
          <a:prstGeom prst="rect">
            <a:avLst/>
          </a:prstGeom>
          <a:noFill/>
        </p:spPr>
        <p:txBody>
          <a:bodyPr wrap="square" rtlCol="0">
            <a:spAutoFit/>
          </a:bodyPr>
          <a:lstStyle/>
          <a:p>
            <a:pPr algn="just"/>
            <a:r>
              <a:rPr lang="fr-FR" dirty="0"/>
              <a:t>Les 2 étapes principales du projet sont :</a:t>
            </a:r>
          </a:p>
          <a:p>
            <a:pPr marL="285750" indent="-285750" algn="just">
              <a:buFont typeface="Arial" panose="020B0604020202020204" pitchFamily="34" charset="0"/>
              <a:buChar char="•"/>
            </a:pPr>
            <a:r>
              <a:rPr lang="fr-FR" dirty="0"/>
              <a:t>Gestion de données scolaire sans l’interface graphique, étape comprenant la gestion du code, la récupération des données, la vérification des contraintes, le traitement des données et l’écriture des données</a:t>
            </a:r>
          </a:p>
          <a:p>
            <a:pPr marL="285750" indent="-285750" algn="just">
              <a:buFont typeface="Arial" panose="020B0604020202020204" pitchFamily="34" charset="0"/>
              <a:buChar char="•"/>
            </a:pPr>
            <a:r>
              <a:rPr lang="fr-FR" dirty="0"/>
              <a:t>Evolution de l’application en créant une interface graphique</a:t>
            </a:r>
          </a:p>
          <a:p>
            <a:pPr marL="285750" indent="-285750" algn="just">
              <a:buFont typeface="Arial" panose="020B0604020202020204" pitchFamily="34" charset="0"/>
              <a:buChar char="•"/>
            </a:pPr>
            <a:endParaRPr lang="fr-FR" dirty="0"/>
          </a:p>
          <a:p>
            <a:pPr algn="just"/>
            <a:r>
              <a:rPr lang="fr-FR" dirty="0"/>
              <a:t>Fichiers CSV fournis avec chacun leurs contraintes :</a:t>
            </a:r>
          </a:p>
          <a:p>
            <a:pPr marL="285750" indent="-285750" algn="just">
              <a:buFont typeface="Arial" panose="020B0604020202020204" pitchFamily="34" charset="0"/>
              <a:buChar char="•"/>
            </a:pPr>
            <a:r>
              <a:rPr lang="fr-FR" dirty="0"/>
              <a:t>Fichier etudiants.csv : contenant les infos de chaque étudiant (ID, SEXE, NOM, PRENOM, EMAIL) 	Contraintes </a:t>
            </a:r>
            <a:r>
              <a:rPr lang="fr-FR" dirty="0">
                <a:sym typeface="Wingdings" panose="05000000000000000000" pitchFamily="2" charset="2"/>
              </a:rPr>
              <a:t>: ne p</a:t>
            </a:r>
            <a:r>
              <a:rPr lang="fr-FR" dirty="0"/>
              <a:t>as créer de doublon, on doit pouvoir ajouter et supprimer un étudiant et modifier les données d’un étudiant sauf son ID</a:t>
            </a:r>
          </a:p>
          <a:p>
            <a:pPr marL="285750" indent="-285750" algn="just">
              <a:buFont typeface="Arial" panose="020B0604020202020204" pitchFamily="34" charset="0"/>
              <a:buChar char="•"/>
            </a:pPr>
            <a:r>
              <a:rPr lang="fr-FR" dirty="0"/>
              <a:t>Fichier matieres.csv : contenant une liste de toutes les matières possibles pour utiliser dans le projet</a:t>
            </a:r>
          </a:p>
          <a:p>
            <a:pPr algn="just"/>
            <a:r>
              <a:rPr lang="fr-FR" dirty="0"/>
              <a:t>	Contraintes : on ne veut pas le modifier </a:t>
            </a:r>
          </a:p>
          <a:p>
            <a:pPr marL="285750" indent="-285750" algn="just">
              <a:buFont typeface="Arial" panose="020B0604020202020204" pitchFamily="34" charset="0"/>
              <a:buChar char="•"/>
            </a:pPr>
            <a:r>
              <a:rPr lang="fr-FR" dirty="0"/>
              <a:t>Fichier notes.csv : contenant toutes les informations décrivant chaque note : ID, ANNEE_SCOLAIRE, ID_ETUDIANT, MATIERE, NOTE</a:t>
            </a:r>
          </a:p>
          <a:p>
            <a:pPr algn="just"/>
            <a:r>
              <a:rPr lang="fr-FR" dirty="0"/>
              <a:t>	Contraintes : ne pas créer de doublon et on doit pouvoir ajouter, supprimer et modifier un note</a:t>
            </a:r>
          </a:p>
          <a:p>
            <a:pPr algn="just"/>
            <a:endParaRPr lang="fr-FR" dirty="0"/>
          </a:p>
          <a:p>
            <a:pPr algn="just"/>
            <a:r>
              <a:rPr lang="fr-FR" dirty="0"/>
              <a:t>Les tâches à réaliser doivent donc répondre aux étapes du projet tout en tenant compte des contraintes imposées.</a:t>
            </a:r>
          </a:p>
        </p:txBody>
      </p:sp>
      <p:sp>
        <p:nvSpPr>
          <p:cNvPr id="10" name="Espace réservé du numéro de diapositive 9">
            <a:extLst>
              <a:ext uri="{FF2B5EF4-FFF2-40B4-BE49-F238E27FC236}">
                <a16:creationId xmlns:a16="http://schemas.microsoft.com/office/drawing/2014/main" id="{DB9F1AD0-F73D-44C3-88D1-2562817B097E}"/>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pic>
        <p:nvPicPr>
          <p:cNvPr id="11" name="Image 10">
            <a:extLst>
              <a:ext uri="{FF2B5EF4-FFF2-40B4-BE49-F238E27FC236}">
                <a16:creationId xmlns:a16="http://schemas.microsoft.com/office/drawing/2014/main" id="{BEA9D2A4-A1F4-4A37-B00B-ED7E08843A97}"/>
              </a:ext>
            </a:extLst>
          </p:cNvPr>
          <p:cNvPicPr>
            <a:picLocks noChangeAspect="1"/>
          </p:cNvPicPr>
          <p:nvPr/>
        </p:nvPicPr>
        <p:blipFill>
          <a:blip r:embed="rId2"/>
          <a:stretch>
            <a:fillRect/>
          </a:stretch>
        </p:blipFill>
        <p:spPr>
          <a:xfrm>
            <a:off x="10997293" y="593312"/>
            <a:ext cx="1154888" cy="1154888"/>
          </a:xfrm>
          <a:prstGeom prst="rect">
            <a:avLst/>
          </a:prstGeom>
        </p:spPr>
      </p:pic>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3D9322-5D53-4F2C-8455-445B30E24DCE}"/>
              </a:ext>
            </a:extLst>
          </p:cNvPr>
          <p:cNvSpPr>
            <a:spLocks noGrp="1"/>
          </p:cNvSpPr>
          <p:nvPr>
            <p:ph type="title"/>
          </p:nvPr>
        </p:nvSpPr>
        <p:spPr>
          <a:xfrm>
            <a:off x="420648" y="189402"/>
            <a:ext cx="11029616" cy="1188720"/>
          </a:xfrm>
        </p:spPr>
        <p:txBody>
          <a:bodyPr/>
          <a:lstStyle/>
          <a:p>
            <a:r>
              <a:rPr lang="fr-FR" dirty="0"/>
              <a:t>Fonctions importantes du programme</a:t>
            </a:r>
          </a:p>
        </p:txBody>
      </p:sp>
      <p:sp>
        <p:nvSpPr>
          <p:cNvPr id="3" name="Espace réservé du contenu 2">
            <a:extLst>
              <a:ext uri="{FF2B5EF4-FFF2-40B4-BE49-F238E27FC236}">
                <a16:creationId xmlns:a16="http://schemas.microsoft.com/office/drawing/2014/main" id="{B9F10B3C-6794-42E1-9ED0-3E694E55E5BC}"/>
              </a:ext>
            </a:extLst>
          </p:cNvPr>
          <p:cNvSpPr>
            <a:spLocks noGrp="1"/>
          </p:cNvSpPr>
          <p:nvPr>
            <p:ph idx="1"/>
          </p:nvPr>
        </p:nvSpPr>
        <p:spPr>
          <a:xfrm>
            <a:off x="581195" y="1994875"/>
            <a:ext cx="11029615" cy="3634486"/>
          </a:xfrm>
        </p:spPr>
        <p:txBody>
          <a:bodyPr/>
          <a:lstStyle/>
          <a:p>
            <a:pPr marL="0" indent="0">
              <a:buNone/>
            </a:pPr>
            <a:r>
              <a:rPr lang="fr-FR" sz="3200" dirty="0"/>
              <a:t>La fonction « gestionEtudiants » </a:t>
            </a:r>
            <a:endParaRPr lang="fr-FR" sz="4000" dirty="0"/>
          </a:p>
          <a:p>
            <a:r>
              <a:rPr lang="fr-FR" dirty="0"/>
              <a:t>Permet de faire différentes actions dans le fichier csv « etudiants,csv » (supprimer, ajouter, modifier)</a:t>
            </a:r>
          </a:p>
          <a:p>
            <a:pPr marL="0" indent="0">
              <a:buNone/>
            </a:pPr>
            <a:r>
              <a:rPr lang="fr-FR" dirty="0"/>
              <a:t>	avec les données fournies en argument.</a:t>
            </a:r>
          </a:p>
          <a:p>
            <a:r>
              <a:rPr lang="fr-FR" dirty="0"/>
              <a:t>Exécute l’action en question en fonction de la variable qui est associée au bouton sélectionné</a:t>
            </a:r>
          </a:p>
          <a:p>
            <a:endParaRPr lang="fr-FR" dirty="0"/>
          </a:p>
        </p:txBody>
      </p:sp>
      <p:sp>
        <p:nvSpPr>
          <p:cNvPr id="5" name="Espace réservé du numéro de diapositive 4">
            <a:extLst>
              <a:ext uri="{FF2B5EF4-FFF2-40B4-BE49-F238E27FC236}">
                <a16:creationId xmlns:a16="http://schemas.microsoft.com/office/drawing/2014/main" id="{8E4CF9F7-7B98-4EB2-A52C-D3F3EE9AAB8C}"/>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pic>
        <p:nvPicPr>
          <p:cNvPr id="6" name="Image 5">
            <a:extLst>
              <a:ext uri="{FF2B5EF4-FFF2-40B4-BE49-F238E27FC236}">
                <a16:creationId xmlns:a16="http://schemas.microsoft.com/office/drawing/2014/main" id="{D6911033-82AF-481F-96C0-1F020E589A08}"/>
              </a:ext>
            </a:extLst>
          </p:cNvPr>
          <p:cNvPicPr>
            <a:picLocks noChangeAspect="1"/>
          </p:cNvPicPr>
          <p:nvPr/>
        </p:nvPicPr>
        <p:blipFill>
          <a:blip r:embed="rId2"/>
          <a:stretch>
            <a:fillRect/>
          </a:stretch>
        </p:blipFill>
        <p:spPr>
          <a:xfrm>
            <a:off x="10997293" y="593312"/>
            <a:ext cx="1154888" cy="1154888"/>
          </a:xfrm>
          <a:prstGeom prst="rect">
            <a:avLst/>
          </a:prstGeom>
        </p:spPr>
      </p:pic>
    </p:spTree>
    <p:extLst>
      <p:ext uri="{BB962C8B-B14F-4D97-AF65-F5344CB8AC3E}">
        <p14:creationId xmlns:p14="http://schemas.microsoft.com/office/powerpoint/2010/main" val="2302102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9158847F-FA9C-420B-BA0E-E3A114CD00AC}"/>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pic>
        <p:nvPicPr>
          <p:cNvPr id="6" name="Image 5">
            <a:extLst>
              <a:ext uri="{FF2B5EF4-FFF2-40B4-BE49-F238E27FC236}">
                <a16:creationId xmlns:a16="http://schemas.microsoft.com/office/drawing/2014/main" id="{5509045C-95E0-4895-BA05-497FE1E473B5}"/>
              </a:ext>
            </a:extLst>
          </p:cNvPr>
          <p:cNvPicPr>
            <a:picLocks noChangeAspect="1"/>
          </p:cNvPicPr>
          <p:nvPr/>
        </p:nvPicPr>
        <p:blipFill>
          <a:blip r:embed="rId2"/>
          <a:stretch>
            <a:fillRect/>
          </a:stretch>
        </p:blipFill>
        <p:spPr>
          <a:xfrm>
            <a:off x="10997293" y="593312"/>
            <a:ext cx="1154888" cy="1154888"/>
          </a:xfrm>
          <a:prstGeom prst="rect">
            <a:avLst/>
          </a:prstGeom>
        </p:spPr>
      </p:pic>
      <p:sp>
        <p:nvSpPr>
          <p:cNvPr id="8" name="Espace réservé du contenu 2">
            <a:extLst>
              <a:ext uri="{FF2B5EF4-FFF2-40B4-BE49-F238E27FC236}">
                <a16:creationId xmlns:a16="http://schemas.microsoft.com/office/drawing/2014/main" id="{25270BFC-93FC-45B5-8CA1-61E0BD0F20BA}"/>
              </a:ext>
            </a:extLst>
          </p:cNvPr>
          <p:cNvSpPr>
            <a:spLocks noGrp="1"/>
          </p:cNvSpPr>
          <p:nvPr>
            <p:ph idx="1"/>
          </p:nvPr>
        </p:nvSpPr>
        <p:spPr>
          <a:xfrm>
            <a:off x="581195" y="1748200"/>
            <a:ext cx="11029615" cy="3634486"/>
          </a:xfrm>
        </p:spPr>
        <p:txBody>
          <a:bodyPr/>
          <a:lstStyle/>
          <a:p>
            <a:pPr marL="0" indent="0">
              <a:buNone/>
            </a:pPr>
            <a:r>
              <a:rPr lang="fr-FR" sz="3200" dirty="0"/>
              <a:t>La fonction « gestionNotes » </a:t>
            </a:r>
            <a:endParaRPr lang="fr-FR" sz="4000" dirty="0"/>
          </a:p>
          <a:p>
            <a:r>
              <a:rPr lang="fr-FR" dirty="0"/>
              <a:t>Permet de faire différentes actions dans le fichier csv « notes.csv » (supprimer, ajouter, modifier)</a:t>
            </a:r>
          </a:p>
          <a:p>
            <a:pPr marL="0" indent="0">
              <a:buNone/>
            </a:pPr>
            <a:r>
              <a:rPr lang="fr-FR" dirty="0"/>
              <a:t>	avec les données fournies en argument.</a:t>
            </a:r>
          </a:p>
          <a:p>
            <a:r>
              <a:rPr lang="fr-FR" dirty="0"/>
              <a:t>Exécute l’action en question en fonction de la variable qui est associée au bouton sélectionné</a:t>
            </a:r>
          </a:p>
          <a:p>
            <a:endParaRPr lang="fr-FR" dirty="0"/>
          </a:p>
        </p:txBody>
      </p:sp>
    </p:spTree>
    <p:extLst>
      <p:ext uri="{BB962C8B-B14F-4D97-AF65-F5344CB8AC3E}">
        <p14:creationId xmlns:p14="http://schemas.microsoft.com/office/powerpoint/2010/main" val="140924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7D437689-7DC2-4D82-AD82-6984FCF906BE}"/>
              </a:ext>
            </a:extLst>
          </p:cNvPr>
          <p:cNvSpPr>
            <a:spLocks noGrp="1"/>
          </p:cNvSpPr>
          <p:nvPr>
            <p:ph type="sldNum" sz="quarter" idx="12"/>
          </p:nvPr>
        </p:nvSpPr>
        <p:spPr/>
        <p:txBody>
          <a:bodyPr/>
          <a:lstStyle/>
          <a:p>
            <a:pPr rtl="0"/>
            <a:fld id="{3A98EE3D-8CD1-4C3F-BD1C-C98C9596463C}" type="slidenum">
              <a:rPr lang="en-US" smtClean="0"/>
              <a:t>5</a:t>
            </a:fld>
            <a:endParaRPr lang="en-US" dirty="0"/>
          </a:p>
        </p:txBody>
      </p:sp>
      <p:pic>
        <p:nvPicPr>
          <p:cNvPr id="6" name="Image 5">
            <a:extLst>
              <a:ext uri="{FF2B5EF4-FFF2-40B4-BE49-F238E27FC236}">
                <a16:creationId xmlns:a16="http://schemas.microsoft.com/office/drawing/2014/main" id="{7F6D4717-839B-4D1E-B3EB-B817A43DB385}"/>
              </a:ext>
            </a:extLst>
          </p:cNvPr>
          <p:cNvPicPr>
            <a:picLocks noChangeAspect="1"/>
          </p:cNvPicPr>
          <p:nvPr/>
        </p:nvPicPr>
        <p:blipFill>
          <a:blip r:embed="rId2"/>
          <a:stretch>
            <a:fillRect/>
          </a:stretch>
        </p:blipFill>
        <p:spPr>
          <a:xfrm>
            <a:off x="10997293" y="593312"/>
            <a:ext cx="1154888" cy="1154888"/>
          </a:xfrm>
          <a:prstGeom prst="rect">
            <a:avLst/>
          </a:prstGeom>
        </p:spPr>
      </p:pic>
      <p:sp>
        <p:nvSpPr>
          <p:cNvPr id="7" name="Espace réservé du contenu 2">
            <a:extLst>
              <a:ext uri="{FF2B5EF4-FFF2-40B4-BE49-F238E27FC236}">
                <a16:creationId xmlns:a16="http://schemas.microsoft.com/office/drawing/2014/main" id="{78EA998B-C351-419D-9759-8B39F8AFFC10}"/>
              </a:ext>
            </a:extLst>
          </p:cNvPr>
          <p:cNvSpPr>
            <a:spLocks noGrp="1"/>
          </p:cNvSpPr>
          <p:nvPr>
            <p:ph idx="1"/>
          </p:nvPr>
        </p:nvSpPr>
        <p:spPr>
          <a:xfrm>
            <a:off x="581192" y="1518283"/>
            <a:ext cx="11029615" cy="3634486"/>
          </a:xfrm>
        </p:spPr>
        <p:txBody>
          <a:bodyPr>
            <a:normAutofit/>
          </a:bodyPr>
          <a:lstStyle/>
          <a:p>
            <a:pPr marL="0" indent="0">
              <a:buNone/>
            </a:pPr>
            <a:r>
              <a:rPr lang="fr-FR" sz="3200" dirty="0"/>
              <a:t>La fonction « main » </a:t>
            </a:r>
            <a:endParaRPr lang="fr-FR" sz="4000" dirty="0"/>
          </a:p>
          <a:p>
            <a:r>
              <a:rPr lang="fr-FR" dirty="0"/>
              <a:t>Permet de faire toute l’interface graphique en se servant des deux autres fonctions « main2 » et « main3 »</a:t>
            </a:r>
          </a:p>
          <a:p>
            <a:r>
              <a:rPr lang="fr-FR" dirty="0"/>
              <a:t>Main permet de faire la page d’accueil, « main2 » la page de gestion des étudiants et « main3 » la page de gestion 	des	notes</a:t>
            </a:r>
          </a:p>
          <a:p>
            <a:r>
              <a:rPr lang="fr-FR" dirty="0"/>
              <a:t>Ces fonctions gèrent également tous les boutons et labels dans l’interface graphique,</a:t>
            </a:r>
          </a:p>
        </p:txBody>
      </p:sp>
    </p:spTree>
    <p:extLst>
      <p:ext uri="{BB962C8B-B14F-4D97-AF65-F5344CB8AC3E}">
        <p14:creationId xmlns:p14="http://schemas.microsoft.com/office/powerpoint/2010/main" val="999808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2485B0-EBB2-4ECD-BC55-85D00D602933}"/>
              </a:ext>
            </a:extLst>
          </p:cNvPr>
          <p:cNvSpPr>
            <a:spLocks noGrp="1"/>
          </p:cNvSpPr>
          <p:nvPr>
            <p:ph type="title"/>
          </p:nvPr>
        </p:nvSpPr>
        <p:spPr>
          <a:xfrm>
            <a:off x="476492" y="192605"/>
            <a:ext cx="11029616" cy="1188720"/>
          </a:xfrm>
        </p:spPr>
        <p:txBody>
          <a:bodyPr/>
          <a:lstStyle/>
          <a:p>
            <a:r>
              <a:rPr lang="fr-FR" dirty="0"/>
              <a:t>Démonstration du logiciel</a:t>
            </a:r>
          </a:p>
        </p:txBody>
      </p:sp>
      <p:sp>
        <p:nvSpPr>
          <p:cNvPr id="5" name="Espace réservé du numéro de diapositive 4">
            <a:extLst>
              <a:ext uri="{FF2B5EF4-FFF2-40B4-BE49-F238E27FC236}">
                <a16:creationId xmlns:a16="http://schemas.microsoft.com/office/drawing/2014/main" id="{94A94D40-54A3-4A05-BB7C-B64A48449BAA}"/>
              </a:ext>
            </a:extLst>
          </p:cNvPr>
          <p:cNvSpPr>
            <a:spLocks noGrp="1"/>
          </p:cNvSpPr>
          <p:nvPr>
            <p:ph type="sldNum" sz="quarter" idx="12"/>
          </p:nvPr>
        </p:nvSpPr>
        <p:spPr/>
        <p:txBody>
          <a:bodyPr/>
          <a:lstStyle/>
          <a:p>
            <a:pPr rtl="0"/>
            <a:fld id="{3A98EE3D-8CD1-4C3F-BD1C-C98C9596463C}" type="slidenum">
              <a:rPr lang="en-US" smtClean="0"/>
              <a:t>6</a:t>
            </a:fld>
            <a:endParaRPr lang="en-US" dirty="0"/>
          </a:p>
        </p:txBody>
      </p:sp>
      <p:pic>
        <p:nvPicPr>
          <p:cNvPr id="6" name="Image 5">
            <a:extLst>
              <a:ext uri="{FF2B5EF4-FFF2-40B4-BE49-F238E27FC236}">
                <a16:creationId xmlns:a16="http://schemas.microsoft.com/office/drawing/2014/main" id="{05C299C3-E699-4E4B-85E8-075EAA93C070}"/>
              </a:ext>
            </a:extLst>
          </p:cNvPr>
          <p:cNvPicPr>
            <a:picLocks noChangeAspect="1"/>
          </p:cNvPicPr>
          <p:nvPr/>
        </p:nvPicPr>
        <p:blipFill>
          <a:blip r:embed="rId2"/>
          <a:stretch>
            <a:fillRect/>
          </a:stretch>
        </p:blipFill>
        <p:spPr>
          <a:xfrm>
            <a:off x="10997293" y="593312"/>
            <a:ext cx="1154888" cy="1154888"/>
          </a:xfrm>
          <a:prstGeom prst="rect">
            <a:avLst/>
          </a:prstGeom>
        </p:spPr>
      </p:pic>
      <p:pic>
        <p:nvPicPr>
          <p:cNvPr id="7" name="Image 6">
            <a:extLst>
              <a:ext uri="{FF2B5EF4-FFF2-40B4-BE49-F238E27FC236}">
                <a16:creationId xmlns:a16="http://schemas.microsoft.com/office/drawing/2014/main" id="{A71FD36D-C27C-424E-B9B9-367EF8FF4DFB}"/>
              </a:ext>
            </a:extLst>
          </p:cNvPr>
          <p:cNvPicPr>
            <a:picLocks noChangeAspect="1"/>
          </p:cNvPicPr>
          <p:nvPr/>
        </p:nvPicPr>
        <p:blipFill>
          <a:blip r:embed="rId3"/>
          <a:stretch>
            <a:fillRect/>
          </a:stretch>
        </p:blipFill>
        <p:spPr>
          <a:xfrm>
            <a:off x="1632194" y="1519920"/>
            <a:ext cx="8718211" cy="4903994"/>
          </a:xfrm>
          <a:prstGeom prst="rect">
            <a:avLst/>
          </a:prstGeom>
        </p:spPr>
      </p:pic>
    </p:spTree>
    <p:extLst>
      <p:ext uri="{BB962C8B-B14F-4D97-AF65-F5344CB8AC3E}">
        <p14:creationId xmlns:p14="http://schemas.microsoft.com/office/powerpoint/2010/main" val="1669651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DA9A4E-CDDC-423A-AF84-7D4182499461}"/>
              </a:ext>
            </a:extLst>
          </p:cNvPr>
          <p:cNvSpPr>
            <a:spLocks noGrp="1"/>
          </p:cNvSpPr>
          <p:nvPr>
            <p:ph type="title"/>
          </p:nvPr>
        </p:nvSpPr>
        <p:spPr/>
        <p:txBody>
          <a:bodyPr/>
          <a:lstStyle/>
          <a:p>
            <a:r>
              <a:rPr lang="fr-FR" dirty="0"/>
              <a:t>Difficultés rencontrées</a:t>
            </a:r>
          </a:p>
        </p:txBody>
      </p:sp>
      <p:sp>
        <p:nvSpPr>
          <p:cNvPr id="3" name="Espace réservé du contenu 2">
            <a:extLst>
              <a:ext uri="{FF2B5EF4-FFF2-40B4-BE49-F238E27FC236}">
                <a16:creationId xmlns:a16="http://schemas.microsoft.com/office/drawing/2014/main" id="{9FC95441-C862-490F-B46B-E9CBCCE0C6C1}"/>
              </a:ext>
            </a:extLst>
          </p:cNvPr>
          <p:cNvSpPr>
            <a:spLocks noGrp="1"/>
          </p:cNvSpPr>
          <p:nvPr>
            <p:ph idx="1"/>
          </p:nvPr>
        </p:nvSpPr>
        <p:spPr>
          <a:xfrm>
            <a:off x="581192" y="2024773"/>
            <a:ext cx="11029615" cy="3634486"/>
          </a:xfrm>
        </p:spPr>
        <p:txBody>
          <a:bodyPr/>
          <a:lstStyle/>
          <a:p>
            <a:r>
              <a:rPr lang="fr-FR" dirty="0"/>
              <a:t>Création des différentes fonctions qui permettent accéder aux fonctions de gestion</a:t>
            </a:r>
          </a:p>
          <a:p>
            <a:r>
              <a:rPr lang="fr-FR" dirty="0"/>
              <a:t>Changer les premières fonctions pour qu’elles soient utilisables avec une interface graphique</a:t>
            </a:r>
          </a:p>
          <a:p>
            <a:r>
              <a:rPr lang="fr-FR" dirty="0"/>
              <a:t>Problème avec le décalage du tableau quand il est utilisé plusieurs fois de suite</a:t>
            </a:r>
          </a:p>
        </p:txBody>
      </p:sp>
      <p:sp>
        <p:nvSpPr>
          <p:cNvPr id="4" name="Espace réservé du numéro de diapositive 3">
            <a:extLst>
              <a:ext uri="{FF2B5EF4-FFF2-40B4-BE49-F238E27FC236}">
                <a16:creationId xmlns:a16="http://schemas.microsoft.com/office/drawing/2014/main" id="{8569E5C9-36D1-423E-A3C1-BFBD63DAA506}"/>
              </a:ext>
            </a:extLst>
          </p:cNvPr>
          <p:cNvSpPr>
            <a:spLocks noGrp="1"/>
          </p:cNvSpPr>
          <p:nvPr>
            <p:ph type="sldNum" sz="quarter" idx="12"/>
          </p:nvPr>
        </p:nvSpPr>
        <p:spPr/>
        <p:txBody>
          <a:bodyPr/>
          <a:lstStyle/>
          <a:p>
            <a:pPr rtl="0"/>
            <a:fld id="{3A98EE3D-8CD1-4C3F-BD1C-C98C9596463C}" type="slidenum">
              <a:rPr lang="en-US" smtClean="0"/>
              <a:t>7</a:t>
            </a:fld>
            <a:endParaRPr lang="en-US" dirty="0"/>
          </a:p>
        </p:txBody>
      </p:sp>
      <p:pic>
        <p:nvPicPr>
          <p:cNvPr id="5" name="Image 4">
            <a:extLst>
              <a:ext uri="{FF2B5EF4-FFF2-40B4-BE49-F238E27FC236}">
                <a16:creationId xmlns:a16="http://schemas.microsoft.com/office/drawing/2014/main" id="{BAEDEC69-2DCC-4F67-89A9-7B49937A4F96}"/>
              </a:ext>
            </a:extLst>
          </p:cNvPr>
          <p:cNvPicPr>
            <a:picLocks noChangeAspect="1"/>
          </p:cNvPicPr>
          <p:nvPr/>
        </p:nvPicPr>
        <p:blipFill>
          <a:blip r:embed="rId2"/>
          <a:stretch>
            <a:fillRect/>
          </a:stretch>
        </p:blipFill>
        <p:spPr>
          <a:xfrm>
            <a:off x="10965978" y="568259"/>
            <a:ext cx="1154888" cy="1154888"/>
          </a:xfrm>
          <a:prstGeom prst="rect">
            <a:avLst/>
          </a:prstGeom>
        </p:spPr>
      </p:pic>
    </p:spTree>
    <p:extLst>
      <p:ext uri="{BB962C8B-B14F-4D97-AF65-F5344CB8AC3E}">
        <p14:creationId xmlns:p14="http://schemas.microsoft.com/office/powerpoint/2010/main" val="3263189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915419-A4D2-4898-AD2A-98BF029BB47F}"/>
              </a:ext>
            </a:extLst>
          </p:cNvPr>
          <p:cNvSpPr>
            <a:spLocks noGrp="1"/>
          </p:cNvSpPr>
          <p:nvPr>
            <p:ph type="title"/>
          </p:nvPr>
        </p:nvSpPr>
        <p:spPr>
          <a:xfrm>
            <a:off x="455549" y="-62500"/>
            <a:ext cx="11029616" cy="1188720"/>
          </a:xfrm>
        </p:spPr>
        <p:txBody>
          <a:bodyPr/>
          <a:lstStyle/>
          <a:p>
            <a:r>
              <a:rPr lang="fr-FR" dirty="0"/>
              <a:t>Conclusion</a:t>
            </a:r>
          </a:p>
        </p:txBody>
      </p:sp>
      <p:sp>
        <p:nvSpPr>
          <p:cNvPr id="5" name="Espace réservé du numéro de diapositive 4">
            <a:extLst>
              <a:ext uri="{FF2B5EF4-FFF2-40B4-BE49-F238E27FC236}">
                <a16:creationId xmlns:a16="http://schemas.microsoft.com/office/drawing/2014/main" id="{02079BDC-0514-4F86-ACF2-796E4B6DDFCE}"/>
              </a:ext>
            </a:extLst>
          </p:cNvPr>
          <p:cNvSpPr>
            <a:spLocks noGrp="1"/>
          </p:cNvSpPr>
          <p:nvPr>
            <p:ph type="sldNum" sz="quarter" idx="12"/>
          </p:nvPr>
        </p:nvSpPr>
        <p:spPr/>
        <p:txBody>
          <a:bodyPr/>
          <a:lstStyle/>
          <a:p>
            <a:pPr rtl="0"/>
            <a:fld id="{3A98EE3D-8CD1-4C3F-BD1C-C98C9596463C}" type="slidenum">
              <a:rPr lang="en-US" smtClean="0"/>
              <a:t>8</a:t>
            </a:fld>
            <a:endParaRPr lang="en-US" dirty="0"/>
          </a:p>
        </p:txBody>
      </p:sp>
      <p:pic>
        <p:nvPicPr>
          <p:cNvPr id="6" name="Image 5">
            <a:extLst>
              <a:ext uri="{FF2B5EF4-FFF2-40B4-BE49-F238E27FC236}">
                <a16:creationId xmlns:a16="http://schemas.microsoft.com/office/drawing/2014/main" id="{B3CAEB40-777D-46F9-981A-3CC13416500A}"/>
              </a:ext>
            </a:extLst>
          </p:cNvPr>
          <p:cNvPicPr>
            <a:picLocks noChangeAspect="1"/>
          </p:cNvPicPr>
          <p:nvPr/>
        </p:nvPicPr>
        <p:blipFill>
          <a:blip r:embed="rId2"/>
          <a:stretch>
            <a:fillRect/>
          </a:stretch>
        </p:blipFill>
        <p:spPr>
          <a:xfrm>
            <a:off x="10965978" y="568259"/>
            <a:ext cx="1154888" cy="1154888"/>
          </a:xfrm>
          <a:prstGeom prst="rect">
            <a:avLst/>
          </a:prstGeom>
        </p:spPr>
      </p:pic>
      <p:sp>
        <p:nvSpPr>
          <p:cNvPr id="7" name="ZoneTexte 6">
            <a:extLst>
              <a:ext uri="{FF2B5EF4-FFF2-40B4-BE49-F238E27FC236}">
                <a16:creationId xmlns:a16="http://schemas.microsoft.com/office/drawing/2014/main" id="{7A3F8D2F-E113-4D55-BDAB-BB1EC4340CE3}"/>
              </a:ext>
            </a:extLst>
          </p:cNvPr>
          <p:cNvSpPr txBox="1"/>
          <p:nvPr/>
        </p:nvSpPr>
        <p:spPr>
          <a:xfrm>
            <a:off x="455549" y="1378122"/>
            <a:ext cx="11543333" cy="5078313"/>
          </a:xfrm>
          <a:prstGeom prst="rect">
            <a:avLst/>
          </a:prstGeom>
          <a:noFill/>
        </p:spPr>
        <p:txBody>
          <a:bodyPr wrap="square" rtlCol="0">
            <a:spAutoFit/>
          </a:bodyPr>
          <a:lstStyle/>
          <a:p>
            <a:pPr algn="just"/>
            <a:r>
              <a:rPr lang="fr-FR" dirty="0"/>
              <a:t>Retour par rapport aux objectifs :</a:t>
            </a:r>
          </a:p>
          <a:p>
            <a:pPr marL="285750" indent="-285750" algn="just">
              <a:buFont typeface="Arial" panose="020B0604020202020204" pitchFamily="34" charset="0"/>
              <a:buChar char="•"/>
            </a:pPr>
            <a:r>
              <a:rPr lang="fr-FR" dirty="0"/>
              <a:t>Nous avons réussi à créer toutes les fonctions demandées ainsi qu’une interface simple, intuitive et répondant aux exigences. Notre interface contient un menu initial et menu secondaire possédant la fonction d’ouverture, récupération puis modification du contenu des fichiers au format csv</a:t>
            </a:r>
          </a:p>
          <a:p>
            <a:pPr marL="285750" indent="-285750" algn="just">
              <a:buFont typeface="Arial" panose="020B0604020202020204" pitchFamily="34" charset="0"/>
              <a:buChar char="•"/>
            </a:pPr>
            <a:r>
              <a:rPr lang="fr-FR" dirty="0"/>
              <a:t>Notre programme est donc capable de modifier, ajouter et supprimer des étudiants et des notes en tenant</a:t>
            </a:r>
          </a:p>
          <a:p>
            <a:pPr algn="just"/>
            <a:r>
              <a:rPr lang="fr-FR" dirty="0"/>
              <a:t> compte des contraintes imposées par les fichiers fournis. (pas de doublon et les fonctions répondent aux attentes du </a:t>
            </a:r>
          </a:p>
          <a:p>
            <a:pPr algn="just"/>
            <a:r>
              <a:rPr lang="fr-FR" dirty="0"/>
              <a:t>projet</a:t>
            </a:r>
          </a:p>
          <a:p>
            <a:pPr marL="285750" indent="-285750" algn="just">
              <a:buFont typeface="Arial" panose="020B0604020202020204" pitchFamily="34" charset="0"/>
              <a:buChar char="•"/>
            </a:pPr>
            <a:endParaRPr lang="fr-FR" dirty="0"/>
          </a:p>
          <a:p>
            <a:pPr algn="just"/>
            <a:r>
              <a:rPr lang="fr-FR" dirty="0"/>
              <a:t>Axes d’amélioration de notre logiciel :</a:t>
            </a:r>
          </a:p>
          <a:p>
            <a:pPr marL="285750" indent="-285750" algn="just">
              <a:buFont typeface="Arial" panose="020B0604020202020204" pitchFamily="34" charset="0"/>
              <a:buChar char="•"/>
            </a:pPr>
            <a:r>
              <a:rPr lang="fr-FR" dirty="0"/>
              <a:t>Interface plus jolie et soignée </a:t>
            </a:r>
          </a:p>
          <a:p>
            <a:pPr marL="285750" indent="-285750" algn="just">
              <a:buFont typeface="Arial" panose="020B0604020202020204" pitchFamily="34" charset="0"/>
              <a:buChar char="•"/>
            </a:pPr>
            <a:r>
              <a:rPr lang="fr-FR" dirty="0"/>
              <a:t>Optimisation du code </a:t>
            </a:r>
          </a:p>
          <a:p>
            <a:pPr marL="285750" indent="-285750" algn="just">
              <a:buFont typeface="Arial" panose="020B0604020202020204" pitchFamily="34" charset="0"/>
              <a:buChar char="•"/>
            </a:pPr>
            <a:r>
              <a:rPr lang="fr-FR" dirty="0"/>
              <a:t>Ajout de quelques fonctionnalités</a:t>
            </a:r>
          </a:p>
          <a:p>
            <a:pPr marL="285750" indent="-285750" algn="just">
              <a:buFont typeface="Arial" panose="020B0604020202020204" pitchFamily="34" charset="0"/>
              <a:buChar char="•"/>
            </a:pPr>
            <a:endParaRPr lang="fr-FR" dirty="0"/>
          </a:p>
          <a:p>
            <a:pPr algn="just"/>
            <a:r>
              <a:rPr lang="fr-FR" dirty="0"/>
              <a:t>Retours du groupe sur le projet :</a:t>
            </a:r>
          </a:p>
          <a:p>
            <a:pPr algn="just"/>
            <a:r>
              <a:rPr lang="fr-FR" dirty="0"/>
              <a:t>Ce genre de projets est très intéressant et enrichissant pour nous il nous permet de travailler avec des bases de</a:t>
            </a:r>
          </a:p>
          <a:p>
            <a:pPr algn="just"/>
            <a:r>
              <a:rPr lang="fr-FR" dirty="0"/>
              <a:t>données et des bibliothèques différentes. Par ailleurs, cela nous encourage à mener un projet du début jusqu’à</a:t>
            </a:r>
          </a:p>
          <a:p>
            <a:pPr algn="just"/>
            <a:r>
              <a:rPr lang="fr-FR" dirty="0"/>
              <a:t>la fin en respectant les contraintes et les exigences.</a:t>
            </a:r>
          </a:p>
          <a:p>
            <a:pPr algn="just"/>
            <a:endParaRPr lang="fr-FR" dirty="0"/>
          </a:p>
        </p:txBody>
      </p:sp>
    </p:spTree>
    <p:extLst>
      <p:ext uri="{BB962C8B-B14F-4D97-AF65-F5344CB8AC3E}">
        <p14:creationId xmlns:p14="http://schemas.microsoft.com/office/powerpoint/2010/main" val="358599540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773_TF33552983" id="{8919647C-0055-458C-B827-A2A950DB19BD}" vid="{05B00E4D-3D0B-4DF2-A663-65D33D96257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{55AE6B02-FCA8-4B9C-BF9C-A6FCB15A130D}tf33552983_win32</Template>
  <TotalTime>30706</TotalTime>
  <Words>605</Words>
  <Application>Microsoft Office PowerPoint</Application>
  <PresentationFormat>Grand écran</PresentationFormat>
  <Paragraphs>59</Paragraphs>
  <Slides>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Arial</vt:lpstr>
      <vt:lpstr>Calibri</vt:lpstr>
      <vt:lpstr>Franklin Gothic Book</vt:lpstr>
      <vt:lpstr>Franklin Gothic Demi</vt:lpstr>
      <vt:lpstr>Wingdings 2</vt:lpstr>
      <vt:lpstr>DividendVTI</vt:lpstr>
      <vt:lpstr>Grand projet programmation gp211 Système de Gestion Scolaire</vt:lpstr>
      <vt:lpstr>Contexte et Objectifs du projet</vt:lpstr>
      <vt:lpstr>Fonctions importantes du programme</vt:lpstr>
      <vt:lpstr>Présentation PowerPoint</vt:lpstr>
      <vt:lpstr>Présentation PowerPoint</vt:lpstr>
      <vt:lpstr>Démonstration du logiciel</vt:lpstr>
      <vt:lpstr>Difficultés rencontrées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Grand projet programmation gp211 Système de Gestion Scolaire</dc:title>
  <dc:creator>Adrien Treille</dc:creator>
  <cp:lastModifiedBy>Adrien Cordonnier</cp:lastModifiedBy>
  <cp:revision>6</cp:revision>
  <dcterms:created xsi:type="dcterms:W3CDTF">2021-11-22T12:46:30Z</dcterms:created>
  <dcterms:modified xsi:type="dcterms:W3CDTF">2021-12-14T16:15:10Z</dcterms:modified>
</cp:coreProperties>
</file>