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Karl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Karla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Karla-italic.fntdata"/><Relationship Id="rId23" Type="http://schemas.openxmlformats.org/officeDocument/2006/relationships/font" Target="fonts/Karl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Kar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7.jpg"/><Relationship Id="rId7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535000" y="1888588"/>
            <a:ext cx="67263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latin typeface="Montserrat"/>
                <a:ea typeface="Montserrat"/>
                <a:cs typeface="Montserrat"/>
                <a:sym typeface="Montserrat"/>
              </a:rPr>
              <a:t>Analyse de tweets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62275" y="3415300"/>
            <a:ext cx="4524600" cy="1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Mourad Inan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Clément</a:t>
            </a: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 Tassart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Solal Vernier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Licence Informatique </a:t>
            </a:r>
            <a:endParaRPr sz="16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3ième année </a:t>
            </a:r>
            <a:endParaRPr sz="16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                                      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logo_um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025" y="56925"/>
            <a:ext cx="3070975" cy="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6848725" y="4266100"/>
            <a:ext cx="22641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Sous le tutorat de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Pascal Poncelet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0" y="0"/>
            <a:ext cx="849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00" y="159675"/>
            <a:ext cx="1849201" cy="184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0787" y="2728300"/>
            <a:ext cx="2802424" cy="227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0" y="0"/>
            <a:ext cx="13971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-12" y="2518800"/>
            <a:ext cx="1482000" cy="27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type="ctrTitle"/>
          </p:nvPr>
        </p:nvSpPr>
        <p:spPr>
          <a:xfrm>
            <a:off x="1764000" y="218725"/>
            <a:ext cx="70683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III. Visualisation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2289850" y="1544550"/>
            <a:ext cx="60834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3797525" y="1345975"/>
            <a:ext cx="42714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51" y="105737"/>
            <a:ext cx="958376" cy="77947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0" y="1055700"/>
            <a:ext cx="20745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Besoins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Récupération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Stockage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Visualisation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Démonstration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488" y="835450"/>
            <a:ext cx="6221276" cy="4120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0" y="0"/>
            <a:ext cx="13971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-12" y="2518800"/>
            <a:ext cx="1482000" cy="27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type="ctrTitle"/>
          </p:nvPr>
        </p:nvSpPr>
        <p:spPr>
          <a:xfrm>
            <a:off x="1764000" y="218725"/>
            <a:ext cx="70683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III. Visualisation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2289850" y="1544550"/>
            <a:ext cx="60834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797525" y="1345975"/>
            <a:ext cx="42714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51" y="105737"/>
            <a:ext cx="958376" cy="77947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0" y="1055700"/>
            <a:ext cx="20745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Besoins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Récupération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Stockage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Visualisation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Démonstration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9850" y="835450"/>
            <a:ext cx="5909400" cy="41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0" y="0"/>
            <a:ext cx="13971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-12" y="2739900"/>
            <a:ext cx="1482000" cy="27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type="ctrTitle"/>
          </p:nvPr>
        </p:nvSpPr>
        <p:spPr>
          <a:xfrm>
            <a:off x="1797400" y="2295000"/>
            <a:ext cx="70683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Démonstration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289850" y="1544550"/>
            <a:ext cx="60834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3797525" y="1345975"/>
            <a:ext cx="42714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51" y="105737"/>
            <a:ext cx="958376" cy="77947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0" y="1055700"/>
            <a:ext cx="20745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Besoins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Récupération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Stockage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Visualisation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Démonstration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13971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type="ctrTitle"/>
          </p:nvPr>
        </p:nvSpPr>
        <p:spPr>
          <a:xfrm>
            <a:off x="1764000" y="218725"/>
            <a:ext cx="70683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Avez-vous des questions ?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2289850" y="1544550"/>
            <a:ext cx="60834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3797525" y="1345975"/>
            <a:ext cx="42714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51" y="105737"/>
            <a:ext cx="958376" cy="77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300" y="1423700"/>
            <a:ext cx="598170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4294967295" type="title"/>
          </p:nvPr>
        </p:nvSpPr>
        <p:spPr>
          <a:xfrm>
            <a:off x="2202275" y="480050"/>
            <a:ext cx="8204700" cy="44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Plan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Karla"/>
              <a:buAutoNum type="romanUcPeriod"/>
            </a:pPr>
            <a:r>
              <a:rPr lang="fr" sz="22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Présentation du contexte</a:t>
            </a:r>
            <a:endParaRPr sz="22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Karla"/>
              <a:buAutoNum type="romanUcPeriod"/>
            </a:pPr>
            <a:r>
              <a:rPr lang="fr" sz="22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Besoins du projet</a:t>
            </a:r>
            <a:endParaRPr sz="22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Karla"/>
              <a:buAutoNum type="romanUcPeriod"/>
            </a:pPr>
            <a:r>
              <a:rPr lang="fr" sz="22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Réalisation</a:t>
            </a:r>
            <a:endParaRPr sz="22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Karla"/>
              <a:buAutoNum type="alphaUcPeriod"/>
            </a:pPr>
            <a:r>
              <a:rPr lang="fr" sz="22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Récupération</a:t>
            </a:r>
            <a:endParaRPr sz="22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Karla"/>
              <a:buAutoNum type="alphaUcPeriod"/>
            </a:pPr>
            <a:r>
              <a:rPr lang="fr" sz="22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Stockage</a:t>
            </a:r>
            <a:endParaRPr sz="22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Karla"/>
              <a:buAutoNum type="alphaUcPeriod"/>
            </a:pPr>
            <a:r>
              <a:rPr lang="fr" sz="22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Visualisation</a:t>
            </a:r>
            <a:endParaRPr sz="22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Démonstration</a:t>
            </a:r>
            <a:endParaRPr sz="22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0"/>
            <a:ext cx="13971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64" y="99737"/>
            <a:ext cx="958376" cy="77947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0"/>
            <a:ext cx="13971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0" y="1055550"/>
            <a:ext cx="1482000" cy="4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ctrTitle"/>
          </p:nvPr>
        </p:nvSpPr>
        <p:spPr>
          <a:xfrm>
            <a:off x="1764000" y="218725"/>
            <a:ext cx="70683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AutoNum type="romanUcPeriod"/>
            </a:pPr>
            <a:r>
              <a:rPr lang="fr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contexte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569625" y="604200"/>
            <a:ext cx="60834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0" y="1055550"/>
            <a:ext cx="20745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Besoins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Récupération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Stockage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Visualisation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Démonstration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050" y="2430325"/>
            <a:ext cx="3996889" cy="25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51" y="105737"/>
            <a:ext cx="958376" cy="7794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Résultat de recherche d'images pour &quot;logo twitter&quot;"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9812" y="1105500"/>
            <a:ext cx="2534450" cy="20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732050" y="1256775"/>
            <a:ext cx="44121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Karla"/>
                <a:ea typeface="Karla"/>
                <a:cs typeface="Karla"/>
                <a:sym typeface="Karla"/>
              </a:rPr>
              <a:t>Twitter, un réseau social important dans le domaine de la fouille de données.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904400" y="4468975"/>
            <a:ext cx="6702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Karla"/>
                <a:ea typeface="Karla"/>
                <a:cs typeface="Karla"/>
                <a:sym typeface="Karla"/>
              </a:rPr>
              <a:t>Etapes d’une analyse des données.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0"/>
            <a:ext cx="13971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1532650"/>
            <a:ext cx="14820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ctrTitle"/>
          </p:nvPr>
        </p:nvSpPr>
        <p:spPr>
          <a:xfrm>
            <a:off x="1764000" y="218725"/>
            <a:ext cx="70683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II. Besoins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51" y="105737"/>
            <a:ext cx="958376" cy="77947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0" y="1055625"/>
            <a:ext cx="20745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Besoins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Récupération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Stockage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Visualisation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Démonstration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764000" y="1055625"/>
            <a:ext cx="6702900" cy="3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Karla"/>
                <a:ea typeface="Karla"/>
                <a:cs typeface="Karla"/>
                <a:sym typeface="Karla"/>
              </a:rPr>
              <a:t>Trois grandes parties :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Karla"/>
              <a:buAutoNum type="arabicPeriod"/>
            </a:pPr>
            <a:r>
              <a:rPr lang="fr" sz="1800">
                <a:latin typeface="Karla"/>
                <a:ea typeface="Karla"/>
                <a:cs typeface="Karla"/>
                <a:sym typeface="Karla"/>
              </a:rPr>
              <a:t>Récupération	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Karla"/>
              <a:buAutoNum type="arabicPeriod"/>
            </a:pPr>
            <a:r>
              <a:rPr lang="fr" sz="1800">
                <a:latin typeface="Karla"/>
                <a:ea typeface="Karla"/>
                <a:cs typeface="Karla"/>
                <a:sym typeface="Karla"/>
              </a:rPr>
              <a:t>Stockage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Karla"/>
              <a:buAutoNum type="arabicPeriod"/>
            </a:pPr>
            <a:r>
              <a:rPr lang="fr" sz="1800">
                <a:latin typeface="Karla"/>
                <a:ea typeface="Karla"/>
                <a:cs typeface="Karla"/>
                <a:sym typeface="Karla"/>
              </a:rPr>
              <a:t>Visualisation</a:t>
            </a:r>
            <a:endParaRPr sz="18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descr="Résultat de recherche d'images pour &quot;tweepy&quot;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300" y="954275"/>
            <a:ext cx="4058849" cy="89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mongoDb&quot;"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288" y="2164312"/>
            <a:ext cx="3682524" cy="99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associée"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6687" y="3684868"/>
            <a:ext cx="2219112" cy="137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3250" y="3787900"/>
            <a:ext cx="2979850" cy="11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0" y="0"/>
            <a:ext cx="13971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-42450" y="1870100"/>
            <a:ext cx="14820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ctrTitle"/>
          </p:nvPr>
        </p:nvSpPr>
        <p:spPr>
          <a:xfrm>
            <a:off x="1764000" y="218725"/>
            <a:ext cx="70683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III. Récupération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51" y="105737"/>
            <a:ext cx="958376" cy="77947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0" y="1055700"/>
            <a:ext cx="20745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Besoins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Récupération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Stockage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Visualisation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Démonstration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764000" y="1279100"/>
            <a:ext cx="3484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Karla"/>
                <a:ea typeface="Karla"/>
                <a:cs typeface="Karla"/>
                <a:sym typeface="Karla"/>
              </a:rPr>
              <a:t>Plusieurs filtres :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fr" sz="1800">
                <a:latin typeface="Karla"/>
                <a:ea typeface="Karla"/>
                <a:cs typeface="Karla"/>
                <a:sym typeface="Karla"/>
              </a:rPr>
              <a:t>par mots clés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fr" sz="1800">
                <a:latin typeface="Karla"/>
                <a:ea typeface="Karla"/>
                <a:cs typeface="Karla"/>
                <a:sym typeface="Karla"/>
              </a:rPr>
              <a:t>par date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fr" sz="1800">
                <a:latin typeface="Karla"/>
                <a:ea typeface="Karla"/>
                <a:cs typeface="Karla"/>
                <a:sym typeface="Karla"/>
              </a:rPr>
              <a:t>par position géographique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fr" sz="1800">
                <a:latin typeface="Karla"/>
                <a:ea typeface="Karla"/>
                <a:cs typeface="Karla"/>
                <a:sym typeface="Karla"/>
              </a:rPr>
              <a:t>par langue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fr" sz="1800">
                <a:latin typeface="Karla"/>
                <a:ea typeface="Karla"/>
                <a:cs typeface="Karla"/>
                <a:sym typeface="Karla"/>
              </a:rPr>
              <a:t>par utilisateur Twitter</a:t>
            </a:r>
            <a:endParaRPr sz="18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449650" y="1640800"/>
            <a:ext cx="35715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Karla"/>
                <a:ea typeface="Karla"/>
                <a:cs typeface="Karla"/>
                <a:sym typeface="Karla"/>
              </a:rPr>
              <a:t>Deux modes pour l’utilisateur :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fr" sz="1800">
                <a:latin typeface="Karla"/>
                <a:ea typeface="Karla"/>
                <a:cs typeface="Karla"/>
                <a:sym typeface="Karla"/>
              </a:rPr>
              <a:t>Mode “tweets passés”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fr" sz="1800">
                <a:latin typeface="Karla"/>
                <a:ea typeface="Karla"/>
                <a:cs typeface="Karla"/>
                <a:sym typeface="Karla"/>
              </a:rPr>
              <a:t>Mode “tweets en direct”</a:t>
            </a:r>
            <a:endParaRPr sz="18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descr="Résultat de recherche d'images pour &quot;tweepy&quot;"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725" y="3579975"/>
            <a:ext cx="4058849" cy="8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0" y="0"/>
            <a:ext cx="13971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-42450" y="1870100"/>
            <a:ext cx="14820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type="ctrTitle"/>
          </p:nvPr>
        </p:nvSpPr>
        <p:spPr>
          <a:xfrm>
            <a:off x="1764000" y="218725"/>
            <a:ext cx="70683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III. Récupération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51" y="105737"/>
            <a:ext cx="958376" cy="779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0" y="1055700"/>
            <a:ext cx="20745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Besoins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Récupération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Stockage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Visualisation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Démonstration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1551300" y="1033525"/>
            <a:ext cx="7281000" cy="3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Karla"/>
              <a:buAutoNum type="alphaUcPeriod"/>
            </a:pPr>
            <a:r>
              <a:rPr lang="fr" sz="1800">
                <a:latin typeface="Karla"/>
                <a:ea typeface="Karla"/>
                <a:cs typeface="Karla"/>
                <a:sym typeface="Karla"/>
              </a:rPr>
              <a:t>Mode “tweets passés”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fr">
                <a:latin typeface="Karla"/>
                <a:ea typeface="Karla"/>
                <a:cs typeface="Karla"/>
                <a:sym typeface="Karla"/>
              </a:rPr>
              <a:t>une plage de dates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fr">
                <a:latin typeface="Karla"/>
                <a:ea typeface="Karla"/>
                <a:cs typeface="Karla"/>
                <a:sym typeface="Karla"/>
              </a:rPr>
              <a:t>un nombre de tweets à récupérer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175" y="2758275"/>
            <a:ext cx="7435949" cy="11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0" y="0"/>
            <a:ext cx="13971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-42450" y="1870100"/>
            <a:ext cx="14820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type="ctrTitle"/>
          </p:nvPr>
        </p:nvSpPr>
        <p:spPr>
          <a:xfrm>
            <a:off x="1764000" y="218725"/>
            <a:ext cx="70683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III. Récupération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51" y="105737"/>
            <a:ext cx="958376" cy="779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0" y="1055700"/>
            <a:ext cx="20745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Besoins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Récupération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Stockage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Visualisation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Démonstration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551300" y="1033525"/>
            <a:ext cx="7281000" cy="3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Karla"/>
                <a:ea typeface="Karla"/>
                <a:cs typeface="Karla"/>
                <a:sym typeface="Karla"/>
              </a:rPr>
              <a:t>B.	</a:t>
            </a:r>
            <a:r>
              <a:rPr lang="fr" sz="1800">
                <a:latin typeface="Karla"/>
                <a:ea typeface="Karla"/>
                <a:cs typeface="Karla"/>
                <a:sym typeface="Karla"/>
              </a:rPr>
              <a:t>Mode “tweets en direct”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fr">
                <a:latin typeface="Karla"/>
                <a:ea typeface="Karla"/>
                <a:cs typeface="Karla"/>
                <a:sym typeface="Karla"/>
              </a:rPr>
              <a:t>plus de plage de dates, mais un bouton </a:t>
            </a:r>
            <a:r>
              <a:rPr i="1" lang="fr">
                <a:latin typeface="Karla"/>
                <a:ea typeface="Karla"/>
                <a:cs typeface="Karla"/>
                <a:sym typeface="Karla"/>
              </a:rPr>
              <a:t>Start</a:t>
            </a:r>
            <a:r>
              <a:rPr lang="fr">
                <a:latin typeface="Karla"/>
                <a:ea typeface="Karla"/>
                <a:cs typeface="Karla"/>
                <a:sym typeface="Karla"/>
              </a:rPr>
              <a:t> et </a:t>
            </a:r>
            <a:r>
              <a:rPr i="1" lang="fr">
                <a:latin typeface="Karla"/>
                <a:ea typeface="Karla"/>
                <a:cs typeface="Karla"/>
                <a:sym typeface="Karla"/>
              </a:rPr>
              <a:t>Stop</a:t>
            </a:r>
            <a:endParaRPr i="1">
              <a:latin typeface="Karla"/>
              <a:ea typeface="Karla"/>
              <a:cs typeface="Karla"/>
              <a:sym typeface="Karla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fr">
                <a:latin typeface="Karla"/>
                <a:ea typeface="Karla"/>
                <a:cs typeface="Karla"/>
                <a:sym typeface="Karla"/>
              </a:rPr>
              <a:t>le nombre de tweets récupérés dépendra de plusieurs facteurs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500" y="2332375"/>
            <a:ext cx="6005925" cy="26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0" y="0"/>
            <a:ext cx="13971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0" y="2200850"/>
            <a:ext cx="1482000" cy="27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type="ctrTitle"/>
          </p:nvPr>
        </p:nvSpPr>
        <p:spPr>
          <a:xfrm>
            <a:off x="1764000" y="218725"/>
            <a:ext cx="70683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III. Stockage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043425" y="1115925"/>
            <a:ext cx="60834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Karla"/>
                <a:ea typeface="Karla"/>
                <a:cs typeface="Karla"/>
                <a:sym typeface="Karla"/>
              </a:rPr>
              <a:t>Plus besoin de re-récupérer les tweets !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64" y="105737"/>
            <a:ext cx="958376" cy="779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0" y="1055700"/>
            <a:ext cx="20745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Besoins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Récupération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Stockage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Visualisation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Démonstration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713" y="1760025"/>
            <a:ext cx="5516875" cy="14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0" y="0"/>
            <a:ext cx="13971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-12" y="2518800"/>
            <a:ext cx="1482000" cy="27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type="ctrTitle"/>
          </p:nvPr>
        </p:nvSpPr>
        <p:spPr>
          <a:xfrm>
            <a:off x="1764000" y="218725"/>
            <a:ext cx="70683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III. Visualisation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2289850" y="1544550"/>
            <a:ext cx="60834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397100" y="-75"/>
            <a:ext cx="849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5522325" y="1155300"/>
            <a:ext cx="3702600" cy="2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Karla"/>
                <a:ea typeface="Karla"/>
                <a:cs typeface="Karla"/>
                <a:sym typeface="Karla"/>
              </a:rPr>
              <a:t>Le nuage de mots général :</a:t>
            </a:r>
            <a:endParaRPr sz="1700">
              <a:latin typeface="Karla"/>
              <a:ea typeface="Karla"/>
              <a:cs typeface="Karla"/>
              <a:sym typeface="Karl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Karla"/>
                <a:ea typeface="Karla"/>
                <a:cs typeface="Karla"/>
                <a:sym typeface="Karla"/>
              </a:rPr>
              <a:t>	+ le mot a une fréquence élevé</a:t>
            </a:r>
            <a:endParaRPr sz="1700">
              <a:latin typeface="Karla"/>
              <a:ea typeface="Karla"/>
              <a:cs typeface="Karla"/>
              <a:sym typeface="Karl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Karla"/>
                <a:ea typeface="Karla"/>
                <a:cs typeface="Karla"/>
                <a:sym typeface="Karla"/>
              </a:rPr>
              <a:t>+ la police dans le nuage est grande</a:t>
            </a:r>
            <a:endParaRPr sz="17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51" y="105737"/>
            <a:ext cx="958376" cy="77947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0" y="1055700"/>
            <a:ext cx="20745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Besoins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Récupération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Stockage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Visualisation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Démonstration</a:t>
            </a:r>
            <a:endParaRPr sz="1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000" y="772225"/>
            <a:ext cx="3702600" cy="43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5023350" y="4221225"/>
            <a:ext cx="3449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ici le filtrage était sur le match de la ligue des champions (Liverpool - Real Madrid)</a:t>
            </a:r>
            <a:endParaRPr i="1" sz="12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