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1fbbf62b5_5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1fbbf62b5_5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fbbf62b5_58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fbbf62b5_58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fbbf62b5_58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fbbf62b5_5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1fbbf62b5_5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1fbbf62b5_5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1fbbf62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1fbbf62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1fbbf62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1fbbf62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1fbbf62b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1fbbf62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1fbbf62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1fbbf62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1fbbf62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1fbbf62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fbbf62b5_58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1fbbf62b5_58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2a00c6b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2a00c6b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1fbbf62b5_58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1fbbf62b5_58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fbbf62b5_58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fbbf62b5_58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1fbbf62b5_4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1fbbf62b5_4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1fbbf62b5_4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1fbbf62b5_4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2a00c6b1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2a00c6b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a00c6b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2a00c6b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2a00c6b1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2a00c6b1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2a00c6b1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2a00c6b1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1fbbf62b5_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1fbbf62b5_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fbbf62b5_5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fbbf62b5_5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1fbbf62b5_5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1fbbf62b5_5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44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1.png"/><Relationship Id="rId6" Type="http://schemas.openxmlformats.org/officeDocument/2006/relationships/image" Target="../media/image38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jp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jpg"/><Relationship Id="rId5" Type="http://schemas.openxmlformats.org/officeDocument/2006/relationships/image" Target="../media/image15.jpg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majeur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399843"/>
            <a:ext cx="4467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Colas Delio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Hernandez Adrien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Teyssier Timothée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937375" y="1565750"/>
            <a:ext cx="528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2B4062"/>
                </a:solidFill>
                <a:latin typeface="Merriweather"/>
                <a:ea typeface="Merriweather"/>
                <a:cs typeface="Merriweather"/>
                <a:sym typeface="Merriweather"/>
              </a:rPr>
              <a:t>Détection de grains de beauté cancéreux</a:t>
            </a:r>
            <a:endParaRPr sz="20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425" y="3214552"/>
            <a:ext cx="3270825" cy="15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47839" l="37299" r="38087" t="13956"/>
          <a:stretch/>
        </p:blipFill>
        <p:spPr>
          <a:xfrm>
            <a:off x="6689137" y="2474337"/>
            <a:ext cx="1950198" cy="16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51477" l="39302" r="39621" t="16513"/>
          <a:stretch/>
        </p:blipFill>
        <p:spPr>
          <a:xfrm>
            <a:off x="2674314" y="2641313"/>
            <a:ext cx="1283400" cy="130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5">
            <a:alphaModFix/>
          </a:blip>
          <a:srcRect b="50640" l="38427" r="39216" t="16365"/>
          <a:stretch/>
        </p:blipFill>
        <p:spPr>
          <a:xfrm>
            <a:off x="504669" y="2641313"/>
            <a:ext cx="1320618" cy="13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6">
            <a:alphaModFix/>
          </a:blip>
          <a:srcRect b="54970" l="39082" r="39381" t="20268"/>
          <a:stretch/>
        </p:blipFill>
        <p:spPr>
          <a:xfrm>
            <a:off x="4806738" y="2655663"/>
            <a:ext cx="1283400" cy="12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504675" y="1190600"/>
            <a:ext cx="23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Modèle TV pour lisser les textures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504675" y="1901425"/>
            <a:ext cx="9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Fort 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791775" y="4004225"/>
            <a:ext cx="8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RGB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2648925" y="4004225"/>
            <a:ext cx="14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nuances de gris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174825" y="3943550"/>
            <a:ext cx="4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6784275" y="3943550"/>
            <a:ext cx="18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Gradient après TV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23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51732" l="41061" r="41178" t="16963"/>
          <a:stretch/>
        </p:blipFill>
        <p:spPr>
          <a:xfrm>
            <a:off x="999074" y="1713850"/>
            <a:ext cx="2428600" cy="231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/>
          </a:blip>
          <a:srcRect b="57659" l="38683" r="39263" t="22844"/>
          <a:stretch/>
        </p:blipFill>
        <p:spPr>
          <a:xfrm>
            <a:off x="4572000" y="1713850"/>
            <a:ext cx="2428601" cy="230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1226075" y="4027675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Gradient sans TV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799000" y="4027675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Gradient avec TV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4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11486" r="7278" t="0"/>
          <a:stretch/>
        </p:blipFill>
        <p:spPr>
          <a:xfrm>
            <a:off x="1928299" y="205525"/>
            <a:ext cx="5287398" cy="27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275" y="2612300"/>
            <a:ext cx="3540650" cy="236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5461400" y="2977500"/>
            <a:ext cx="319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Résultat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930" y="3459593"/>
            <a:ext cx="3265363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738500" y="1074375"/>
            <a:ext cx="4545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572000" y="1530600"/>
            <a:ext cx="41664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 couleur est-elle homogène ?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38" y="3060125"/>
            <a:ext cx="2889525" cy="16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8" name="Google Shape;218;p26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Couleur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6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2277550" y="437725"/>
            <a:ext cx="59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On floute l’image afin d’éliminer les fortes variations d’intensité au sein du grain de beauté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On effectue la conversion dans le domaine HSV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975" y="1888525"/>
            <a:ext cx="2841249" cy="2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75" y="1435013"/>
            <a:ext cx="4753875" cy="30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9" name="Google Shape;229;p27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Couleur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7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2285225" y="4071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Utilisation du canal V afin de récupérer la meilleure information possible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00" y="921000"/>
            <a:ext cx="5133800" cy="385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28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Couleur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2292900" y="4071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On souhaite maintenant isoler le grain de beauté sur l’image du canal V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0400"/>
            <a:ext cx="3118158" cy="23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150" y="1870400"/>
            <a:ext cx="3136117" cy="2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2693550" y="4659925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Résultats pour un grain de beauté malin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1870400"/>
            <a:ext cx="3031142" cy="22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>
            <a:off x="2771350" y="2963250"/>
            <a:ext cx="5487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5901750" y="2963250"/>
            <a:ext cx="5487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p29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Couleur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9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2292900" y="41402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Résultats pour une image RGB et pour le canal V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25" y="921000"/>
            <a:ext cx="4894542" cy="36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4" name="Google Shape;264;p30"/>
          <p:cNvSpPr txBox="1"/>
          <p:nvPr>
            <p:ph idx="4294967295" type="title"/>
          </p:nvPr>
        </p:nvSpPr>
        <p:spPr>
          <a:xfrm>
            <a:off x="399900" y="205525"/>
            <a:ext cx="15963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Couleur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0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2277525" y="453100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Utilisation de l’histogramme et de la méthode des K-means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00" y="1022725"/>
            <a:ext cx="5021600" cy="3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686375" y="961425"/>
            <a:ext cx="4545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Diamètre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572000" y="1000600"/>
            <a:ext cx="41664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Quelle taille fait le grain de beauté ?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Mesure du diamètre par granulométrie.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7680"/>
          <a:stretch/>
        </p:blipFill>
        <p:spPr>
          <a:xfrm>
            <a:off x="5468638" y="3018525"/>
            <a:ext cx="2373125" cy="16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37975" y="1552200"/>
            <a:ext cx="40767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Critères à respecter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B4062"/>
              </a:buClr>
              <a:buSzPts val="1700"/>
              <a:buFont typeface="Merriweather"/>
              <a:buChar char="-"/>
            </a:pPr>
            <a:r>
              <a:rPr lang="fr" sz="1700">
                <a:solidFill>
                  <a:srgbClr val="2B4062"/>
                </a:solidFill>
                <a:latin typeface="Merriweather"/>
                <a:ea typeface="Merriweather"/>
                <a:cs typeface="Merriweather"/>
                <a:sym typeface="Merriweather"/>
              </a:rPr>
              <a:t>Asymétrie</a:t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B4062"/>
              </a:buClr>
              <a:buSzPts val="1700"/>
              <a:buFont typeface="Merriweather"/>
              <a:buChar char="-"/>
            </a:pPr>
            <a:r>
              <a:rPr lang="fr" sz="1700">
                <a:solidFill>
                  <a:srgbClr val="2B4062"/>
                </a:solidFill>
                <a:latin typeface="Merriweather"/>
                <a:ea typeface="Merriweather"/>
                <a:cs typeface="Merriweather"/>
                <a:sym typeface="Merriweather"/>
              </a:rPr>
              <a:t>Bords</a:t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B4062"/>
              </a:buClr>
              <a:buSzPts val="1700"/>
              <a:buFont typeface="Merriweather"/>
              <a:buChar char="-"/>
            </a:pPr>
            <a:r>
              <a:rPr lang="fr" sz="1700">
                <a:solidFill>
                  <a:srgbClr val="2B4062"/>
                </a:solidFill>
                <a:latin typeface="Merriweather"/>
                <a:ea typeface="Merriweather"/>
                <a:cs typeface="Merriweather"/>
                <a:sym typeface="Merriweather"/>
              </a:rPr>
              <a:t>Couleur</a:t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B4062"/>
              </a:buClr>
              <a:buSzPts val="1700"/>
              <a:buFont typeface="Merriweather"/>
              <a:buChar char="-"/>
            </a:pPr>
            <a:r>
              <a:rPr lang="fr" sz="1700">
                <a:solidFill>
                  <a:srgbClr val="2B4062"/>
                </a:solidFill>
                <a:latin typeface="Merriweather"/>
                <a:ea typeface="Merriweather"/>
                <a:cs typeface="Merriweather"/>
                <a:sym typeface="Merriweather"/>
              </a:rPr>
              <a:t>Diamètre</a:t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B4062"/>
              </a:buClr>
              <a:buSzPts val="1700"/>
              <a:buFont typeface="Merriweather"/>
              <a:buChar char="-"/>
            </a:pPr>
            <a:r>
              <a:rPr lang="fr" sz="1700">
                <a:solidFill>
                  <a:srgbClr val="2B4062"/>
                </a:solidFill>
                <a:latin typeface="Merriweather"/>
                <a:ea typeface="Merriweather"/>
                <a:cs typeface="Merriweather"/>
                <a:sym typeface="Merriweather"/>
              </a:rPr>
              <a:t>Evolution</a:t>
            </a:r>
            <a:endParaRPr sz="1700">
              <a:solidFill>
                <a:srgbClr val="2B406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625" y="263375"/>
            <a:ext cx="14192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300" y="1109100"/>
            <a:ext cx="12858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3913" y="1880625"/>
            <a:ext cx="13906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6">
            <a:alphaModFix/>
          </a:blip>
          <a:srcRect b="0" l="0" r="0" t="7680"/>
          <a:stretch/>
        </p:blipFill>
        <p:spPr>
          <a:xfrm>
            <a:off x="7159650" y="2652150"/>
            <a:ext cx="1219200" cy="8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7">
            <a:alphaModFix/>
          </a:blip>
          <a:srcRect b="0" l="0" r="0" t="5882"/>
          <a:stretch/>
        </p:blipFill>
        <p:spPr>
          <a:xfrm>
            <a:off x="7069163" y="3538325"/>
            <a:ext cx="1400175" cy="7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2" name="Google Shape;282;p32"/>
          <p:cNvSpPr txBox="1"/>
          <p:nvPr>
            <p:ph idx="4294967295" type="title"/>
          </p:nvPr>
        </p:nvSpPr>
        <p:spPr>
          <a:xfrm>
            <a:off x="399900" y="205525"/>
            <a:ext cx="21294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Diamètre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32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0" y="2979363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00" y="2207313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975" y="2979363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6975" y="2207313"/>
            <a:ext cx="7143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399900" y="1467025"/>
            <a:ext cx="181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cv2.aruco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7">
            <a:alphaModFix/>
          </a:blip>
          <a:srcRect b="0" l="17074" r="21462" t="0"/>
          <a:stretch/>
        </p:blipFill>
        <p:spPr>
          <a:xfrm>
            <a:off x="2765975" y="778319"/>
            <a:ext cx="2836925" cy="377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8">
            <a:alphaModFix/>
          </a:blip>
          <a:srcRect b="0" l="12272" r="13752" t="0"/>
          <a:stretch/>
        </p:blipFill>
        <p:spPr>
          <a:xfrm>
            <a:off x="5839550" y="1110113"/>
            <a:ext cx="2814301" cy="31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p33"/>
          <p:cNvSpPr txBox="1"/>
          <p:nvPr>
            <p:ph idx="4294967295" type="title"/>
          </p:nvPr>
        </p:nvSpPr>
        <p:spPr>
          <a:xfrm>
            <a:off x="399900" y="205525"/>
            <a:ext cx="21294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Diamètre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33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881" y="1318600"/>
            <a:ext cx="2376768" cy="316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 rotWithShape="1">
          <a:blip r:embed="rId4">
            <a:alphaModFix/>
          </a:blip>
          <a:srcRect b="2968" l="12825" r="13721" t="4840"/>
          <a:stretch/>
        </p:blipFill>
        <p:spPr>
          <a:xfrm>
            <a:off x="5481150" y="1269600"/>
            <a:ext cx="3366475" cy="31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/>
        </p:nvSpPr>
        <p:spPr>
          <a:xfrm>
            <a:off x="150050" y="1091875"/>
            <a:ext cx="257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nombre d’euler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Ouverture morphoMath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399900" y="2474025"/>
            <a:ext cx="21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Mesure grossière puis mesure fine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399900" y="3234175"/>
            <a:ext cx="21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Conversion de la taille px =&gt; mm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685325" y="10135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Evolution</a:t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4572000" y="922600"/>
            <a:ext cx="41664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Quels critères ont évolué ?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Certains critères sont-il</a:t>
            </a: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 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devenus malins ?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 b="0" l="0" r="0" t="5882"/>
          <a:stretch/>
        </p:blipFill>
        <p:spPr>
          <a:xfrm>
            <a:off x="5158864" y="2938325"/>
            <a:ext cx="2992650" cy="1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641900" y="1109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Limites du modèle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Pistes d’évolution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56050" y="1178625"/>
            <a:ext cx="4545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Asymétrie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0" y="713900"/>
            <a:ext cx="41664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Est-il symétrique, ovale ?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Mesure de similarité par rotation 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 la forme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38" y="3147375"/>
            <a:ext cx="2208925" cy="1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399900" y="205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Asymétrie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625" y="1713625"/>
            <a:ext cx="2297992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25" y="1657038"/>
            <a:ext cx="2024850" cy="16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57350" y="3700175"/>
            <a:ext cx="19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Image Originale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800625" y="3700175"/>
            <a:ext cx="25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Itération finale du Snake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684525" y="3700175"/>
            <a:ext cx="27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Image binarisée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1124" y="1657061"/>
            <a:ext cx="2298000" cy="182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833150" y="384450"/>
            <a:ext cx="51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Binariser l’image puis une ouverture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Utilisation du Snake pour récupérer les contours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6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idx="4294967295" type="title"/>
          </p:nvPr>
        </p:nvSpPr>
        <p:spPr>
          <a:xfrm>
            <a:off x="552300" y="357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Asymétrie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328350" y="262825"/>
            <a:ext cx="530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Utilisation de la Transformée de Hough pour des cercles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Récupération du centre pour la rotation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50" y="1703950"/>
            <a:ext cx="24765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450" y="1778625"/>
            <a:ext cx="2314300" cy="2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0" y="4222488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idx="4294967295" type="title"/>
          </p:nvPr>
        </p:nvSpPr>
        <p:spPr>
          <a:xfrm>
            <a:off x="399900" y="205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Asymétrie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328350" y="262825"/>
            <a:ext cx="530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Image recadrée, de taille carrée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Rotation de l’image d’un certain angle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Déterminer les pixels différents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1836900"/>
            <a:ext cx="2266004" cy="22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825" y="1854599"/>
            <a:ext cx="2310300" cy="2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800" y="1873775"/>
            <a:ext cx="2351840" cy="22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0" y="4222488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399900" y="205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Asymétrie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676725" y="75075"/>
            <a:ext cx="57003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Utilisation de différentes méthodes pour quantifier cette différence 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Ratio de pixels erronés sur le nombre de pixels de l’objet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Indice de Sørensen-Dice 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Autres méthodes d’évaluation : Précision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000" y="1389850"/>
            <a:ext cx="12001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525" y="2423550"/>
            <a:ext cx="1658675" cy="13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34013" y="3868500"/>
            <a:ext cx="2015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    Résultats 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Ratio : 0.94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Dice : 0.91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Précision : 0.91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564138" y="3868450"/>
            <a:ext cx="2015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    Résultats 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Ratio : 0.91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Dice : 0.83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Précision : 0.80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b="4734" l="4510" r="3068" t="4734"/>
          <a:stretch/>
        </p:blipFill>
        <p:spPr>
          <a:xfrm>
            <a:off x="3971925" y="2456430"/>
            <a:ext cx="1152000" cy="1326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6050350" y="3868500"/>
            <a:ext cx="23268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    Résultats 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Ratio : 0.51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Dice : 0.258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Précision : 0.258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6">
            <a:alphaModFix/>
          </a:blip>
          <a:srcRect b="3997" l="4169" r="2962" t="4318"/>
          <a:stretch/>
        </p:blipFill>
        <p:spPr>
          <a:xfrm>
            <a:off x="6482200" y="2423550"/>
            <a:ext cx="1152000" cy="13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82450" y="509625"/>
            <a:ext cx="4545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572000" y="1035350"/>
            <a:ext cx="41664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Les bords sont-ils réguliers ?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Mesure de la variation de couleurs sur les bords.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772" y="3060475"/>
            <a:ext cx="2290875" cy="13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4294967295" type="title"/>
          </p:nvPr>
        </p:nvSpPr>
        <p:spPr>
          <a:xfrm>
            <a:off x="399900" y="205525"/>
            <a:ext cx="14382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485725" y="1082000"/>
            <a:ext cx="34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Gradient pour mesurer les variations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51683" l="41177" r="41345" t="17049"/>
          <a:stretch/>
        </p:blipFill>
        <p:spPr>
          <a:xfrm>
            <a:off x="5484500" y="2304125"/>
            <a:ext cx="2082949" cy="2014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52098" l="39002" r="39614" t="17039"/>
          <a:stretch/>
        </p:blipFill>
        <p:spPr>
          <a:xfrm>
            <a:off x="1838100" y="2304125"/>
            <a:ext cx="2082950" cy="2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4997400" y="11215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Texture interne à supprimer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 rot="10800000">
            <a:off x="8185200" y="-12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0" y="4222500"/>
            <a:ext cx="958800" cy="921000"/>
          </a:xfrm>
          <a:prstGeom prst="rtTriangle">
            <a:avLst/>
          </a:prstGeom>
          <a:solidFill>
            <a:srgbClr val="2B40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