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8" r:id="rId2"/>
    <p:sldId id="287" r:id="rId3"/>
    <p:sldId id="311" r:id="rId4"/>
    <p:sldId id="312" r:id="rId5"/>
    <p:sldId id="313" r:id="rId6"/>
    <p:sldId id="314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D3A"/>
    <a:srgbClr val="E67E05"/>
    <a:srgbClr val="CA1B1A"/>
    <a:srgbClr val="FBD1A7"/>
    <a:srgbClr val="55ACEE"/>
    <a:srgbClr val="3B5998"/>
    <a:srgbClr val="21417C"/>
    <a:srgbClr val="F88AA4"/>
    <a:srgbClr val="007BB5"/>
    <a:srgbClr val="BE8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5394" autoAdjust="0"/>
  </p:normalViewPr>
  <p:slideViewPr>
    <p:cSldViewPr snapToGrid="0">
      <p:cViewPr>
        <p:scale>
          <a:sx n="66" d="100"/>
          <a:sy n="66" d="100"/>
        </p:scale>
        <p:origin x="776" y="84"/>
      </p:cViewPr>
      <p:guideLst>
        <p:guide pos="3840"/>
        <p:guide orient="horz" pos="2160"/>
      </p:guideLst>
    </p:cSldViewPr>
  </p:slideViewPr>
  <p:notesTextViewPr>
    <p:cViewPr>
      <p:scale>
        <a:sx n="202" d="100"/>
        <a:sy n="202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A34A-B518-4BB7-A387-FB7D198D17D1}" type="datetimeFigureOut">
              <a:rPr lang="fr-FR" smtClean="0"/>
              <a:t>25/06/2018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B1DD8-5DC4-4387-8BCE-CB14FAD053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11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B1DD8-5DC4-4387-8BCE-CB14FAD0536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13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7F7-DA76-4979-AD9D-09C6D01D9A4A}" type="datetime1">
              <a:rPr lang="fr-FR" smtClean="0"/>
              <a:t>25/06/2018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57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1F3D-BBB4-4DB2-8087-80251A4EDE17}" type="datetime1">
              <a:rPr lang="fr-FR" smtClean="0"/>
              <a:t>25/06/2018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4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7452-DE5F-41FA-8A68-D9842F066602}" type="datetime1">
              <a:rPr lang="fr-FR" smtClean="0"/>
              <a:t>25/06/2018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5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E233-B30A-45AD-96CE-36AAE0F64EA1}" type="datetime1">
              <a:rPr lang="fr-FR" smtClean="0"/>
              <a:t>25/06/2018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5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7513-9149-4D10-AB4B-762AEB41B908}" type="datetime1">
              <a:rPr lang="fr-FR" smtClean="0"/>
              <a:t>25/06/2018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18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3A41-E10B-4B13-9A1E-40A8C56445D6}" type="datetime1">
              <a:rPr lang="fr-FR" smtClean="0"/>
              <a:t>25/06/2018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01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9776-AFC8-49D2-A9E8-3E072883115B}" type="datetime1">
              <a:rPr lang="fr-FR" smtClean="0"/>
              <a:t>25/06/2018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0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1352-CEF6-4C8D-A605-D0B8543C3807}" type="datetime1">
              <a:rPr lang="fr-FR" smtClean="0"/>
              <a:t>25/06/2018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945D-52AB-4BAA-94C9-9715C37F2F93}" type="datetime1">
              <a:rPr lang="fr-FR" smtClean="0"/>
              <a:t>25/06/2018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4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42D9-7453-4C5E-942E-6B6311C72468}" type="datetime1">
              <a:rPr lang="fr-FR" smtClean="0"/>
              <a:t>25/06/2018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63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12EE-1B9D-454C-B4AD-96ED83C62B6D}" type="datetime1">
              <a:rPr lang="fr-FR" smtClean="0"/>
              <a:t>25/06/2018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AF6F-3393-4DE3-9329-8E834C3F62BC}" type="datetime1">
              <a:rPr lang="fr-FR" smtClean="0"/>
              <a:t>25/06/2018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549B-7BC0-4306-A68E-71745BE6E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6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ffaelechiatto.com/installazione-phpmyadmin-ubuntu-16-04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Google_Docs" TargetMode="External"/><Relationship Id="rId11" Type="http://schemas.openxmlformats.org/officeDocument/2006/relationships/hyperlink" Target="http://v4-alpha.getbootstrap.com/about/brand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hyperlink" Target="https://commons.wikimedia.org/wiki/File:WampServer-logo.png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8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50580B-E4E4-49B7-9C57-1F142E5D07C5}"/>
              </a:ext>
            </a:extLst>
          </p:cNvPr>
          <p:cNvSpPr/>
          <p:nvPr/>
        </p:nvSpPr>
        <p:spPr>
          <a:xfrm>
            <a:off x="2110090" y="2690034"/>
            <a:ext cx="797181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Projet LO07</a:t>
            </a:r>
          </a:p>
          <a:p>
            <a:pPr algn="ctr"/>
            <a:r>
              <a:rPr lang="fr-FR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Création d’un site web dynamique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057E67-741E-4E11-9C5D-DAFCA27C0596}"/>
              </a:ext>
            </a:extLst>
          </p:cNvPr>
          <p:cNvSpPr txBox="1"/>
          <p:nvPr/>
        </p:nvSpPr>
        <p:spPr>
          <a:xfrm>
            <a:off x="382430" y="316414"/>
            <a:ext cx="17924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Projet LO07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E2109EF-E3F7-432C-B6D8-34A8A51B03B6}"/>
              </a:ext>
            </a:extLst>
          </p:cNvPr>
          <p:cNvCxnSpPr>
            <a:cxnSpLocks/>
          </p:cNvCxnSpPr>
          <p:nvPr/>
        </p:nvCxnSpPr>
        <p:spPr>
          <a:xfrm>
            <a:off x="558669" y="811152"/>
            <a:ext cx="14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4D5636E-52B3-4829-9CCB-A16E9CD13DA5}"/>
              </a:ext>
            </a:extLst>
          </p:cNvPr>
          <p:cNvSpPr txBox="1"/>
          <p:nvPr/>
        </p:nvSpPr>
        <p:spPr>
          <a:xfrm>
            <a:off x="282242" y="783492"/>
            <a:ext cx="199285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Lundi 25 Juin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D0F0F-CB3F-4A52-A2CF-9949DE24D4B4}"/>
              </a:ext>
            </a:extLst>
          </p:cNvPr>
          <p:cNvSpPr/>
          <p:nvPr/>
        </p:nvSpPr>
        <p:spPr>
          <a:xfrm>
            <a:off x="10769600" y="-11598"/>
            <a:ext cx="1422400" cy="1422400"/>
          </a:xfrm>
          <a:prstGeom prst="rect">
            <a:avLst/>
          </a:prstGeom>
          <a:solidFill>
            <a:srgbClr val="E67E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C8667BB-176D-4DC9-9B2C-327D8A6C87C1}"/>
              </a:ext>
            </a:extLst>
          </p:cNvPr>
          <p:cNvCxnSpPr/>
          <p:nvPr/>
        </p:nvCxnSpPr>
        <p:spPr>
          <a:xfrm>
            <a:off x="8547100" y="1410802"/>
            <a:ext cx="36449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989D663-0C97-4D50-B813-A5DCDBEA7667}"/>
              </a:ext>
            </a:extLst>
          </p:cNvPr>
          <p:cNvCxnSpPr>
            <a:cxnSpLocks/>
          </p:cNvCxnSpPr>
          <p:nvPr/>
        </p:nvCxnSpPr>
        <p:spPr>
          <a:xfrm>
            <a:off x="10769600" y="-11598"/>
            <a:ext cx="0" cy="28067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1FB96BE-9732-48FB-BE0A-DB7D1E00CD5E}"/>
              </a:ext>
            </a:extLst>
          </p:cNvPr>
          <p:cNvSpPr/>
          <p:nvPr/>
        </p:nvSpPr>
        <p:spPr>
          <a:xfrm>
            <a:off x="9782706" y="4026401"/>
            <a:ext cx="869649" cy="869649"/>
          </a:xfrm>
          <a:prstGeom prst="rect">
            <a:avLst/>
          </a:prstGeom>
          <a:solidFill>
            <a:srgbClr val="CA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F46DFC-989F-482A-A55D-CEBBE9E1F68E}"/>
              </a:ext>
            </a:extLst>
          </p:cNvPr>
          <p:cNvSpPr/>
          <p:nvPr/>
        </p:nvSpPr>
        <p:spPr>
          <a:xfrm>
            <a:off x="9382188" y="4876801"/>
            <a:ext cx="400518" cy="400518"/>
          </a:xfrm>
          <a:prstGeom prst="rect">
            <a:avLst/>
          </a:prstGeom>
          <a:solidFill>
            <a:srgbClr val="FBD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F99555-4ECF-4068-814C-CCAA2FE8BFB6}"/>
              </a:ext>
            </a:extLst>
          </p:cNvPr>
          <p:cNvSpPr/>
          <p:nvPr/>
        </p:nvSpPr>
        <p:spPr>
          <a:xfrm>
            <a:off x="2836819" y="938996"/>
            <a:ext cx="400518" cy="400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971C78-0B79-4523-80CC-FE988C777470}"/>
              </a:ext>
            </a:extLst>
          </p:cNvPr>
          <p:cNvSpPr txBox="1"/>
          <p:nvPr/>
        </p:nvSpPr>
        <p:spPr>
          <a:xfrm>
            <a:off x="8925084" y="5754369"/>
            <a:ext cx="28889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300" dirty="0">
                <a:solidFill>
                  <a:schemeClr val="bg1"/>
                </a:solidFill>
                <a:latin typeface="Montserrat Light" panose="00000400000000000000" pitchFamily="50" charset="0"/>
              </a:rPr>
              <a:t>Adrien LEBRET</a:t>
            </a:r>
          </a:p>
          <a:p>
            <a:pPr algn="r"/>
            <a:r>
              <a:rPr lang="fr-FR" sz="2300" dirty="0">
                <a:solidFill>
                  <a:schemeClr val="bg1"/>
                </a:solidFill>
                <a:latin typeface="Montserrat Light" panose="00000400000000000000" pitchFamily="50" charset="0"/>
              </a:rPr>
              <a:t>Jérémie MAROTTE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7C79CA-0EC1-4630-9B36-15507C2B7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" y="3886200"/>
            <a:ext cx="2976778" cy="297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C2EB33C-2FAA-4B73-A446-2D8B380B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249" y="302089"/>
            <a:ext cx="923102" cy="9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5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511F75-4495-4383-905F-813DF1235C2D}"/>
              </a:ext>
            </a:extLst>
          </p:cNvPr>
          <p:cNvSpPr/>
          <p:nvPr/>
        </p:nvSpPr>
        <p:spPr>
          <a:xfrm>
            <a:off x="0" y="0"/>
            <a:ext cx="12192000" cy="1713600"/>
          </a:xfrm>
          <a:prstGeom prst="rect">
            <a:avLst/>
          </a:prstGeom>
          <a:solidFill>
            <a:srgbClr val="678D3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5A95A71-DBDA-483F-94D9-D2699152E7DC}"/>
              </a:ext>
            </a:extLst>
          </p:cNvPr>
          <p:cNvSpPr txBox="1">
            <a:spLocks/>
          </p:cNvSpPr>
          <p:nvPr/>
        </p:nvSpPr>
        <p:spPr>
          <a:xfrm>
            <a:off x="1" y="596032"/>
            <a:ext cx="12191999" cy="521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fr-FR" sz="4000" cap="none" dirty="0"/>
              <a:t>RÉALISATION DU PROJET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9490F-D7C8-4697-827B-41E6420BA874}"/>
              </a:ext>
            </a:extLst>
          </p:cNvPr>
          <p:cNvSpPr/>
          <p:nvPr/>
        </p:nvSpPr>
        <p:spPr>
          <a:xfrm>
            <a:off x="0" y="1713600"/>
            <a:ext cx="12192000" cy="1713600"/>
          </a:xfrm>
          <a:prstGeom prst="rect">
            <a:avLst/>
          </a:prstGeom>
          <a:solidFill>
            <a:srgbClr val="E67E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78DA1F45-DD39-46C6-B83D-69507A0EEC88}"/>
              </a:ext>
            </a:extLst>
          </p:cNvPr>
          <p:cNvSpPr txBox="1">
            <a:spLocks/>
          </p:cNvSpPr>
          <p:nvPr/>
        </p:nvSpPr>
        <p:spPr>
          <a:xfrm>
            <a:off x="1" y="2309632"/>
            <a:ext cx="12191999" cy="521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fr-FR" sz="4000" cap="none" dirty="0"/>
              <a:t>ETAT DU PROJET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1BA1A9-F5B2-4DBA-B063-0146F2D0BB3D}"/>
              </a:ext>
            </a:extLst>
          </p:cNvPr>
          <p:cNvSpPr/>
          <p:nvPr/>
        </p:nvSpPr>
        <p:spPr>
          <a:xfrm>
            <a:off x="0" y="3427200"/>
            <a:ext cx="12192000" cy="1713600"/>
          </a:xfrm>
          <a:prstGeom prst="rect">
            <a:avLst/>
          </a:prstGeom>
          <a:solidFill>
            <a:srgbClr val="678D3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497941F3-F613-4B54-A8D3-1FAAA4B88526}"/>
              </a:ext>
            </a:extLst>
          </p:cNvPr>
          <p:cNvSpPr txBox="1">
            <a:spLocks/>
          </p:cNvSpPr>
          <p:nvPr/>
        </p:nvSpPr>
        <p:spPr>
          <a:xfrm>
            <a:off x="1" y="4023232"/>
            <a:ext cx="12191999" cy="521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fr-FR" sz="4000" cap="none" dirty="0"/>
              <a:t>DIFFICULTÉS RENCONTRÉES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E1621B-BCE4-412D-91B2-B828B7C14C78}"/>
              </a:ext>
            </a:extLst>
          </p:cNvPr>
          <p:cNvSpPr/>
          <p:nvPr/>
        </p:nvSpPr>
        <p:spPr>
          <a:xfrm>
            <a:off x="0" y="5140800"/>
            <a:ext cx="12192000" cy="1717200"/>
          </a:xfrm>
          <a:prstGeom prst="rect">
            <a:avLst/>
          </a:prstGeom>
          <a:solidFill>
            <a:srgbClr val="E67E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34648FE-9362-42B9-A5A6-6A9E46F5F561}"/>
              </a:ext>
            </a:extLst>
          </p:cNvPr>
          <p:cNvSpPr txBox="1">
            <a:spLocks/>
          </p:cNvSpPr>
          <p:nvPr/>
        </p:nvSpPr>
        <p:spPr>
          <a:xfrm>
            <a:off x="1" y="5740432"/>
            <a:ext cx="12191999" cy="521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fr-FR" sz="4000" cap="none" dirty="0"/>
              <a:t>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FAD56D-13E8-41B4-8C3A-9F009B1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549B-7BC0-4306-A68E-71745BE6EFA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8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avec coins supérieurs arrondis 5">
            <a:extLst>
              <a:ext uri="{FF2B5EF4-FFF2-40B4-BE49-F238E27FC236}">
                <a16:creationId xmlns:a16="http://schemas.microsoft.com/office/drawing/2014/main" id="{1A98F657-B8BF-4440-B7A9-8580DABC9F1E}"/>
              </a:ext>
            </a:extLst>
          </p:cNvPr>
          <p:cNvSpPr/>
          <p:nvPr/>
        </p:nvSpPr>
        <p:spPr>
          <a:xfrm>
            <a:off x="2252058" y="0"/>
            <a:ext cx="7687883" cy="1150766"/>
          </a:xfrm>
          <a:prstGeom prst="round2SameRect">
            <a:avLst>
              <a:gd name="adj1" fmla="val 0"/>
              <a:gd name="adj2" fmla="val 10792"/>
            </a:avLst>
          </a:prstGeom>
          <a:solidFill>
            <a:srgbClr val="678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83B7D-B969-4B94-9EA0-6F38151753D2}"/>
              </a:ext>
            </a:extLst>
          </p:cNvPr>
          <p:cNvSpPr/>
          <p:nvPr/>
        </p:nvSpPr>
        <p:spPr>
          <a:xfrm>
            <a:off x="3251199" y="86018"/>
            <a:ext cx="56896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Etapes de conception 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rPr>
              <a:t>Outils utilisés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0FB41-0B09-43CC-9121-3DD0641D9C48}"/>
              </a:ext>
            </a:extLst>
          </p:cNvPr>
          <p:cNvSpPr/>
          <p:nvPr/>
        </p:nvSpPr>
        <p:spPr>
          <a:xfrm>
            <a:off x="11825851" y="6494083"/>
            <a:ext cx="366149" cy="3639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19EC509-6583-4783-9B45-AE726EB1549F}"/>
              </a:ext>
            </a:extLst>
          </p:cNvPr>
          <p:cNvSpPr txBox="1">
            <a:spLocks/>
          </p:cNvSpPr>
          <p:nvPr/>
        </p:nvSpPr>
        <p:spPr>
          <a:xfrm>
            <a:off x="11825850" y="6493479"/>
            <a:ext cx="366149" cy="365125"/>
          </a:xfrm>
          <a:prstGeom prst="rect">
            <a:avLst/>
          </a:prstGeom>
          <a:solidFill>
            <a:srgbClr val="678D3A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034549B-7BC0-4306-A68E-71745BE6EFA5}" type="slidenum">
              <a:rPr lang="fr-FR" smtClean="0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</a:t>
            </a:fld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5DE1C2-723B-4C30-B6E4-95BD107F5501}"/>
              </a:ext>
            </a:extLst>
          </p:cNvPr>
          <p:cNvSpPr/>
          <p:nvPr/>
        </p:nvSpPr>
        <p:spPr>
          <a:xfrm>
            <a:off x="11639039" y="6304414"/>
            <a:ext cx="186812" cy="189669"/>
          </a:xfrm>
          <a:prstGeom prst="rect">
            <a:avLst/>
          </a:prstGeom>
          <a:solidFill>
            <a:srgbClr val="E67E0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RÃ©sultat de recherche d'images pour &quot;github logo&quot;">
            <a:extLst>
              <a:ext uri="{FF2B5EF4-FFF2-40B4-BE49-F238E27FC236}">
                <a16:creationId xmlns:a16="http://schemas.microsoft.com/office/drawing/2014/main" id="{8BB59B41-828B-4288-9AA8-3B945F40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41" y="18063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369BAB2-A151-427B-A6BB-CA4D1E49C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2738" y="1806329"/>
            <a:ext cx="1806522" cy="18000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951B155-B9EA-4968-82D8-9AF02982E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52059" y="1806329"/>
            <a:ext cx="2078922" cy="1800000"/>
          </a:xfrm>
          <a:prstGeom prst="rect">
            <a:avLst/>
          </a:prstGeom>
        </p:spPr>
      </p:pic>
      <p:pic>
        <p:nvPicPr>
          <p:cNvPr id="21" name="Image 20" descr="Une image contenant transport&#10;&#10;Description générée avec un niveau de confiance élevé">
            <a:extLst>
              <a:ext uri="{FF2B5EF4-FFF2-40B4-BE49-F238E27FC236}">
                <a16:creationId xmlns:a16="http://schemas.microsoft.com/office/drawing/2014/main" id="{222CC301-8841-4B8A-9DCA-7C48C60E5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66149" y="4543030"/>
            <a:ext cx="3600000" cy="180000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0FAFC681-12FA-4258-AC07-56419B9A0E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039941" y="4543030"/>
            <a:ext cx="1800000" cy="1800000"/>
          </a:xfrm>
          <a:prstGeom prst="rect">
            <a:avLst/>
          </a:prstGeom>
        </p:spPr>
      </p:pic>
      <p:pic>
        <p:nvPicPr>
          <p:cNvPr id="1028" name="Picture 4" descr="RÃ©sultat de recherche d'images pour &quot;netbeans logo&quot;">
            <a:extLst>
              <a:ext uri="{FF2B5EF4-FFF2-40B4-BE49-F238E27FC236}">
                <a16:creationId xmlns:a16="http://schemas.microsoft.com/office/drawing/2014/main" id="{FDCC6139-550F-44BE-9CB5-B715F869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42" y="4525060"/>
            <a:ext cx="42862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5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avec coins supérieurs arrondis 5">
            <a:extLst>
              <a:ext uri="{FF2B5EF4-FFF2-40B4-BE49-F238E27FC236}">
                <a16:creationId xmlns:a16="http://schemas.microsoft.com/office/drawing/2014/main" id="{1A98F657-B8BF-4440-B7A9-8580DABC9F1E}"/>
              </a:ext>
            </a:extLst>
          </p:cNvPr>
          <p:cNvSpPr/>
          <p:nvPr/>
        </p:nvSpPr>
        <p:spPr>
          <a:xfrm>
            <a:off x="2252058" y="0"/>
            <a:ext cx="7687883" cy="1150766"/>
          </a:xfrm>
          <a:prstGeom prst="round2SameRect">
            <a:avLst>
              <a:gd name="adj1" fmla="val 0"/>
              <a:gd name="adj2" fmla="val 10792"/>
            </a:avLst>
          </a:prstGeom>
          <a:solidFill>
            <a:srgbClr val="678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83B7D-B969-4B94-9EA0-6F38151753D2}"/>
              </a:ext>
            </a:extLst>
          </p:cNvPr>
          <p:cNvSpPr/>
          <p:nvPr/>
        </p:nvSpPr>
        <p:spPr>
          <a:xfrm>
            <a:off x="2252057" y="307617"/>
            <a:ext cx="768788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Modélisation de la base de données</a:t>
            </a:r>
            <a:endParaRPr lang="fr-F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0FB41-0B09-43CC-9121-3DD0641D9C48}"/>
              </a:ext>
            </a:extLst>
          </p:cNvPr>
          <p:cNvSpPr/>
          <p:nvPr/>
        </p:nvSpPr>
        <p:spPr>
          <a:xfrm>
            <a:off x="11825851" y="6494083"/>
            <a:ext cx="366149" cy="3639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19EC509-6583-4783-9B45-AE726EB1549F}"/>
              </a:ext>
            </a:extLst>
          </p:cNvPr>
          <p:cNvSpPr txBox="1">
            <a:spLocks/>
          </p:cNvSpPr>
          <p:nvPr/>
        </p:nvSpPr>
        <p:spPr>
          <a:xfrm>
            <a:off x="11825850" y="6493479"/>
            <a:ext cx="366149" cy="365125"/>
          </a:xfrm>
          <a:prstGeom prst="rect">
            <a:avLst/>
          </a:prstGeom>
          <a:solidFill>
            <a:srgbClr val="678D3A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034549B-7BC0-4306-A68E-71745BE6EFA5}" type="slidenum">
              <a:rPr lang="fr-FR" smtClean="0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4</a:t>
            </a:fld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5DE1C2-723B-4C30-B6E4-95BD107F5501}"/>
              </a:ext>
            </a:extLst>
          </p:cNvPr>
          <p:cNvSpPr/>
          <p:nvPr/>
        </p:nvSpPr>
        <p:spPr>
          <a:xfrm>
            <a:off x="11639039" y="6304414"/>
            <a:ext cx="186812" cy="189669"/>
          </a:xfrm>
          <a:prstGeom prst="rect">
            <a:avLst/>
          </a:prstGeom>
          <a:solidFill>
            <a:srgbClr val="E67E0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FDB3C17-58B6-49FF-8928-2CDB977E4F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8350" y="1152207"/>
            <a:ext cx="10655300" cy="57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avec coins supérieurs arrondis 5">
            <a:extLst>
              <a:ext uri="{FF2B5EF4-FFF2-40B4-BE49-F238E27FC236}">
                <a16:creationId xmlns:a16="http://schemas.microsoft.com/office/drawing/2014/main" id="{1A98F657-B8BF-4440-B7A9-8580DABC9F1E}"/>
              </a:ext>
            </a:extLst>
          </p:cNvPr>
          <p:cNvSpPr/>
          <p:nvPr/>
        </p:nvSpPr>
        <p:spPr>
          <a:xfrm>
            <a:off x="2252058" y="0"/>
            <a:ext cx="7687883" cy="1150766"/>
          </a:xfrm>
          <a:prstGeom prst="round2SameRect">
            <a:avLst>
              <a:gd name="adj1" fmla="val 0"/>
              <a:gd name="adj2" fmla="val 10792"/>
            </a:avLst>
          </a:prstGeom>
          <a:solidFill>
            <a:srgbClr val="678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83B7D-B969-4B94-9EA0-6F38151753D2}"/>
              </a:ext>
            </a:extLst>
          </p:cNvPr>
          <p:cNvSpPr/>
          <p:nvPr/>
        </p:nvSpPr>
        <p:spPr>
          <a:xfrm>
            <a:off x="2252057" y="307617"/>
            <a:ext cx="768788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Les étapes de la réalisation</a:t>
            </a:r>
            <a:endParaRPr lang="fr-F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0FB41-0B09-43CC-9121-3DD0641D9C48}"/>
              </a:ext>
            </a:extLst>
          </p:cNvPr>
          <p:cNvSpPr/>
          <p:nvPr/>
        </p:nvSpPr>
        <p:spPr>
          <a:xfrm>
            <a:off x="11825851" y="6494083"/>
            <a:ext cx="366149" cy="3639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19EC509-6583-4783-9B45-AE726EB1549F}"/>
              </a:ext>
            </a:extLst>
          </p:cNvPr>
          <p:cNvSpPr txBox="1">
            <a:spLocks/>
          </p:cNvSpPr>
          <p:nvPr/>
        </p:nvSpPr>
        <p:spPr>
          <a:xfrm>
            <a:off x="11825850" y="6493479"/>
            <a:ext cx="366149" cy="365125"/>
          </a:xfrm>
          <a:prstGeom prst="rect">
            <a:avLst/>
          </a:prstGeom>
          <a:solidFill>
            <a:srgbClr val="678D3A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034549B-7BC0-4306-A68E-71745BE6EFA5}" type="slidenum">
              <a:rPr lang="fr-FR" smtClean="0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5</a:t>
            </a:fld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5DE1C2-723B-4C30-B6E4-95BD107F5501}"/>
              </a:ext>
            </a:extLst>
          </p:cNvPr>
          <p:cNvSpPr/>
          <p:nvPr/>
        </p:nvSpPr>
        <p:spPr>
          <a:xfrm>
            <a:off x="11639039" y="6304414"/>
            <a:ext cx="186812" cy="189669"/>
          </a:xfrm>
          <a:prstGeom prst="rect">
            <a:avLst/>
          </a:prstGeom>
          <a:solidFill>
            <a:srgbClr val="E67E0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58585-B809-461B-A06C-BC22088F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01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Gothic" panose="020B0502020202020204" pitchFamily="34" charset="0"/>
              </a:rPr>
              <a:t>Base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Gothic" panose="020B0502020202020204" pitchFamily="34" charset="0"/>
              </a:rPr>
              <a:t>Page d’accueil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Gothic" panose="020B0502020202020204" pitchFamily="34" charset="0"/>
              </a:rPr>
              <a:t>Formulaires d’inscription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Gothic" panose="020B0502020202020204" pitchFamily="34" charset="0"/>
              </a:rPr>
              <a:t>Disponibilités nounous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Gothic" panose="020B0502020202020204" pitchFamily="34" charset="0"/>
              </a:rPr>
              <a:t>Inscription des enfants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Gothic" panose="020B0502020202020204" pitchFamily="34" charset="0"/>
              </a:rPr>
              <a:t>Formulaires des recherches des nounous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Gothic" panose="020B0502020202020204" pitchFamily="34" charset="0"/>
              </a:rPr>
              <a:t>Réservation de garde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1055E6-AE2F-4BAB-963B-C57AB712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825625"/>
            <a:ext cx="3940200" cy="3933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1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avec coins supérieurs arrondis 5">
            <a:extLst>
              <a:ext uri="{FF2B5EF4-FFF2-40B4-BE49-F238E27FC236}">
                <a16:creationId xmlns:a16="http://schemas.microsoft.com/office/drawing/2014/main" id="{1A98F657-B8BF-4440-B7A9-8580DABC9F1E}"/>
              </a:ext>
            </a:extLst>
          </p:cNvPr>
          <p:cNvSpPr/>
          <p:nvPr/>
        </p:nvSpPr>
        <p:spPr>
          <a:xfrm>
            <a:off x="2252058" y="0"/>
            <a:ext cx="7687883" cy="1150766"/>
          </a:xfrm>
          <a:prstGeom prst="round2SameRect">
            <a:avLst>
              <a:gd name="adj1" fmla="val 0"/>
              <a:gd name="adj2" fmla="val 10792"/>
            </a:avLst>
          </a:prstGeom>
          <a:solidFill>
            <a:srgbClr val="678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83B7D-B969-4B94-9EA0-6F38151753D2}"/>
              </a:ext>
            </a:extLst>
          </p:cNvPr>
          <p:cNvSpPr/>
          <p:nvPr/>
        </p:nvSpPr>
        <p:spPr>
          <a:xfrm>
            <a:off x="2252057" y="224517"/>
            <a:ext cx="7687883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Avancement du projet</a:t>
            </a:r>
            <a:endParaRPr lang="fr-F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0FB41-0B09-43CC-9121-3DD0641D9C48}"/>
              </a:ext>
            </a:extLst>
          </p:cNvPr>
          <p:cNvSpPr/>
          <p:nvPr/>
        </p:nvSpPr>
        <p:spPr>
          <a:xfrm>
            <a:off x="11825851" y="6494083"/>
            <a:ext cx="366149" cy="3639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19EC509-6583-4783-9B45-AE726EB1549F}"/>
              </a:ext>
            </a:extLst>
          </p:cNvPr>
          <p:cNvSpPr txBox="1">
            <a:spLocks/>
          </p:cNvSpPr>
          <p:nvPr/>
        </p:nvSpPr>
        <p:spPr>
          <a:xfrm>
            <a:off x="11825850" y="6493479"/>
            <a:ext cx="366149" cy="365125"/>
          </a:xfrm>
          <a:prstGeom prst="rect">
            <a:avLst/>
          </a:prstGeom>
          <a:solidFill>
            <a:srgbClr val="678D3A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034549B-7BC0-4306-A68E-71745BE6EFA5}" type="slidenum">
              <a:rPr lang="fr-FR" smtClean="0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6</a:t>
            </a:fld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5DE1C2-723B-4C30-B6E4-95BD107F5501}"/>
              </a:ext>
            </a:extLst>
          </p:cNvPr>
          <p:cNvSpPr/>
          <p:nvPr/>
        </p:nvSpPr>
        <p:spPr>
          <a:xfrm>
            <a:off x="11639039" y="6304414"/>
            <a:ext cx="186812" cy="189669"/>
          </a:xfrm>
          <a:prstGeom prst="rect">
            <a:avLst/>
          </a:prstGeom>
          <a:solidFill>
            <a:srgbClr val="E67E0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1055E6-AE2F-4BAB-963B-C57AB712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8" y="4965700"/>
            <a:ext cx="1895469" cy="1892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F50671-18B3-44FC-8873-700B28E09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9" r="10054" b="7561"/>
          <a:stretch/>
        </p:blipFill>
        <p:spPr>
          <a:xfrm>
            <a:off x="2997893" y="1624535"/>
            <a:ext cx="6196210" cy="45609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88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avec coins supérieurs arrondis 5">
            <a:extLst>
              <a:ext uri="{FF2B5EF4-FFF2-40B4-BE49-F238E27FC236}">
                <a16:creationId xmlns:a16="http://schemas.microsoft.com/office/drawing/2014/main" id="{1A98F657-B8BF-4440-B7A9-8580DABC9F1E}"/>
              </a:ext>
            </a:extLst>
          </p:cNvPr>
          <p:cNvSpPr/>
          <p:nvPr/>
        </p:nvSpPr>
        <p:spPr>
          <a:xfrm>
            <a:off x="2252058" y="0"/>
            <a:ext cx="7687883" cy="1150766"/>
          </a:xfrm>
          <a:prstGeom prst="round2SameRect">
            <a:avLst>
              <a:gd name="adj1" fmla="val 0"/>
              <a:gd name="adj2" fmla="val 10792"/>
            </a:avLst>
          </a:prstGeom>
          <a:solidFill>
            <a:srgbClr val="678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83B7D-B969-4B94-9EA0-6F38151753D2}"/>
              </a:ext>
            </a:extLst>
          </p:cNvPr>
          <p:cNvSpPr/>
          <p:nvPr/>
        </p:nvSpPr>
        <p:spPr>
          <a:xfrm>
            <a:off x="2252057" y="224517"/>
            <a:ext cx="7687883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Difficultés rencontrées</a:t>
            </a:r>
            <a:endParaRPr lang="fr-F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0FB41-0B09-43CC-9121-3DD0641D9C48}"/>
              </a:ext>
            </a:extLst>
          </p:cNvPr>
          <p:cNvSpPr/>
          <p:nvPr/>
        </p:nvSpPr>
        <p:spPr>
          <a:xfrm>
            <a:off x="11825851" y="6494083"/>
            <a:ext cx="366149" cy="3639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19EC509-6583-4783-9B45-AE726EB1549F}"/>
              </a:ext>
            </a:extLst>
          </p:cNvPr>
          <p:cNvSpPr txBox="1">
            <a:spLocks/>
          </p:cNvSpPr>
          <p:nvPr/>
        </p:nvSpPr>
        <p:spPr>
          <a:xfrm>
            <a:off x="11825850" y="6493479"/>
            <a:ext cx="366149" cy="365125"/>
          </a:xfrm>
          <a:prstGeom prst="rect">
            <a:avLst/>
          </a:prstGeom>
          <a:solidFill>
            <a:srgbClr val="678D3A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034549B-7BC0-4306-A68E-71745BE6EFA5}" type="slidenum">
              <a:rPr lang="fr-FR" smtClean="0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7</a:t>
            </a:fld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5DE1C2-723B-4C30-B6E4-95BD107F5501}"/>
              </a:ext>
            </a:extLst>
          </p:cNvPr>
          <p:cNvSpPr/>
          <p:nvPr/>
        </p:nvSpPr>
        <p:spPr>
          <a:xfrm>
            <a:off x="11639039" y="6304414"/>
            <a:ext cx="186812" cy="189669"/>
          </a:xfrm>
          <a:prstGeom prst="rect">
            <a:avLst/>
          </a:prstGeom>
          <a:solidFill>
            <a:srgbClr val="E67E0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1055E6-AE2F-4BAB-963B-C57AB712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5" y="575382"/>
            <a:ext cx="1895469" cy="1892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FAD71-C1C2-4E25-8C1D-2B469403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Difficultés à </a:t>
            </a:r>
            <a:r>
              <a:rPr lang="fr-FR" b="1" dirty="0">
                <a:latin typeface="Century Gothic" panose="020B0502020202020204" pitchFamily="34" charset="0"/>
              </a:rPr>
              <a:t>implémenter</a:t>
            </a:r>
            <a:r>
              <a:rPr lang="fr-FR" dirty="0">
                <a:latin typeface="Century Gothic" panose="020B0502020202020204" pitchFamily="34" charset="0"/>
              </a:rPr>
              <a:t> certaines fonctionnalités</a:t>
            </a:r>
          </a:p>
          <a:p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>
                <a:latin typeface="Century Gothic" panose="020B0502020202020204" pitchFamily="34" charset="0"/>
              </a:rPr>
              <a:t>Se familiariser avec le </a:t>
            </a:r>
            <a:r>
              <a:rPr lang="fr-FR" b="1" dirty="0">
                <a:latin typeface="Century Gothic" panose="020B0502020202020204" pitchFamily="34" charset="0"/>
              </a:rPr>
              <a:t>Template Bootstrap</a:t>
            </a:r>
          </a:p>
          <a:p>
            <a:pPr marL="0" indent="0">
              <a:buNone/>
            </a:pPr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>
                <a:latin typeface="Century Gothic" panose="020B0502020202020204" pitchFamily="34" charset="0"/>
              </a:rPr>
              <a:t>Faire le </a:t>
            </a:r>
            <a:r>
              <a:rPr lang="fr-FR" b="1" dirty="0">
                <a:latin typeface="Century Gothic" panose="020B0502020202020204" pitchFamily="34" charset="0"/>
              </a:rPr>
              <a:t>lien avec la base de données et le site Web</a:t>
            </a:r>
            <a:r>
              <a:rPr lang="fr-FR" dirty="0">
                <a:latin typeface="Century Gothic" panose="020B0502020202020204" pitchFamily="34" charset="0"/>
              </a:rPr>
              <a:t>	</a:t>
            </a:r>
          </a:p>
          <a:p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1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8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50580B-E4E4-49B7-9C57-1F142E5D07C5}"/>
              </a:ext>
            </a:extLst>
          </p:cNvPr>
          <p:cNvSpPr/>
          <p:nvPr/>
        </p:nvSpPr>
        <p:spPr>
          <a:xfrm>
            <a:off x="-158490" y="284103"/>
            <a:ext cx="476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Conclusion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D0F0F-CB3F-4A52-A2CF-9949DE24D4B4}"/>
              </a:ext>
            </a:extLst>
          </p:cNvPr>
          <p:cNvSpPr/>
          <p:nvPr/>
        </p:nvSpPr>
        <p:spPr>
          <a:xfrm>
            <a:off x="10769600" y="-11598"/>
            <a:ext cx="1422400" cy="1422400"/>
          </a:xfrm>
          <a:prstGeom prst="rect">
            <a:avLst/>
          </a:prstGeom>
          <a:solidFill>
            <a:srgbClr val="E67E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C8667BB-176D-4DC9-9B2C-327D8A6C87C1}"/>
              </a:ext>
            </a:extLst>
          </p:cNvPr>
          <p:cNvCxnSpPr/>
          <p:nvPr/>
        </p:nvCxnSpPr>
        <p:spPr>
          <a:xfrm>
            <a:off x="8547100" y="1410802"/>
            <a:ext cx="36449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989D663-0C97-4D50-B813-A5DCDBEA7667}"/>
              </a:ext>
            </a:extLst>
          </p:cNvPr>
          <p:cNvCxnSpPr>
            <a:cxnSpLocks/>
          </p:cNvCxnSpPr>
          <p:nvPr/>
        </p:nvCxnSpPr>
        <p:spPr>
          <a:xfrm>
            <a:off x="10769600" y="-11598"/>
            <a:ext cx="0" cy="28067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1FB96BE-9732-48FB-BE0A-DB7D1E00CD5E}"/>
              </a:ext>
            </a:extLst>
          </p:cNvPr>
          <p:cNvSpPr/>
          <p:nvPr/>
        </p:nvSpPr>
        <p:spPr>
          <a:xfrm>
            <a:off x="9782706" y="4026401"/>
            <a:ext cx="869649" cy="869649"/>
          </a:xfrm>
          <a:prstGeom prst="rect">
            <a:avLst/>
          </a:prstGeom>
          <a:solidFill>
            <a:srgbClr val="CA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F46DFC-989F-482A-A55D-CEBBE9E1F68E}"/>
              </a:ext>
            </a:extLst>
          </p:cNvPr>
          <p:cNvSpPr/>
          <p:nvPr/>
        </p:nvSpPr>
        <p:spPr>
          <a:xfrm>
            <a:off x="9382188" y="4876801"/>
            <a:ext cx="400518" cy="400518"/>
          </a:xfrm>
          <a:prstGeom prst="rect">
            <a:avLst/>
          </a:prstGeom>
          <a:solidFill>
            <a:srgbClr val="FBD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F99555-4ECF-4068-814C-CCAA2FE8BFB6}"/>
              </a:ext>
            </a:extLst>
          </p:cNvPr>
          <p:cNvSpPr/>
          <p:nvPr/>
        </p:nvSpPr>
        <p:spPr>
          <a:xfrm>
            <a:off x="4001342" y="1010284"/>
            <a:ext cx="400518" cy="400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971C78-0B79-4523-80CC-FE988C777470}"/>
              </a:ext>
            </a:extLst>
          </p:cNvPr>
          <p:cNvSpPr txBox="1"/>
          <p:nvPr/>
        </p:nvSpPr>
        <p:spPr>
          <a:xfrm>
            <a:off x="8925084" y="5754369"/>
            <a:ext cx="28889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+mn-cs"/>
              </a:rPr>
              <a:t>Adrien LEBRET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+mn-cs"/>
              </a:rPr>
              <a:t>Jérémie MAROTTE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7C79CA-0EC1-4630-9B36-15507C2B7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064" y="140802"/>
            <a:ext cx="1119472" cy="111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D992B8EC-1101-41AD-9E14-16D93DC156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73278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Conception d’un site web dynamique à partir d’un cahier des charges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Mise en relation de nounous avec des parents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Gestion du site grâce à un </a:t>
            </a: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administrateur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Mise en application des </a:t>
            </a: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compétences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acquises en </a:t>
            </a: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LO07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Travail en binôme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: une bonne organisation pour une bonne gestion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16409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1809</TotalTime>
  <Words>149</Words>
  <Application>Microsoft Office PowerPoint</Application>
  <PresentationFormat>Grand écran</PresentationFormat>
  <Paragraphs>47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Montserrat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Junior sur les réseaux sociaux</dc:title>
  <dc:creator>Adrien Lebret</dc:creator>
  <cp:lastModifiedBy>Adrien Lebret</cp:lastModifiedBy>
  <cp:revision>133</cp:revision>
  <dcterms:created xsi:type="dcterms:W3CDTF">2018-05-11T17:44:04Z</dcterms:created>
  <dcterms:modified xsi:type="dcterms:W3CDTF">2018-06-25T09:02:28Z</dcterms:modified>
</cp:coreProperties>
</file>