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i="1" dirty="0" err="1" smtClean="0"/>
              <a:t>With</a:t>
            </a:r>
            <a:r>
              <a:rPr lang="fr-FR" i="1" dirty="0" smtClean="0"/>
              <a:t> the supervision of </a:t>
            </a:r>
            <a:r>
              <a:rPr lang="fr-FR" i="1" dirty="0" err="1" smtClean="0"/>
              <a:t>Armandas</a:t>
            </a:r>
            <a:r>
              <a:rPr lang="fr-FR" i="1" dirty="0"/>
              <a:t> </a:t>
            </a:r>
            <a:r>
              <a:rPr lang="fr-FR" i="1" dirty="0" err="1" smtClean="0"/>
              <a:t>Balčytis</a:t>
            </a:r>
            <a:r>
              <a:rPr lang="fr-FR" i="1" dirty="0" smtClean="0"/>
              <a:t> and </a:t>
            </a:r>
            <a:r>
              <a:rPr lang="fr-FR" i="1" dirty="0" err="1" smtClean="0"/>
              <a:t>Saulius</a:t>
            </a:r>
            <a:r>
              <a:rPr lang="fr-FR" i="1" dirty="0" smtClean="0"/>
              <a:t> </a:t>
            </a:r>
            <a:r>
              <a:rPr lang="fr-FR" i="1" dirty="0" err="1"/>
              <a:t>Juodkazis</a:t>
            </a:r>
            <a:endParaRPr lang="fr-FR" i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580111" y="5304943"/>
            <a:ext cx="339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Clémence </a:t>
            </a:r>
            <a:r>
              <a:rPr lang="fr-FR" i="1" dirty="0" err="1" smtClean="0"/>
              <a:t>Briosne-Fréjaville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endParaRPr lang="fr-FR" i="1" dirty="0"/>
          </a:p>
        </p:txBody>
      </p:sp>
      <p:pic>
        <p:nvPicPr>
          <p:cNvPr id="1026" name="Picture 2" descr="https://upload.wikimedia.org/wikipedia/en/2/23/Swinburne_University_of_Technology_(logo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2171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rien\Pictures\logoIO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2239586" cy="110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FIB </a:t>
            </a:r>
            <a:r>
              <a:rPr lang="fr-FR" dirty="0" err="1" smtClean="0"/>
              <a:t>Milling</a:t>
            </a:r>
            <a:r>
              <a:rPr lang="fr-FR" dirty="0" smtClean="0"/>
              <a:t> of nano-</a:t>
            </a:r>
            <a:r>
              <a:rPr lang="fr-FR" dirty="0" err="1" smtClean="0"/>
              <a:t>thin</a:t>
            </a:r>
            <a:r>
              <a:rPr lang="fr-FR" dirty="0" smtClean="0"/>
              <a:t> </a:t>
            </a:r>
            <a:r>
              <a:rPr lang="fr-FR" dirty="0" err="1" smtClean="0"/>
              <a:t>SiN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Focused</a:t>
            </a:r>
            <a:r>
              <a:rPr lang="fr-FR" dirty="0" smtClean="0"/>
              <a:t> Ion </a:t>
            </a:r>
            <a:r>
              <a:rPr lang="fr-FR" dirty="0" err="1" smtClean="0"/>
              <a:t>Beam</a:t>
            </a:r>
            <a:r>
              <a:rPr lang="fr-FR" dirty="0" smtClean="0"/>
              <a:t> and membranes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Resolution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6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877824"/>
          </a:xfrm>
        </p:spPr>
        <p:txBody>
          <a:bodyPr>
            <a:normAutofit/>
          </a:bodyPr>
          <a:lstStyle/>
          <a:p>
            <a:r>
              <a:rPr lang="fr-FR" sz="3200" dirty="0" err="1"/>
              <a:t>Focused</a:t>
            </a:r>
            <a:r>
              <a:rPr lang="fr-FR" sz="3200" dirty="0"/>
              <a:t> Ion </a:t>
            </a:r>
            <a:r>
              <a:rPr lang="fr-FR" sz="3200" dirty="0" err="1"/>
              <a:t>Beam</a:t>
            </a:r>
            <a:r>
              <a:rPr lang="fr-FR" sz="3200" dirty="0"/>
              <a:t> and membranes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3" t="8218" r="19850"/>
          <a:stretch/>
        </p:blipFill>
        <p:spPr bwMode="auto">
          <a:xfrm>
            <a:off x="5772116" y="1844824"/>
            <a:ext cx="2185416" cy="16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32676" y="353208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Thickness</a:t>
            </a:r>
            <a:r>
              <a:rPr lang="fr-FR" sz="1600" dirty="0" smtClean="0"/>
              <a:t>: ~100 nm</a:t>
            </a:r>
          </a:p>
          <a:p>
            <a:pPr algn="ctr"/>
            <a:r>
              <a:rPr lang="fr-FR" sz="1600" dirty="0" err="1" smtClean="0"/>
              <a:t>Coating</a:t>
            </a:r>
            <a:r>
              <a:rPr lang="fr-FR" sz="1600" dirty="0" smtClean="0"/>
              <a:t>: 5 nm Cr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9"/>
          <a:stretch/>
        </p:blipFill>
        <p:spPr bwMode="auto">
          <a:xfrm>
            <a:off x="395536" y="1628800"/>
            <a:ext cx="4176464" cy="440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932040" y="4437112"/>
            <a:ext cx="421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u="sng" dirty="0" err="1" smtClean="0"/>
              <a:t>Parameters</a:t>
            </a:r>
            <a:r>
              <a:rPr lang="fr-FR" u="sng" dirty="0" smtClean="0"/>
              <a:t>:</a:t>
            </a:r>
          </a:p>
          <a:p>
            <a:pPr>
              <a:spcAft>
                <a:spcPts val="3000"/>
              </a:spcAft>
            </a:pPr>
            <a:r>
              <a:rPr lang="fr-FR" dirty="0" err="1" smtClean="0"/>
              <a:t>Column</a:t>
            </a:r>
            <a:r>
              <a:rPr lang="fr-FR" dirty="0" smtClean="0"/>
              <a:t>: Voltage - Aperture – </a:t>
            </a:r>
            <a:r>
              <a:rPr lang="fr-FR" dirty="0" err="1" smtClean="0"/>
              <a:t>Current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Dot, line and area doses (</a:t>
            </a:r>
            <a:r>
              <a:rPr lang="fr-FR" dirty="0" err="1" smtClean="0"/>
              <a:t>pC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loops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8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9"/>
            <a:ext cx="4824536" cy="270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508104" y="198884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Repeatability</a:t>
            </a:r>
          </a:p>
          <a:p>
            <a:r>
              <a:rPr lang="en-AU" dirty="0" smtClean="0"/>
              <a:t>Step between dots</a:t>
            </a:r>
          </a:p>
          <a:p>
            <a:r>
              <a:rPr lang="en-AU" dirty="0" smtClean="0"/>
              <a:t>Total charge to mill through</a:t>
            </a:r>
          </a:p>
          <a:p>
            <a:r>
              <a:rPr lang="en-AU" dirty="0" smtClean="0"/>
              <a:t>	Hole size</a:t>
            </a:r>
            <a:r>
              <a:rPr lang="fr-FR" dirty="0" smtClean="0"/>
              <a:t> 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5940152" y="2996952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1" y="4581128"/>
            <a:ext cx="5765701" cy="174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464613" y="5894164"/>
            <a:ext cx="21451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milled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954177" y="5894164"/>
            <a:ext cx="19239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~ </a:t>
            </a:r>
            <a:r>
              <a:rPr lang="fr-FR" dirty="0" err="1" smtClean="0"/>
              <a:t>Milled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57703"/>
            <a:ext cx="14097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6516216" y="5894164"/>
            <a:ext cx="2182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Not </a:t>
            </a:r>
            <a:r>
              <a:rPr lang="fr-FR" dirty="0" err="1" smtClean="0"/>
              <a:t>distinguishable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601962" y="3429000"/>
            <a:ext cx="17844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Distinguishable</a:t>
            </a:r>
            <a:endParaRPr lang="fr-FR" dirty="0"/>
          </a:p>
        </p:txBody>
      </p:sp>
      <p:sp>
        <p:nvSpPr>
          <p:cNvPr id="4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fr-FR" dirty="0" smtClean="0"/>
              <a:t>Tests of </a:t>
            </a:r>
            <a:r>
              <a:rPr lang="fr-FR" dirty="0" err="1" smtClean="0"/>
              <a:t>resolution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of </a:t>
            </a:r>
            <a:r>
              <a:rPr lang="fr-FR" dirty="0" err="1" smtClean="0"/>
              <a:t>resolution</a:t>
            </a:r>
            <a:endParaRPr lang="fr-FR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58" y="1768460"/>
            <a:ext cx="3364245" cy="346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99592" y="4081427"/>
            <a:ext cx="2468946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1 </a:t>
            </a:r>
            <a:r>
              <a:rPr lang="fr-FR" sz="1600" dirty="0" err="1" smtClean="0"/>
              <a:t>loop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1,6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68460"/>
            <a:ext cx="2601805" cy="223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472500" y="4212538"/>
            <a:ext cx="2502609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200 </a:t>
            </a:r>
            <a:r>
              <a:rPr lang="fr-FR" sz="1600" dirty="0" err="1" smtClean="0"/>
              <a:t>loops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2,8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68460"/>
            <a:ext cx="2861908" cy="244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674735" y="4212538"/>
            <a:ext cx="2496197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20 </a:t>
            </a:r>
            <a:r>
              <a:rPr lang="fr-FR" sz="1600" dirty="0" err="1" smtClean="0"/>
              <a:t>loops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err="1" smtClean="0"/>
              <a:t>Milled</a:t>
            </a:r>
            <a:r>
              <a:rPr lang="fr-FR" sz="1600" dirty="0" smtClean="0"/>
              <a:t> </a:t>
            </a:r>
            <a:r>
              <a:rPr lang="fr-FR" sz="1600" dirty="0" err="1" smtClean="0"/>
              <a:t>through</a:t>
            </a:r>
            <a:r>
              <a:rPr lang="fr-FR" sz="1600" dirty="0" smtClean="0"/>
              <a:t> for 2,4 </a:t>
            </a:r>
            <a:r>
              <a:rPr lang="fr-FR" sz="1600" dirty="0" err="1" smtClean="0"/>
              <a:t>pC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551233" y="5538920"/>
            <a:ext cx="224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Resolution</a:t>
            </a:r>
            <a:r>
              <a:rPr lang="fr-FR" dirty="0" smtClean="0"/>
              <a:t> ~ 45 nm </a:t>
            </a:r>
            <a:r>
              <a:rPr lang="fr-FR" dirty="0" err="1" smtClean="0"/>
              <a:t>at</a:t>
            </a:r>
            <a:r>
              <a:rPr lang="fr-FR" dirty="0" smtClean="0"/>
              <a:t> 6,5 </a:t>
            </a:r>
            <a:r>
              <a:rPr lang="fr-FR" dirty="0" err="1" smtClean="0"/>
              <a:t>pA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 flipV="1">
            <a:off x="4935401" y="5695148"/>
            <a:ext cx="432048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24428" y="564898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SEM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331640" y="2461167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367449" y="2060262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8523317" y="2060261"/>
            <a:ext cx="454032" cy="42559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93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395536" y="4830484"/>
            <a:ext cx="8250977" cy="806708"/>
            <a:chOff x="467544" y="4345394"/>
            <a:chExt cx="8250977" cy="806708"/>
          </a:xfrm>
        </p:grpSpPr>
        <p:sp>
          <p:nvSpPr>
            <p:cNvPr id="13" name="ZoneTexte 12"/>
            <p:cNvSpPr txBox="1"/>
            <p:nvPr/>
          </p:nvSpPr>
          <p:spPr>
            <a:xfrm>
              <a:off x="467544" y="4345394"/>
              <a:ext cx="825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We</a:t>
              </a:r>
              <a:r>
                <a:rPr lang="fr-FR" dirty="0" smtClean="0"/>
                <a:t> </a:t>
              </a:r>
              <a:r>
                <a:rPr lang="fr-FR" dirty="0" err="1" smtClean="0"/>
                <a:t>can</a:t>
              </a:r>
              <a:r>
                <a:rPr lang="fr-FR" dirty="0" smtClean="0"/>
                <a:t> spot a </a:t>
              </a:r>
              <a:r>
                <a:rPr lang="fr-FR" dirty="0" err="1" smtClean="0"/>
                <a:t>hole</a:t>
              </a:r>
              <a:r>
                <a:rPr lang="fr-FR" dirty="0" smtClean="0"/>
                <a:t> </a:t>
              </a:r>
              <a:r>
                <a:rPr lang="fr-FR" dirty="0" err="1" smtClean="0"/>
                <a:t>with</a:t>
              </a:r>
              <a:r>
                <a:rPr lang="fr-FR" dirty="0" smtClean="0"/>
                <a:t> the </a:t>
              </a:r>
              <a:r>
                <a:rPr lang="fr-FR" dirty="0" err="1" smtClean="0"/>
                <a:t>contrast</a:t>
              </a:r>
              <a:r>
                <a:rPr lang="fr-FR" dirty="0" smtClean="0"/>
                <a:t>, or </a:t>
              </a:r>
              <a:r>
                <a:rPr lang="fr-FR" dirty="0" err="1" smtClean="0"/>
                <a:t>with</a:t>
              </a:r>
              <a:r>
                <a:rPr lang="fr-FR" dirty="0" smtClean="0"/>
                <a:t> the </a:t>
              </a:r>
              <a:r>
                <a:rPr lang="fr-FR" dirty="0" err="1" smtClean="0"/>
                <a:t>ability</a:t>
              </a:r>
              <a:r>
                <a:rPr lang="fr-FR" dirty="0" smtClean="0"/>
                <a:t> of the membrane to </a:t>
              </a:r>
              <a:r>
                <a:rPr lang="fr-FR" dirty="0" err="1" smtClean="0"/>
                <a:t>fall</a:t>
              </a:r>
              <a:r>
                <a:rPr lang="fr-FR" dirty="0" smtClean="0"/>
                <a:t>.</a:t>
              </a:r>
              <a:endParaRPr lang="fr-FR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611560" y="4941168"/>
              <a:ext cx="511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310863" y="4782770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Two</a:t>
              </a:r>
              <a:r>
                <a:rPr lang="fr-FR" dirty="0" smtClean="0"/>
                <a:t> </a:t>
              </a:r>
              <a:r>
                <a:rPr lang="fr-FR" dirty="0" err="1" smtClean="0"/>
                <a:t>kind</a:t>
              </a:r>
              <a:r>
                <a:rPr lang="fr-FR" dirty="0" smtClean="0"/>
                <a:t> of designs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067944" y="1727549"/>
            <a:ext cx="4740364" cy="2857874"/>
            <a:chOff x="407700" y="1660488"/>
            <a:chExt cx="4740364" cy="2857874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9" t="23702" r="50944" b="38859"/>
            <a:stretch/>
          </p:blipFill>
          <p:spPr bwMode="auto">
            <a:xfrm>
              <a:off x="407700" y="2348880"/>
              <a:ext cx="2044794" cy="18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7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7" t="48438" r="27969" b="13906"/>
            <a:stretch/>
          </p:blipFill>
          <p:spPr bwMode="auto">
            <a:xfrm>
              <a:off x="3144004" y="2348880"/>
              <a:ext cx="2004060" cy="18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Connecteur droit avec flèche 8"/>
            <p:cNvCxnSpPr/>
            <p:nvPr/>
          </p:nvCxnSpPr>
          <p:spPr>
            <a:xfrm>
              <a:off x="987334" y="1772816"/>
              <a:ext cx="295175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199788" y="1772816"/>
              <a:ext cx="295175" cy="50405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282509" y="1660488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>
                      <a:lumMod val="75000"/>
                    </a:schemeClr>
                  </a:solidFill>
                  <a:latin typeface="Berlin Sans FB" pitchFamily="34" charset="0"/>
                </a:rPr>
                <a:t>Ion </a:t>
              </a:r>
              <a:r>
                <a:rPr lang="fr-FR" dirty="0" err="1" smtClean="0">
                  <a:solidFill>
                    <a:schemeClr val="accent1">
                      <a:lumMod val="75000"/>
                    </a:schemeClr>
                  </a:solidFill>
                  <a:latin typeface="Berlin Sans FB" pitchFamily="34" charset="0"/>
                </a:rPr>
                <a:t>beam</a:t>
              </a:r>
              <a:endParaRPr lang="fr-FR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endParaRPr>
            </a:p>
          </p:txBody>
        </p:sp>
        <p:sp>
          <p:nvSpPr>
            <p:cNvPr id="12" name="Flèche droite 11"/>
            <p:cNvSpPr/>
            <p:nvPr/>
          </p:nvSpPr>
          <p:spPr>
            <a:xfrm>
              <a:off x="2495932" y="2996952"/>
              <a:ext cx="576064" cy="57606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1405221" y="4179808"/>
              <a:ext cx="2523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err="1" smtClean="0"/>
                <a:t>Make-fall</a:t>
              </a:r>
              <a:r>
                <a:rPr lang="fr-FR" sz="1600" i="1" dirty="0" smtClean="0"/>
                <a:t> of a membrane</a:t>
              </a:r>
              <a:endParaRPr lang="fr-FR" sz="1600" i="1" dirty="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18868" y="2189354"/>
            <a:ext cx="3244879" cy="2176338"/>
            <a:chOff x="5868144" y="2348880"/>
            <a:chExt cx="3244879" cy="2176338"/>
          </a:xfrm>
        </p:grpSpPr>
        <p:pic>
          <p:nvPicPr>
            <p:cNvPr id="5128" name="Picture 8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99" t="32656" r="24688" b="35374"/>
            <a:stretch/>
          </p:blipFill>
          <p:spPr bwMode="auto">
            <a:xfrm>
              <a:off x="5868144" y="2348880"/>
              <a:ext cx="2088232" cy="1689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228184" y="4186664"/>
              <a:ext cx="1568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i="1" dirty="0" smtClean="0"/>
                <a:t>Use of </a:t>
              </a:r>
              <a:r>
                <a:rPr lang="fr-FR" sz="1600" i="1" dirty="0" err="1" smtClean="0"/>
                <a:t>contrast</a:t>
              </a:r>
              <a:endParaRPr lang="fr-FR" sz="16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8030675" y="350100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C00000"/>
                  </a:solidFill>
                </a:rPr>
                <a:t>Pierced</a:t>
              </a:r>
              <a:r>
                <a:rPr lang="fr-FR" dirty="0" smtClean="0">
                  <a:solidFill>
                    <a:srgbClr val="C00000"/>
                  </a:solidFill>
                </a:rPr>
                <a:t> !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8030675" y="2765316"/>
              <a:ext cx="9188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Just a </a:t>
              </a:r>
              <a:b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fr-FR" dirty="0" smtClean="0">
                  <a:solidFill>
                    <a:schemeClr val="accent5">
                      <a:lumMod val="50000"/>
                    </a:schemeClr>
                  </a:solidFill>
                </a:rPr>
                <a:t>scratch</a:t>
              </a:r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 flipV="1">
              <a:off x="7812360" y="3088481"/>
              <a:ext cx="146307" cy="1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 flipV="1">
              <a:off x="7818453" y="3685673"/>
              <a:ext cx="146307" cy="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9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41759"/>
            <a:ext cx="3129076" cy="3590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44740"/>
            <a:ext cx="4549416" cy="3012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67544" y="16014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Detect</a:t>
            </a:r>
            <a:r>
              <a:rPr lang="fr-FR" dirty="0" smtClean="0"/>
              <a:t> the </a:t>
            </a:r>
            <a:r>
              <a:rPr lang="fr-FR" dirty="0" err="1" smtClean="0"/>
              <a:t>breakthrough</a:t>
            </a:r>
            <a:r>
              <a:rPr lang="fr-FR" dirty="0" smtClean="0"/>
              <a:t> for </a:t>
            </a:r>
            <a:r>
              <a:rPr lang="fr-FR" dirty="0" err="1" smtClean="0"/>
              <a:t>holes</a:t>
            </a:r>
            <a:r>
              <a:rPr lang="fr-FR" dirty="0" smtClean="0"/>
              <a:t> and </a:t>
            </a:r>
            <a:r>
              <a:rPr lang="fr-FR" dirty="0" err="1" smtClean="0"/>
              <a:t>lines</a:t>
            </a:r>
            <a:endParaRPr lang="fr-FR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2123728" y="534783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Make-fall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796136" y="57171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 of </a:t>
            </a:r>
            <a:r>
              <a:rPr lang="fr-FR" dirty="0" err="1" smtClean="0"/>
              <a:t>contrast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the membrane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004048" y="1556792"/>
            <a:ext cx="360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Remarks</a:t>
            </a:r>
            <a:r>
              <a:rPr lang="fr-FR" u="sng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If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increased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increase</a:t>
            </a:r>
            <a:r>
              <a:rPr lang="fr-FR" dirty="0" smtClean="0"/>
              <a:t> the total charge to </a:t>
            </a:r>
            <a:r>
              <a:rPr lang="fr-FR" dirty="0" err="1" smtClean="0"/>
              <a:t>mill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Some</a:t>
            </a:r>
            <a:r>
              <a:rPr lang="fr-FR" dirty="0" smtClean="0"/>
              <a:t> line </a:t>
            </a:r>
            <a:r>
              <a:rPr lang="fr-FR" dirty="0" err="1" smtClean="0"/>
              <a:t>milling</a:t>
            </a:r>
            <a:r>
              <a:rPr lang="fr-FR" dirty="0" smtClean="0"/>
              <a:t> are </a:t>
            </a:r>
            <a:r>
              <a:rPr lang="fr-FR" dirty="0" err="1" smtClean="0"/>
              <a:t>inhomogeneous</a:t>
            </a:r>
            <a:r>
              <a:rPr lang="fr-FR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mill</a:t>
            </a:r>
            <a:r>
              <a:rPr lang="fr-FR" dirty="0" smtClean="0"/>
              <a:t> a large area,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boosts</a:t>
            </a:r>
            <a:r>
              <a:rPr lang="fr-FR" dirty="0" smtClean="0"/>
              <a:t> the </a:t>
            </a:r>
            <a:r>
              <a:rPr lang="fr-FR" dirty="0" err="1" smtClean="0"/>
              <a:t>milling</a:t>
            </a:r>
            <a:r>
              <a:rPr lang="fr-FR" dirty="0" smtClean="0"/>
              <a:t> of the </a:t>
            </a:r>
            <a:r>
              <a:rPr lang="fr-FR" dirty="0" err="1" smtClean="0"/>
              <a:t>surrounding</a:t>
            </a:r>
            <a:r>
              <a:rPr lang="fr-FR" dirty="0" smtClean="0"/>
              <a:t> membrane.</a:t>
            </a:r>
            <a:endParaRPr lang="fr-FR" dirty="0"/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177540"/>
            <a:ext cx="1150059" cy="105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C:\Users\Adrien\Documents\GitHub\Australie\Presentation\exp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9" t="16884" r="14540" b="23725"/>
          <a:stretch/>
        </p:blipFill>
        <p:spPr bwMode="auto">
          <a:xfrm>
            <a:off x="404704" y="1700808"/>
            <a:ext cx="4346327" cy="34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147</TotalTime>
  <Words>211</Words>
  <Application>Microsoft Office PowerPoint</Application>
  <PresentationFormat>Affichage à l'écran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Civil</vt:lpstr>
      <vt:lpstr>FIB Milling of nano-thin SiN membranes</vt:lpstr>
      <vt:lpstr>FIB Milling of nano-thin SiN membranes</vt:lpstr>
      <vt:lpstr>Focused Ion Beam and membranes</vt:lpstr>
      <vt:lpstr>Tests of resolution</vt:lpstr>
      <vt:lpstr>Tests of resolution</vt:lpstr>
      <vt:lpstr>Milling through the membrane</vt:lpstr>
      <vt:lpstr>Milling through the membrane</vt:lpstr>
      <vt:lpstr>Milling through the membrane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 Milling of nano-thin SiN membranes</dc:title>
  <dc:creator>Adrien</dc:creator>
  <cp:lastModifiedBy>Adrien</cp:lastModifiedBy>
  <cp:revision>16</cp:revision>
  <dcterms:created xsi:type="dcterms:W3CDTF">2016-07-05T05:34:32Z</dcterms:created>
  <dcterms:modified xsi:type="dcterms:W3CDTF">2016-07-05T08:12:44Z</dcterms:modified>
</cp:coreProperties>
</file>