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0" r:id="rId4"/>
    <p:sldId id="269" r:id="rId5"/>
    <p:sldId id="271" r:id="rId6"/>
    <p:sldId id="264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 autoAdjust="0"/>
    <p:restoredTop sz="89744" autoAdjust="0"/>
  </p:normalViewPr>
  <p:slideViewPr>
    <p:cSldViewPr>
      <p:cViewPr>
        <p:scale>
          <a:sx n="100" d="100"/>
          <a:sy n="100" d="100"/>
        </p:scale>
        <p:origin x="-787" y="52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20/07/2016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20/07/2016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20/07/2016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20/07/2016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fr-FR" dirty="0" smtClean="0"/>
              <a:t>FIB </a:t>
            </a:r>
            <a:r>
              <a:rPr lang="fr-FR" dirty="0" err="1" smtClean="0"/>
              <a:t>Milling</a:t>
            </a:r>
            <a:r>
              <a:rPr lang="fr-FR" dirty="0" smtClean="0"/>
              <a:t> of nano-</a:t>
            </a:r>
            <a:r>
              <a:rPr lang="fr-FR" dirty="0" err="1" smtClean="0"/>
              <a:t>thin</a:t>
            </a:r>
            <a:r>
              <a:rPr lang="fr-FR" dirty="0" smtClean="0"/>
              <a:t> </a:t>
            </a:r>
            <a:r>
              <a:rPr lang="fr-FR" dirty="0" err="1" smtClean="0"/>
              <a:t>SiN</a:t>
            </a:r>
            <a:r>
              <a:rPr lang="fr-FR" dirty="0" smtClean="0"/>
              <a:t> membranes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580111" y="5304943"/>
            <a:ext cx="339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Clémence </a:t>
            </a:r>
            <a:r>
              <a:rPr lang="fr-FR" i="1" dirty="0" err="1" smtClean="0"/>
              <a:t>Briosne-Fréjaville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Adrien </a:t>
            </a:r>
            <a:r>
              <a:rPr lang="fr-FR" i="1" dirty="0" err="1" smtClean="0"/>
              <a:t>Mau</a:t>
            </a:r>
            <a:endParaRPr lang="fr-FR" i="1" dirty="0"/>
          </a:p>
        </p:txBody>
      </p:sp>
      <p:pic>
        <p:nvPicPr>
          <p:cNvPr id="1026" name="Picture 2" descr="https://upload.wikimedia.org/wikipedia/en/2/23/Swinburne_University_of_Technology_(logo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85184"/>
            <a:ext cx="21717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rien\Pictures\logoIOG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085184"/>
            <a:ext cx="2239586" cy="110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115616" y="3212976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Smallest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</a:t>
            </a: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holes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</a:t>
            </a: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achievable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: 20nm</a:t>
            </a:r>
            <a:b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</a:br>
            <a:endParaRPr lang="fr-FR" dirty="0" smtClean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Ability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to close </a:t>
            </a: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holes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up to ~10nm</a:t>
            </a:r>
            <a:b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</a:br>
            <a:endParaRPr lang="fr-FR" dirty="0" smtClean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endParaRPr lang="fr-FR" dirty="0" smtClean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endParaRPr lang="fr-FR" dirty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endParaRPr lang="fr-FR" dirty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endParaRPr lang="fr-FR" dirty="0" smtClean="0">
              <a:latin typeface="Arimo" pitchFamily="34" charset="0"/>
              <a:ea typeface="Arimo" pitchFamily="34" charset="0"/>
              <a:cs typeface="Arimo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2740278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Main </a:t>
            </a:r>
            <a:r>
              <a:rPr lang="fr-FR" sz="2000" b="1" u="sng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results</a:t>
            </a:r>
            <a:r>
              <a:rPr lang="fr-FR" sz="2000" b="1" u="sng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:</a:t>
            </a:r>
            <a:endParaRPr lang="fr-FR" sz="2000" b="1" u="sng" dirty="0">
              <a:latin typeface="Arimo" pitchFamily="34" charset="0"/>
              <a:ea typeface="Arimo" pitchFamily="34" charset="0"/>
              <a:cs typeface="Arim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03618"/>
              </p:ext>
            </p:extLst>
          </p:nvPr>
        </p:nvGraphicFramePr>
        <p:xfrm>
          <a:off x="1979712" y="4901912"/>
          <a:ext cx="532859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2"/>
              </a:tblGrid>
              <a:tr h="759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Backside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view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of a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through-hole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.</a:t>
                      </a:r>
                      <a:b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</a:b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On the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other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side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the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hole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is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40nm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wide</a:t>
                      </a:r>
                      <a:endParaRPr lang="fr-FR" sz="2000" b="1" i="0" u="none" dirty="0" smtClean="0">
                        <a:solidFill>
                          <a:schemeClr val="tx1"/>
                        </a:solidFill>
                        <a:latin typeface="Century" pitchFamily="18" charset="0"/>
                      </a:endParaRP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0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Closing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6084168" y="1916832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Successive SEM scans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slowly</a:t>
            </a:r>
            <a:r>
              <a:rPr lang="fr-FR" dirty="0" smtClean="0"/>
              <a:t> close the </a:t>
            </a:r>
            <a:r>
              <a:rPr lang="fr-FR" dirty="0" err="1" smtClean="0"/>
              <a:t>holes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569729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192686" y="428345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Calibri" pitchFamily="34" charset="0"/>
              </a:rPr>
              <a:t>10nm</a:t>
            </a:r>
            <a:endParaRPr lang="fr-F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39952" y="213285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Calibri" pitchFamily="34" charset="0"/>
              </a:rPr>
              <a:t>80nm</a:t>
            </a:r>
            <a:endParaRPr lang="fr-F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90728" cy="75895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FLIM (fluorescence </a:t>
            </a:r>
            <a:r>
              <a:rPr lang="fr-FR" dirty="0" err="1" smtClean="0"/>
              <a:t>lifetime</a:t>
            </a:r>
            <a:r>
              <a:rPr lang="fr-FR" dirty="0"/>
              <a:t> </a:t>
            </a:r>
            <a:r>
              <a:rPr lang="fr-FR" dirty="0" err="1"/>
              <a:t>imaging</a:t>
            </a:r>
            <a:r>
              <a:rPr lang="fr-FR" dirty="0"/>
              <a:t> </a:t>
            </a:r>
            <a:r>
              <a:rPr lang="fr-FR" dirty="0" err="1"/>
              <a:t>microscopy</a:t>
            </a:r>
            <a:r>
              <a:rPr lang="fr-FR" dirty="0"/>
              <a:t> 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38" y="1484784"/>
            <a:ext cx="5139356" cy="4749905"/>
          </a:xfrm>
          <a:prstGeom prst="rect">
            <a:avLst/>
          </a:prstGeom>
          <a:ln w="9525">
            <a:solidFill>
              <a:schemeClr val="tx2"/>
            </a:solidFill>
          </a:ln>
        </p:spPr>
      </p:pic>
      <p:sp>
        <p:nvSpPr>
          <p:cNvPr id="6" name="Accolade ouvrante 5"/>
          <p:cNvSpPr/>
          <p:nvPr/>
        </p:nvSpPr>
        <p:spPr>
          <a:xfrm>
            <a:off x="1331640" y="4149080"/>
            <a:ext cx="504056" cy="2085609"/>
          </a:xfrm>
          <a:prstGeom prst="leftBrac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ouvrante 8"/>
          <p:cNvSpPr/>
          <p:nvPr/>
        </p:nvSpPr>
        <p:spPr>
          <a:xfrm>
            <a:off x="1331640" y="1525511"/>
            <a:ext cx="504056" cy="2085609"/>
          </a:xfrm>
          <a:prstGeom prst="leftBrac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 rot="16200000">
            <a:off x="191496" y="2337483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50 nm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holes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 rot="16200000">
            <a:off x="170104" y="4961051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0 nm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holes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67744" y="3686256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Step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: 500 nm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788024" y="394022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fr-FR" smtClean="0">
                <a:solidFill>
                  <a:schemeClr val="tx2">
                    <a:lumMod val="75000"/>
                  </a:schemeClr>
                </a:solidFill>
              </a:rPr>
              <a:t>00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nm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204672" y="4333746"/>
            <a:ext cx="9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>
                <a:solidFill>
                  <a:schemeClr val="tx2">
                    <a:lumMod val="75000"/>
                  </a:schemeClr>
                </a:solidFill>
              </a:rPr>
              <a:t>100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nm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524328" y="234888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10x10 </a:t>
            </a:r>
            <a:r>
              <a:rPr lang="fr-FR" dirty="0" err="1" smtClean="0"/>
              <a:t>holes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90728" cy="758952"/>
          </a:xfrm>
        </p:spPr>
        <p:txBody>
          <a:bodyPr>
            <a:normAutofit/>
          </a:bodyPr>
          <a:lstStyle/>
          <a:p>
            <a:r>
              <a:rPr lang="fr-FR" dirty="0" err="1" smtClean="0"/>
              <a:t>Repeatability</a:t>
            </a:r>
            <a:r>
              <a:rPr lang="fr-FR" dirty="0" smtClean="0"/>
              <a:t>?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76536"/>
            <a:ext cx="650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092280" y="206084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Loop</a:t>
            </a:r>
            <a:r>
              <a:rPr lang="fr-FR" dirty="0" smtClean="0">
                <a:latin typeface="Cambria" pitchFamily="18" charset="0"/>
              </a:rPr>
              <a:t>: 20</a:t>
            </a:r>
            <a:br>
              <a:rPr lang="fr-FR" dirty="0" smtClean="0">
                <a:latin typeface="Cambria" pitchFamily="18" charset="0"/>
              </a:rPr>
            </a:br>
            <a:r>
              <a:rPr lang="fr-FR" dirty="0" smtClean="0">
                <a:latin typeface="Cambria" pitchFamily="18" charset="0"/>
              </a:rPr>
              <a:t>i=6,3pA</a:t>
            </a:r>
            <a:br>
              <a:rPr lang="fr-FR" dirty="0" smtClean="0">
                <a:latin typeface="Cambria" pitchFamily="18" charset="0"/>
              </a:rPr>
            </a:br>
            <a:endParaRPr lang="fr-FR" dirty="0">
              <a:latin typeface="Cambria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092280" y="2708920"/>
            <a:ext cx="1449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mbria" pitchFamily="18" charset="0"/>
              </a:rPr>
              <a:t>Total charge:</a:t>
            </a:r>
            <a:br>
              <a:rPr lang="fr-FR" dirty="0" smtClean="0">
                <a:latin typeface="Cambria" pitchFamily="18" charset="0"/>
              </a:rPr>
            </a:br>
            <a:r>
              <a:rPr lang="fr-FR" dirty="0" smtClean="0">
                <a:latin typeface="Cambria" pitchFamily="18" charset="0"/>
              </a:rPr>
              <a:t>0,24pC</a:t>
            </a:r>
            <a:endParaRPr lang="fr-FR" dirty="0">
              <a:latin typeface="Cambria" pitchFamily="18" charset="0"/>
            </a:endParaRPr>
          </a:p>
        </p:txBody>
      </p:sp>
      <p:sp>
        <p:nvSpPr>
          <p:cNvPr id="18" name="Flèche vers le bas 17"/>
          <p:cNvSpPr/>
          <p:nvPr/>
        </p:nvSpPr>
        <p:spPr>
          <a:xfrm>
            <a:off x="7664691" y="3355251"/>
            <a:ext cx="576064" cy="693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7092280" y="4149080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Hole</a:t>
            </a:r>
            <a:r>
              <a:rPr lang="fr-FR" dirty="0" smtClean="0"/>
              <a:t> size 40nm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52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3140968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 smtClean="0"/>
              <a:t>Coming</a:t>
            </a:r>
            <a:r>
              <a:rPr lang="fr-FR" sz="2000" dirty="0" smtClean="0"/>
              <a:t> </a:t>
            </a:r>
            <a:r>
              <a:rPr lang="fr-FR" sz="2000" dirty="0" err="1" smtClean="0"/>
              <a:t>soon</a:t>
            </a:r>
            <a:r>
              <a:rPr lang="fr-FR" sz="2000" dirty="0" smtClean="0"/>
              <a:t>:</a:t>
            </a:r>
          </a:p>
          <a:p>
            <a:r>
              <a:rPr lang="fr-FR" sz="2000" dirty="0" smtClean="0"/>
              <a:t>Change the </a:t>
            </a:r>
            <a:r>
              <a:rPr lang="fr-FR" sz="2000" dirty="0" err="1" smtClean="0"/>
              <a:t>coating</a:t>
            </a:r>
            <a:r>
              <a:rPr lang="fr-FR" sz="2000" dirty="0" smtClean="0"/>
              <a:t> (10 nm Au)</a:t>
            </a:r>
          </a:p>
          <a:p>
            <a:r>
              <a:rPr lang="fr-FR" sz="2000" dirty="0" err="1" smtClean="0"/>
              <a:t>Array</a:t>
            </a:r>
            <a:r>
              <a:rPr lang="fr-FR" sz="2000" dirty="0" smtClean="0"/>
              <a:t> of </a:t>
            </a:r>
            <a:r>
              <a:rPr lang="fr-FR" sz="2000" dirty="0" err="1" smtClean="0"/>
              <a:t>nanoholes</a:t>
            </a:r>
            <a:r>
              <a:rPr lang="fr-FR" sz="2000" dirty="0" smtClean="0"/>
              <a:t> for microscope use</a:t>
            </a:r>
          </a:p>
          <a:p>
            <a:endParaRPr lang="fr-FR" sz="20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39552" y="162880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achieve</a:t>
            </a:r>
            <a:r>
              <a:rPr lang="fr-FR" sz="2000" dirty="0" smtClean="0"/>
              <a:t> </a:t>
            </a:r>
            <a:r>
              <a:rPr lang="fr-FR" sz="2000" dirty="0" err="1" smtClean="0"/>
              <a:t>very</a:t>
            </a:r>
            <a:r>
              <a:rPr lang="fr-FR" sz="2000" dirty="0" smtClean="0"/>
              <a:t> </a:t>
            </a:r>
            <a:r>
              <a:rPr lang="fr-FR" sz="2000" dirty="0" err="1" smtClean="0"/>
              <a:t>small</a:t>
            </a:r>
            <a:r>
              <a:rPr lang="fr-FR" sz="2000" dirty="0" smtClean="0"/>
              <a:t> </a:t>
            </a:r>
            <a:r>
              <a:rPr lang="fr-FR" sz="2000" dirty="0" err="1" smtClean="0"/>
              <a:t>hole</a:t>
            </a:r>
            <a:r>
              <a:rPr lang="fr-FR" sz="2000" dirty="0" smtClean="0"/>
              <a:t> size. The challenge </a:t>
            </a:r>
            <a:r>
              <a:rPr lang="fr-FR" sz="2000" dirty="0" err="1" smtClean="0"/>
              <a:t>is</a:t>
            </a:r>
            <a:r>
              <a:rPr lang="fr-FR" sz="2000" dirty="0" smtClean="0"/>
              <a:t> to </a:t>
            </a:r>
            <a:r>
              <a:rPr lang="fr-FR" sz="2000" dirty="0" err="1" smtClean="0"/>
              <a:t>measure</a:t>
            </a:r>
            <a:r>
              <a:rPr lang="fr-FR" sz="2000" dirty="0" smtClean="0"/>
              <a:t> </a:t>
            </a:r>
            <a:r>
              <a:rPr lang="fr-FR" sz="2000" dirty="0" err="1" smtClean="0"/>
              <a:t>them</a:t>
            </a:r>
            <a:r>
              <a:rPr lang="fr-FR" sz="2000" dirty="0" smtClean="0"/>
              <a:t>, and to </a:t>
            </a:r>
            <a:r>
              <a:rPr lang="fr-FR" sz="2000" dirty="0" err="1" smtClean="0"/>
              <a:t>get</a:t>
            </a:r>
            <a:r>
              <a:rPr lang="fr-FR" sz="2000" dirty="0" smtClean="0"/>
              <a:t> a </a:t>
            </a:r>
            <a:r>
              <a:rPr lang="fr-FR" sz="2000" dirty="0" err="1" smtClean="0"/>
              <a:t>better</a:t>
            </a:r>
            <a:r>
              <a:rPr lang="fr-FR" sz="2000" dirty="0" smtClean="0"/>
              <a:t> </a:t>
            </a:r>
            <a:r>
              <a:rPr lang="fr-FR" sz="2000" dirty="0" err="1" smtClean="0"/>
              <a:t>repeatibility</a:t>
            </a:r>
            <a:r>
              <a:rPr lang="fr-FR" sz="2000" dirty="0" smtClean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18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1047</TotalTime>
  <Words>109</Words>
  <Application>Microsoft Office PowerPoint</Application>
  <PresentationFormat>Affichage à l'écran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Civil</vt:lpstr>
      <vt:lpstr>FIB Milling of nano-thin SiN membranes</vt:lpstr>
      <vt:lpstr>Présentation PowerPoint</vt:lpstr>
      <vt:lpstr>Closing holes</vt:lpstr>
      <vt:lpstr>FLIM (fluorescence lifetime imaging microscopy )</vt:lpstr>
      <vt:lpstr>Repeatability?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 Milling of nano-thin SiN membranes</dc:title>
  <dc:creator>Adrien</dc:creator>
  <cp:lastModifiedBy>Adrien</cp:lastModifiedBy>
  <cp:revision>30</cp:revision>
  <dcterms:created xsi:type="dcterms:W3CDTF">2016-07-05T05:34:32Z</dcterms:created>
  <dcterms:modified xsi:type="dcterms:W3CDTF">2016-07-20T00:00:06Z</dcterms:modified>
</cp:coreProperties>
</file>