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8" r:id="rId12"/>
    <p:sldId id="267" r:id="rId13"/>
    <p:sldId id="266" r:id="rId14"/>
    <p:sldId id="278" r:id="rId15"/>
    <p:sldId id="265" r:id="rId16"/>
    <p:sldId id="263" r:id="rId17"/>
    <p:sldId id="262" r:id="rId18"/>
    <p:sldId id="258" r:id="rId19"/>
    <p:sldId id="264" r:id="rId20"/>
    <p:sldId id="259" r:id="rId21"/>
    <p:sldId id="260" r:id="rId22"/>
    <p:sldId id="261" r:id="rId2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82E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11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C5ED8-AE20-46A2-8DF2-A408ED2F9B92}" type="doc">
      <dgm:prSet loTypeId="urn:microsoft.com/office/officeart/2005/8/layout/radial2" loCatId="relationship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fr-FR"/>
        </a:p>
      </dgm:t>
    </dgm:pt>
    <dgm:pt modelId="{0D446966-83E2-4D5B-BFE8-5D22ED495059}">
      <dgm:prSet phldrT="[Texte]"/>
      <dgm:spPr/>
      <dgm:t>
        <a:bodyPr/>
        <a:lstStyle/>
        <a:p>
          <a:r>
            <a:rPr lang="fr-FR" dirty="0" smtClean="0"/>
            <a:t>Manipulation d’images</a:t>
          </a:r>
          <a:endParaRPr lang="fr-FR" dirty="0"/>
        </a:p>
      </dgm:t>
    </dgm:pt>
    <dgm:pt modelId="{B7B025C2-4305-4AAB-8A23-6F28506327E5}" type="parTrans" cxnId="{7BA30D8A-4AF3-42B6-BA7A-3AF12882A755}">
      <dgm:prSet/>
      <dgm:spPr/>
      <dgm:t>
        <a:bodyPr/>
        <a:lstStyle/>
        <a:p>
          <a:endParaRPr lang="fr-FR"/>
        </a:p>
      </dgm:t>
    </dgm:pt>
    <dgm:pt modelId="{28916776-1E38-4438-8B33-C2BE41437C79}" type="sibTrans" cxnId="{7BA30D8A-4AF3-42B6-BA7A-3AF12882A755}">
      <dgm:prSet/>
      <dgm:spPr/>
      <dgm:t>
        <a:bodyPr/>
        <a:lstStyle/>
        <a:p>
          <a:endParaRPr lang="fr-FR"/>
        </a:p>
      </dgm:t>
    </dgm:pt>
    <dgm:pt modelId="{306C2FE5-9CB4-4DE9-89EB-0326939DB5E5}">
      <dgm:prSet phldrT="[Texte]" custT="1"/>
      <dgm:spPr/>
      <dgm:t>
        <a:bodyPr/>
        <a:lstStyle/>
        <a:p>
          <a:r>
            <a:rPr lang="fr-FR" sz="1400" dirty="0" smtClean="0"/>
            <a:t>Rognage </a:t>
          </a:r>
          <a:endParaRPr lang="fr-FR" sz="1400" dirty="0"/>
        </a:p>
      </dgm:t>
    </dgm:pt>
    <dgm:pt modelId="{3AB315AA-E090-4802-97F4-327C8AF83F49}" type="parTrans" cxnId="{70F7F618-5950-464C-8635-E1CA6DA91147}">
      <dgm:prSet/>
      <dgm:spPr/>
      <dgm:t>
        <a:bodyPr/>
        <a:lstStyle/>
        <a:p>
          <a:endParaRPr lang="fr-FR"/>
        </a:p>
      </dgm:t>
    </dgm:pt>
    <dgm:pt modelId="{B1097792-5852-41DC-BE43-F659EEFA7B10}" type="sibTrans" cxnId="{70F7F618-5950-464C-8635-E1CA6DA91147}">
      <dgm:prSet/>
      <dgm:spPr/>
      <dgm:t>
        <a:bodyPr/>
        <a:lstStyle/>
        <a:p>
          <a:endParaRPr lang="fr-FR"/>
        </a:p>
      </dgm:t>
    </dgm:pt>
    <dgm:pt modelId="{8605666E-5036-4C46-A829-F0EAB8DEC678}">
      <dgm:prSet phldrT="[Texte]" custT="1"/>
      <dgm:spPr/>
      <dgm:t>
        <a:bodyPr/>
        <a:lstStyle/>
        <a:p>
          <a:r>
            <a:rPr lang="fr-FR" sz="1400" dirty="0" smtClean="0"/>
            <a:t>Zoom</a:t>
          </a:r>
          <a:endParaRPr lang="fr-FR" sz="1400" dirty="0"/>
        </a:p>
      </dgm:t>
    </dgm:pt>
    <dgm:pt modelId="{E3F7E8A6-ECA1-4107-85A6-D72A52CB6A5A}" type="parTrans" cxnId="{888EDB62-3B9C-4592-9D6E-5AE0E533D989}">
      <dgm:prSet/>
      <dgm:spPr/>
      <dgm:t>
        <a:bodyPr/>
        <a:lstStyle/>
        <a:p>
          <a:endParaRPr lang="fr-FR"/>
        </a:p>
      </dgm:t>
    </dgm:pt>
    <dgm:pt modelId="{EC868B3D-FED8-46B6-8D36-D981553CEE21}" type="sibTrans" cxnId="{888EDB62-3B9C-4592-9D6E-5AE0E533D989}">
      <dgm:prSet/>
      <dgm:spPr/>
      <dgm:t>
        <a:bodyPr/>
        <a:lstStyle/>
        <a:p>
          <a:endParaRPr lang="fr-FR"/>
        </a:p>
      </dgm:t>
    </dgm:pt>
    <dgm:pt modelId="{4F87FAEF-7D5C-4FFD-A17D-54FE01A86A9B}">
      <dgm:prSet phldrT="[Texte]"/>
      <dgm:spPr/>
      <dgm:t>
        <a:bodyPr/>
        <a:lstStyle/>
        <a:p>
          <a:r>
            <a:rPr lang="fr-FR" dirty="0" smtClean="0"/>
            <a:t>Fit gaussien</a:t>
          </a:r>
          <a:endParaRPr lang="fr-FR" dirty="0"/>
        </a:p>
      </dgm:t>
    </dgm:pt>
    <dgm:pt modelId="{A8CC4F97-DB24-41D4-B0E2-9B1DD1A5B43F}" type="parTrans" cxnId="{BDB73AD4-F87D-4739-A038-B373CC111B6F}">
      <dgm:prSet/>
      <dgm:spPr/>
      <dgm:t>
        <a:bodyPr/>
        <a:lstStyle/>
        <a:p>
          <a:endParaRPr lang="fr-FR"/>
        </a:p>
      </dgm:t>
    </dgm:pt>
    <dgm:pt modelId="{E4EC9EC3-BBE7-488F-9741-6C89311756D9}" type="sibTrans" cxnId="{BDB73AD4-F87D-4739-A038-B373CC111B6F}">
      <dgm:prSet/>
      <dgm:spPr/>
      <dgm:t>
        <a:bodyPr/>
        <a:lstStyle/>
        <a:p>
          <a:endParaRPr lang="fr-FR"/>
        </a:p>
      </dgm:t>
    </dgm:pt>
    <dgm:pt modelId="{E37B44FD-4D4B-4507-BBEB-B48EA041EFE9}">
      <dgm:prSet phldrT="[Texte]" custT="1"/>
      <dgm:spPr/>
      <dgm:t>
        <a:bodyPr/>
        <a:lstStyle/>
        <a:p>
          <a:r>
            <a:rPr lang="fr-FR" sz="1400" dirty="0" smtClean="0"/>
            <a:t>Détection des gaussiennes</a:t>
          </a:r>
          <a:endParaRPr lang="fr-FR" sz="1400" dirty="0"/>
        </a:p>
      </dgm:t>
    </dgm:pt>
    <dgm:pt modelId="{7509E543-F419-404C-A17B-AE4B6254CE36}" type="parTrans" cxnId="{82CE3A38-DE82-4047-9CEB-A563D3189B0E}">
      <dgm:prSet/>
      <dgm:spPr/>
      <dgm:t>
        <a:bodyPr/>
        <a:lstStyle/>
        <a:p>
          <a:endParaRPr lang="fr-FR"/>
        </a:p>
      </dgm:t>
    </dgm:pt>
    <dgm:pt modelId="{D082C834-A83C-4194-BC26-E37615364E34}" type="sibTrans" cxnId="{82CE3A38-DE82-4047-9CEB-A563D3189B0E}">
      <dgm:prSet/>
      <dgm:spPr/>
      <dgm:t>
        <a:bodyPr/>
        <a:lstStyle/>
        <a:p>
          <a:endParaRPr lang="fr-FR"/>
        </a:p>
      </dgm:t>
    </dgm:pt>
    <dgm:pt modelId="{51B508DA-C56F-4C52-BE95-F309D190F555}">
      <dgm:prSet phldrT="[Texte]" custT="1"/>
      <dgm:spPr/>
      <dgm:t>
        <a:bodyPr/>
        <a:lstStyle/>
        <a:p>
          <a:r>
            <a:rPr lang="fr-FR" sz="1400" dirty="0" smtClean="0"/>
            <a:t>Histogramme des intensités,  rayons</a:t>
          </a:r>
          <a:endParaRPr lang="fr-FR" sz="1400" dirty="0"/>
        </a:p>
      </dgm:t>
    </dgm:pt>
    <dgm:pt modelId="{FDB7E283-A9A3-4DCD-9C8A-C08BC1F1FF89}" type="parTrans" cxnId="{310BA85B-44BA-4C67-9002-6C102A2AB629}">
      <dgm:prSet/>
      <dgm:spPr/>
      <dgm:t>
        <a:bodyPr/>
        <a:lstStyle/>
        <a:p>
          <a:endParaRPr lang="fr-FR"/>
        </a:p>
      </dgm:t>
    </dgm:pt>
    <dgm:pt modelId="{4773E67B-57C8-42D3-9352-2E39B5B6CBBA}" type="sibTrans" cxnId="{310BA85B-44BA-4C67-9002-6C102A2AB629}">
      <dgm:prSet/>
      <dgm:spPr/>
      <dgm:t>
        <a:bodyPr/>
        <a:lstStyle/>
        <a:p>
          <a:endParaRPr lang="fr-FR"/>
        </a:p>
      </dgm:t>
    </dgm:pt>
    <dgm:pt modelId="{26B67DFD-9CED-4E11-9087-CAB56755A42C}">
      <dgm:prSet phldrT="[Texte]"/>
      <dgm:spPr/>
      <dgm:t>
        <a:bodyPr/>
        <a:lstStyle/>
        <a:p>
          <a:r>
            <a:rPr lang="fr-FR" dirty="0" err="1" smtClean="0"/>
            <a:t>Déconvolution</a:t>
          </a:r>
          <a:endParaRPr lang="fr-FR" dirty="0"/>
        </a:p>
      </dgm:t>
    </dgm:pt>
    <dgm:pt modelId="{E7A8CF68-BBD9-4457-A601-2B4079091A7E}" type="parTrans" cxnId="{B8F1661E-8DF3-4E5B-99F5-CA83B811DD8A}">
      <dgm:prSet/>
      <dgm:spPr/>
      <dgm:t>
        <a:bodyPr/>
        <a:lstStyle/>
        <a:p>
          <a:endParaRPr lang="fr-FR"/>
        </a:p>
      </dgm:t>
    </dgm:pt>
    <dgm:pt modelId="{AE98B484-2FC2-48C5-886E-52B6BDC57BA7}" type="sibTrans" cxnId="{B8F1661E-8DF3-4E5B-99F5-CA83B811DD8A}">
      <dgm:prSet/>
      <dgm:spPr/>
      <dgm:t>
        <a:bodyPr/>
        <a:lstStyle/>
        <a:p>
          <a:endParaRPr lang="fr-FR"/>
        </a:p>
      </dgm:t>
    </dgm:pt>
    <dgm:pt modelId="{C7CCC8BC-0F09-4750-A229-2AA1CBF54A56}">
      <dgm:prSet phldrT="[Texte]" custT="1"/>
      <dgm:spPr/>
      <dgm:t>
        <a:bodyPr/>
        <a:lstStyle/>
        <a:p>
          <a:r>
            <a:rPr lang="fr-FR" sz="1400" dirty="0" smtClean="0"/>
            <a:t>Améliorer la qualité de l’image</a:t>
          </a:r>
          <a:endParaRPr lang="fr-FR" sz="1400" dirty="0"/>
        </a:p>
      </dgm:t>
    </dgm:pt>
    <dgm:pt modelId="{6391AA94-2D1E-49A3-9AB7-A1116109BA40}" type="parTrans" cxnId="{EE55C9DF-24EA-4C5D-84FE-199FBBA908F4}">
      <dgm:prSet/>
      <dgm:spPr/>
      <dgm:t>
        <a:bodyPr/>
        <a:lstStyle/>
        <a:p>
          <a:endParaRPr lang="fr-FR"/>
        </a:p>
      </dgm:t>
    </dgm:pt>
    <dgm:pt modelId="{9BD95BDF-6E9E-4D80-B470-1292368678D1}" type="sibTrans" cxnId="{EE55C9DF-24EA-4C5D-84FE-199FBBA908F4}">
      <dgm:prSet/>
      <dgm:spPr/>
      <dgm:t>
        <a:bodyPr/>
        <a:lstStyle/>
        <a:p>
          <a:endParaRPr lang="fr-FR"/>
        </a:p>
      </dgm:t>
    </dgm:pt>
    <dgm:pt modelId="{13E92CD5-B6D6-4D5B-8310-D826AED30661}">
      <dgm:prSet phldrT="[Texte]" custT="1"/>
      <dgm:spPr/>
      <dgm:t>
        <a:bodyPr/>
        <a:lstStyle/>
        <a:p>
          <a:r>
            <a:rPr lang="fr-FR" sz="1400" dirty="0" smtClean="0"/>
            <a:t>Contraste</a:t>
          </a:r>
          <a:endParaRPr lang="fr-FR" sz="1400" dirty="0"/>
        </a:p>
      </dgm:t>
    </dgm:pt>
    <dgm:pt modelId="{EBEB1920-6455-4901-B749-996F6312FFA0}" type="parTrans" cxnId="{C7CC8BA3-FAB4-42AF-AD02-22B38A32662C}">
      <dgm:prSet/>
      <dgm:spPr/>
      <dgm:t>
        <a:bodyPr/>
        <a:lstStyle/>
        <a:p>
          <a:endParaRPr lang="fr-FR"/>
        </a:p>
      </dgm:t>
    </dgm:pt>
    <dgm:pt modelId="{705B40B1-37A4-467C-8EB5-E57474BF2FD9}" type="sibTrans" cxnId="{C7CC8BA3-FAB4-42AF-AD02-22B38A32662C}">
      <dgm:prSet/>
      <dgm:spPr/>
      <dgm:t>
        <a:bodyPr/>
        <a:lstStyle/>
        <a:p>
          <a:endParaRPr lang="fr-FR"/>
        </a:p>
      </dgm:t>
    </dgm:pt>
    <dgm:pt modelId="{823A4688-9E01-479A-BB80-9E8BF54D0D40}" type="pres">
      <dgm:prSet presAssocID="{44AC5ED8-AE20-46A2-8DF2-A408ED2F9B9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F0F70AE-7BEC-4F2E-8A67-23001987C9E1}" type="pres">
      <dgm:prSet presAssocID="{44AC5ED8-AE20-46A2-8DF2-A408ED2F9B92}" presName="cycle" presStyleCnt="0"/>
      <dgm:spPr/>
    </dgm:pt>
    <dgm:pt modelId="{101FADAB-B235-490F-B60E-1E0852078859}" type="pres">
      <dgm:prSet presAssocID="{44AC5ED8-AE20-46A2-8DF2-A408ED2F9B92}" presName="centerShape" presStyleCnt="0"/>
      <dgm:spPr/>
    </dgm:pt>
    <dgm:pt modelId="{517FCE45-979C-499C-97AB-7B97B9670894}" type="pres">
      <dgm:prSet presAssocID="{44AC5ED8-AE20-46A2-8DF2-A408ED2F9B92}" presName="connSite" presStyleLbl="node1" presStyleIdx="0" presStyleCnt="4"/>
      <dgm:spPr/>
    </dgm:pt>
    <dgm:pt modelId="{CB15673F-7FB0-45EC-85E9-F394B103CC08}" type="pres">
      <dgm:prSet presAssocID="{44AC5ED8-AE20-46A2-8DF2-A408ED2F9B92}" presName="visible" presStyleLbl="node1" presStyleIdx="0" presStyleCnt="4"/>
      <dgm:spPr/>
    </dgm:pt>
    <dgm:pt modelId="{3BCD7C24-C880-40EF-98A0-9C835BB46927}" type="pres">
      <dgm:prSet presAssocID="{B7B025C2-4305-4AAB-8A23-6F28506327E5}" presName="Name25" presStyleLbl="parChTrans1D1" presStyleIdx="0" presStyleCnt="3"/>
      <dgm:spPr/>
      <dgm:t>
        <a:bodyPr/>
        <a:lstStyle/>
        <a:p>
          <a:endParaRPr lang="fr-FR"/>
        </a:p>
      </dgm:t>
    </dgm:pt>
    <dgm:pt modelId="{CAC83878-38A2-47BF-8509-32DDE86B94D0}" type="pres">
      <dgm:prSet presAssocID="{0D446966-83E2-4D5B-BFE8-5D22ED495059}" presName="node" presStyleCnt="0"/>
      <dgm:spPr/>
    </dgm:pt>
    <dgm:pt modelId="{347D398C-2F7B-4896-9950-A286AD6D1B2D}" type="pres">
      <dgm:prSet presAssocID="{0D446966-83E2-4D5B-BFE8-5D22ED495059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F02B20-0D97-4B6F-B75F-C72469F13F67}" type="pres">
      <dgm:prSet presAssocID="{0D446966-83E2-4D5B-BFE8-5D22ED495059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182AFA-F3AF-4E21-9FDB-D55AA82E2E7D}" type="pres">
      <dgm:prSet presAssocID="{A8CC4F97-DB24-41D4-B0E2-9B1DD1A5B43F}" presName="Name25" presStyleLbl="parChTrans1D1" presStyleIdx="1" presStyleCnt="3"/>
      <dgm:spPr/>
      <dgm:t>
        <a:bodyPr/>
        <a:lstStyle/>
        <a:p>
          <a:endParaRPr lang="fr-FR"/>
        </a:p>
      </dgm:t>
    </dgm:pt>
    <dgm:pt modelId="{867CEAE4-C461-4AB8-A748-5E383565E1AC}" type="pres">
      <dgm:prSet presAssocID="{4F87FAEF-7D5C-4FFD-A17D-54FE01A86A9B}" presName="node" presStyleCnt="0"/>
      <dgm:spPr/>
    </dgm:pt>
    <dgm:pt modelId="{F6B2BE10-7DE2-4EFF-9696-5D05D43E6485}" type="pres">
      <dgm:prSet presAssocID="{4F87FAEF-7D5C-4FFD-A17D-54FE01A86A9B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FAC42F-4423-4FEA-B02D-59E9E8684840}" type="pres">
      <dgm:prSet presAssocID="{4F87FAEF-7D5C-4FFD-A17D-54FE01A86A9B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B333CF-02BB-49D3-B86E-23F6FC717FD3}" type="pres">
      <dgm:prSet presAssocID="{E7A8CF68-BBD9-4457-A601-2B4079091A7E}" presName="Name25" presStyleLbl="parChTrans1D1" presStyleIdx="2" presStyleCnt="3"/>
      <dgm:spPr/>
      <dgm:t>
        <a:bodyPr/>
        <a:lstStyle/>
        <a:p>
          <a:endParaRPr lang="fr-FR"/>
        </a:p>
      </dgm:t>
    </dgm:pt>
    <dgm:pt modelId="{67EDDA1B-CB64-42F2-A369-CD41C1A582BF}" type="pres">
      <dgm:prSet presAssocID="{26B67DFD-9CED-4E11-9087-CAB56755A42C}" presName="node" presStyleCnt="0"/>
      <dgm:spPr/>
    </dgm:pt>
    <dgm:pt modelId="{28340D16-0894-4715-8D62-51B02BFC62AD}" type="pres">
      <dgm:prSet presAssocID="{26B67DFD-9CED-4E11-9087-CAB56755A42C}" presName="parentNode" presStyleLbl="node1" presStyleIdx="3" presStyleCnt="4" custScaleX="99168" custScaleY="10000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EE9C1C-8997-4899-9BCE-9B9F250D407F}" type="pres">
      <dgm:prSet presAssocID="{26B67DFD-9CED-4E11-9087-CAB56755A42C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88EDB62-3B9C-4592-9D6E-5AE0E533D989}" srcId="{0D446966-83E2-4D5B-BFE8-5D22ED495059}" destId="{8605666E-5036-4C46-A829-F0EAB8DEC678}" srcOrd="1" destOrd="0" parTransId="{E3F7E8A6-ECA1-4107-85A6-D72A52CB6A5A}" sibTransId="{EC868B3D-FED8-46B6-8D36-D981553CEE21}"/>
    <dgm:cxn modelId="{BDB73AD4-F87D-4739-A038-B373CC111B6F}" srcId="{44AC5ED8-AE20-46A2-8DF2-A408ED2F9B92}" destId="{4F87FAEF-7D5C-4FFD-A17D-54FE01A86A9B}" srcOrd="1" destOrd="0" parTransId="{A8CC4F97-DB24-41D4-B0E2-9B1DD1A5B43F}" sibTransId="{E4EC9EC3-BBE7-488F-9741-6C89311756D9}"/>
    <dgm:cxn modelId="{B8F1661E-8DF3-4E5B-99F5-CA83B811DD8A}" srcId="{44AC5ED8-AE20-46A2-8DF2-A408ED2F9B92}" destId="{26B67DFD-9CED-4E11-9087-CAB56755A42C}" srcOrd="2" destOrd="0" parTransId="{E7A8CF68-BBD9-4457-A601-2B4079091A7E}" sibTransId="{AE98B484-2FC2-48C5-886E-52B6BDC57BA7}"/>
    <dgm:cxn modelId="{35386B77-C623-4FAB-94C9-B7A76FD4E43F}" type="presOf" srcId="{E7A8CF68-BBD9-4457-A601-2B4079091A7E}" destId="{67B333CF-02BB-49D3-B86E-23F6FC717FD3}" srcOrd="0" destOrd="0" presId="urn:microsoft.com/office/officeart/2005/8/layout/radial2"/>
    <dgm:cxn modelId="{1B18C837-4F0D-406A-9311-41BD9E1647F3}" type="presOf" srcId="{26B67DFD-9CED-4E11-9087-CAB56755A42C}" destId="{28340D16-0894-4715-8D62-51B02BFC62AD}" srcOrd="0" destOrd="0" presId="urn:microsoft.com/office/officeart/2005/8/layout/radial2"/>
    <dgm:cxn modelId="{310BA85B-44BA-4C67-9002-6C102A2AB629}" srcId="{4F87FAEF-7D5C-4FFD-A17D-54FE01A86A9B}" destId="{51B508DA-C56F-4C52-BE95-F309D190F555}" srcOrd="1" destOrd="0" parTransId="{FDB7E283-A9A3-4DCD-9C8A-C08BC1F1FF89}" sibTransId="{4773E67B-57C8-42D3-9352-2E39B5B6CBBA}"/>
    <dgm:cxn modelId="{06DDDE04-AE56-4DE4-95BC-A6F558D6D9EB}" type="presOf" srcId="{51B508DA-C56F-4C52-BE95-F309D190F555}" destId="{BEFAC42F-4423-4FEA-B02D-59E9E8684840}" srcOrd="0" destOrd="1" presId="urn:microsoft.com/office/officeart/2005/8/layout/radial2"/>
    <dgm:cxn modelId="{B525F2CB-BEFB-4590-9434-2F8C5412BDC3}" type="presOf" srcId="{13E92CD5-B6D6-4D5B-8310-D826AED30661}" destId="{7BF02B20-0D97-4B6F-B75F-C72469F13F67}" srcOrd="0" destOrd="2" presId="urn:microsoft.com/office/officeart/2005/8/layout/radial2"/>
    <dgm:cxn modelId="{36DA585B-ACD1-4E42-9374-B94E827CF0B6}" type="presOf" srcId="{44AC5ED8-AE20-46A2-8DF2-A408ED2F9B92}" destId="{823A4688-9E01-479A-BB80-9E8BF54D0D40}" srcOrd="0" destOrd="0" presId="urn:microsoft.com/office/officeart/2005/8/layout/radial2"/>
    <dgm:cxn modelId="{70F7F618-5950-464C-8635-E1CA6DA91147}" srcId="{0D446966-83E2-4D5B-BFE8-5D22ED495059}" destId="{306C2FE5-9CB4-4DE9-89EB-0326939DB5E5}" srcOrd="0" destOrd="0" parTransId="{3AB315AA-E090-4802-97F4-327C8AF83F49}" sibTransId="{B1097792-5852-41DC-BE43-F659EEFA7B10}"/>
    <dgm:cxn modelId="{61F39E2E-C0AC-4738-9F85-3E02EA167EF6}" type="presOf" srcId="{A8CC4F97-DB24-41D4-B0E2-9B1DD1A5B43F}" destId="{58182AFA-F3AF-4E21-9FDB-D55AA82E2E7D}" srcOrd="0" destOrd="0" presId="urn:microsoft.com/office/officeart/2005/8/layout/radial2"/>
    <dgm:cxn modelId="{C7CC8BA3-FAB4-42AF-AD02-22B38A32662C}" srcId="{0D446966-83E2-4D5B-BFE8-5D22ED495059}" destId="{13E92CD5-B6D6-4D5B-8310-D826AED30661}" srcOrd="2" destOrd="0" parTransId="{EBEB1920-6455-4901-B749-996F6312FFA0}" sibTransId="{705B40B1-37A4-467C-8EB5-E57474BF2FD9}"/>
    <dgm:cxn modelId="{1D888CF3-8A33-4752-B882-E3B45767BCAD}" type="presOf" srcId="{4F87FAEF-7D5C-4FFD-A17D-54FE01A86A9B}" destId="{F6B2BE10-7DE2-4EFF-9696-5D05D43E6485}" srcOrd="0" destOrd="0" presId="urn:microsoft.com/office/officeart/2005/8/layout/radial2"/>
    <dgm:cxn modelId="{92953E46-842B-4CD3-82B0-06D6F829A227}" type="presOf" srcId="{8605666E-5036-4C46-A829-F0EAB8DEC678}" destId="{7BF02B20-0D97-4B6F-B75F-C72469F13F67}" srcOrd="0" destOrd="1" presId="urn:microsoft.com/office/officeart/2005/8/layout/radial2"/>
    <dgm:cxn modelId="{EE55C9DF-24EA-4C5D-84FE-199FBBA908F4}" srcId="{26B67DFD-9CED-4E11-9087-CAB56755A42C}" destId="{C7CCC8BC-0F09-4750-A229-2AA1CBF54A56}" srcOrd="0" destOrd="0" parTransId="{6391AA94-2D1E-49A3-9AB7-A1116109BA40}" sibTransId="{9BD95BDF-6E9E-4D80-B470-1292368678D1}"/>
    <dgm:cxn modelId="{617BD52B-886F-4D42-8064-4A5F39E192E8}" type="presOf" srcId="{C7CCC8BC-0F09-4750-A229-2AA1CBF54A56}" destId="{CDEE9C1C-8997-4899-9BCE-9B9F250D407F}" srcOrd="0" destOrd="0" presId="urn:microsoft.com/office/officeart/2005/8/layout/radial2"/>
    <dgm:cxn modelId="{82CE3A38-DE82-4047-9CEB-A563D3189B0E}" srcId="{4F87FAEF-7D5C-4FFD-A17D-54FE01A86A9B}" destId="{E37B44FD-4D4B-4507-BBEB-B48EA041EFE9}" srcOrd="0" destOrd="0" parTransId="{7509E543-F419-404C-A17B-AE4B6254CE36}" sibTransId="{D082C834-A83C-4194-BC26-E37615364E34}"/>
    <dgm:cxn modelId="{F3802D56-6527-4C07-9051-AC029E8A8891}" type="presOf" srcId="{B7B025C2-4305-4AAB-8A23-6F28506327E5}" destId="{3BCD7C24-C880-40EF-98A0-9C835BB46927}" srcOrd="0" destOrd="0" presId="urn:microsoft.com/office/officeart/2005/8/layout/radial2"/>
    <dgm:cxn modelId="{1E4D9C0C-4EAC-43C1-A2A6-AAEDDC247D15}" type="presOf" srcId="{E37B44FD-4D4B-4507-BBEB-B48EA041EFE9}" destId="{BEFAC42F-4423-4FEA-B02D-59E9E8684840}" srcOrd="0" destOrd="0" presId="urn:microsoft.com/office/officeart/2005/8/layout/radial2"/>
    <dgm:cxn modelId="{67F639FA-D257-4C74-BA2A-0A2A048804B4}" type="presOf" srcId="{0D446966-83E2-4D5B-BFE8-5D22ED495059}" destId="{347D398C-2F7B-4896-9950-A286AD6D1B2D}" srcOrd="0" destOrd="0" presId="urn:microsoft.com/office/officeart/2005/8/layout/radial2"/>
    <dgm:cxn modelId="{7BA30D8A-4AF3-42B6-BA7A-3AF12882A755}" srcId="{44AC5ED8-AE20-46A2-8DF2-A408ED2F9B92}" destId="{0D446966-83E2-4D5B-BFE8-5D22ED495059}" srcOrd="0" destOrd="0" parTransId="{B7B025C2-4305-4AAB-8A23-6F28506327E5}" sibTransId="{28916776-1E38-4438-8B33-C2BE41437C79}"/>
    <dgm:cxn modelId="{F9243A70-45C4-4242-9417-52563916E97A}" type="presOf" srcId="{306C2FE5-9CB4-4DE9-89EB-0326939DB5E5}" destId="{7BF02B20-0D97-4B6F-B75F-C72469F13F67}" srcOrd="0" destOrd="0" presId="urn:microsoft.com/office/officeart/2005/8/layout/radial2"/>
    <dgm:cxn modelId="{CF7DB283-10C1-4ABC-8DDF-3447B3AC4218}" type="presParOf" srcId="{823A4688-9E01-479A-BB80-9E8BF54D0D40}" destId="{4F0F70AE-7BEC-4F2E-8A67-23001987C9E1}" srcOrd="0" destOrd="0" presId="urn:microsoft.com/office/officeart/2005/8/layout/radial2"/>
    <dgm:cxn modelId="{FE691AFF-DA8C-486C-B58C-94F32DFEB759}" type="presParOf" srcId="{4F0F70AE-7BEC-4F2E-8A67-23001987C9E1}" destId="{101FADAB-B235-490F-B60E-1E0852078859}" srcOrd="0" destOrd="0" presId="urn:microsoft.com/office/officeart/2005/8/layout/radial2"/>
    <dgm:cxn modelId="{B2CA5F51-4D32-477A-A3E2-CEC45BD2B573}" type="presParOf" srcId="{101FADAB-B235-490F-B60E-1E0852078859}" destId="{517FCE45-979C-499C-97AB-7B97B9670894}" srcOrd="0" destOrd="0" presId="urn:microsoft.com/office/officeart/2005/8/layout/radial2"/>
    <dgm:cxn modelId="{3A37F628-C9EE-4443-963B-5A3DDFC81A5D}" type="presParOf" srcId="{101FADAB-B235-490F-B60E-1E0852078859}" destId="{CB15673F-7FB0-45EC-85E9-F394B103CC08}" srcOrd="1" destOrd="0" presId="urn:microsoft.com/office/officeart/2005/8/layout/radial2"/>
    <dgm:cxn modelId="{0F54CA3B-A749-4BB6-8A23-F67E22AB9BC7}" type="presParOf" srcId="{4F0F70AE-7BEC-4F2E-8A67-23001987C9E1}" destId="{3BCD7C24-C880-40EF-98A0-9C835BB46927}" srcOrd="1" destOrd="0" presId="urn:microsoft.com/office/officeart/2005/8/layout/radial2"/>
    <dgm:cxn modelId="{F6952393-9927-41DB-ACBE-541FC9632CAF}" type="presParOf" srcId="{4F0F70AE-7BEC-4F2E-8A67-23001987C9E1}" destId="{CAC83878-38A2-47BF-8509-32DDE86B94D0}" srcOrd="2" destOrd="0" presId="urn:microsoft.com/office/officeart/2005/8/layout/radial2"/>
    <dgm:cxn modelId="{EAC8A54E-35DF-4039-A019-342711A1533C}" type="presParOf" srcId="{CAC83878-38A2-47BF-8509-32DDE86B94D0}" destId="{347D398C-2F7B-4896-9950-A286AD6D1B2D}" srcOrd="0" destOrd="0" presId="urn:microsoft.com/office/officeart/2005/8/layout/radial2"/>
    <dgm:cxn modelId="{C91A4D1E-FD3A-406E-9146-1FD29D6B7336}" type="presParOf" srcId="{CAC83878-38A2-47BF-8509-32DDE86B94D0}" destId="{7BF02B20-0D97-4B6F-B75F-C72469F13F67}" srcOrd="1" destOrd="0" presId="urn:microsoft.com/office/officeart/2005/8/layout/radial2"/>
    <dgm:cxn modelId="{FED7CC79-26B1-4BA2-BB74-B9F4D75DE626}" type="presParOf" srcId="{4F0F70AE-7BEC-4F2E-8A67-23001987C9E1}" destId="{58182AFA-F3AF-4E21-9FDB-D55AA82E2E7D}" srcOrd="3" destOrd="0" presId="urn:microsoft.com/office/officeart/2005/8/layout/radial2"/>
    <dgm:cxn modelId="{562A0859-D76A-49CE-A41F-5D60C231D7BA}" type="presParOf" srcId="{4F0F70AE-7BEC-4F2E-8A67-23001987C9E1}" destId="{867CEAE4-C461-4AB8-A748-5E383565E1AC}" srcOrd="4" destOrd="0" presId="urn:microsoft.com/office/officeart/2005/8/layout/radial2"/>
    <dgm:cxn modelId="{448B3DA7-D530-4CF6-867B-E57E2861E250}" type="presParOf" srcId="{867CEAE4-C461-4AB8-A748-5E383565E1AC}" destId="{F6B2BE10-7DE2-4EFF-9696-5D05D43E6485}" srcOrd="0" destOrd="0" presId="urn:microsoft.com/office/officeart/2005/8/layout/radial2"/>
    <dgm:cxn modelId="{7AA8CD57-93BA-4C33-8678-230305C42172}" type="presParOf" srcId="{867CEAE4-C461-4AB8-A748-5E383565E1AC}" destId="{BEFAC42F-4423-4FEA-B02D-59E9E8684840}" srcOrd="1" destOrd="0" presId="urn:microsoft.com/office/officeart/2005/8/layout/radial2"/>
    <dgm:cxn modelId="{31E87163-1D27-4E8B-9FCD-0369C7F704C9}" type="presParOf" srcId="{4F0F70AE-7BEC-4F2E-8A67-23001987C9E1}" destId="{67B333CF-02BB-49D3-B86E-23F6FC717FD3}" srcOrd="5" destOrd="0" presId="urn:microsoft.com/office/officeart/2005/8/layout/radial2"/>
    <dgm:cxn modelId="{9A05D0F2-917E-4384-9792-3A9963A849D4}" type="presParOf" srcId="{4F0F70AE-7BEC-4F2E-8A67-23001987C9E1}" destId="{67EDDA1B-CB64-42F2-A369-CD41C1A582BF}" srcOrd="6" destOrd="0" presId="urn:microsoft.com/office/officeart/2005/8/layout/radial2"/>
    <dgm:cxn modelId="{88D9C128-AEA6-46B2-AFA0-8DFEE69610BF}" type="presParOf" srcId="{67EDDA1B-CB64-42F2-A369-CD41C1A582BF}" destId="{28340D16-0894-4715-8D62-51B02BFC62AD}" srcOrd="0" destOrd="0" presId="urn:microsoft.com/office/officeart/2005/8/layout/radial2"/>
    <dgm:cxn modelId="{5B2DAB9F-B1FD-46CB-82B7-ACA0826C29F8}" type="presParOf" srcId="{67EDDA1B-CB64-42F2-A369-CD41C1A582BF}" destId="{CDEE9C1C-8997-4899-9BCE-9B9F250D407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7E6002-3E16-426B-947E-5B0CDE057D9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81EBA83-2414-4E9E-800A-B5C763724611}">
      <dgm:prSet phldrT="[Texte]"/>
      <dgm:spPr/>
      <dgm:t>
        <a:bodyPr/>
        <a:lstStyle/>
        <a:p>
          <a:r>
            <a:rPr lang="fr-FR" dirty="0" smtClean="0"/>
            <a:t>Découverte et étude du sujet</a:t>
          </a:r>
          <a:endParaRPr lang="fr-FR" dirty="0"/>
        </a:p>
      </dgm:t>
    </dgm:pt>
    <dgm:pt modelId="{A38E6D8C-AF34-4760-B401-F148AC01F069}" type="parTrans" cxnId="{6745F8E2-0A60-4970-882E-75D9D2CAB39C}">
      <dgm:prSet/>
      <dgm:spPr/>
      <dgm:t>
        <a:bodyPr/>
        <a:lstStyle/>
        <a:p>
          <a:endParaRPr lang="fr-FR"/>
        </a:p>
      </dgm:t>
    </dgm:pt>
    <dgm:pt modelId="{13D2959E-7E15-4C6F-A3A9-4CEEA487F5E9}" type="sibTrans" cxnId="{6745F8E2-0A60-4970-882E-75D9D2CAB39C}">
      <dgm:prSet/>
      <dgm:spPr/>
      <dgm:t>
        <a:bodyPr/>
        <a:lstStyle/>
        <a:p>
          <a:endParaRPr lang="fr-FR"/>
        </a:p>
      </dgm:t>
    </dgm:pt>
    <dgm:pt modelId="{DFBFA1C7-4727-4A34-A983-8081BAE8D26E}">
      <dgm:prSet phldrT="[Texte]" custT="1"/>
      <dgm:spPr/>
      <dgm:t>
        <a:bodyPr/>
        <a:lstStyle/>
        <a:p>
          <a:r>
            <a:rPr lang="fr-FR" sz="2700" dirty="0" smtClean="0"/>
            <a:t>Choix du support</a:t>
          </a:r>
        </a:p>
        <a:p>
          <a:r>
            <a:rPr lang="fr-FR" sz="2400" dirty="0" err="1" smtClean="0"/>
            <a:t>ImageJ</a:t>
          </a:r>
          <a:r>
            <a:rPr lang="fr-FR" sz="2400" dirty="0" smtClean="0"/>
            <a:t> / C / Matlab</a:t>
          </a:r>
          <a:endParaRPr lang="fr-FR" sz="2400" dirty="0"/>
        </a:p>
      </dgm:t>
    </dgm:pt>
    <dgm:pt modelId="{9705D748-E4B0-465A-A441-89914F233113}" type="parTrans" cxnId="{8203D3F8-2C70-4718-8ACA-0FE6CA30498F}">
      <dgm:prSet/>
      <dgm:spPr/>
      <dgm:t>
        <a:bodyPr/>
        <a:lstStyle/>
        <a:p>
          <a:endParaRPr lang="fr-FR"/>
        </a:p>
      </dgm:t>
    </dgm:pt>
    <dgm:pt modelId="{D966A369-3543-4618-8503-572C28845EC1}" type="sibTrans" cxnId="{8203D3F8-2C70-4718-8ACA-0FE6CA30498F}">
      <dgm:prSet/>
      <dgm:spPr/>
      <dgm:t>
        <a:bodyPr/>
        <a:lstStyle/>
        <a:p>
          <a:endParaRPr lang="fr-FR"/>
        </a:p>
      </dgm:t>
    </dgm:pt>
    <dgm:pt modelId="{E3AA31E1-6ED0-4122-9FC7-9E0CC6D701DC}">
      <dgm:prSet phldrT="[Texte]"/>
      <dgm:spPr/>
      <dgm:t>
        <a:bodyPr/>
        <a:lstStyle/>
        <a:p>
          <a:r>
            <a:rPr lang="fr-FR" dirty="0" smtClean="0"/>
            <a:t>Programmation</a:t>
          </a:r>
          <a:endParaRPr lang="fr-FR" dirty="0"/>
        </a:p>
      </dgm:t>
    </dgm:pt>
    <dgm:pt modelId="{F1528AC1-FF19-4B4B-8718-B7C6A14EB85F}" type="parTrans" cxnId="{E74FF4AA-F744-4E49-A5C0-A7DBF4E8DC80}">
      <dgm:prSet/>
      <dgm:spPr/>
      <dgm:t>
        <a:bodyPr/>
        <a:lstStyle/>
        <a:p>
          <a:endParaRPr lang="fr-FR"/>
        </a:p>
      </dgm:t>
    </dgm:pt>
    <dgm:pt modelId="{460CA1FF-CF86-40AB-8BCB-E75022207777}" type="sibTrans" cxnId="{E74FF4AA-F744-4E49-A5C0-A7DBF4E8DC80}">
      <dgm:prSet/>
      <dgm:spPr/>
      <dgm:t>
        <a:bodyPr/>
        <a:lstStyle/>
        <a:p>
          <a:endParaRPr lang="fr-FR"/>
        </a:p>
      </dgm:t>
    </dgm:pt>
    <dgm:pt modelId="{A37736E2-D91A-4FE8-AE20-6722F419A9BC}">
      <dgm:prSet phldrT="[Texte]"/>
      <dgm:spPr/>
      <dgm:t>
        <a:bodyPr/>
        <a:lstStyle/>
        <a:p>
          <a:r>
            <a:rPr lang="fr-FR" dirty="0" smtClean="0"/>
            <a:t>Compilation dans un GUI</a:t>
          </a:r>
          <a:endParaRPr lang="fr-FR" dirty="0"/>
        </a:p>
      </dgm:t>
    </dgm:pt>
    <dgm:pt modelId="{3F8BEF48-7E0C-4D90-9E7D-027D016312EA}" type="parTrans" cxnId="{350716DE-B410-43CB-B25A-ABECEAF6E51E}">
      <dgm:prSet/>
      <dgm:spPr/>
      <dgm:t>
        <a:bodyPr/>
        <a:lstStyle/>
        <a:p>
          <a:endParaRPr lang="fr-FR"/>
        </a:p>
      </dgm:t>
    </dgm:pt>
    <dgm:pt modelId="{10595F2B-93C4-4ED3-A1DC-E61AF2CBD152}" type="sibTrans" cxnId="{350716DE-B410-43CB-B25A-ABECEAF6E51E}">
      <dgm:prSet/>
      <dgm:spPr/>
      <dgm:t>
        <a:bodyPr/>
        <a:lstStyle/>
        <a:p>
          <a:endParaRPr lang="fr-FR"/>
        </a:p>
      </dgm:t>
    </dgm:pt>
    <dgm:pt modelId="{13CC8CB0-B0EF-4E23-B809-A296B84331CB}" type="pres">
      <dgm:prSet presAssocID="{457E6002-3E16-426B-947E-5B0CDE057D9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EF7789C-AA6D-469E-A16D-AC2E40ABC42E}" type="pres">
      <dgm:prSet presAssocID="{081EBA83-2414-4E9E-800A-B5C76372461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9B454A-C8CD-42C2-9172-120BAA0EBBBA}" type="pres">
      <dgm:prSet presAssocID="{13D2959E-7E15-4C6F-A3A9-4CEEA487F5E9}" presName="sibTrans" presStyleLbl="sibTrans2D1" presStyleIdx="0" presStyleCnt="3"/>
      <dgm:spPr/>
      <dgm:t>
        <a:bodyPr/>
        <a:lstStyle/>
        <a:p>
          <a:endParaRPr lang="fr-FR"/>
        </a:p>
      </dgm:t>
    </dgm:pt>
    <dgm:pt modelId="{60AFD91B-B734-4646-9608-8DE49E976014}" type="pres">
      <dgm:prSet presAssocID="{13D2959E-7E15-4C6F-A3A9-4CEEA487F5E9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C11E835D-C6F1-47DA-A81C-6FAABFEA66E9}" type="pres">
      <dgm:prSet presAssocID="{DFBFA1C7-4727-4A34-A983-8081BAE8D26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01D897-6E68-400E-8944-A1A1B3703E10}" type="pres">
      <dgm:prSet presAssocID="{D966A369-3543-4618-8503-572C28845EC1}" presName="sibTrans" presStyleLbl="sibTrans2D1" presStyleIdx="1" presStyleCnt="3"/>
      <dgm:spPr/>
      <dgm:t>
        <a:bodyPr/>
        <a:lstStyle/>
        <a:p>
          <a:endParaRPr lang="fr-FR"/>
        </a:p>
      </dgm:t>
    </dgm:pt>
    <dgm:pt modelId="{3A48876D-4910-42F6-84AA-A9B9D22E3722}" type="pres">
      <dgm:prSet presAssocID="{D966A369-3543-4618-8503-572C28845EC1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C8EF9EBD-2819-4F1E-98AF-80E771172CA0}" type="pres">
      <dgm:prSet presAssocID="{E3AA31E1-6ED0-4122-9FC7-9E0CC6D701D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6B2343-2517-4D1B-A576-AD93B375EF1A}" type="pres">
      <dgm:prSet presAssocID="{460CA1FF-CF86-40AB-8BCB-E75022207777}" presName="sibTrans" presStyleLbl="sibTrans2D1" presStyleIdx="2" presStyleCnt="3"/>
      <dgm:spPr/>
      <dgm:t>
        <a:bodyPr/>
        <a:lstStyle/>
        <a:p>
          <a:endParaRPr lang="fr-FR"/>
        </a:p>
      </dgm:t>
    </dgm:pt>
    <dgm:pt modelId="{09561D91-56E6-4EB0-9E8C-7109B61EC1A1}" type="pres">
      <dgm:prSet presAssocID="{460CA1FF-CF86-40AB-8BCB-E75022207777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50ED3058-BC8E-4EE7-902B-E076B6ADC389}" type="pres">
      <dgm:prSet presAssocID="{A37736E2-D91A-4FE8-AE20-6722F419A9B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203D3F8-2C70-4718-8ACA-0FE6CA30498F}" srcId="{457E6002-3E16-426B-947E-5B0CDE057D96}" destId="{DFBFA1C7-4727-4A34-A983-8081BAE8D26E}" srcOrd="1" destOrd="0" parTransId="{9705D748-E4B0-465A-A441-89914F233113}" sibTransId="{D966A369-3543-4618-8503-572C28845EC1}"/>
    <dgm:cxn modelId="{10CC6F8F-1445-4E58-8B27-3A0C766FAADE}" type="presOf" srcId="{457E6002-3E16-426B-947E-5B0CDE057D96}" destId="{13CC8CB0-B0EF-4E23-B809-A296B84331CB}" srcOrd="0" destOrd="0" presId="urn:microsoft.com/office/officeart/2005/8/layout/process5"/>
    <dgm:cxn modelId="{8855C49E-D9B5-4E84-8497-D9BDD49AA4F3}" type="presOf" srcId="{13D2959E-7E15-4C6F-A3A9-4CEEA487F5E9}" destId="{FF9B454A-C8CD-42C2-9172-120BAA0EBBBA}" srcOrd="0" destOrd="0" presId="urn:microsoft.com/office/officeart/2005/8/layout/process5"/>
    <dgm:cxn modelId="{7BF47428-9FDF-4329-AD97-BD66EFD875CA}" type="presOf" srcId="{D966A369-3543-4618-8503-572C28845EC1}" destId="{3A48876D-4910-42F6-84AA-A9B9D22E3722}" srcOrd="1" destOrd="0" presId="urn:microsoft.com/office/officeart/2005/8/layout/process5"/>
    <dgm:cxn modelId="{FB6F2EFE-5AEA-4CDD-AF10-DC6E3E3FBF42}" type="presOf" srcId="{DFBFA1C7-4727-4A34-A983-8081BAE8D26E}" destId="{C11E835D-C6F1-47DA-A81C-6FAABFEA66E9}" srcOrd="0" destOrd="0" presId="urn:microsoft.com/office/officeart/2005/8/layout/process5"/>
    <dgm:cxn modelId="{DF810C43-9D33-47A1-8617-46542B209FE2}" type="presOf" srcId="{081EBA83-2414-4E9E-800A-B5C763724611}" destId="{3EF7789C-AA6D-469E-A16D-AC2E40ABC42E}" srcOrd="0" destOrd="0" presId="urn:microsoft.com/office/officeart/2005/8/layout/process5"/>
    <dgm:cxn modelId="{782A5931-A7E0-41CF-B061-B6BCA7783D96}" type="presOf" srcId="{D966A369-3543-4618-8503-572C28845EC1}" destId="{8A01D897-6E68-400E-8944-A1A1B3703E10}" srcOrd="0" destOrd="0" presId="urn:microsoft.com/office/officeart/2005/8/layout/process5"/>
    <dgm:cxn modelId="{47EC287C-0FAB-4081-913A-E7A0A7DB1E66}" type="presOf" srcId="{A37736E2-D91A-4FE8-AE20-6722F419A9BC}" destId="{50ED3058-BC8E-4EE7-902B-E076B6ADC389}" srcOrd="0" destOrd="0" presId="urn:microsoft.com/office/officeart/2005/8/layout/process5"/>
    <dgm:cxn modelId="{320A0AC7-4EAA-4C75-8E4C-64B42C6DE7FE}" type="presOf" srcId="{460CA1FF-CF86-40AB-8BCB-E75022207777}" destId="{9D6B2343-2517-4D1B-A576-AD93B375EF1A}" srcOrd="0" destOrd="0" presId="urn:microsoft.com/office/officeart/2005/8/layout/process5"/>
    <dgm:cxn modelId="{41788C8F-6DA1-49F5-B6FA-9D4D666E93BC}" type="presOf" srcId="{13D2959E-7E15-4C6F-A3A9-4CEEA487F5E9}" destId="{60AFD91B-B734-4646-9608-8DE49E976014}" srcOrd="1" destOrd="0" presId="urn:microsoft.com/office/officeart/2005/8/layout/process5"/>
    <dgm:cxn modelId="{11A02F3B-4C05-4074-839E-2B9D0CA22AFC}" type="presOf" srcId="{E3AA31E1-6ED0-4122-9FC7-9E0CC6D701DC}" destId="{C8EF9EBD-2819-4F1E-98AF-80E771172CA0}" srcOrd="0" destOrd="0" presId="urn:microsoft.com/office/officeart/2005/8/layout/process5"/>
    <dgm:cxn modelId="{350716DE-B410-43CB-B25A-ABECEAF6E51E}" srcId="{457E6002-3E16-426B-947E-5B0CDE057D96}" destId="{A37736E2-D91A-4FE8-AE20-6722F419A9BC}" srcOrd="3" destOrd="0" parTransId="{3F8BEF48-7E0C-4D90-9E7D-027D016312EA}" sibTransId="{10595F2B-93C4-4ED3-A1DC-E61AF2CBD152}"/>
    <dgm:cxn modelId="{051A46CA-70AC-4F60-B093-598C3A3A55F3}" type="presOf" srcId="{460CA1FF-CF86-40AB-8BCB-E75022207777}" destId="{09561D91-56E6-4EB0-9E8C-7109B61EC1A1}" srcOrd="1" destOrd="0" presId="urn:microsoft.com/office/officeart/2005/8/layout/process5"/>
    <dgm:cxn modelId="{E74FF4AA-F744-4E49-A5C0-A7DBF4E8DC80}" srcId="{457E6002-3E16-426B-947E-5B0CDE057D96}" destId="{E3AA31E1-6ED0-4122-9FC7-9E0CC6D701DC}" srcOrd="2" destOrd="0" parTransId="{F1528AC1-FF19-4B4B-8718-B7C6A14EB85F}" sibTransId="{460CA1FF-CF86-40AB-8BCB-E75022207777}"/>
    <dgm:cxn modelId="{6745F8E2-0A60-4970-882E-75D9D2CAB39C}" srcId="{457E6002-3E16-426B-947E-5B0CDE057D96}" destId="{081EBA83-2414-4E9E-800A-B5C763724611}" srcOrd="0" destOrd="0" parTransId="{A38E6D8C-AF34-4760-B401-F148AC01F069}" sibTransId="{13D2959E-7E15-4C6F-A3A9-4CEEA487F5E9}"/>
    <dgm:cxn modelId="{25433946-6000-4901-A3CF-B6E79D00D882}" type="presParOf" srcId="{13CC8CB0-B0EF-4E23-B809-A296B84331CB}" destId="{3EF7789C-AA6D-469E-A16D-AC2E40ABC42E}" srcOrd="0" destOrd="0" presId="urn:microsoft.com/office/officeart/2005/8/layout/process5"/>
    <dgm:cxn modelId="{48463091-FF7E-42F4-A89A-0A09857B4D35}" type="presParOf" srcId="{13CC8CB0-B0EF-4E23-B809-A296B84331CB}" destId="{FF9B454A-C8CD-42C2-9172-120BAA0EBBBA}" srcOrd="1" destOrd="0" presId="urn:microsoft.com/office/officeart/2005/8/layout/process5"/>
    <dgm:cxn modelId="{90D577D6-9238-412B-9111-44AF78BF3BBD}" type="presParOf" srcId="{FF9B454A-C8CD-42C2-9172-120BAA0EBBBA}" destId="{60AFD91B-B734-4646-9608-8DE49E976014}" srcOrd="0" destOrd="0" presId="urn:microsoft.com/office/officeart/2005/8/layout/process5"/>
    <dgm:cxn modelId="{A734458F-6117-406D-B468-66A628210C86}" type="presParOf" srcId="{13CC8CB0-B0EF-4E23-B809-A296B84331CB}" destId="{C11E835D-C6F1-47DA-A81C-6FAABFEA66E9}" srcOrd="2" destOrd="0" presId="urn:microsoft.com/office/officeart/2005/8/layout/process5"/>
    <dgm:cxn modelId="{017B26B3-CFA0-493A-B9F5-7AD4DE7EEE71}" type="presParOf" srcId="{13CC8CB0-B0EF-4E23-B809-A296B84331CB}" destId="{8A01D897-6E68-400E-8944-A1A1B3703E10}" srcOrd="3" destOrd="0" presId="urn:microsoft.com/office/officeart/2005/8/layout/process5"/>
    <dgm:cxn modelId="{2AE89166-9814-41BD-817B-6CB5418340FE}" type="presParOf" srcId="{8A01D897-6E68-400E-8944-A1A1B3703E10}" destId="{3A48876D-4910-42F6-84AA-A9B9D22E3722}" srcOrd="0" destOrd="0" presId="urn:microsoft.com/office/officeart/2005/8/layout/process5"/>
    <dgm:cxn modelId="{6589DD98-325C-4C4F-8AC4-4C6CF4A0464E}" type="presParOf" srcId="{13CC8CB0-B0EF-4E23-B809-A296B84331CB}" destId="{C8EF9EBD-2819-4F1E-98AF-80E771172CA0}" srcOrd="4" destOrd="0" presId="urn:microsoft.com/office/officeart/2005/8/layout/process5"/>
    <dgm:cxn modelId="{8DDB1E35-154A-45FA-876D-52C9C5E15AA1}" type="presParOf" srcId="{13CC8CB0-B0EF-4E23-B809-A296B84331CB}" destId="{9D6B2343-2517-4D1B-A576-AD93B375EF1A}" srcOrd="5" destOrd="0" presId="urn:microsoft.com/office/officeart/2005/8/layout/process5"/>
    <dgm:cxn modelId="{FA8F9F5F-CBB3-4DB8-8545-5E24C6F17051}" type="presParOf" srcId="{9D6B2343-2517-4D1B-A576-AD93B375EF1A}" destId="{09561D91-56E6-4EB0-9E8C-7109B61EC1A1}" srcOrd="0" destOrd="0" presId="urn:microsoft.com/office/officeart/2005/8/layout/process5"/>
    <dgm:cxn modelId="{809184B9-B7FE-4E3F-8376-25DA4B7BA2A4}" type="presParOf" srcId="{13CC8CB0-B0EF-4E23-B809-A296B84331CB}" destId="{50ED3058-BC8E-4EE7-902B-E076B6ADC38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333CF-02BB-49D3-B86E-23F6FC717FD3}">
      <dsp:nvSpPr>
        <dsp:cNvPr id="0" name=""/>
        <dsp:cNvSpPr/>
      </dsp:nvSpPr>
      <dsp:spPr>
        <a:xfrm rot="2559970">
          <a:off x="3213562" y="3487520"/>
          <a:ext cx="770344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770344" y="23994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82AFA-F3AF-4E21-9FDB-D55AA82E2E7D}">
      <dsp:nvSpPr>
        <dsp:cNvPr id="0" name=""/>
        <dsp:cNvSpPr/>
      </dsp:nvSpPr>
      <dsp:spPr>
        <a:xfrm>
          <a:off x="3315511" y="2446216"/>
          <a:ext cx="976981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976981" y="23994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D7C24-C880-40EF-98A0-9C835BB46927}">
      <dsp:nvSpPr>
        <dsp:cNvPr id="0" name=""/>
        <dsp:cNvSpPr/>
      </dsp:nvSpPr>
      <dsp:spPr>
        <a:xfrm rot="19105829">
          <a:off x="3203187" y="1399471"/>
          <a:ext cx="891998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891998" y="23994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5673F-7FB0-45EC-85E9-F394B103CC08}">
      <dsp:nvSpPr>
        <dsp:cNvPr id="0" name=""/>
        <dsp:cNvSpPr/>
      </dsp:nvSpPr>
      <dsp:spPr>
        <a:xfrm>
          <a:off x="1259566" y="1260830"/>
          <a:ext cx="2418759" cy="2418759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D398C-2F7B-4896-9950-A286AD6D1B2D}">
      <dsp:nvSpPr>
        <dsp:cNvPr id="0" name=""/>
        <dsp:cNvSpPr/>
      </dsp:nvSpPr>
      <dsp:spPr>
        <a:xfrm>
          <a:off x="3812354" y="1291"/>
          <a:ext cx="1354039" cy="1354039"/>
        </a:xfrm>
        <a:prstGeom prst="ellipse">
          <a:avLst/>
        </a:prstGeom>
        <a:solidFill>
          <a:schemeClr val="accent5">
            <a:shade val="80000"/>
            <a:hueOff val="68408"/>
            <a:satOff val="-746"/>
            <a:lumOff val="85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Manipulation d’images</a:t>
          </a:r>
          <a:endParaRPr lang="fr-FR" sz="1300" kern="1200" dirty="0"/>
        </a:p>
      </dsp:txBody>
      <dsp:txXfrm>
        <a:off x="4010648" y="199585"/>
        <a:ext cx="957451" cy="957451"/>
      </dsp:txXfrm>
    </dsp:sp>
    <dsp:sp modelId="{7BF02B20-0D97-4B6F-B75F-C72469F13F67}">
      <dsp:nvSpPr>
        <dsp:cNvPr id="0" name=""/>
        <dsp:cNvSpPr/>
      </dsp:nvSpPr>
      <dsp:spPr>
        <a:xfrm>
          <a:off x="5301798" y="1291"/>
          <a:ext cx="2031059" cy="1354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Rognage 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Zoom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Contraste</a:t>
          </a:r>
          <a:endParaRPr lang="fr-FR" sz="1400" kern="1200" dirty="0"/>
        </a:p>
      </dsp:txBody>
      <dsp:txXfrm>
        <a:off x="5301798" y="1291"/>
        <a:ext cx="2031059" cy="1354039"/>
      </dsp:txXfrm>
    </dsp:sp>
    <dsp:sp modelId="{F6B2BE10-7DE2-4EFF-9696-5D05D43E6485}">
      <dsp:nvSpPr>
        <dsp:cNvPr id="0" name=""/>
        <dsp:cNvSpPr/>
      </dsp:nvSpPr>
      <dsp:spPr>
        <a:xfrm>
          <a:off x="4292492" y="1793190"/>
          <a:ext cx="1354039" cy="1354039"/>
        </a:xfrm>
        <a:prstGeom prst="ellipse">
          <a:avLst/>
        </a:prstGeom>
        <a:solidFill>
          <a:schemeClr val="accent5">
            <a:shade val="80000"/>
            <a:hueOff val="136816"/>
            <a:satOff val="-1492"/>
            <a:lumOff val="170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Fit gaussien</a:t>
          </a:r>
          <a:endParaRPr lang="fr-FR" sz="1300" kern="1200" dirty="0"/>
        </a:p>
      </dsp:txBody>
      <dsp:txXfrm>
        <a:off x="4490786" y="1991484"/>
        <a:ext cx="957451" cy="957451"/>
      </dsp:txXfrm>
    </dsp:sp>
    <dsp:sp modelId="{BEFAC42F-4423-4FEA-B02D-59E9E8684840}">
      <dsp:nvSpPr>
        <dsp:cNvPr id="0" name=""/>
        <dsp:cNvSpPr/>
      </dsp:nvSpPr>
      <dsp:spPr>
        <a:xfrm>
          <a:off x="5781936" y="1793190"/>
          <a:ext cx="2031059" cy="1354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Détection des gaussiennes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Histogramme des intensités,  rayons</a:t>
          </a:r>
          <a:endParaRPr lang="fr-FR" sz="1400" kern="1200" dirty="0"/>
        </a:p>
      </dsp:txBody>
      <dsp:txXfrm>
        <a:off x="5781936" y="1793190"/>
        <a:ext cx="2031059" cy="1354039"/>
      </dsp:txXfrm>
    </dsp:sp>
    <dsp:sp modelId="{28340D16-0894-4715-8D62-51B02BFC62AD}">
      <dsp:nvSpPr>
        <dsp:cNvPr id="0" name=""/>
        <dsp:cNvSpPr/>
      </dsp:nvSpPr>
      <dsp:spPr>
        <a:xfrm>
          <a:off x="3693520" y="3536474"/>
          <a:ext cx="1439181" cy="1451270"/>
        </a:xfrm>
        <a:prstGeom prst="ellipse">
          <a:avLst/>
        </a:prstGeom>
        <a:solidFill>
          <a:schemeClr val="accent5">
            <a:shade val="80000"/>
            <a:hueOff val="205224"/>
            <a:satOff val="-2238"/>
            <a:lumOff val="255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Déconvolution</a:t>
          </a:r>
          <a:endParaRPr lang="fr-FR" sz="1300" kern="1200" dirty="0"/>
        </a:p>
      </dsp:txBody>
      <dsp:txXfrm>
        <a:off x="3904283" y="3749008"/>
        <a:ext cx="1017655" cy="1026202"/>
      </dsp:txXfrm>
    </dsp:sp>
    <dsp:sp modelId="{CDEE9C1C-8997-4899-9BCE-9B9F250D407F}">
      <dsp:nvSpPr>
        <dsp:cNvPr id="0" name=""/>
        <dsp:cNvSpPr/>
      </dsp:nvSpPr>
      <dsp:spPr>
        <a:xfrm>
          <a:off x="5292920" y="3536474"/>
          <a:ext cx="2158771" cy="145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Améliorer la qualité de l’image</a:t>
          </a:r>
          <a:endParaRPr lang="fr-FR" sz="1400" kern="1200" dirty="0"/>
        </a:p>
      </dsp:txBody>
      <dsp:txXfrm>
        <a:off x="5292920" y="3536474"/>
        <a:ext cx="2158771" cy="1451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7789C-AA6D-469E-A16D-AC2E40ABC42E}">
      <dsp:nvSpPr>
        <dsp:cNvPr id="0" name=""/>
        <dsp:cNvSpPr/>
      </dsp:nvSpPr>
      <dsp:spPr>
        <a:xfrm>
          <a:off x="1312" y="875"/>
          <a:ext cx="2799079" cy="167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Découverte et étude du sujet</a:t>
          </a:r>
          <a:endParaRPr lang="fr-FR" sz="3000" kern="1200" dirty="0"/>
        </a:p>
      </dsp:txBody>
      <dsp:txXfrm>
        <a:off x="50501" y="50064"/>
        <a:ext cx="2700701" cy="1581069"/>
      </dsp:txXfrm>
    </dsp:sp>
    <dsp:sp modelId="{FF9B454A-C8CD-42C2-9172-120BAA0EBBBA}">
      <dsp:nvSpPr>
        <dsp:cNvPr id="0" name=""/>
        <dsp:cNvSpPr/>
      </dsp:nvSpPr>
      <dsp:spPr>
        <a:xfrm>
          <a:off x="3046711" y="493513"/>
          <a:ext cx="593404" cy="694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/>
        </a:p>
      </dsp:txBody>
      <dsp:txXfrm>
        <a:off x="3046711" y="632347"/>
        <a:ext cx="415383" cy="416503"/>
      </dsp:txXfrm>
    </dsp:sp>
    <dsp:sp modelId="{C11E835D-C6F1-47DA-A81C-6FAABFEA66E9}">
      <dsp:nvSpPr>
        <dsp:cNvPr id="0" name=""/>
        <dsp:cNvSpPr/>
      </dsp:nvSpPr>
      <dsp:spPr>
        <a:xfrm>
          <a:off x="3920024" y="875"/>
          <a:ext cx="2799079" cy="167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Choix du support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ImageJ</a:t>
          </a:r>
          <a:r>
            <a:rPr lang="fr-FR" sz="2400" kern="1200" dirty="0" smtClean="0"/>
            <a:t> / C / Matlab</a:t>
          </a:r>
          <a:endParaRPr lang="fr-FR" sz="2400" kern="1200" dirty="0"/>
        </a:p>
      </dsp:txBody>
      <dsp:txXfrm>
        <a:off x="3969213" y="50064"/>
        <a:ext cx="2700701" cy="1581069"/>
      </dsp:txXfrm>
    </dsp:sp>
    <dsp:sp modelId="{8A01D897-6E68-400E-8944-A1A1B3703E10}">
      <dsp:nvSpPr>
        <dsp:cNvPr id="0" name=""/>
        <dsp:cNvSpPr/>
      </dsp:nvSpPr>
      <dsp:spPr>
        <a:xfrm rot="5400000">
          <a:off x="5022861" y="1876258"/>
          <a:ext cx="593404" cy="694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/>
        </a:p>
      </dsp:txBody>
      <dsp:txXfrm rot="-5400000">
        <a:off x="5111312" y="1926642"/>
        <a:ext cx="416503" cy="415383"/>
      </dsp:txXfrm>
    </dsp:sp>
    <dsp:sp modelId="{C8EF9EBD-2819-4F1E-98AF-80E771172CA0}">
      <dsp:nvSpPr>
        <dsp:cNvPr id="0" name=""/>
        <dsp:cNvSpPr/>
      </dsp:nvSpPr>
      <dsp:spPr>
        <a:xfrm>
          <a:off x="3920024" y="2799954"/>
          <a:ext cx="2799079" cy="167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Programmation</a:t>
          </a:r>
          <a:endParaRPr lang="fr-FR" sz="3000" kern="1200" dirty="0"/>
        </a:p>
      </dsp:txBody>
      <dsp:txXfrm>
        <a:off x="3969213" y="2849143"/>
        <a:ext cx="2700701" cy="1581069"/>
      </dsp:txXfrm>
    </dsp:sp>
    <dsp:sp modelId="{9D6B2343-2517-4D1B-A576-AD93B375EF1A}">
      <dsp:nvSpPr>
        <dsp:cNvPr id="0" name=""/>
        <dsp:cNvSpPr/>
      </dsp:nvSpPr>
      <dsp:spPr>
        <a:xfrm rot="10800000">
          <a:off x="3080300" y="3292593"/>
          <a:ext cx="593404" cy="694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/>
        </a:p>
      </dsp:txBody>
      <dsp:txXfrm rot="10800000">
        <a:off x="3258321" y="3431427"/>
        <a:ext cx="415383" cy="416503"/>
      </dsp:txXfrm>
    </dsp:sp>
    <dsp:sp modelId="{50ED3058-BC8E-4EE7-902B-E076B6ADC389}">
      <dsp:nvSpPr>
        <dsp:cNvPr id="0" name=""/>
        <dsp:cNvSpPr/>
      </dsp:nvSpPr>
      <dsp:spPr>
        <a:xfrm>
          <a:off x="1312" y="2799954"/>
          <a:ext cx="2799079" cy="167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Compilation dans un GUI</a:t>
          </a:r>
          <a:endParaRPr lang="fr-FR" sz="3000" kern="1200" dirty="0"/>
        </a:p>
      </dsp:txBody>
      <dsp:txXfrm>
        <a:off x="50501" y="2849143"/>
        <a:ext cx="2700701" cy="1581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2CCAC7C-13DE-4B71-B96B-3B6B659BB479}" type="slidenum">
              <a:t>‹N°›</a:t>
            </a:fld>
            <a:endParaRPr lang="de-DE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28718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/>
          <a:p>
            <a:pPr lvl="0"/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">
                <a:solidFill>
                  <a:srgbClr val="000000"/>
                </a:solidFill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2B0D030D-1850-455F-8C9F-A33F4A8FEC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22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rtl="0" hangingPunct="0">
      <a:buNone/>
      <a:tabLst/>
      <a:defRPr lang="fr-FR" sz="2000" b="0" i="0" u="none" strike="noStrike" kern="1200">
        <a:ln>
          <a:noFill/>
        </a:ln>
        <a:latin typeface="Arial" pitchFamily="18"/>
        <a:ea typeface="Microsoft YaHei" pitchFamily="2"/>
        <a:cs typeface="Lucida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5280" cy="4008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39" y="2347920"/>
            <a:ext cx="8569440" cy="1620720"/>
          </a:xfrm>
        </p:spPr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12720" y="4282920"/>
            <a:ext cx="7056360" cy="1932119"/>
          </a:xfrm>
        </p:spPr>
        <p:txBody>
          <a:bodyPr anchorCtr="1"/>
          <a:lstStyle>
            <a:lvl1pPr marL="0" indent="0" algn="ctr">
              <a:buNone/>
              <a:defRPr>
                <a:ln>
                  <a:noFill/>
                </a:ln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9D6D11-BA58-4C0D-B01E-6313F472DBD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9C2AE4-E021-42D0-8C1E-B49A2FA4E7C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23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7308720" y="301680"/>
            <a:ext cx="2266920" cy="6456240"/>
          </a:xfrm>
        </p:spPr>
        <p:txBody>
          <a:bodyPr vert="eaVer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503280" y="301680"/>
            <a:ext cx="6653159" cy="6456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8F05D4-8A50-4BD1-8FB4-5B7E04D6A2F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1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27C5-FBAF-4F88-894B-7ED055047F7B}" type="datetimeFigureOut">
              <a:rPr lang="fr-FR" smtClean="0"/>
              <a:pPr/>
              <a:t>17/01/2017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1862-03ED-4935-A2EE-98EE21624E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44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type="title" idx="4294967295"/>
          </p:nvPr>
        </p:nvSpPr>
        <p:spPr>
          <a:xfrm>
            <a:off x="503999" y="1769040"/>
            <a:ext cx="9071640" cy="498924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32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49EAA4-6B76-43FB-A725-F67890D9768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9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797040" y="4857840"/>
            <a:ext cx="8567640" cy="1501920"/>
          </a:xfrm>
        </p:spPr>
        <p:txBody>
          <a:bodyPr anchor="t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z="4000" b="1"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797040" y="3203640"/>
            <a:ext cx="8567640" cy="165420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A8909D-1332-4FA9-A4C3-4FF4DFD4E95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17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type="title" idx="4294967295"/>
          </p:nvPr>
        </p:nvSpPr>
        <p:spPr>
          <a:xfrm>
            <a:off x="503280" y="1768320"/>
            <a:ext cx="4459320" cy="498960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28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type="title" idx="4294967295"/>
          </p:nvPr>
        </p:nvSpPr>
        <p:spPr>
          <a:xfrm>
            <a:off x="5114879" y="1768320"/>
            <a:ext cx="4460760" cy="498960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28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1E8EF2-7BCE-4590-98C7-72EA9E470DD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18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719" y="303120"/>
            <a:ext cx="9072720" cy="1258920"/>
          </a:xfrm>
        </p:spPr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4719" y="1692360"/>
            <a:ext cx="4452840" cy="70488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type="title" idx="4294967295"/>
          </p:nvPr>
        </p:nvSpPr>
        <p:spPr>
          <a:xfrm>
            <a:off x="504719" y="2397240"/>
            <a:ext cx="4452840" cy="435600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24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5121360" y="1692360"/>
            <a:ext cx="4456080" cy="70488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type="title" idx="4294967295"/>
          </p:nvPr>
        </p:nvSpPr>
        <p:spPr>
          <a:xfrm>
            <a:off x="5121360" y="2397240"/>
            <a:ext cx="4456080" cy="435600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24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28617A-336C-4D5D-9D40-E0C7D128972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14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5F5CA3-C6DD-46D1-8B69-C94858EC07C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38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9BD2F8-3614-41D8-B65C-36B91DC653CF}" type="slidenum">
              <a:t>‹N°›</a:t>
            </a:fld>
            <a:endParaRPr lang="fr-FR"/>
          </a:p>
        </p:txBody>
      </p:sp>
      <p:sp>
        <p:nvSpPr>
          <p:cNvPr id="5" name="Titre 4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texte 5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988880"/>
          </a:xfrm>
        </p:spPr>
        <p:txBody>
          <a:bodyPr/>
          <a:lstStyle>
            <a:lvl1pPr>
              <a:spcAft>
                <a:spcPts val="1417"/>
              </a:spcAft>
              <a:defRPr>
                <a:ln>
                  <a:noFill/>
                </a:ln>
                <a:ea typeface="Microsoft YaHei" pitchFamily="2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15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719" y="301680"/>
            <a:ext cx="3316320" cy="1279440"/>
          </a:xfrm>
        </p:spPr>
        <p:txBody>
          <a:bodyPr anchor="b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z="2000" b="1"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type="title" idx="4294967295"/>
          </p:nvPr>
        </p:nvSpPr>
        <p:spPr>
          <a:xfrm>
            <a:off x="3941640" y="301680"/>
            <a:ext cx="5635800" cy="645156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32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504719" y="1581119"/>
            <a:ext cx="3316320" cy="517212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6A26A9-2789-4C73-A0F8-8CE54E52F7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86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976400" y="5291279"/>
            <a:ext cx="6048360" cy="625320"/>
          </a:xfrm>
        </p:spPr>
        <p:txBody>
          <a:bodyPr anchor="b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z="2000" b="1"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title" idx="4294967295"/>
          </p:nvPr>
        </p:nvSpPr>
        <p:spPr>
          <a:xfrm>
            <a:off x="1976400" y="674640"/>
            <a:ext cx="6048360" cy="4537080"/>
          </a:xfrm>
        </p:spPr>
        <p:txBody>
          <a:bodyPr anchor="t" anchorCtr="0"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1976400" y="5916600"/>
            <a:ext cx="6048360" cy="8874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9F87BE-12EE-49E1-8633-B3E748E1C71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26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/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">
                <a:solidFill>
                  <a:srgbClr val="000000"/>
                </a:solidFill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4B915499-3BA1-4714-B3CE-DE75C53794D6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0">
        <a:buNone/>
        <a:tabLst/>
        <a:defRPr lang="fr-FR" sz="4400" b="0" i="0" u="none" strike="noStrike" kern="1200">
          <a:ln>
            <a:noFill/>
          </a:ln>
          <a:latin typeface="Arial" pitchFamily="18"/>
          <a:ea typeface="Microsoft YaHei" pitchFamily="2"/>
          <a:cs typeface="Lucida Sans" pitchFamily="2"/>
        </a:defRPr>
      </a:lvl1pPr>
    </p:titleStyle>
    <p:bodyStyle>
      <a:lvl1pPr marL="432000" marR="0" lvl="0" indent="-324000" rtl="0" hangingPunct="0">
        <a:lnSpc>
          <a:spcPct val="100000"/>
        </a:lnSpc>
        <a:spcBef>
          <a:spcPts val="0"/>
        </a:spcBef>
        <a:spcAft>
          <a:spcPts val="1414"/>
        </a:spcAft>
        <a:buSzPct val="45000"/>
        <a:buFont typeface="StarSymbol"/>
        <a:buChar char="●"/>
        <a:tabLst/>
        <a:defRPr lang="fr-FR" sz="3200" b="0" i="0" u="none" strike="noStrike" kern="1200" spc="0" baseline="0">
          <a:solidFill>
            <a:srgbClr val="000000"/>
          </a:solidFill>
          <a:latin typeface="Arial" pitchFamily="18"/>
          <a:ea typeface="Andale Sans UI" pitchFamily="2"/>
          <a:cs typeface="Tahoma" pitchFamily="2"/>
        </a:defRPr>
      </a:lvl1pPr>
      <a:lvl2pPr marL="864000" marR="0" lvl="1" indent="-324000" rtl="0" hangingPunct="1">
        <a:lnSpc>
          <a:spcPct val="100000"/>
        </a:lnSpc>
        <a:spcBef>
          <a:spcPts val="0"/>
        </a:spcBef>
        <a:spcAft>
          <a:spcPts val="1134"/>
        </a:spcAft>
        <a:buSzPct val="45000"/>
        <a:buFont typeface="StarSymbol"/>
        <a:buChar char="●"/>
        <a:tabLst/>
        <a:defRPr lang="fr-FR" sz="2800" b="0" i="0" u="none" strike="noStrike" kern="1200" spc="0" baseline="0">
          <a:solidFill>
            <a:srgbClr val="000000"/>
          </a:solidFill>
          <a:latin typeface="Arial" pitchFamily="18"/>
          <a:ea typeface="Andale Sans UI" pitchFamily="2"/>
          <a:cs typeface="Tahoma" pitchFamily="2"/>
        </a:defRPr>
      </a:lvl2pPr>
      <a:lvl3pPr marL="1296000" marR="0" lvl="2" indent="-288000" rtl="0" hangingPunct="1">
        <a:lnSpc>
          <a:spcPct val="100000"/>
        </a:lnSpc>
        <a:spcBef>
          <a:spcPts val="0"/>
        </a:spcBef>
        <a:spcAft>
          <a:spcPts val="850"/>
        </a:spcAft>
        <a:buSzPct val="75000"/>
        <a:buFont typeface="StarSymbol"/>
        <a:buChar char="–"/>
        <a:tabLst/>
        <a:defRPr lang="fr-FR" sz="2400" b="0" i="0" u="none" strike="noStrike" kern="1200" spc="0" baseline="0">
          <a:solidFill>
            <a:srgbClr val="000000"/>
          </a:solidFill>
          <a:latin typeface="Arial" pitchFamily="18"/>
          <a:ea typeface="Andale Sans UI" pitchFamily="2"/>
          <a:cs typeface="Tahoma" pitchFamily="2"/>
        </a:defRPr>
      </a:lvl3pPr>
      <a:lvl4pPr marL="1728000" marR="0" lvl="3" indent="-216000" rtl="0" hangingPunct="1">
        <a:lnSpc>
          <a:spcPct val="100000"/>
        </a:lnSpc>
        <a:spcBef>
          <a:spcPts val="0"/>
        </a:spcBef>
        <a:spcAft>
          <a:spcPts val="564"/>
        </a:spcAft>
        <a:buSzPct val="45000"/>
        <a:buFont typeface="StarSymbol"/>
        <a:buChar char="●"/>
        <a:tabLst/>
        <a:defRPr lang="fr-FR" sz="2000" b="0" i="0" u="none" strike="noStrike" kern="1200" spc="0" baseline="0">
          <a:solidFill>
            <a:srgbClr val="000000"/>
          </a:solidFill>
          <a:latin typeface="Arial" pitchFamily="18"/>
          <a:ea typeface="Andale Sans UI" pitchFamily="2"/>
          <a:cs typeface="Tahoma" pitchFamily="2"/>
        </a:defRPr>
      </a:lvl4pPr>
      <a:lvl5pPr marL="2160000" marR="0" lvl="4" indent="-216000" rtl="0" hangingPunct="1">
        <a:lnSpc>
          <a:spcPct val="100000"/>
        </a:lnSpc>
        <a:spcBef>
          <a:spcPts val="0"/>
        </a:spcBef>
        <a:spcAft>
          <a:spcPts val="286"/>
        </a:spcAft>
        <a:buSzPct val="75000"/>
        <a:buFont typeface="StarSymbol"/>
        <a:buChar char="–"/>
        <a:tabLst/>
        <a:defRPr lang="fr-FR" sz="2000" b="0" i="0" u="none" strike="noStrike" kern="1200" spc="0" baseline="0">
          <a:solidFill>
            <a:srgbClr val="000000"/>
          </a:solidFill>
          <a:latin typeface="Arial" pitchFamily="18"/>
          <a:ea typeface="Andale Sans UI" pitchFamily="2"/>
          <a:cs typeface="Tahoma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 implémentée: </a:t>
            </a:r>
            <a:r>
              <a:rPr lang="fr-FR" dirty="0" err="1" smtClean="0"/>
              <a:t>filtreWiener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Paramètres:  - Image </a:t>
            </a:r>
            <a:r>
              <a:rPr lang="fr-FR" dirty="0" err="1" smtClean="0"/>
              <a:t>convoluée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		          - Réponse </a:t>
            </a:r>
            <a:r>
              <a:rPr lang="fr-FR" dirty="0" err="1" smtClean="0"/>
              <a:t>impulsionnelle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		          - paramètre </a:t>
            </a:r>
            <a:r>
              <a:rPr lang="fr-FR" dirty="0" smtClean="0">
                <a:latin typeface="Symbol" pitchFamily="18" charset="2"/>
              </a:rPr>
              <a:t>m</a:t>
            </a:r>
            <a:r>
              <a:rPr lang="fr-FR" dirty="0" smtClean="0"/>
              <a:t> empirique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Bonus : </a:t>
            </a:r>
            <a:r>
              <a:rPr lang="fr-FR" dirty="0" err="1" smtClean="0"/>
              <a:t>filtreWienerAuto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Permet un choix automatique de </a:t>
            </a:r>
            <a:r>
              <a:rPr lang="fr-FR" dirty="0" smtClean="0">
                <a:latin typeface="Symbol" pitchFamily="18" charset="2"/>
              </a:rPr>
              <a:t>m</a:t>
            </a:r>
          </a:p>
        </p:txBody>
      </p:sp>
      <p:sp>
        <p:nvSpPr>
          <p:cNvPr id="4" name="ZoneTexte 2"/>
          <p:cNvSpPr txBox="1"/>
          <p:nvPr/>
        </p:nvSpPr>
        <p:spPr>
          <a:xfrm>
            <a:off x="340882" y="251280"/>
            <a:ext cx="6315640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Solutions proposées: </a:t>
            </a:r>
            <a:r>
              <a:rPr lang="fr-FR" sz="3200" b="1" i="0" u="none" strike="noStrike" kern="1200" spc="0" baseline="0" dirty="0" err="1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Déconvolution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1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0882" y="251280"/>
            <a:ext cx="5760744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Solutions proposées: fit gaussien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7467" y="108220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Fit gaussien :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75816" y="1619597"/>
            <a:ext cx="9001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Seuillage de l’image, fermeture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Détection des zones -&gt; positions et largeur approximatives des tâches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Fit de l’image initiale: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 Directement n gaussiennes	</a:t>
            </a:r>
            <a:br>
              <a:rPr lang="fr-FR" sz="2800" dirty="0" smtClean="0"/>
            </a:br>
            <a:r>
              <a:rPr lang="fr-FR" sz="2800" dirty="0" smtClean="0"/>
              <a:t>		 </a:t>
            </a:r>
            <a:r>
              <a:rPr lang="fr-FR" sz="2400" i="1" dirty="0" smtClean="0"/>
              <a:t>ou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 Pour chaque tâche séparément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Renvoie du résultat et du MSE</a:t>
            </a:r>
            <a:endParaRPr lang="fr-FR" sz="2800" dirty="0"/>
          </a:p>
          <a:p>
            <a:r>
              <a:rPr lang="fr-FR" sz="2800" dirty="0" smtClean="0"/>
              <a:t>    Affichage de l’image reconstituée et des histogrammes</a:t>
            </a:r>
          </a:p>
        </p:txBody>
      </p:sp>
    </p:spTree>
    <p:extLst>
      <p:ext uri="{BB962C8B-B14F-4D97-AF65-F5344CB8AC3E}">
        <p14:creationId xmlns:p14="http://schemas.microsoft.com/office/powerpoint/2010/main" val="310459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3080" y="251280"/>
            <a:ext cx="3736985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Solutions proposées: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7467" y="108220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Fit gaussien :</a:t>
            </a:r>
          </a:p>
          <a:p>
            <a:endParaRPr lang="fr-FR" sz="2400" dirty="0"/>
          </a:p>
          <a:p>
            <a:endParaRPr lang="fr-F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73"/>
          <a:stretch/>
        </p:blipFill>
        <p:spPr bwMode="auto">
          <a:xfrm>
            <a:off x="0" y="1547589"/>
            <a:ext cx="977690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12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3080" y="251280"/>
            <a:ext cx="3736985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Solutions proposées: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7466" y="1082200"/>
            <a:ext cx="9315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Fit gaussien, cas problématique: gaussiennes proches</a:t>
            </a:r>
          </a:p>
          <a:p>
            <a:endParaRPr lang="fr-FR" sz="2400" dirty="0"/>
          </a:p>
          <a:p>
            <a:endParaRPr lang="fr-FR" sz="2400" dirty="0"/>
          </a:p>
        </p:txBody>
      </p:sp>
      <p:grpSp>
        <p:nvGrpSpPr>
          <p:cNvPr id="16" name="Groupe 15"/>
          <p:cNvGrpSpPr/>
          <p:nvPr/>
        </p:nvGrpSpPr>
        <p:grpSpPr>
          <a:xfrm>
            <a:off x="477466" y="1750337"/>
            <a:ext cx="6115164" cy="5328592"/>
            <a:chOff x="797356" y="1763613"/>
            <a:chExt cx="5867280" cy="5009202"/>
          </a:xfrm>
        </p:grpSpPr>
        <p:pic>
          <p:nvPicPr>
            <p:cNvPr id="2050" name="Picture 2" descr="H:\Professionnel\Essai\ProjetDeconvolution\CR\coupe problematiqu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356" y="1763613"/>
              <a:ext cx="5867280" cy="4400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Accolade fermante 4"/>
            <p:cNvSpPr/>
            <p:nvPr/>
          </p:nvSpPr>
          <p:spPr>
            <a:xfrm rot="5400000">
              <a:off x="2376016" y="5552005"/>
              <a:ext cx="360040" cy="1224136"/>
            </a:xfrm>
            <a:prstGeom prst="righ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477311" y="6403483"/>
              <a:ext cx="2157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2"/>
                  </a:solidFill>
                </a:rPr>
                <a:t>Gaussiennes proches</a:t>
              </a:r>
              <a:endParaRPr lang="fr-FR" dirty="0">
                <a:solidFill>
                  <a:schemeClr val="accent2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583928" y="3923853"/>
              <a:ext cx="4392488" cy="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2101697" y="2963875"/>
              <a:ext cx="274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fr-F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404940" y="27469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fr-F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147478" y="4346609"/>
              <a:ext cx="331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5299606" y="2097863"/>
              <a:ext cx="331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fr-F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312120" y="3595171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3">
                      <a:lumMod val="75000"/>
                    </a:schemeClr>
                  </a:solidFill>
                </a:rPr>
                <a:t>seuil1</a:t>
              </a:r>
              <a:endParaRPr lang="fr-FR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7" name="Connecteur droit 16"/>
            <p:cNvCxnSpPr/>
            <p:nvPr/>
          </p:nvCxnSpPr>
          <p:spPr>
            <a:xfrm>
              <a:off x="1583928" y="5147989"/>
              <a:ext cx="4392488" cy="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3312120" y="4819307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6882E"/>
                  </a:solidFill>
                </a:rPr>
                <a:t>seuil2</a:t>
              </a:r>
              <a:endParaRPr lang="fr-FR" dirty="0">
                <a:solidFill>
                  <a:srgbClr val="F6882E"/>
                </a:solidFill>
              </a:endParaRP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6264448" y="5878600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=&gt; rayon final surestimé</a:t>
            </a:r>
            <a:br>
              <a:rPr lang="fr-FR" sz="2400" dirty="0" smtClean="0"/>
            </a:br>
            <a:r>
              <a:rPr lang="fr-FR" sz="2400" dirty="0"/>
              <a:t>=&gt; </a:t>
            </a:r>
            <a:r>
              <a:rPr lang="fr-FR" sz="2400" dirty="0" smtClean="0"/>
              <a:t>Nombre de tâches faussé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483022" y="2323468"/>
            <a:ext cx="3344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>
                <a:solidFill>
                  <a:schemeClr val="accent3">
                    <a:lumMod val="75000"/>
                  </a:schemeClr>
                </a:solidFill>
              </a:rPr>
              <a:t>Seuil 1:</a:t>
            </a:r>
            <a:r>
              <a:rPr lang="fr-FR" sz="20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fr-FR" sz="20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fr-FR" sz="2000" dirty="0" smtClean="0">
                <a:solidFill>
                  <a:schemeClr val="accent3">
                    <a:lumMod val="75000"/>
                  </a:schemeClr>
                </a:solidFill>
              </a:rPr>
              <a:t>localise 1, 2 et 4</a:t>
            </a:r>
            <a:r>
              <a:rPr lang="fr-FR" sz="2000" dirty="0" smtClean="0"/>
              <a:t/>
            </a:r>
            <a:br>
              <a:rPr lang="fr-FR" sz="2000" dirty="0" smtClean="0"/>
            </a:br>
            <a:endParaRPr lang="fr-FR" sz="2000" dirty="0" smtClean="0"/>
          </a:p>
          <a:p>
            <a:r>
              <a:rPr lang="fr-FR" sz="2000" u="sng" dirty="0" smtClean="0">
                <a:solidFill>
                  <a:schemeClr val="accent6">
                    <a:lumMod val="75000"/>
                  </a:schemeClr>
                </a:solidFill>
              </a:rPr>
              <a:t>Seuil 2: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fr-FR" sz="2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</a:rPr>
              <a:t>localise toutes les gaussiennes mais confond 1 et 2 </a:t>
            </a:r>
            <a:endParaRPr lang="fr-F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47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3080" y="251280"/>
            <a:ext cx="3736985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Solutions proposées: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7466" y="1082200"/>
            <a:ext cx="9315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Interface graphique Matlab avec </a:t>
            </a:r>
            <a:r>
              <a:rPr lang="fr-FR" sz="2400" b="1" i="1" dirty="0" smtClean="0"/>
              <a:t>guide</a:t>
            </a:r>
          </a:p>
          <a:p>
            <a:endParaRPr lang="fr-FR" sz="2400" dirty="0"/>
          </a:p>
          <a:p>
            <a:endParaRPr lang="fr-F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66" y="1550822"/>
            <a:ext cx="7371158" cy="519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4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3080" y="251280"/>
            <a:ext cx="5123710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Réalisation et mise en 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œuvre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105427020"/>
              </p:ext>
            </p:extLst>
          </p:nvPr>
        </p:nvGraphicFramePr>
        <p:xfrm>
          <a:off x="863848" y="1187549"/>
          <a:ext cx="6720417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24156" y="6018165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Quelques problèmes </a:t>
            </a:r>
            <a:r>
              <a:rPr lang="fr-FR" sz="2800" dirty="0" smtClean="0"/>
              <a:t>rencontrés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5991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3080" y="251280"/>
            <a:ext cx="5123710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Réalisation et mise en 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œuvre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28" name="Picture 4" descr="H:\Professionnel\Essai\ProjetDeconvolution\CR\emploi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971525"/>
            <a:ext cx="9113574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:\Professionnel\Essai\ProjetDeconvolution\CR\emploilégen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6" y="5914741"/>
            <a:ext cx="4541838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24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3080" y="251280"/>
            <a:ext cx="5123710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Réalisation et mise en 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œuvre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800" y="1159193"/>
            <a:ext cx="9217024" cy="44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:\Professionnel\Essai\ProjetDeconvolution\CR\emploilégen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6" y="5914741"/>
            <a:ext cx="4541838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/>
          <p:cNvSpPr txBox="1"/>
          <p:nvPr/>
        </p:nvSpPr>
        <p:spPr>
          <a:xfrm>
            <a:off x="359640" y="314640"/>
            <a:ext cx="5959440" cy="5846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Etat de la valorisation et son futur</a:t>
            </a:r>
          </a:p>
        </p:txBody>
      </p:sp>
      <p:sp>
        <p:nvSpPr>
          <p:cNvPr id="3" name="ZoneTexte 4"/>
          <p:cNvSpPr txBox="1"/>
          <p:nvPr/>
        </p:nvSpPr>
        <p:spPr>
          <a:xfrm>
            <a:off x="503640" y="1115640"/>
            <a:ext cx="8569080" cy="66672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sng" strike="noStrike" kern="1200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Fonctions </a:t>
            </a:r>
            <a:r>
              <a:rPr lang="fr-FR" sz="2800" b="0" i="0" u="sng" strike="noStrike" kern="1200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Matla</a:t>
            </a:r>
            <a:r>
              <a:rPr lang="fr-FR" sz="2800" u="sng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b:</a:t>
            </a:r>
            <a:r>
              <a:rPr lang="fr-FR" sz="2800" b="0" i="0" u="sng" strike="noStrike" kern="1200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/>
            </a:r>
            <a:br>
              <a:rPr lang="fr-FR" sz="2800" b="0" i="0" u="sng" strike="noStrike" kern="1200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/>
            </a:r>
            <a:b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Traitements </a:t>
            </a:r>
            <a: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initiaux</a:t>
            </a: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/>
            </a:r>
            <a:b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</a:t>
            </a:r>
            <a:r>
              <a:rPr lang="fr-FR" sz="2800" b="0" i="0" u="none" strike="noStrike" kern="1200" spc="0" baseline="0" dirty="0" err="1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Déconvolution</a:t>
            </a:r>
            <a: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:</a:t>
            </a:r>
            <a:b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- Recherche automatique de paramètres optimaux</a:t>
            </a:r>
            <a:b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- Choix</a:t>
            </a:r>
            <a:r>
              <a:rPr lang="fr-FR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de la </a:t>
            </a:r>
            <a:r>
              <a:rPr lang="fr-FR" sz="2800" b="0" i="0" u="none" strike="noStrike" kern="1200" spc="0" dirty="0" err="1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déconvolution</a:t>
            </a:r>
            <a:r>
              <a:rPr lang="fr-FR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la plus adaptée</a:t>
            </a: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/>
            </a:r>
            <a:b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Détection et </a:t>
            </a:r>
            <a: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fit</a:t>
            </a:r>
            <a:b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-</a:t>
            </a:r>
            <a:r>
              <a:rPr lang="fr-FR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Recherche de paramètres initiaux proches</a:t>
            </a:r>
            <a:br>
              <a:rPr lang="fr-FR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- 4 algorithmes différents</a:t>
            </a: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/>
          <p:cNvSpPr txBox="1"/>
          <p:nvPr/>
        </p:nvSpPr>
        <p:spPr>
          <a:xfrm>
            <a:off x="359640" y="314640"/>
            <a:ext cx="5959440" cy="5846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Etat de la valorisation et son futur</a:t>
            </a:r>
          </a:p>
        </p:txBody>
      </p:sp>
      <p:sp>
        <p:nvSpPr>
          <p:cNvPr id="3" name="ZoneTexte 4"/>
          <p:cNvSpPr txBox="1"/>
          <p:nvPr/>
        </p:nvSpPr>
        <p:spPr>
          <a:xfrm>
            <a:off x="503640" y="1115640"/>
            <a:ext cx="8569080" cy="5790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343080" lvl="0" indent="-343080">
              <a:buSzPct val="100000"/>
              <a:buFont typeface="Arial" pitchFamily="34"/>
              <a:buChar char="•"/>
            </a:pPr>
            <a:r>
              <a:rPr lang="fr-FR" sz="2800" u="sng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Programme ergonomique</a:t>
            </a:r>
            <a:br>
              <a:rPr lang="fr-FR" sz="2800" u="sng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u="sng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/>
            </a:r>
            <a:br>
              <a:rPr lang="fr-FR" sz="2800" u="sng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Chargement et sélection des images</a:t>
            </a:r>
            <a:b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Synthèse des fonctions Matlab les plus abouties</a:t>
            </a:r>
            <a:b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Analyse et sauvegarde des résultats</a:t>
            </a:r>
            <a:b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endParaRPr lang="fr-FR" sz="2800" dirty="0"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R="0"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</a:pPr>
            <a: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Peut être compilé pour s’utiliser sans licence Matlab</a:t>
            </a: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7990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super-résolution, qu’est ce que c’est?</a:t>
            </a:r>
          </a:p>
          <a:p>
            <a:pPr lvl="1"/>
            <a:r>
              <a:rPr lang="fr-FR" dirty="0" smtClean="0"/>
              <a:t>Ensemble des techniques permettant de passer sous la limite de diffraction des microscopes</a:t>
            </a:r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smtClean="0"/>
              <a:t>Limite de diffraction:</a:t>
            </a:r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pic>
        <p:nvPicPr>
          <p:cNvPr id="4" name="Picture 2" descr="C:\Users\Paul\Documents\Projet 3A\point.bmp"/>
          <p:cNvPicPr>
            <a:picLocks noChangeAspect="1" noChangeArrowheads="1"/>
          </p:cNvPicPr>
          <p:nvPr/>
        </p:nvPicPr>
        <p:blipFill>
          <a:blip r:embed="rId2"/>
          <a:srcRect l="18035" t="7674" r="18035" b="18226"/>
          <a:stretch>
            <a:fillRect/>
          </a:stretch>
        </p:blipFill>
        <p:spPr bwMode="auto">
          <a:xfrm>
            <a:off x="1653830" y="4567310"/>
            <a:ext cx="2244317" cy="2126173"/>
          </a:xfrm>
          <a:prstGeom prst="rect">
            <a:avLst/>
          </a:prstGeom>
          <a:noFill/>
        </p:spPr>
      </p:pic>
      <p:pic>
        <p:nvPicPr>
          <p:cNvPr id="5" name="Picture 3" descr="C:\Users\Paul\Documents\Projet 3A\tache air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6622" y="4567309"/>
            <a:ext cx="2205152" cy="2133332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1968851" y="6693483"/>
            <a:ext cx="1653864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smtClean="0"/>
              <a:t>Point  source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300400" y="6693483"/>
            <a:ext cx="1653864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smtClean="0"/>
              <a:t>Tâche d’Airy</a:t>
            </a:r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>
            <a:off x="4174003" y="5354781"/>
            <a:ext cx="1496353" cy="62997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lèche courbée vers le bas 8"/>
          <p:cNvSpPr/>
          <p:nvPr/>
        </p:nvSpPr>
        <p:spPr>
          <a:xfrm rot="10800000">
            <a:off x="3622715" y="6772229"/>
            <a:ext cx="2520174" cy="551230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2"/>
          <p:cNvSpPr txBox="1"/>
          <p:nvPr/>
        </p:nvSpPr>
        <p:spPr>
          <a:xfrm>
            <a:off x="340882" y="251280"/>
            <a:ext cx="2134239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Le c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ontexte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1385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/>
          <p:cNvSpPr txBox="1"/>
          <p:nvPr/>
        </p:nvSpPr>
        <p:spPr>
          <a:xfrm>
            <a:off x="359640" y="314640"/>
            <a:ext cx="5959440" cy="5846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Etat de la valorisation et son futur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002319" y="6507360"/>
            <a:ext cx="8857080" cy="584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1" u="none" strike="noStrike" kern="1200" spc="0" baseline="0">
                <a:ln>
                  <a:noFill/>
                </a:ln>
                <a:solidFill>
                  <a:srgbClr val="E46C0A"/>
                </a:solidFill>
                <a:latin typeface="Comic Sans MS" pitchFamily="66"/>
                <a:ea typeface="Microsoft YaHei" pitchFamily="2"/>
                <a:cs typeface="Lucida Sans" pitchFamily="2"/>
              </a:rPr>
              <a:t>Démonstration du programme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6000" y="1065600"/>
            <a:ext cx="8330760" cy="531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/>
          <p:cNvSpPr txBox="1"/>
          <p:nvPr/>
        </p:nvSpPr>
        <p:spPr>
          <a:xfrm>
            <a:off x="359640" y="314640"/>
            <a:ext cx="5959440" cy="5846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Etat de la valorisation et son futur</a:t>
            </a:r>
          </a:p>
        </p:txBody>
      </p:sp>
      <p:sp>
        <p:nvSpPr>
          <p:cNvPr id="3" name="ZoneTexte 4"/>
          <p:cNvSpPr txBox="1"/>
          <p:nvPr/>
        </p:nvSpPr>
        <p:spPr>
          <a:xfrm>
            <a:off x="503640" y="1403639"/>
            <a:ext cx="8569080" cy="1384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ZoneTexte 1"/>
          <p:cNvSpPr txBox="1"/>
          <p:nvPr/>
        </p:nvSpPr>
        <p:spPr>
          <a:xfrm>
            <a:off x="503640" y="1511279"/>
            <a:ext cx="7548670" cy="465467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1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Iskoola Pota" pitchFamily="34"/>
              </a:rPr>
              <a:t>Ce qu’il reste à faire:</a:t>
            </a: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Iskoola Pota" pitchFamily="34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Détecter et résoudre deux gaussiennes proches</a:t>
            </a: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Améliorer les logs (liste des opérations)</a:t>
            </a: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Comparer les images par superposition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Iskoola Pota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1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Iskoola Pota" pitchFamily="34"/>
              </a:rPr>
              <a:t>Autres idées: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Iskoola Pota" pitchFamily="34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Implémenter un passe haut/bas</a:t>
            </a: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Se souvenir des résultats précédents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ul\Documents\Projet 3A\Microscopie super-résolution.jpg"/>
          <p:cNvPicPr>
            <a:picLocks noChangeAspect="1" noChangeArrowheads="1"/>
          </p:cNvPicPr>
          <p:nvPr/>
        </p:nvPicPr>
        <p:blipFill>
          <a:blip r:embed="rId2"/>
          <a:srcRect b="49886"/>
          <a:stretch>
            <a:fillRect/>
          </a:stretch>
        </p:blipFill>
        <p:spPr bwMode="auto">
          <a:xfrm>
            <a:off x="1732585" y="1653664"/>
            <a:ext cx="6694212" cy="2241226"/>
          </a:xfrm>
          <a:prstGeom prst="rect">
            <a:avLst/>
          </a:prstGeom>
          <a:noFill/>
        </p:spPr>
      </p:pic>
      <p:pic>
        <p:nvPicPr>
          <p:cNvPr id="1027" name="Picture 3" descr="C:\Users\Paul\Documents\Projet 3A\Microscopie super-résolution.jpg"/>
          <p:cNvPicPr>
            <a:picLocks noChangeAspect="1" noChangeArrowheads="1"/>
          </p:cNvPicPr>
          <p:nvPr/>
        </p:nvPicPr>
        <p:blipFill>
          <a:blip r:embed="rId2"/>
          <a:srcRect t="49886"/>
          <a:stretch>
            <a:fillRect/>
          </a:stretch>
        </p:blipFill>
        <p:spPr bwMode="auto">
          <a:xfrm>
            <a:off x="1732584" y="4567309"/>
            <a:ext cx="6694212" cy="2214828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3307693" y="3845200"/>
            <a:ext cx="3465239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fr-FR" dirty="0" smtClean="0"/>
              <a:t>Image limitée par diffraction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307693" y="6614736"/>
            <a:ext cx="3465239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fr-FR" dirty="0" smtClean="0"/>
              <a:t>Image super-résolue</a:t>
            </a:r>
            <a:endParaRPr lang="fr-FR" dirty="0"/>
          </a:p>
        </p:txBody>
      </p:sp>
      <p:sp>
        <p:nvSpPr>
          <p:cNvPr id="11" name="ZoneTexte 2"/>
          <p:cNvSpPr txBox="1"/>
          <p:nvPr/>
        </p:nvSpPr>
        <p:spPr>
          <a:xfrm>
            <a:off x="340882" y="251280"/>
            <a:ext cx="2134239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Le c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ontexte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930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22714" y="2913619"/>
            <a:ext cx="4095283" cy="330738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331514" y="3386102"/>
            <a:ext cx="2609429" cy="237196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microscopie </a:t>
            </a:r>
            <a:r>
              <a:rPr lang="fr-FR" dirty="0" err="1" smtClean="0"/>
              <a:t>photothermique</a:t>
            </a:r>
            <a:endParaRPr lang="fr-FR" dirty="0" smtClean="0"/>
          </a:p>
        </p:txBody>
      </p:sp>
      <p:sp>
        <p:nvSpPr>
          <p:cNvPr id="4" name="Ellipse 3"/>
          <p:cNvSpPr/>
          <p:nvPr/>
        </p:nvSpPr>
        <p:spPr>
          <a:xfrm>
            <a:off x="5276579" y="4238003"/>
            <a:ext cx="708799" cy="644295"/>
          </a:xfrm>
          <a:prstGeom prst="ellipse">
            <a:avLst/>
          </a:prstGeom>
          <a:solidFill>
            <a:srgbClr val="E8DE1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49112" y="3530212"/>
            <a:ext cx="945065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smtClean="0"/>
              <a:t>n + </a:t>
            </a:r>
            <a:r>
              <a:rPr lang="fr-FR" dirty="0" smtClean="0">
                <a:latin typeface="Symbol" pitchFamily="18" charset="2"/>
              </a:rPr>
              <a:t>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670356" y="2913619"/>
            <a:ext cx="3465239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smtClean="0"/>
              <a:t>Milieu d’indice n</a:t>
            </a:r>
            <a:endParaRPr lang="fr-FR" dirty="0"/>
          </a:p>
        </p:txBody>
      </p:sp>
      <p:sp>
        <p:nvSpPr>
          <p:cNvPr id="9" name="Flèche droite à entaille 8"/>
          <p:cNvSpPr/>
          <p:nvPr/>
        </p:nvSpPr>
        <p:spPr>
          <a:xfrm>
            <a:off x="1575073" y="4016079"/>
            <a:ext cx="2677685" cy="1023713"/>
          </a:xfrm>
          <a:prstGeom prst="notched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08764" y="3858585"/>
            <a:ext cx="2520174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smtClean="0"/>
              <a:t>Faisceau de chauffage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882801" y="4882298"/>
            <a:ext cx="4095283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err="1" smtClean="0"/>
              <a:t>Nanobille</a:t>
            </a:r>
            <a:r>
              <a:rPr lang="fr-FR" dirty="0" smtClean="0"/>
              <a:t> d’or </a:t>
            </a:r>
            <a:endParaRPr lang="fr-FR" dirty="0"/>
          </a:p>
        </p:txBody>
      </p:sp>
      <p:sp>
        <p:nvSpPr>
          <p:cNvPr id="13" name="ZoneTexte 2"/>
          <p:cNvSpPr txBox="1"/>
          <p:nvPr/>
        </p:nvSpPr>
        <p:spPr>
          <a:xfrm>
            <a:off x="340882" y="251280"/>
            <a:ext cx="2134239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Le c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ontexte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296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microscopie </a:t>
            </a:r>
            <a:r>
              <a:rPr lang="fr-FR" dirty="0" err="1" smtClean="0"/>
              <a:t>photothermique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098" name="Picture 2" descr="C:\Users\Paul\Documents\Projet 3A\Montage expérie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5074" y="2362389"/>
            <a:ext cx="6856877" cy="4227451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2598894" y="6535988"/>
            <a:ext cx="5591636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fr-FR" dirty="0" smtClean="0"/>
              <a:t>Principe du montage de détection</a:t>
            </a:r>
            <a:endParaRPr lang="fr-FR" dirty="0"/>
          </a:p>
        </p:txBody>
      </p:sp>
      <p:sp>
        <p:nvSpPr>
          <p:cNvPr id="10" name="ZoneTexte 2"/>
          <p:cNvSpPr txBox="1"/>
          <p:nvPr/>
        </p:nvSpPr>
        <p:spPr>
          <a:xfrm>
            <a:off x="340882" y="251280"/>
            <a:ext cx="2134239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Le c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ontexte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719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microscopie </a:t>
            </a:r>
            <a:r>
              <a:rPr lang="fr-FR" dirty="0" err="1" smtClean="0"/>
              <a:t>photothermique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Paul\Documents\Projet 3A\Résolution transver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8475" y="2441136"/>
            <a:ext cx="6110810" cy="418171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2362628" y="6535988"/>
            <a:ext cx="5591636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fr-FR" dirty="0" smtClean="0"/>
              <a:t>Réponse d’une nanoparticule de diamètre 10 nm</a:t>
            </a:r>
            <a:endParaRPr lang="fr-FR" dirty="0"/>
          </a:p>
        </p:txBody>
      </p:sp>
      <p:sp>
        <p:nvSpPr>
          <p:cNvPr id="8" name="ZoneTexte 2"/>
          <p:cNvSpPr txBox="1"/>
          <p:nvPr/>
        </p:nvSpPr>
        <p:spPr>
          <a:xfrm>
            <a:off x="340882" y="251280"/>
            <a:ext cx="2134239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Le c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ontexte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530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551253" y="1763925"/>
          <a:ext cx="9072563" cy="4989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sz="4800" dirty="0" smtClean="0">
                <a:latin typeface="+mj-lt"/>
              </a:rPr>
              <a:t>Objectifs</a:t>
            </a:r>
            <a:endParaRPr lang="fr-FR" sz="48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83872" y="3779838"/>
            <a:ext cx="1496353" cy="916020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sz="5300" dirty="0">
                <a:solidFill>
                  <a:schemeClr val="bg1"/>
                </a:solidFill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10707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 ce qu’une bonne </a:t>
            </a:r>
            <a:r>
              <a:rPr lang="fr-FR" dirty="0" err="1" smtClean="0"/>
              <a:t>déconvolution</a:t>
            </a:r>
            <a:r>
              <a:rPr lang="fr-FR" dirty="0" smtClean="0"/>
              <a:t>?</a:t>
            </a:r>
          </a:p>
          <a:p>
            <a:pPr lvl="1">
              <a:buNone/>
            </a:pPr>
            <a:endParaRPr lang="fr-FR" u="sng" dirty="0" smtClean="0"/>
          </a:p>
          <a:p>
            <a:pPr lvl="1">
              <a:buNone/>
            </a:pPr>
            <a:r>
              <a:rPr lang="fr-FR" u="sng" dirty="0" smtClean="0"/>
              <a:t>Critères retenu </a:t>
            </a:r>
            <a:r>
              <a:rPr lang="fr-FR" dirty="0" smtClean="0"/>
              <a:t>: </a:t>
            </a:r>
          </a:p>
          <a:p>
            <a:pPr lvl="2"/>
            <a:r>
              <a:rPr lang="fr-FR" dirty="0" smtClean="0"/>
              <a:t>Capacité à séparer deux gaussiennes voisines</a:t>
            </a:r>
          </a:p>
          <a:p>
            <a:pPr lvl="2"/>
            <a:r>
              <a:rPr lang="fr-FR" dirty="0" smtClean="0"/>
              <a:t>Résistance à un faible échantillonnage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	 </a:t>
            </a:r>
            <a:r>
              <a:rPr lang="fr-FR" sz="3100" dirty="0"/>
              <a:t> </a:t>
            </a:r>
            <a:r>
              <a:rPr lang="fr-FR" sz="3100" u="sng" dirty="0"/>
              <a:t>Tests</a:t>
            </a:r>
            <a:r>
              <a:rPr lang="fr-FR" sz="3100" dirty="0"/>
              <a:t> sur des images d’échantillonnages différents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ZoneTexte 2"/>
          <p:cNvSpPr txBox="1"/>
          <p:nvPr/>
        </p:nvSpPr>
        <p:spPr>
          <a:xfrm>
            <a:off x="340882" y="251280"/>
            <a:ext cx="6315640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Solutions proposées: </a:t>
            </a:r>
            <a:r>
              <a:rPr lang="fr-FR" sz="3200" b="1" i="0" u="none" strike="noStrike" kern="1200" spc="0" baseline="0" dirty="0" err="1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Déconvolution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349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Paul\Documents\Projet 3A\toto1102pre.bmp"/>
          <p:cNvPicPr>
            <a:picLocks noChangeAspect="1" noChangeArrowheads="1"/>
          </p:cNvPicPr>
          <p:nvPr/>
        </p:nvPicPr>
        <p:blipFill>
          <a:blip r:embed="rId2"/>
          <a:srcRect l="38295" t="28051" r="39960" b="56102"/>
          <a:stretch>
            <a:fillRect/>
          </a:stretch>
        </p:blipFill>
        <p:spPr bwMode="auto">
          <a:xfrm>
            <a:off x="2756405" y="2756125"/>
            <a:ext cx="3730374" cy="1532787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Non –retenu : </a:t>
            </a:r>
            <a:r>
              <a:rPr lang="fr-FR" dirty="0" err="1" smtClean="0"/>
              <a:t>deconvlucy</a:t>
            </a:r>
            <a:r>
              <a:rPr lang="fr-FR" dirty="0" smtClean="0"/>
              <a:t> sur </a:t>
            </a:r>
            <a:r>
              <a:rPr lang="fr-FR" dirty="0" err="1" smtClean="0"/>
              <a:t>Matlab</a:t>
            </a:r>
            <a:endParaRPr lang="fr-FR" dirty="0" smtClean="0"/>
          </a:p>
        </p:txBody>
      </p:sp>
      <p:pic>
        <p:nvPicPr>
          <p:cNvPr id="1029" name="Picture 5" descr="C:\Users\Paul\Documents\Projet 3A\toto1102.bmp"/>
          <p:cNvPicPr>
            <a:picLocks noChangeAspect="1" noChangeArrowheads="1"/>
          </p:cNvPicPr>
          <p:nvPr/>
        </p:nvPicPr>
        <p:blipFill>
          <a:blip r:embed="rId3"/>
          <a:srcRect l="38295" t="29528" r="39960" b="53150"/>
          <a:stretch>
            <a:fillRect/>
          </a:stretch>
        </p:blipFill>
        <p:spPr bwMode="auto">
          <a:xfrm>
            <a:off x="2835160" y="5512275"/>
            <a:ext cx="3640575" cy="1635057"/>
          </a:xfrm>
          <a:prstGeom prst="rect">
            <a:avLst/>
          </a:prstGeom>
          <a:noFill/>
        </p:spPr>
      </p:pic>
      <p:sp>
        <p:nvSpPr>
          <p:cNvPr id="8" name="Flèche vers le bas 7"/>
          <p:cNvSpPr/>
          <p:nvPr/>
        </p:nvSpPr>
        <p:spPr>
          <a:xfrm>
            <a:off x="4410269" y="4409815"/>
            <a:ext cx="630043" cy="9449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772932" y="3228607"/>
            <a:ext cx="2441418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smtClean="0"/>
              <a:t>Avant </a:t>
            </a:r>
            <a:r>
              <a:rPr lang="fr-FR" dirty="0" err="1" smtClean="0"/>
              <a:t>déconvolution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772932" y="6128868"/>
            <a:ext cx="2441418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smtClean="0"/>
              <a:t>Après </a:t>
            </a:r>
            <a:r>
              <a:rPr lang="fr-FR" dirty="0" err="1" smtClean="0"/>
              <a:t>déconvolution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197824" y="4724804"/>
            <a:ext cx="2441418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err="1" smtClean="0"/>
              <a:t>deconvlucy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150182" y="2913619"/>
            <a:ext cx="472533" cy="4724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3307693" y="5591022"/>
            <a:ext cx="315022" cy="3149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 rot="17793815">
            <a:off x="3365960" y="3338022"/>
            <a:ext cx="809999" cy="476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 rot="17793815">
            <a:off x="3564648" y="6037966"/>
            <a:ext cx="563466" cy="2747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622714" y="6179458"/>
            <a:ext cx="277813" cy="27778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780225" y="5943216"/>
            <a:ext cx="277813" cy="27778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16" name="ZoneTexte 2"/>
          <p:cNvSpPr txBox="1"/>
          <p:nvPr/>
        </p:nvSpPr>
        <p:spPr>
          <a:xfrm>
            <a:off x="340882" y="251280"/>
            <a:ext cx="6315640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Solutions proposées: </a:t>
            </a:r>
            <a:r>
              <a:rPr lang="fr-FR" sz="3200" b="1" i="0" u="none" strike="noStrike" kern="1200" spc="0" baseline="0" dirty="0" err="1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Déconvolution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94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330</Words>
  <Application>Microsoft Office PowerPoint</Application>
  <PresentationFormat>Personnalisé</PresentationFormat>
  <Paragraphs>115</Paragraphs>
  <Slides>22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Default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Objectifs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Mau Adrien</dc:creator>
  <cp:lastModifiedBy>Adrien</cp:lastModifiedBy>
  <cp:revision>27</cp:revision>
  <dcterms:created xsi:type="dcterms:W3CDTF">2009-04-16T11:32:32Z</dcterms:created>
  <dcterms:modified xsi:type="dcterms:W3CDTF">2017-01-17T15:35:08Z</dcterms:modified>
</cp:coreProperties>
</file>