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7" r:id="rId3"/>
    <p:sldId id="266" r:id="rId4"/>
    <p:sldId id="269" r:id="rId5"/>
    <p:sldId id="257" r:id="rId6"/>
    <p:sldId id="270" r:id="rId7"/>
    <p:sldId id="260" r:id="rId8"/>
    <p:sldId id="261" r:id="rId9"/>
    <p:sldId id="265" r:id="rId10"/>
    <p:sldId id="263" r:id="rId11"/>
    <p:sldId id="258" r:id="rId12"/>
    <p:sldId id="259" r:id="rId13"/>
    <p:sldId id="273" r:id="rId14"/>
    <p:sldId id="264"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D1CFD-0E54-45E1-8BE1-EA49ABA965D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fr-FR"/>
        </a:p>
      </dgm:t>
    </dgm:pt>
    <dgm:pt modelId="{81480359-9316-435C-BF35-23F185EFD59F}">
      <dgm:prSet/>
      <dgm:spPr/>
      <dgm:t>
        <a:bodyPr/>
        <a:lstStyle/>
        <a:p>
          <a:pPr algn="ctr"/>
          <a:r>
            <a:rPr lang="en-US" b="1" dirty="0"/>
            <a:t>The Space Shuttle Columbia Disaster </a:t>
          </a:r>
          <a:endParaRPr lang="el-GR" dirty="0"/>
        </a:p>
      </dgm:t>
    </dgm:pt>
    <dgm:pt modelId="{E5C46016-15BD-47C9-92F2-5B8B709C007B}" type="parTrans" cxnId="{691232D1-29B5-4189-8FFB-787B7DC86278}">
      <dgm:prSet/>
      <dgm:spPr/>
      <dgm:t>
        <a:bodyPr/>
        <a:lstStyle/>
        <a:p>
          <a:endParaRPr lang="fr-FR"/>
        </a:p>
      </dgm:t>
    </dgm:pt>
    <dgm:pt modelId="{2C20A3DD-ED45-4E4D-AE4C-1DCE250FCA3C}" type="sibTrans" cxnId="{691232D1-29B5-4189-8FFB-787B7DC86278}">
      <dgm:prSet/>
      <dgm:spPr/>
      <dgm:t>
        <a:bodyPr/>
        <a:lstStyle/>
        <a:p>
          <a:endParaRPr lang="fr-FR"/>
        </a:p>
      </dgm:t>
    </dgm:pt>
    <dgm:pt modelId="{3551C07F-33D3-4A4B-BD8B-7DC510672D21}" type="pres">
      <dgm:prSet presAssocID="{08FD1CFD-0E54-45E1-8BE1-EA49ABA965D2}" presName="linear" presStyleCnt="0">
        <dgm:presLayoutVars>
          <dgm:animLvl val="lvl"/>
          <dgm:resizeHandles val="exact"/>
        </dgm:presLayoutVars>
      </dgm:prSet>
      <dgm:spPr/>
    </dgm:pt>
    <dgm:pt modelId="{A22F785C-5F3F-4720-9AB0-5C7691EDCE13}" type="pres">
      <dgm:prSet presAssocID="{81480359-9316-435C-BF35-23F185EFD59F}" presName="parentText" presStyleLbl="node1" presStyleIdx="0" presStyleCnt="1">
        <dgm:presLayoutVars>
          <dgm:chMax val="0"/>
          <dgm:bulletEnabled val="1"/>
        </dgm:presLayoutVars>
      </dgm:prSet>
      <dgm:spPr/>
    </dgm:pt>
  </dgm:ptLst>
  <dgm:cxnLst>
    <dgm:cxn modelId="{691232D1-29B5-4189-8FFB-787B7DC86278}" srcId="{08FD1CFD-0E54-45E1-8BE1-EA49ABA965D2}" destId="{81480359-9316-435C-BF35-23F185EFD59F}" srcOrd="0" destOrd="0" parTransId="{E5C46016-15BD-47C9-92F2-5B8B709C007B}" sibTransId="{2C20A3DD-ED45-4E4D-AE4C-1DCE250FCA3C}"/>
    <dgm:cxn modelId="{708BF219-A832-4E59-B5F1-3D73A654EB30}" type="presOf" srcId="{81480359-9316-435C-BF35-23F185EFD59F}" destId="{A22F785C-5F3F-4720-9AB0-5C7691EDCE13}" srcOrd="0" destOrd="0" presId="urn:microsoft.com/office/officeart/2005/8/layout/vList2"/>
    <dgm:cxn modelId="{489B043F-CDFA-4B7C-AA02-7116F37E923C}" type="presOf" srcId="{08FD1CFD-0E54-45E1-8BE1-EA49ABA965D2}" destId="{3551C07F-33D3-4A4B-BD8B-7DC510672D21}" srcOrd="0" destOrd="0" presId="urn:microsoft.com/office/officeart/2005/8/layout/vList2"/>
    <dgm:cxn modelId="{B941CFBA-05D8-4A78-8E8D-3CAA4A11828D}" type="presParOf" srcId="{3551C07F-33D3-4A4B-BD8B-7DC510672D21}" destId="{A22F785C-5F3F-4720-9AB0-5C7691EDCE1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FD6550-61F1-40D6-B44B-592B0BDC5B5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fr-FR"/>
        </a:p>
      </dgm:t>
    </dgm:pt>
    <dgm:pt modelId="{3327210D-6806-48DC-BA98-1300B83E6915}">
      <dgm:prSet/>
      <dgm:spPr/>
      <dgm:t>
        <a:bodyPr/>
        <a:lstStyle/>
        <a:p>
          <a:r>
            <a:rPr lang="en-US" b="1" dirty="0"/>
            <a:t>Piper Alpha Platform disaster</a:t>
          </a:r>
          <a:endParaRPr lang="el-GR" b="1" dirty="0"/>
        </a:p>
      </dgm:t>
    </dgm:pt>
    <dgm:pt modelId="{CC3F54EA-E3F3-4D02-B6A6-65F5A9CEA50D}" type="parTrans" cxnId="{6603560D-FD0A-45F2-B478-0E40A8EDBBB7}">
      <dgm:prSet/>
      <dgm:spPr/>
      <dgm:t>
        <a:bodyPr/>
        <a:lstStyle/>
        <a:p>
          <a:endParaRPr lang="fr-FR"/>
        </a:p>
      </dgm:t>
    </dgm:pt>
    <dgm:pt modelId="{C2B6F90C-24C8-4F5E-AF3F-B8BA240A34BE}" type="sibTrans" cxnId="{6603560D-FD0A-45F2-B478-0E40A8EDBBB7}">
      <dgm:prSet/>
      <dgm:spPr/>
      <dgm:t>
        <a:bodyPr/>
        <a:lstStyle/>
        <a:p>
          <a:endParaRPr lang="fr-FR"/>
        </a:p>
      </dgm:t>
    </dgm:pt>
    <dgm:pt modelId="{C8D8E330-4BEF-495E-B28A-6BF97FB4A2CE}" type="pres">
      <dgm:prSet presAssocID="{D9FD6550-61F1-40D6-B44B-592B0BDC5B5E}" presName="linear" presStyleCnt="0">
        <dgm:presLayoutVars>
          <dgm:animLvl val="lvl"/>
          <dgm:resizeHandles val="exact"/>
        </dgm:presLayoutVars>
      </dgm:prSet>
      <dgm:spPr/>
    </dgm:pt>
    <dgm:pt modelId="{62E07F9F-4F11-41D7-88A8-2455205FFC7C}" type="pres">
      <dgm:prSet presAssocID="{3327210D-6806-48DC-BA98-1300B83E6915}" presName="parentText" presStyleLbl="node1" presStyleIdx="0" presStyleCnt="1">
        <dgm:presLayoutVars>
          <dgm:chMax val="0"/>
          <dgm:bulletEnabled val="1"/>
        </dgm:presLayoutVars>
      </dgm:prSet>
      <dgm:spPr/>
    </dgm:pt>
  </dgm:ptLst>
  <dgm:cxnLst>
    <dgm:cxn modelId="{7263D8E9-4281-4770-9205-514E41930C22}" type="presOf" srcId="{D9FD6550-61F1-40D6-B44B-592B0BDC5B5E}" destId="{C8D8E330-4BEF-495E-B28A-6BF97FB4A2CE}" srcOrd="0" destOrd="0" presId="urn:microsoft.com/office/officeart/2005/8/layout/vList2"/>
    <dgm:cxn modelId="{6603560D-FD0A-45F2-B478-0E40A8EDBBB7}" srcId="{D9FD6550-61F1-40D6-B44B-592B0BDC5B5E}" destId="{3327210D-6806-48DC-BA98-1300B83E6915}" srcOrd="0" destOrd="0" parTransId="{CC3F54EA-E3F3-4D02-B6A6-65F5A9CEA50D}" sibTransId="{C2B6F90C-24C8-4F5E-AF3F-B8BA240A34BE}"/>
    <dgm:cxn modelId="{C912807C-0E7E-45EA-9F09-26458E94CC7E}" type="presOf" srcId="{3327210D-6806-48DC-BA98-1300B83E6915}" destId="{62E07F9F-4F11-41D7-88A8-2455205FFC7C}" srcOrd="0" destOrd="0" presId="urn:microsoft.com/office/officeart/2005/8/layout/vList2"/>
    <dgm:cxn modelId="{C8513338-CE09-44FC-8B0B-F5150D1703EC}" type="presParOf" srcId="{C8D8E330-4BEF-495E-B28A-6BF97FB4A2CE}" destId="{62E07F9F-4F11-41D7-88A8-2455205FFC7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60E22E-47C4-4B88-89B1-2915B4F4908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fr-FR"/>
        </a:p>
      </dgm:t>
    </dgm:pt>
    <dgm:pt modelId="{FFA448D8-9171-442B-B996-EEC54ACF838C}">
      <dgm:prSet/>
      <dgm:spPr/>
      <dgm:t>
        <a:bodyPr/>
        <a:lstStyle/>
        <a:p>
          <a:pPr algn="ctr"/>
          <a:r>
            <a:rPr lang="en-US" b="1" dirty="0"/>
            <a:t>What ethical lessons can be drawn from these tragedies?</a:t>
          </a:r>
          <a:endParaRPr lang="el-GR" dirty="0"/>
        </a:p>
      </dgm:t>
    </dgm:pt>
    <dgm:pt modelId="{CE433179-CB79-4274-9608-0A28F2EC2908}" type="parTrans" cxnId="{3F8DB19E-F25A-4716-8382-991B009BD0F5}">
      <dgm:prSet/>
      <dgm:spPr/>
      <dgm:t>
        <a:bodyPr/>
        <a:lstStyle/>
        <a:p>
          <a:endParaRPr lang="fr-FR"/>
        </a:p>
      </dgm:t>
    </dgm:pt>
    <dgm:pt modelId="{0F8BB2DF-4A9A-4640-B1C9-72CF5F3F05CC}" type="sibTrans" cxnId="{3F8DB19E-F25A-4716-8382-991B009BD0F5}">
      <dgm:prSet/>
      <dgm:spPr/>
      <dgm:t>
        <a:bodyPr/>
        <a:lstStyle/>
        <a:p>
          <a:endParaRPr lang="fr-FR"/>
        </a:p>
      </dgm:t>
    </dgm:pt>
    <dgm:pt modelId="{F1753520-F5A2-4592-8074-646F7E4E1A1D}" type="pres">
      <dgm:prSet presAssocID="{AE60E22E-47C4-4B88-89B1-2915B4F49080}" presName="linear" presStyleCnt="0">
        <dgm:presLayoutVars>
          <dgm:animLvl val="lvl"/>
          <dgm:resizeHandles val="exact"/>
        </dgm:presLayoutVars>
      </dgm:prSet>
      <dgm:spPr/>
    </dgm:pt>
    <dgm:pt modelId="{0675E433-A9C6-4E07-B3AB-927480F0D7C1}" type="pres">
      <dgm:prSet presAssocID="{FFA448D8-9171-442B-B996-EEC54ACF838C}" presName="parentText" presStyleLbl="node1" presStyleIdx="0" presStyleCnt="1">
        <dgm:presLayoutVars>
          <dgm:chMax val="0"/>
          <dgm:bulletEnabled val="1"/>
        </dgm:presLayoutVars>
      </dgm:prSet>
      <dgm:spPr/>
    </dgm:pt>
  </dgm:ptLst>
  <dgm:cxnLst>
    <dgm:cxn modelId="{3F8DB19E-F25A-4716-8382-991B009BD0F5}" srcId="{AE60E22E-47C4-4B88-89B1-2915B4F49080}" destId="{FFA448D8-9171-442B-B996-EEC54ACF838C}" srcOrd="0" destOrd="0" parTransId="{CE433179-CB79-4274-9608-0A28F2EC2908}" sibTransId="{0F8BB2DF-4A9A-4640-B1C9-72CF5F3F05CC}"/>
    <dgm:cxn modelId="{C3B18CB5-38C2-4A1C-A8F3-E5D041C478A5}" type="presOf" srcId="{FFA448D8-9171-442B-B996-EEC54ACF838C}" destId="{0675E433-A9C6-4E07-B3AB-927480F0D7C1}" srcOrd="0" destOrd="0" presId="urn:microsoft.com/office/officeart/2005/8/layout/vList2"/>
    <dgm:cxn modelId="{4EA2CD94-D283-4E4B-A41F-EF2C8D92C0DA}" type="presOf" srcId="{AE60E22E-47C4-4B88-89B1-2915B4F49080}" destId="{F1753520-F5A2-4592-8074-646F7E4E1A1D}" srcOrd="0" destOrd="0" presId="urn:microsoft.com/office/officeart/2005/8/layout/vList2"/>
    <dgm:cxn modelId="{3E7BC4D9-774B-4EFA-BD50-2CA5FA3308CA}" type="presParOf" srcId="{F1753520-F5A2-4592-8074-646F7E4E1A1D}" destId="{0675E433-A9C6-4E07-B3AB-927480F0D7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8B2DFE-860B-4666-A83F-D44D3636B5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fr-FR"/>
        </a:p>
      </dgm:t>
    </dgm:pt>
    <dgm:pt modelId="{448B89FC-5DFB-4C8C-9640-A88AEC3014F8}">
      <dgm:prSet/>
      <dgm:spPr/>
      <dgm:t>
        <a:bodyPr/>
        <a:lstStyle/>
        <a:p>
          <a:r>
            <a:rPr lang="en-US" b="1" dirty="0"/>
            <a:t>Typical Ethical Issues that Engineers encounter</a:t>
          </a:r>
          <a:endParaRPr lang="el-GR" dirty="0"/>
        </a:p>
      </dgm:t>
    </dgm:pt>
    <dgm:pt modelId="{66FC6291-5B3E-431E-8EE1-630DCA36462C}" type="parTrans" cxnId="{3DF9C20A-CB2C-4A23-BCBC-3A82482E16FF}">
      <dgm:prSet/>
      <dgm:spPr/>
      <dgm:t>
        <a:bodyPr/>
        <a:lstStyle/>
        <a:p>
          <a:endParaRPr lang="fr-FR"/>
        </a:p>
      </dgm:t>
    </dgm:pt>
    <dgm:pt modelId="{5E102E4E-2A7C-4046-981E-7A9EFDFD9AAE}" type="sibTrans" cxnId="{3DF9C20A-CB2C-4A23-BCBC-3A82482E16FF}">
      <dgm:prSet/>
      <dgm:spPr/>
      <dgm:t>
        <a:bodyPr/>
        <a:lstStyle/>
        <a:p>
          <a:endParaRPr lang="fr-FR"/>
        </a:p>
      </dgm:t>
    </dgm:pt>
    <dgm:pt modelId="{7A665ECE-65AB-4317-A121-C4E66F422174}" type="pres">
      <dgm:prSet presAssocID="{2C8B2DFE-860B-4666-A83F-D44D3636B598}" presName="linear" presStyleCnt="0">
        <dgm:presLayoutVars>
          <dgm:animLvl val="lvl"/>
          <dgm:resizeHandles val="exact"/>
        </dgm:presLayoutVars>
      </dgm:prSet>
      <dgm:spPr/>
    </dgm:pt>
    <dgm:pt modelId="{E73F751A-0EB2-4821-ABBF-A5140C3B4E13}" type="pres">
      <dgm:prSet presAssocID="{448B89FC-5DFB-4C8C-9640-A88AEC3014F8}" presName="parentText" presStyleLbl="node1" presStyleIdx="0" presStyleCnt="1">
        <dgm:presLayoutVars>
          <dgm:chMax val="0"/>
          <dgm:bulletEnabled val="1"/>
        </dgm:presLayoutVars>
      </dgm:prSet>
      <dgm:spPr/>
    </dgm:pt>
  </dgm:ptLst>
  <dgm:cxnLst>
    <dgm:cxn modelId="{3DF9C20A-CB2C-4A23-BCBC-3A82482E16FF}" srcId="{2C8B2DFE-860B-4666-A83F-D44D3636B598}" destId="{448B89FC-5DFB-4C8C-9640-A88AEC3014F8}" srcOrd="0" destOrd="0" parTransId="{66FC6291-5B3E-431E-8EE1-630DCA36462C}" sibTransId="{5E102E4E-2A7C-4046-981E-7A9EFDFD9AAE}"/>
    <dgm:cxn modelId="{B0369A43-7CA8-48CA-BE88-9C37DE05C67C}" type="presOf" srcId="{2C8B2DFE-860B-4666-A83F-D44D3636B598}" destId="{7A665ECE-65AB-4317-A121-C4E66F422174}" srcOrd="0" destOrd="0" presId="urn:microsoft.com/office/officeart/2005/8/layout/vList2"/>
    <dgm:cxn modelId="{C06AE7DC-59D7-4B88-8186-42A92BE9E89C}" type="presOf" srcId="{448B89FC-5DFB-4C8C-9640-A88AEC3014F8}" destId="{E73F751A-0EB2-4821-ABBF-A5140C3B4E13}" srcOrd="0" destOrd="0" presId="urn:microsoft.com/office/officeart/2005/8/layout/vList2"/>
    <dgm:cxn modelId="{4C7E344D-64B9-427F-9F8F-4F557A804D1B}" type="presParOf" srcId="{7A665ECE-65AB-4317-A121-C4E66F422174}" destId="{E73F751A-0EB2-4821-ABBF-A5140C3B4E1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F785C-5F3F-4720-9AB0-5C7691EDCE13}">
      <dsp:nvSpPr>
        <dsp:cNvPr id="0" name=""/>
        <dsp:cNvSpPr/>
      </dsp:nvSpPr>
      <dsp:spPr>
        <a:xfrm>
          <a:off x="0" y="5591"/>
          <a:ext cx="9742072" cy="8634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The Space Shuttle Columbia Disaster </a:t>
          </a:r>
          <a:endParaRPr lang="el-GR" sz="3600" kern="1200" dirty="0"/>
        </a:p>
      </dsp:txBody>
      <dsp:txXfrm>
        <a:off x="42151" y="47742"/>
        <a:ext cx="9657770"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07F9F-4F11-41D7-88A8-2455205FFC7C}">
      <dsp:nvSpPr>
        <dsp:cNvPr id="0" name=""/>
        <dsp:cNvSpPr/>
      </dsp:nvSpPr>
      <dsp:spPr>
        <a:xfrm>
          <a:off x="0" y="28827"/>
          <a:ext cx="9569794" cy="12232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Piper Alpha Platform disaster</a:t>
          </a:r>
          <a:endParaRPr lang="el-GR" sz="5100" b="1" kern="1200" dirty="0"/>
        </a:p>
      </dsp:txBody>
      <dsp:txXfrm>
        <a:off x="59713" y="88540"/>
        <a:ext cx="9450368" cy="1103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5E433-A9C6-4E07-B3AB-927480F0D7C1}">
      <dsp:nvSpPr>
        <dsp:cNvPr id="0" name=""/>
        <dsp:cNvSpPr/>
      </dsp:nvSpPr>
      <dsp:spPr>
        <a:xfrm>
          <a:off x="0" y="12317"/>
          <a:ext cx="8911687" cy="10342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What ethical lessons can be drawn from these tragedies?</a:t>
          </a:r>
          <a:endParaRPr lang="el-GR" sz="2600" kern="1200" dirty="0"/>
        </a:p>
      </dsp:txBody>
      <dsp:txXfrm>
        <a:off x="50489" y="62806"/>
        <a:ext cx="8810709" cy="933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F751A-0EB2-4821-ABBF-A5140C3B4E13}">
      <dsp:nvSpPr>
        <dsp:cNvPr id="0" name=""/>
        <dsp:cNvSpPr/>
      </dsp:nvSpPr>
      <dsp:spPr>
        <a:xfrm>
          <a:off x="0" y="182935"/>
          <a:ext cx="8911687" cy="71954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Typical Ethical Issues that Engineers encounter</a:t>
          </a:r>
          <a:endParaRPr lang="el-GR" sz="3000" kern="1200" dirty="0"/>
        </a:p>
      </dsp:txBody>
      <dsp:txXfrm>
        <a:off x="35125" y="218060"/>
        <a:ext cx="8841437"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640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4EB90BD-B6CE-46B7-997F-7313B992CCDC}"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740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DB9D11F-B188-461D-B23F-39381795C052}"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2460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71890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D6E9DEC-419B-4CC5-A080-3B06BD5A8291}"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31143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D6E9DEC-419B-4CC5-A080-3B06BD5A8291}"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12414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13649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02029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6883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6663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9784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9130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5672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8598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4942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378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11/7/2016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5396967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2eTRaJGDe-8" TargetMode="External"/><Relationship Id="rId2" Type="http://schemas.openxmlformats.org/officeDocument/2006/relationships/hyperlink" Target="http://www.history.com/topics/challenger-disaster/videos/engineering-disasters---challenger" TargetMode="External"/><Relationship Id="rId1" Type="http://schemas.openxmlformats.org/officeDocument/2006/relationships/slideLayout" Target="../slideLayouts/slideLayout1.xml"/><Relationship Id="rId4" Type="http://schemas.openxmlformats.org/officeDocument/2006/relationships/hyperlink" Target="https://www.youtube.com/watch?v=pHriwdaEbm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b="1" dirty="0"/>
              <a:t>IT LAW &amp; ETHICS</a:t>
            </a:r>
            <a:endParaRPr lang="el-GR" b="1" dirty="0"/>
          </a:p>
        </p:txBody>
      </p:sp>
      <p:sp>
        <p:nvSpPr>
          <p:cNvPr id="3" name="Sous-titre 2"/>
          <p:cNvSpPr>
            <a:spLocks noGrp="1"/>
          </p:cNvSpPr>
          <p:nvPr>
            <p:ph type="subTitle" idx="1"/>
          </p:nvPr>
        </p:nvSpPr>
        <p:spPr/>
        <p:txBody>
          <a:bodyPr/>
          <a:lstStyle/>
          <a:p>
            <a:r>
              <a:rPr lang="en-US" b="1" dirty="0" err="1">
                <a:solidFill>
                  <a:schemeClr val="tx1"/>
                </a:solidFill>
              </a:rPr>
              <a:t>Eleftheria</a:t>
            </a:r>
            <a:r>
              <a:rPr lang="en-US" b="1" dirty="0">
                <a:solidFill>
                  <a:schemeClr val="tx1"/>
                </a:solidFill>
              </a:rPr>
              <a:t> </a:t>
            </a:r>
            <a:r>
              <a:rPr lang="en-US" b="1" dirty="0" err="1">
                <a:solidFill>
                  <a:schemeClr val="tx1"/>
                </a:solidFill>
              </a:rPr>
              <a:t>Tzamarou</a:t>
            </a:r>
            <a:endParaRPr lang="en-US" b="1" dirty="0">
              <a:solidFill>
                <a:schemeClr val="tx1"/>
              </a:solidFill>
            </a:endParaRPr>
          </a:p>
          <a:p>
            <a:r>
              <a:rPr lang="en-US" b="1" dirty="0">
                <a:solidFill>
                  <a:schemeClr val="tx1"/>
                </a:solidFill>
              </a:rPr>
              <a:t>Fall semester 2016-2017</a:t>
            </a:r>
            <a:endParaRPr lang="el-GR" b="1" dirty="0">
              <a:solidFill>
                <a:schemeClr val="tx1"/>
              </a:solidFill>
            </a:endParaRPr>
          </a:p>
        </p:txBody>
      </p:sp>
    </p:spTree>
    <p:extLst>
      <p:ext uri="{BB962C8B-B14F-4D97-AF65-F5344CB8AC3E}">
        <p14:creationId xmlns:p14="http://schemas.microsoft.com/office/powerpoint/2010/main" val="254858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899890"/>
          </a:xfrm>
          <a:solidFill>
            <a:srgbClr val="00B0F0"/>
          </a:solidFill>
        </p:spPr>
        <p:txBody>
          <a:bodyPr/>
          <a:lstStyle/>
          <a:p>
            <a:pPr algn="ctr"/>
            <a:r>
              <a:rPr lang="en-US" altLang="el-GR" b="1" dirty="0">
                <a:solidFill>
                  <a:schemeClr val="bg1"/>
                </a:solidFill>
                <a:latin typeface="Arial" panose="020B0604020202020204" pitchFamily="34" charset="0"/>
              </a:rPr>
              <a:t>Professional Codes of Ethics</a:t>
            </a:r>
            <a:endParaRPr lang="el-GR" dirty="0"/>
          </a:p>
        </p:txBody>
      </p:sp>
      <p:sp>
        <p:nvSpPr>
          <p:cNvPr id="3" name="Espace réservé du texte 2"/>
          <p:cNvSpPr>
            <a:spLocks noGrp="1"/>
          </p:cNvSpPr>
          <p:nvPr>
            <p:ph type="body" idx="1"/>
          </p:nvPr>
        </p:nvSpPr>
        <p:spPr>
          <a:xfrm>
            <a:off x="2589211" y="1972703"/>
            <a:ext cx="4342894" cy="439193"/>
          </a:xfrm>
          <a:solidFill>
            <a:srgbClr val="FF0000"/>
          </a:solidFill>
        </p:spPr>
        <p:txBody>
          <a:bodyPr/>
          <a:lstStyle/>
          <a:p>
            <a:pPr algn="ctr"/>
            <a:r>
              <a:rPr lang="en-US" b="1" dirty="0">
                <a:solidFill>
                  <a:schemeClr val="bg1"/>
                </a:solidFill>
              </a:rPr>
              <a:t>USA</a:t>
            </a:r>
            <a:endParaRPr lang="el-GR" b="1" dirty="0">
              <a:solidFill>
                <a:schemeClr val="bg1"/>
              </a:solidFill>
            </a:endParaRPr>
          </a:p>
        </p:txBody>
      </p:sp>
      <p:sp>
        <p:nvSpPr>
          <p:cNvPr id="4" name="Espace réservé du contenu 3"/>
          <p:cNvSpPr>
            <a:spLocks noGrp="1"/>
          </p:cNvSpPr>
          <p:nvPr>
            <p:ph sz="half" idx="2"/>
          </p:nvPr>
        </p:nvSpPr>
        <p:spPr>
          <a:xfrm>
            <a:off x="2589212" y="2411895"/>
            <a:ext cx="4342893" cy="4227443"/>
          </a:xfrm>
          <a:solidFill>
            <a:schemeClr val="bg2">
              <a:lumMod val="75000"/>
            </a:schemeClr>
          </a:solidFill>
        </p:spPr>
        <p:txBody>
          <a:bodyPr>
            <a:normAutofit lnSpcReduction="10000"/>
          </a:bodyPr>
          <a:lstStyle/>
          <a:p>
            <a:pPr>
              <a:lnSpc>
                <a:spcPct val="90000"/>
              </a:lnSpc>
            </a:pPr>
            <a:r>
              <a:rPr lang="en-US" b="1" dirty="0">
                <a:solidFill>
                  <a:schemeClr val="tx1"/>
                </a:solidFill>
                <a:latin typeface="Arial" panose="020B0604020202020204" pitchFamily="34" charset="0"/>
                <a:cs typeface="Arial" panose="020B0604020202020204" pitchFamily="34" charset="0"/>
              </a:rPr>
              <a:t>Codes of ethics have been established by various professional engineering societies and State boards, such as:</a:t>
            </a:r>
            <a:endParaRPr lang="en-US" altLang="el-GR" b="1" dirty="0">
              <a:solidFill>
                <a:schemeClr val="tx1"/>
              </a:solidFill>
              <a:latin typeface="Arial" panose="020B0604020202020204" pitchFamily="34" charset="0"/>
              <a:cs typeface="Arial" panose="020B0604020202020204" pitchFamily="34" charset="0"/>
            </a:endParaRPr>
          </a:p>
          <a:p>
            <a:pPr>
              <a:lnSpc>
                <a:spcPct val="90000"/>
              </a:lnSpc>
            </a:pPr>
            <a:r>
              <a:rPr lang="en-US" altLang="el-GR" b="1" dirty="0">
                <a:solidFill>
                  <a:schemeClr val="tx1"/>
                </a:solidFill>
                <a:latin typeface="Arial" panose="020B0604020202020204" pitchFamily="34" charset="0"/>
              </a:rPr>
              <a:t>Accreditation Board for Engineering and Technology (ABET)</a:t>
            </a:r>
          </a:p>
          <a:p>
            <a:pPr>
              <a:lnSpc>
                <a:spcPct val="90000"/>
              </a:lnSpc>
            </a:pPr>
            <a:r>
              <a:rPr lang="en-US" altLang="el-GR" b="1" dirty="0">
                <a:solidFill>
                  <a:schemeClr val="tx1"/>
                </a:solidFill>
                <a:latin typeface="Arial" panose="020B0604020202020204" pitchFamily="34" charset="0"/>
              </a:rPr>
              <a:t>National Society of Professional Engineers (NSPE)</a:t>
            </a:r>
          </a:p>
          <a:p>
            <a:pPr>
              <a:lnSpc>
                <a:spcPct val="90000"/>
              </a:lnSpc>
            </a:pPr>
            <a:r>
              <a:rPr lang="en-US" altLang="el-GR" b="1" dirty="0">
                <a:solidFill>
                  <a:schemeClr val="tx1"/>
                </a:solidFill>
                <a:latin typeface="Arial" panose="020B0604020202020204" pitchFamily="34" charset="0"/>
              </a:rPr>
              <a:t>Institute of Electrical and Electronic Engineers (IEEE)</a:t>
            </a:r>
          </a:p>
          <a:p>
            <a:pPr>
              <a:lnSpc>
                <a:spcPct val="90000"/>
              </a:lnSpc>
            </a:pPr>
            <a:r>
              <a:rPr lang="en-US" altLang="el-GR" b="1" dirty="0">
                <a:solidFill>
                  <a:schemeClr val="tx1"/>
                </a:solidFill>
                <a:latin typeface="Arial" panose="020B0604020202020204" pitchFamily="34" charset="0"/>
              </a:rPr>
              <a:t>American Society of Mechanical Engineers (ASME)</a:t>
            </a:r>
          </a:p>
          <a:p>
            <a:pPr>
              <a:lnSpc>
                <a:spcPct val="90000"/>
              </a:lnSpc>
            </a:pPr>
            <a:r>
              <a:rPr lang="en-US" altLang="el-GR" b="1" dirty="0">
                <a:solidFill>
                  <a:schemeClr val="tx1"/>
                </a:solidFill>
                <a:latin typeface="Arial" panose="020B0604020202020204" pitchFamily="34" charset="0"/>
              </a:rPr>
              <a:t>Biomedical Engineering Society (BMES)</a:t>
            </a:r>
          </a:p>
        </p:txBody>
      </p:sp>
      <p:sp>
        <p:nvSpPr>
          <p:cNvPr id="5" name="Espace réservé du texte 4"/>
          <p:cNvSpPr>
            <a:spLocks noGrp="1"/>
          </p:cNvSpPr>
          <p:nvPr>
            <p:ph type="body" sz="quarter" idx="3"/>
          </p:nvPr>
        </p:nvSpPr>
        <p:spPr>
          <a:xfrm>
            <a:off x="7166957" y="1969475"/>
            <a:ext cx="4338673" cy="442420"/>
          </a:xfrm>
          <a:solidFill>
            <a:srgbClr val="FFC000"/>
          </a:solidFill>
        </p:spPr>
        <p:txBody>
          <a:bodyPr/>
          <a:lstStyle/>
          <a:p>
            <a:pPr algn="ctr"/>
            <a:r>
              <a:rPr lang="en-US" b="1" dirty="0"/>
              <a:t>FRANCE</a:t>
            </a:r>
            <a:endParaRPr lang="el-GR" b="1" dirty="0"/>
          </a:p>
        </p:txBody>
      </p:sp>
      <p:sp>
        <p:nvSpPr>
          <p:cNvPr id="12" name="Espace réservé du contenu 11"/>
          <p:cNvSpPr>
            <a:spLocks noGrp="1"/>
          </p:cNvSpPr>
          <p:nvPr>
            <p:ph sz="quarter" idx="4"/>
          </p:nvPr>
        </p:nvSpPr>
        <p:spPr>
          <a:xfrm>
            <a:off x="7166957" y="2411895"/>
            <a:ext cx="4338674" cy="4227443"/>
          </a:xfrm>
          <a:solidFill>
            <a:schemeClr val="accent1">
              <a:lumMod val="20000"/>
              <a:lumOff val="80000"/>
            </a:schemeClr>
          </a:solidFill>
        </p:spPr>
        <p:txBody>
          <a:bodyPr>
            <a:normAutofit/>
          </a:bodyPr>
          <a:lstStyle/>
          <a:p>
            <a:r>
              <a:rPr lang="en-US" sz="2000" b="1" dirty="0"/>
              <a:t>The National Council of Engineers and Scientists of France (</a:t>
            </a:r>
            <a:r>
              <a:rPr lang="en-US" sz="2000" b="1" dirty="0" err="1"/>
              <a:t>Conseil</a:t>
            </a:r>
            <a:r>
              <a:rPr lang="en-US" sz="2000" b="1" dirty="0"/>
              <a:t> National des </a:t>
            </a:r>
            <a:r>
              <a:rPr lang="en-US" sz="2000" b="1" dirty="0" err="1"/>
              <a:t>Ingénieurs</a:t>
            </a:r>
            <a:r>
              <a:rPr lang="en-US" sz="2000" b="1" dirty="0"/>
              <a:t> et </a:t>
            </a:r>
            <a:r>
              <a:rPr lang="en-US" sz="2000" b="1" dirty="0" err="1"/>
              <a:t>Scientifiques</a:t>
            </a:r>
            <a:r>
              <a:rPr lang="en-US" sz="2000" b="1" dirty="0"/>
              <a:t> de France, CNISF), a federation of engineering and scientific associations, adopted the first French Charter for Engineering Ethics [</a:t>
            </a:r>
            <a:r>
              <a:rPr lang="en-US" sz="2000" b="1" dirty="0" err="1"/>
              <a:t>Charte</a:t>
            </a:r>
            <a:r>
              <a:rPr lang="en-US" sz="2000" b="1" dirty="0"/>
              <a:t> </a:t>
            </a:r>
            <a:r>
              <a:rPr lang="en-US" sz="2000" b="1" dirty="0" err="1"/>
              <a:t>d’Ethique</a:t>
            </a:r>
            <a:r>
              <a:rPr lang="en-US" sz="2000" b="1" dirty="0"/>
              <a:t> de </a:t>
            </a:r>
            <a:r>
              <a:rPr lang="en-US" sz="2000" b="1" dirty="0" err="1"/>
              <a:t>L’ingénieur</a:t>
            </a:r>
            <a:r>
              <a:rPr lang="en-US" sz="2000" b="1" dirty="0"/>
              <a:t>] in 1997.</a:t>
            </a:r>
            <a:endParaRPr lang="el-GR" sz="2000" b="1" dirty="0"/>
          </a:p>
        </p:txBody>
      </p:sp>
    </p:spTree>
    <p:extLst>
      <p:ext uri="{BB962C8B-B14F-4D97-AF65-F5344CB8AC3E}">
        <p14:creationId xmlns:p14="http://schemas.microsoft.com/office/powerpoint/2010/main" val="217554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2052" y="624111"/>
            <a:ext cx="9662559" cy="714360"/>
          </a:xfrm>
          <a:solidFill>
            <a:srgbClr val="00B0F0"/>
          </a:solidFill>
        </p:spPr>
        <p:txBody>
          <a:bodyPr>
            <a:normAutofit fontScale="90000"/>
          </a:bodyPr>
          <a:lstStyle/>
          <a:p>
            <a:pPr algn="ctr"/>
            <a:r>
              <a:rPr lang="en-GB" b="1" dirty="0">
                <a:solidFill>
                  <a:schemeClr val="bg1"/>
                </a:solidFill>
              </a:rPr>
              <a:t>THE ENGINEER’S CHARTER OF ETHICS IN FRANCE</a:t>
            </a:r>
            <a:br>
              <a:rPr lang="el-GR" dirty="0"/>
            </a:br>
            <a:endParaRPr lang="el-GR" dirty="0"/>
          </a:p>
        </p:txBody>
      </p:sp>
      <p:sp>
        <p:nvSpPr>
          <p:cNvPr id="4" name="Espace réservé du contenu 3"/>
          <p:cNvSpPr>
            <a:spLocks noGrp="1"/>
          </p:cNvSpPr>
          <p:nvPr>
            <p:ph sz="half" idx="2"/>
          </p:nvPr>
        </p:nvSpPr>
        <p:spPr>
          <a:xfrm>
            <a:off x="1842052" y="1484243"/>
            <a:ext cx="5090053" cy="5373757"/>
          </a:xfrm>
          <a:solidFill>
            <a:schemeClr val="accent2">
              <a:lumMod val="20000"/>
              <a:lumOff val="80000"/>
            </a:schemeClr>
          </a:solidFill>
        </p:spPr>
        <p:txBody>
          <a:bodyPr>
            <a:normAutofit/>
          </a:bodyPr>
          <a:lstStyle/>
          <a:p>
            <a:r>
              <a:rPr lang="en-GB" b="1" dirty="0">
                <a:solidFill>
                  <a:srgbClr val="FF0000"/>
                </a:solidFill>
              </a:rPr>
              <a:t>The engineer in Society </a:t>
            </a:r>
            <a:endParaRPr lang="el-GR" dirty="0">
              <a:solidFill>
                <a:srgbClr val="FF0000"/>
              </a:solidFill>
            </a:endParaRPr>
          </a:p>
          <a:p>
            <a:pPr lvl="0"/>
            <a:r>
              <a:rPr lang="en-GB" b="1" dirty="0">
                <a:solidFill>
                  <a:schemeClr val="tx1"/>
                </a:solidFill>
              </a:rPr>
              <a:t>The engineer is a responsible citizen connecting science, technology, and the human community; he is involved in civic actions aiming at the common good.</a:t>
            </a:r>
            <a:endParaRPr lang="el-GR" b="1" dirty="0">
              <a:solidFill>
                <a:schemeClr val="tx1"/>
              </a:solidFill>
            </a:endParaRPr>
          </a:p>
          <a:p>
            <a:pPr lvl="0"/>
            <a:r>
              <a:rPr lang="en-GB" b="1" dirty="0">
                <a:solidFill>
                  <a:schemeClr val="tx1"/>
                </a:solidFill>
              </a:rPr>
              <a:t>The engineer diffuses his knowledge and transmits his experience in the service of society.</a:t>
            </a:r>
            <a:endParaRPr lang="el-GR" b="1" dirty="0">
              <a:solidFill>
                <a:schemeClr val="tx1"/>
              </a:solidFill>
            </a:endParaRPr>
          </a:p>
          <a:p>
            <a:pPr lvl="0"/>
            <a:r>
              <a:rPr lang="en-GB" b="1" dirty="0">
                <a:solidFill>
                  <a:schemeClr val="tx1"/>
                </a:solidFill>
              </a:rPr>
              <a:t>The engineer is aware - and makes others aware - of the impact of technological achievements on the environment.</a:t>
            </a:r>
            <a:endParaRPr lang="el-GR" b="1" dirty="0">
              <a:solidFill>
                <a:schemeClr val="tx1"/>
              </a:solidFill>
            </a:endParaRPr>
          </a:p>
          <a:p>
            <a:pPr lvl="0"/>
            <a:r>
              <a:rPr lang="en-GB" b="1" dirty="0">
                <a:solidFill>
                  <a:schemeClr val="tx1"/>
                </a:solidFill>
              </a:rPr>
              <a:t>The engineer’s approach is based on “sustainable development” principles.</a:t>
            </a:r>
            <a:endParaRPr lang="el-GR" b="1" dirty="0">
              <a:solidFill>
                <a:schemeClr val="tx1"/>
              </a:solidFill>
            </a:endParaRPr>
          </a:p>
          <a:p>
            <a:endParaRPr lang="el-GR" dirty="0"/>
          </a:p>
        </p:txBody>
      </p:sp>
      <p:sp>
        <p:nvSpPr>
          <p:cNvPr id="6" name="Espace réservé du contenu 5"/>
          <p:cNvSpPr>
            <a:spLocks noGrp="1"/>
          </p:cNvSpPr>
          <p:nvPr>
            <p:ph sz="quarter" idx="4"/>
          </p:nvPr>
        </p:nvSpPr>
        <p:spPr>
          <a:xfrm>
            <a:off x="7166957" y="1484243"/>
            <a:ext cx="4826260" cy="5274366"/>
          </a:xfrm>
          <a:solidFill>
            <a:schemeClr val="accent1">
              <a:lumMod val="20000"/>
              <a:lumOff val="80000"/>
            </a:schemeClr>
          </a:solidFill>
        </p:spPr>
        <p:txBody>
          <a:bodyPr>
            <a:normAutofit/>
          </a:bodyPr>
          <a:lstStyle/>
          <a:p>
            <a:r>
              <a:rPr lang="en-GB" b="1" dirty="0">
                <a:solidFill>
                  <a:srgbClr val="FF0000"/>
                </a:solidFill>
              </a:rPr>
              <a:t>The </a:t>
            </a:r>
            <a:r>
              <a:rPr lang="en-US" b="1" dirty="0">
                <a:solidFill>
                  <a:srgbClr val="FF0000"/>
                </a:solidFill>
              </a:rPr>
              <a:t>e</a:t>
            </a:r>
            <a:r>
              <a:rPr lang="en-GB" b="1" dirty="0" err="1">
                <a:solidFill>
                  <a:srgbClr val="FF0000"/>
                </a:solidFill>
              </a:rPr>
              <a:t>ngineer</a:t>
            </a:r>
            <a:r>
              <a:rPr lang="en-GB" b="1" dirty="0">
                <a:solidFill>
                  <a:srgbClr val="FF0000"/>
                </a:solidFill>
              </a:rPr>
              <a:t> and his competences </a:t>
            </a:r>
            <a:endParaRPr lang="el-GR" dirty="0">
              <a:solidFill>
                <a:srgbClr val="FF0000"/>
              </a:solidFill>
            </a:endParaRPr>
          </a:p>
          <a:p>
            <a:pPr lvl="0"/>
            <a:r>
              <a:rPr lang="en-GB" b="1" dirty="0">
                <a:solidFill>
                  <a:srgbClr val="0070C0"/>
                </a:solidFill>
              </a:rPr>
              <a:t>The engineer is a source of innovation and an engine of progress.</a:t>
            </a:r>
            <a:endParaRPr lang="el-GR" b="1" dirty="0">
              <a:solidFill>
                <a:srgbClr val="0070C0"/>
              </a:solidFill>
            </a:endParaRPr>
          </a:p>
          <a:p>
            <a:pPr lvl="0"/>
            <a:r>
              <a:rPr lang="en-GB" b="1" dirty="0">
                <a:solidFill>
                  <a:srgbClr val="0070C0"/>
                </a:solidFill>
              </a:rPr>
              <a:t>The engineer is objective and methodical in his approach and judgements. He endeavours to explain the foundations of his decisions.</a:t>
            </a:r>
            <a:endParaRPr lang="el-GR" b="1" dirty="0">
              <a:solidFill>
                <a:srgbClr val="0070C0"/>
              </a:solidFill>
            </a:endParaRPr>
          </a:p>
          <a:p>
            <a:pPr lvl="0"/>
            <a:r>
              <a:rPr lang="en-GB" b="1" dirty="0">
                <a:solidFill>
                  <a:srgbClr val="0070C0"/>
                </a:solidFill>
              </a:rPr>
              <a:t>The engineer regularly updates his knowledge and his competences according to the evolution of science and technology.</a:t>
            </a:r>
            <a:endParaRPr lang="el-GR" b="1" dirty="0">
              <a:solidFill>
                <a:srgbClr val="0070C0"/>
              </a:solidFill>
            </a:endParaRPr>
          </a:p>
          <a:p>
            <a:pPr lvl="0"/>
            <a:r>
              <a:rPr lang="en-GB" b="1" dirty="0">
                <a:solidFill>
                  <a:srgbClr val="0070C0"/>
                </a:solidFill>
              </a:rPr>
              <a:t>The engineer listens to his partners and is open to other disciplines.</a:t>
            </a:r>
            <a:endParaRPr lang="el-GR" b="1" dirty="0">
              <a:solidFill>
                <a:srgbClr val="0070C0"/>
              </a:solidFill>
            </a:endParaRPr>
          </a:p>
          <a:p>
            <a:r>
              <a:rPr lang="en-GB" b="1" dirty="0">
                <a:solidFill>
                  <a:srgbClr val="0070C0"/>
                </a:solidFill>
              </a:rPr>
              <a:t>The engineer knows how to acknowledge his mistakes, takes them into account and learns from them.</a:t>
            </a:r>
            <a:endParaRPr lang="el-GR" b="1" dirty="0">
              <a:solidFill>
                <a:srgbClr val="0070C0"/>
              </a:solidFill>
            </a:endParaRPr>
          </a:p>
          <a:p>
            <a:pPr lvl="0"/>
            <a:endParaRPr lang="el-GR" dirty="0"/>
          </a:p>
          <a:p>
            <a:endParaRPr lang="el-GR" dirty="0"/>
          </a:p>
        </p:txBody>
      </p:sp>
    </p:spTree>
    <p:extLst>
      <p:ext uri="{BB962C8B-B14F-4D97-AF65-F5344CB8AC3E}">
        <p14:creationId xmlns:p14="http://schemas.microsoft.com/office/powerpoint/2010/main" val="47365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304800"/>
            <a:ext cx="8911687" cy="530087"/>
          </a:xfrm>
          <a:solidFill>
            <a:schemeClr val="accent2"/>
          </a:solidFill>
        </p:spPr>
        <p:txBody>
          <a:bodyPr>
            <a:normAutofit fontScale="90000"/>
          </a:bodyPr>
          <a:lstStyle/>
          <a:p>
            <a:pPr algn="ctr"/>
            <a:r>
              <a:rPr lang="en-GB" b="1" dirty="0">
                <a:solidFill>
                  <a:schemeClr val="bg1"/>
                </a:solidFill>
              </a:rPr>
              <a:t>THE ENGINEER’S CHARTER OF ETHICS</a:t>
            </a:r>
            <a:endParaRPr lang="el-GR" dirty="0">
              <a:solidFill>
                <a:schemeClr val="bg1"/>
              </a:solidFill>
            </a:endParaRPr>
          </a:p>
        </p:txBody>
      </p:sp>
      <p:sp>
        <p:nvSpPr>
          <p:cNvPr id="4" name="Espace réservé du contenu 3"/>
          <p:cNvSpPr>
            <a:spLocks noGrp="1"/>
          </p:cNvSpPr>
          <p:nvPr>
            <p:ph sz="half" idx="2"/>
          </p:nvPr>
        </p:nvSpPr>
        <p:spPr>
          <a:xfrm>
            <a:off x="2213114" y="954157"/>
            <a:ext cx="4718992" cy="5903843"/>
          </a:xfrm>
          <a:solidFill>
            <a:schemeClr val="accent2">
              <a:lumMod val="20000"/>
              <a:lumOff val="80000"/>
            </a:schemeClr>
          </a:solidFill>
        </p:spPr>
        <p:txBody>
          <a:bodyPr>
            <a:normAutofit lnSpcReduction="10000"/>
          </a:bodyPr>
          <a:lstStyle/>
          <a:p>
            <a:r>
              <a:rPr lang="en-GB" b="1" dirty="0">
                <a:solidFill>
                  <a:srgbClr val="FF0000"/>
                </a:solidFill>
              </a:rPr>
              <a:t>The </a:t>
            </a:r>
            <a:r>
              <a:rPr lang="en-US" b="1" dirty="0">
                <a:solidFill>
                  <a:srgbClr val="FF0000"/>
                </a:solidFill>
              </a:rPr>
              <a:t>e</a:t>
            </a:r>
            <a:r>
              <a:rPr lang="en-GB" b="1" dirty="0" err="1">
                <a:solidFill>
                  <a:srgbClr val="FF0000"/>
                </a:solidFill>
              </a:rPr>
              <a:t>ngineer</a:t>
            </a:r>
            <a:r>
              <a:rPr lang="en-GB" b="1" dirty="0">
                <a:solidFill>
                  <a:srgbClr val="FF0000"/>
                </a:solidFill>
              </a:rPr>
              <a:t> and his occupation</a:t>
            </a:r>
            <a:r>
              <a:rPr lang="en-GB" b="1" dirty="0"/>
              <a:t> </a:t>
            </a:r>
            <a:endParaRPr lang="el-GR" dirty="0"/>
          </a:p>
          <a:p>
            <a:pPr lvl="0"/>
            <a:r>
              <a:rPr lang="en-GB" b="1" dirty="0">
                <a:solidFill>
                  <a:srgbClr val="0070C0"/>
                </a:solidFill>
              </a:rPr>
              <a:t>The engineer uses his competences fully, while being aware of their limits.</a:t>
            </a:r>
            <a:endParaRPr lang="el-GR" b="1" dirty="0">
              <a:solidFill>
                <a:srgbClr val="0070C0"/>
              </a:solidFill>
            </a:endParaRPr>
          </a:p>
          <a:p>
            <a:pPr lvl="0"/>
            <a:r>
              <a:rPr lang="en-GB" b="1" dirty="0">
                <a:solidFill>
                  <a:srgbClr val="0070C0"/>
                </a:solidFill>
              </a:rPr>
              <a:t>The engineer loyally respects the culture and values of the company he works for, as well as those of his partners and clients. He cannot perform acts contrary to his professional conscience. If need be, he draws conclusions from the incompatibilities that may arise. </a:t>
            </a:r>
            <a:endParaRPr lang="el-GR" b="1" dirty="0">
              <a:solidFill>
                <a:srgbClr val="0070C0"/>
              </a:solidFill>
            </a:endParaRPr>
          </a:p>
          <a:p>
            <a:pPr lvl="0"/>
            <a:r>
              <a:rPr lang="en-GB" b="1" dirty="0">
                <a:solidFill>
                  <a:srgbClr val="0070C0"/>
                </a:solidFill>
              </a:rPr>
              <a:t>The engineer respects the opinions of his professional partners. He is open-minded and available in the confrontations that may follow.</a:t>
            </a:r>
            <a:endParaRPr lang="el-GR" b="1" dirty="0">
              <a:solidFill>
                <a:srgbClr val="0070C0"/>
              </a:solidFill>
            </a:endParaRPr>
          </a:p>
          <a:p>
            <a:pPr lvl="0"/>
            <a:r>
              <a:rPr lang="en-GB" b="1" dirty="0">
                <a:solidFill>
                  <a:srgbClr val="0070C0"/>
                </a:solidFill>
              </a:rPr>
              <a:t>The engineer acts loyally and equitably with his collaborators, without the slightest discrimination. He incites them to develop their competences and helps them to find fulfilment in their jobs.</a:t>
            </a:r>
            <a:endParaRPr lang="el-GR" b="1" dirty="0">
              <a:solidFill>
                <a:srgbClr val="0070C0"/>
              </a:solidFill>
            </a:endParaRPr>
          </a:p>
          <a:p>
            <a:endParaRPr lang="el-GR" dirty="0"/>
          </a:p>
        </p:txBody>
      </p:sp>
      <p:sp>
        <p:nvSpPr>
          <p:cNvPr id="6" name="Espace réservé du contenu 5"/>
          <p:cNvSpPr>
            <a:spLocks noGrp="1"/>
          </p:cNvSpPr>
          <p:nvPr>
            <p:ph sz="quarter" idx="4"/>
          </p:nvPr>
        </p:nvSpPr>
        <p:spPr>
          <a:xfrm>
            <a:off x="6932106" y="954157"/>
            <a:ext cx="5100867" cy="5903844"/>
          </a:xfrm>
          <a:solidFill>
            <a:schemeClr val="accent1">
              <a:lumMod val="20000"/>
              <a:lumOff val="80000"/>
            </a:schemeClr>
          </a:solidFill>
        </p:spPr>
        <p:txBody>
          <a:bodyPr>
            <a:noAutofit/>
          </a:bodyPr>
          <a:lstStyle/>
          <a:p>
            <a:r>
              <a:rPr lang="en-GB" sz="1500" b="1" dirty="0">
                <a:solidFill>
                  <a:srgbClr val="FF0000"/>
                </a:solidFill>
              </a:rPr>
              <a:t>The engineer and his missions</a:t>
            </a:r>
            <a:endParaRPr lang="el-GR" sz="1500" dirty="0">
              <a:solidFill>
                <a:srgbClr val="FF0000"/>
              </a:solidFill>
            </a:endParaRPr>
          </a:p>
          <a:p>
            <a:pPr lvl="0"/>
            <a:r>
              <a:rPr lang="en-GB" sz="1500" b="1" dirty="0">
                <a:solidFill>
                  <a:schemeClr val="tx1"/>
                </a:solidFill>
              </a:rPr>
              <a:t>The engineer aims at achieving the optimum result by using at best the means at his disposal and by integrating the human, economic, financial, social and environmental dimensions of his missions.</a:t>
            </a:r>
            <a:endParaRPr lang="el-GR" sz="1500" b="1" dirty="0">
              <a:solidFill>
                <a:schemeClr val="tx1"/>
              </a:solidFill>
            </a:endParaRPr>
          </a:p>
          <a:p>
            <a:pPr lvl="0"/>
            <a:r>
              <a:rPr lang="en-GB" sz="1500" b="1" dirty="0">
                <a:solidFill>
                  <a:schemeClr val="tx1"/>
                </a:solidFill>
              </a:rPr>
              <a:t>The engineer takes into account all the constraints imposed by his missions and particularly respects those related to health, security and the environment.</a:t>
            </a:r>
            <a:endParaRPr lang="el-GR" sz="1500" b="1" dirty="0">
              <a:solidFill>
                <a:schemeClr val="tx1"/>
              </a:solidFill>
            </a:endParaRPr>
          </a:p>
          <a:p>
            <a:pPr lvl="0"/>
            <a:r>
              <a:rPr lang="en-GB" sz="1500" b="1" dirty="0">
                <a:solidFill>
                  <a:schemeClr val="tx1"/>
                </a:solidFill>
              </a:rPr>
              <a:t>The engineer integrates in his analyses and decisions all the legitimate interests he is in charge of, as well as the consequences of all kinds on people and goods. He anticipates risks and hazards. He endeavours to take advantage of them and to eliminate their negative effects.</a:t>
            </a:r>
            <a:endParaRPr lang="el-GR" sz="1500" b="1" dirty="0">
              <a:solidFill>
                <a:schemeClr val="tx1"/>
              </a:solidFill>
            </a:endParaRPr>
          </a:p>
          <a:p>
            <a:pPr lvl="0"/>
            <a:r>
              <a:rPr lang="en-GB" sz="1500" b="1" dirty="0">
                <a:solidFill>
                  <a:schemeClr val="tx1"/>
                </a:solidFill>
              </a:rPr>
              <a:t>The engineer is rigorous in every analysis, method of treatment, decision and choice of a solution.</a:t>
            </a:r>
            <a:endParaRPr lang="el-GR" sz="1500" b="1" dirty="0">
              <a:solidFill>
                <a:schemeClr val="tx1"/>
              </a:solidFill>
            </a:endParaRPr>
          </a:p>
          <a:p>
            <a:r>
              <a:rPr lang="en-GB" sz="1500" b="1" dirty="0">
                <a:solidFill>
                  <a:schemeClr val="tx1"/>
                </a:solidFill>
              </a:rPr>
              <a:t>The engineer, when faced with an unexpected situation, immediately takes the initiatives necessary to cope with it and informs the people concerned appropriately. </a:t>
            </a:r>
            <a:endParaRPr lang="el-GR" sz="1500" b="1" dirty="0">
              <a:solidFill>
                <a:schemeClr val="tx1"/>
              </a:solidFill>
            </a:endParaRPr>
          </a:p>
        </p:txBody>
      </p:sp>
    </p:spTree>
    <p:extLst>
      <p:ext uri="{BB962C8B-B14F-4D97-AF65-F5344CB8AC3E}">
        <p14:creationId xmlns:p14="http://schemas.microsoft.com/office/powerpoint/2010/main" val="81659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2717281861"/>
              </p:ext>
            </p:extLst>
          </p:nvPr>
        </p:nvGraphicFramePr>
        <p:xfrm>
          <a:off x="2592924" y="624110"/>
          <a:ext cx="8911687" cy="1085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contenu 3"/>
          <p:cNvSpPr>
            <a:spLocks noGrp="1"/>
          </p:cNvSpPr>
          <p:nvPr>
            <p:ph sz="half" idx="2"/>
          </p:nvPr>
        </p:nvSpPr>
        <p:spPr>
          <a:xfrm>
            <a:off x="2589212" y="1709531"/>
            <a:ext cx="8915399" cy="5148470"/>
          </a:xfrm>
          <a:solidFill>
            <a:schemeClr val="accent2">
              <a:lumMod val="20000"/>
              <a:lumOff val="80000"/>
            </a:schemeClr>
          </a:solidFill>
        </p:spPr>
        <p:txBody>
          <a:bodyPr>
            <a:normAutofit/>
          </a:bodyPr>
          <a:lstStyle/>
          <a:p>
            <a:r>
              <a:rPr lang="en-US" altLang="el-GR" sz="2000" b="1" dirty="0"/>
              <a:t>Safety</a:t>
            </a:r>
          </a:p>
          <a:p>
            <a:r>
              <a:rPr lang="en-US" altLang="el-GR" sz="2000" b="1" dirty="0"/>
              <a:t>Acceptable risk</a:t>
            </a:r>
          </a:p>
          <a:p>
            <a:r>
              <a:rPr lang="en-US" altLang="el-GR" sz="2000" b="1" dirty="0"/>
              <a:t>Compliance</a:t>
            </a:r>
          </a:p>
          <a:p>
            <a:r>
              <a:rPr lang="en-US" altLang="el-GR" sz="2000" b="1" dirty="0"/>
              <a:t>Confidentiality</a:t>
            </a:r>
          </a:p>
          <a:p>
            <a:r>
              <a:rPr lang="en-US" altLang="el-GR" sz="2000" b="1" dirty="0"/>
              <a:t>Environmental health</a:t>
            </a:r>
          </a:p>
          <a:p>
            <a:r>
              <a:rPr lang="en-US" altLang="el-GR" sz="2000" b="1" dirty="0"/>
              <a:t>Data integrity</a:t>
            </a:r>
          </a:p>
          <a:p>
            <a:r>
              <a:rPr lang="en-US" altLang="el-GR" sz="2000" b="1" dirty="0"/>
              <a:t>Conflict of interest</a:t>
            </a:r>
          </a:p>
          <a:p>
            <a:r>
              <a:rPr lang="en-US" altLang="el-GR" sz="2000" b="1" dirty="0"/>
              <a:t>Honesty/Dishonesty</a:t>
            </a:r>
          </a:p>
          <a:p>
            <a:r>
              <a:rPr lang="en-US" altLang="el-GR" sz="2000" b="1" dirty="0"/>
              <a:t>Societal impact</a:t>
            </a:r>
          </a:p>
          <a:p>
            <a:r>
              <a:rPr lang="en-US" altLang="el-GR" sz="2000" b="1" dirty="0"/>
              <a:t>Fairness</a:t>
            </a:r>
          </a:p>
          <a:p>
            <a:r>
              <a:rPr lang="en-US" altLang="el-GR" sz="2000" b="1" dirty="0"/>
              <a:t>Accounting for uncertainty, etc.</a:t>
            </a:r>
          </a:p>
          <a:p>
            <a:endParaRPr lang="el-GR" dirty="0"/>
          </a:p>
        </p:txBody>
      </p:sp>
    </p:spTree>
    <p:extLst>
      <p:ext uri="{BB962C8B-B14F-4D97-AF65-F5344CB8AC3E}">
        <p14:creationId xmlns:p14="http://schemas.microsoft.com/office/powerpoint/2010/main" val="61096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966151"/>
          </a:xfrm>
          <a:solidFill>
            <a:srgbClr val="00B0F0"/>
          </a:solidFill>
        </p:spPr>
        <p:txBody>
          <a:bodyPr/>
          <a:lstStyle/>
          <a:p>
            <a:pPr algn="ctr"/>
            <a:r>
              <a:rPr lang="en-US" altLang="el-GR" b="1" dirty="0">
                <a:solidFill>
                  <a:schemeClr val="bg1"/>
                </a:solidFill>
                <a:latin typeface="Arial" panose="020B0604020202020204" pitchFamily="34" charset="0"/>
              </a:rPr>
              <a:t>Sustainable Development</a:t>
            </a:r>
            <a:endParaRPr lang="el-GR" dirty="0">
              <a:solidFill>
                <a:schemeClr val="bg1"/>
              </a:solidFill>
            </a:endParaRPr>
          </a:p>
        </p:txBody>
      </p:sp>
      <p:sp>
        <p:nvSpPr>
          <p:cNvPr id="4" name="Espace réservé du contenu 3"/>
          <p:cNvSpPr>
            <a:spLocks noGrp="1"/>
          </p:cNvSpPr>
          <p:nvPr>
            <p:ph sz="half" idx="2"/>
          </p:nvPr>
        </p:nvSpPr>
        <p:spPr>
          <a:xfrm>
            <a:off x="2589212" y="1934817"/>
            <a:ext cx="8516110" cy="4923183"/>
          </a:xfrm>
        </p:spPr>
        <p:txBody>
          <a:bodyPr>
            <a:normAutofit/>
          </a:bodyPr>
          <a:lstStyle/>
          <a:p>
            <a:r>
              <a:rPr lang="en-US" altLang="el-GR" sz="2400" b="1" dirty="0">
                <a:solidFill>
                  <a:schemeClr val="tx1"/>
                </a:solidFill>
              </a:rPr>
              <a:t>The guiding principle of sustainable development is development that meets the needs of the present without compromising the ability of future generations to meet their own needs.  Sustainable development recognizes the interdependence of environmental, social and economic systems and promotes equality and justice through people empowerment and a sense of global citizenship. Whilst we cannot be sure what the future may bring, a preferable future is a more sustainable one.</a:t>
            </a:r>
          </a:p>
          <a:p>
            <a:endParaRPr lang="el-GR" dirty="0"/>
          </a:p>
        </p:txBody>
      </p:sp>
    </p:spTree>
    <p:extLst>
      <p:ext uri="{BB962C8B-B14F-4D97-AF65-F5344CB8AC3E}">
        <p14:creationId xmlns:p14="http://schemas.microsoft.com/office/powerpoint/2010/main" val="125170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793873"/>
          </a:xfrm>
        </p:spPr>
        <p:style>
          <a:lnRef idx="1">
            <a:schemeClr val="accent2"/>
          </a:lnRef>
          <a:fillRef idx="3">
            <a:schemeClr val="accent2"/>
          </a:fillRef>
          <a:effectRef idx="2">
            <a:schemeClr val="accent2"/>
          </a:effectRef>
          <a:fontRef idx="minor">
            <a:schemeClr val="lt1"/>
          </a:fontRef>
        </p:style>
        <p:txBody>
          <a:bodyPr/>
          <a:lstStyle/>
          <a:p>
            <a:pPr algn="ctr"/>
            <a:r>
              <a:rPr lang="en-US" b="1" dirty="0"/>
              <a:t>Legal versus ethical responsibility</a:t>
            </a:r>
            <a:endParaRPr lang="el-GR" b="1" dirty="0"/>
          </a:p>
        </p:txBody>
      </p:sp>
      <p:sp>
        <p:nvSpPr>
          <p:cNvPr id="4" name="Espace réservé du contenu 3"/>
          <p:cNvSpPr>
            <a:spLocks noGrp="1"/>
          </p:cNvSpPr>
          <p:nvPr>
            <p:ph sz="half" idx="2"/>
          </p:nvPr>
        </p:nvSpPr>
        <p:spPr>
          <a:xfrm>
            <a:off x="2589212" y="1696278"/>
            <a:ext cx="9602788" cy="5009322"/>
          </a:xfrm>
        </p:spPr>
        <p:txBody>
          <a:bodyPr>
            <a:normAutofit fontScale="92500" lnSpcReduction="10000"/>
          </a:bodyPr>
          <a:lstStyle/>
          <a:p>
            <a:r>
              <a:rPr lang="en-US" altLang="el-GR" sz="2400" b="1" dirty="0">
                <a:solidFill>
                  <a:schemeClr val="tx1"/>
                </a:solidFill>
              </a:rPr>
              <a:t>Ethical rules do not have the force of law. The sanctions against unethical behavior are much less formal. Unethical behavior may lead to the loss of an individual’s reputation for professional conduct or the loss of a professional engineering license. </a:t>
            </a:r>
          </a:p>
          <a:p>
            <a:r>
              <a:rPr lang="en-US" altLang="el-GR" sz="2400" dirty="0"/>
              <a:t> </a:t>
            </a:r>
            <a:r>
              <a:rPr lang="en-US" sz="2400" b="1" dirty="0">
                <a:solidFill>
                  <a:schemeClr val="tx1"/>
                </a:solidFill>
              </a:rPr>
              <a:t>Legal responsibility is established in an official and well-regulated procedure in court. It requires a verdict by a judge or a jury and the liability conditions must be proven to apply in a formal juridical sense.</a:t>
            </a:r>
          </a:p>
          <a:p>
            <a:r>
              <a:rPr lang="en-US" sz="2400" b="1" dirty="0">
                <a:solidFill>
                  <a:schemeClr val="tx1"/>
                </a:solidFill>
              </a:rPr>
              <a:t>Legal responsibility usually implies the obligation to pay a fine or repay damages, while this is not usually the implication of ethical responsibility.</a:t>
            </a:r>
          </a:p>
          <a:p>
            <a:r>
              <a:rPr lang="en-US" sz="2400" b="1" dirty="0">
                <a:solidFill>
                  <a:schemeClr val="tx1"/>
                </a:solidFill>
              </a:rPr>
              <a:t>Legal responsibility applies always after the fact, while ethical responsibility is relevant both after the fact (backward-looking) as well as before something undesirable has occurred (forward-looking).</a:t>
            </a:r>
          </a:p>
          <a:p>
            <a:endParaRPr lang="el-GR" dirty="0"/>
          </a:p>
        </p:txBody>
      </p:sp>
    </p:spTree>
    <p:extLst>
      <p:ext uri="{BB962C8B-B14F-4D97-AF65-F5344CB8AC3E}">
        <p14:creationId xmlns:p14="http://schemas.microsoft.com/office/powerpoint/2010/main" val="890821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767368"/>
          </a:xfrm>
        </p:spPr>
        <p:style>
          <a:lnRef idx="1">
            <a:schemeClr val="accent2"/>
          </a:lnRef>
          <a:fillRef idx="3">
            <a:schemeClr val="accent2"/>
          </a:fillRef>
          <a:effectRef idx="2">
            <a:schemeClr val="accent2"/>
          </a:effectRef>
          <a:fontRef idx="minor">
            <a:schemeClr val="lt1"/>
          </a:fontRef>
        </p:style>
        <p:txBody>
          <a:bodyPr/>
          <a:lstStyle/>
          <a:p>
            <a:pPr algn="ctr"/>
            <a:r>
              <a:rPr lang="en-US" b="1" dirty="0"/>
              <a:t>Whistleblowing</a:t>
            </a:r>
            <a:endParaRPr lang="el-GR" dirty="0"/>
          </a:p>
        </p:txBody>
      </p:sp>
      <p:sp>
        <p:nvSpPr>
          <p:cNvPr id="4" name="Espace réservé du contenu 3"/>
          <p:cNvSpPr>
            <a:spLocks noGrp="1"/>
          </p:cNvSpPr>
          <p:nvPr>
            <p:ph sz="half" idx="2"/>
          </p:nvPr>
        </p:nvSpPr>
        <p:spPr>
          <a:xfrm>
            <a:off x="2589212" y="1669774"/>
            <a:ext cx="8648631" cy="5022574"/>
          </a:xfrm>
        </p:spPr>
        <p:txBody>
          <a:bodyPr>
            <a:noAutofit/>
          </a:bodyPr>
          <a:lstStyle/>
          <a:p>
            <a:r>
              <a:rPr lang="en-US" sz="2400" b="1" dirty="0"/>
              <a:t>A basic ethical dilemma exists when an Engineer takes a concern to their organization and the concern is not satisfactorily addressed.</a:t>
            </a:r>
          </a:p>
          <a:p>
            <a:r>
              <a:rPr lang="en-US" sz="2400" b="1" dirty="0"/>
              <a:t>A whistle-blower is a person who takes a concern outside the organization in which the abuse is occurring and with which the whistle blower is affiliated.</a:t>
            </a:r>
          </a:p>
          <a:p>
            <a:r>
              <a:rPr lang="en-US" sz="2400" b="1" dirty="0"/>
              <a:t>Engineers who have reason to believe that there is a threat to public health and safety as a result of an engineering activity, or its products, processes etc. not conforming to the accepted engineering standards and practices ought to bring the matter to the attention of the relevant authority. </a:t>
            </a:r>
            <a:endParaRPr lang="el-GR" sz="2400" b="1" dirty="0"/>
          </a:p>
        </p:txBody>
      </p:sp>
    </p:spTree>
    <p:extLst>
      <p:ext uri="{BB962C8B-B14F-4D97-AF65-F5344CB8AC3E}">
        <p14:creationId xmlns:p14="http://schemas.microsoft.com/office/powerpoint/2010/main" val="300644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en-US" b="1" dirty="0"/>
              <a:t>Catastrophic Engineering Failures: Case Studies</a:t>
            </a:r>
            <a:br>
              <a:rPr lang="el-GR" dirty="0"/>
            </a:br>
            <a:endParaRPr lang="el-GR" dirty="0"/>
          </a:p>
        </p:txBody>
      </p:sp>
      <p:sp>
        <p:nvSpPr>
          <p:cNvPr id="5" name="Sous-titre 4"/>
          <p:cNvSpPr>
            <a:spLocks noGrp="1"/>
          </p:cNvSpPr>
          <p:nvPr>
            <p:ph type="subTitle" idx="1"/>
          </p:nvPr>
        </p:nvSpPr>
        <p:spPr>
          <a:xfrm>
            <a:off x="2377178" y="4777379"/>
            <a:ext cx="8915399" cy="2080621"/>
          </a:xfrm>
        </p:spPr>
        <p:txBody>
          <a:bodyPr/>
          <a:lstStyle/>
          <a:p>
            <a:r>
              <a:rPr lang="en-US" b="1" dirty="0"/>
              <a:t>Space Shuttle Challenger, </a:t>
            </a:r>
            <a:r>
              <a:rPr lang="en-US" b="1" dirty="0">
                <a:hlinkClick r:id="rId2"/>
              </a:rPr>
              <a:t>http://www.history.com/topics/challenger-disaster/videos/engineering-disasters---challenger</a:t>
            </a:r>
            <a:endParaRPr lang="el-GR" b="1" dirty="0"/>
          </a:p>
          <a:p>
            <a:r>
              <a:rPr lang="en-US" b="1" dirty="0"/>
              <a:t>Columbia disaster,  </a:t>
            </a:r>
            <a:r>
              <a:rPr lang="en-US" dirty="0">
                <a:hlinkClick r:id="rId3"/>
              </a:rPr>
              <a:t>https://www.youtube.com/watch?v=2eTRaJGDe-8</a:t>
            </a:r>
            <a:endParaRPr lang="en-US" dirty="0"/>
          </a:p>
          <a:p>
            <a:r>
              <a:rPr lang="en-US" b="1" dirty="0"/>
              <a:t>Piper Alpha case, </a:t>
            </a:r>
            <a:r>
              <a:rPr lang="en-US" dirty="0">
                <a:hlinkClick r:id="rId4"/>
              </a:rPr>
              <a:t>https://www.youtube.com/watch?v=pHriwdaEbms</a:t>
            </a:r>
            <a:endParaRPr lang="en-US" dirty="0"/>
          </a:p>
          <a:p>
            <a:endParaRPr lang="el-GR" dirty="0"/>
          </a:p>
          <a:p>
            <a:endParaRPr lang="el-GR" dirty="0"/>
          </a:p>
          <a:p>
            <a:endParaRPr lang="en-US" dirty="0"/>
          </a:p>
          <a:p>
            <a:endParaRPr lang="el-GR" dirty="0"/>
          </a:p>
          <a:p>
            <a:endParaRPr lang="el-GR" dirty="0"/>
          </a:p>
        </p:txBody>
      </p:sp>
    </p:spTree>
    <p:extLst>
      <p:ext uri="{BB962C8B-B14F-4D97-AF65-F5344CB8AC3E}">
        <p14:creationId xmlns:p14="http://schemas.microsoft.com/office/powerpoint/2010/main" val="285496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792" y="624110"/>
            <a:ext cx="9728820" cy="753352"/>
          </a:xfrm>
        </p:spPr>
        <p:style>
          <a:lnRef idx="1">
            <a:schemeClr val="accent2"/>
          </a:lnRef>
          <a:fillRef idx="3">
            <a:schemeClr val="accent2"/>
          </a:fillRef>
          <a:effectRef idx="2">
            <a:schemeClr val="accent2"/>
          </a:effectRef>
          <a:fontRef idx="minor">
            <a:schemeClr val="lt1"/>
          </a:fontRef>
        </p:style>
        <p:txBody>
          <a:bodyPr/>
          <a:lstStyle/>
          <a:p>
            <a:pPr algn="ctr"/>
            <a:r>
              <a:rPr lang="en-US" b="1" dirty="0"/>
              <a:t>The Space Shuttle Challenger Disaster </a:t>
            </a:r>
            <a:endParaRPr lang="el-GR" b="1" dirty="0"/>
          </a:p>
        </p:txBody>
      </p:sp>
      <p:sp>
        <p:nvSpPr>
          <p:cNvPr id="5" name="Espace réservé du contenu 4"/>
          <p:cNvSpPr>
            <a:spLocks noGrp="1"/>
          </p:cNvSpPr>
          <p:nvPr>
            <p:ph sz="half" idx="2"/>
          </p:nvPr>
        </p:nvSpPr>
        <p:spPr>
          <a:xfrm>
            <a:off x="914401" y="1722783"/>
            <a:ext cx="7513982" cy="5135217"/>
          </a:xfrm>
        </p:spPr>
        <p:txBody>
          <a:bodyPr>
            <a:normAutofit/>
          </a:bodyPr>
          <a:lstStyle/>
          <a:p>
            <a:r>
              <a:rPr lang="en-US" dirty="0">
                <a:latin typeface="Calibri" panose="020F0502020204030204" pitchFamily="34" charset="0"/>
              </a:rPr>
              <a:t>Just 73 seconds after its launch, on 28 January 1986, space shuttle Challenger broke apart, killing its seven crew members.</a:t>
            </a:r>
            <a:endParaRPr lang="en-US" dirty="0">
              <a:solidFill>
                <a:schemeClr val="tx1"/>
              </a:solidFill>
              <a:latin typeface="Calibri" panose="020F0502020204030204" pitchFamily="34" charset="0"/>
            </a:endParaRPr>
          </a:p>
          <a:p>
            <a:r>
              <a:rPr lang="en-US" dirty="0">
                <a:solidFill>
                  <a:schemeClr val="tx1"/>
                </a:solidFill>
                <a:latin typeface="Calibri" panose="020F0502020204030204" pitchFamily="34" charset="0"/>
              </a:rPr>
              <a:t>The failure of the O-ring was attributed to several factors, including </a:t>
            </a:r>
            <a:r>
              <a:rPr lang="en-US" b="1" dirty="0">
                <a:solidFill>
                  <a:schemeClr val="tx1"/>
                </a:solidFill>
                <a:latin typeface="Calibri" panose="020F0502020204030204" pitchFamily="34" charset="0"/>
              </a:rPr>
              <a:t>faulty design </a:t>
            </a:r>
            <a:r>
              <a:rPr lang="en-US" dirty="0">
                <a:solidFill>
                  <a:schemeClr val="tx1"/>
                </a:solidFill>
                <a:latin typeface="Calibri" panose="020F0502020204030204" pitchFamily="34" charset="0"/>
              </a:rPr>
              <a:t>of the solid rocket boosters, </a:t>
            </a:r>
            <a:r>
              <a:rPr lang="en-US" b="1" dirty="0">
                <a:solidFill>
                  <a:schemeClr val="tx1"/>
                </a:solidFill>
                <a:latin typeface="Calibri" panose="020F0502020204030204" pitchFamily="34" charset="0"/>
              </a:rPr>
              <a:t>insufficient low-temperature testing of the O-ring material </a:t>
            </a:r>
            <a:r>
              <a:rPr lang="en-US" dirty="0">
                <a:solidFill>
                  <a:schemeClr val="tx1"/>
                </a:solidFill>
                <a:latin typeface="Calibri" panose="020F0502020204030204" pitchFamily="34" charset="0"/>
              </a:rPr>
              <a:t>and the joints that the O-ring sealed, and </a:t>
            </a:r>
            <a:r>
              <a:rPr lang="en-US" b="1" dirty="0">
                <a:solidFill>
                  <a:schemeClr val="tx1"/>
                </a:solidFill>
                <a:latin typeface="Calibri" panose="020F0502020204030204" pitchFamily="34" charset="0"/>
              </a:rPr>
              <a:t>lack of proper communication between different levels of NASA management.</a:t>
            </a:r>
            <a:endParaRPr lang="el-GR" b="1" dirty="0">
              <a:solidFill>
                <a:schemeClr val="tx1"/>
              </a:solidFill>
              <a:latin typeface="Calibri" panose="020F0502020204030204" pitchFamily="34" charset="0"/>
            </a:endParaRPr>
          </a:p>
          <a:p>
            <a:r>
              <a:rPr lang="en-US" dirty="0">
                <a:latin typeface="Calibri" panose="020F0502020204030204" pitchFamily="34" charset="0"/>
              </a:rPr>
              <a:t>The disaster could have been avoided. The issues with the O-Rings were well known by the engineering team, but attempts to notify the management had been constantly held back. Instead of requesting an investigation, NASA Management ignored the problem.</a:t>
            </a:r>
          </a:p>
          <a:p>
            <a:r>
              <a:rPr lang="en-US" dirty="0">
                <a:latin typeface="Calibri" panose="020F0502020204030204" pitchFamily="34" charset="0"/>
              </a:rPr>
              <a:t>The night before the launch, NASA had a conference call with Morton Thiokol, manufacturer of the SRB. A group of Morton Thiokol engineers expressed their deep concern about a possible O-ring failure and tried to postpone the launch.</a:t>
            </a:r>
            <a:endParaRPr lang="el-GR" b="1" dirty="0">
              <a:solidFill>
                <a:schemeClr val="tx1"/>
              </a:solidFill>
              <a:latin typeface="Calibri" panose="020F0502020204030204" pitchFamily="34" charset="0"/>
            </a:endParaRPr>
          </a:p>
        </p:txBody>
      </p:sp>
      <p:pic>
        <p:nvPicPr>
          <p:cNvPr id="8" name="Espace réservé du contenu 7"/>
          <p:cNvPicPr>
            <a:picLocks noGrp="1" noChangeAspect="1"/>
          </p:cNvPicPr>
          <p:nvPr>
            <p:ph sz="quarter" idx="4"/>
          </p:nvPr>
        </p:nvPicPr>
        <p:blipFill>
          <a:blip r:embed="rId2"/>
          <a:stretch>
            <a:fillRect/>
          </a:stretch>
        </p:blipFill>
        <p:spPr>
          <a:xfrm>
            <a:off x="8428382" y="2039815"/>
            <a:ext cx="3275937" cy="4290647"/>
          </a:xfrm>
        </p:spPr>
      </p:pic>
    </p:spTree>
    <p:extLst>
      <p:ext uri="{BB962C8B-B14F-4D97-AF65-F5344CB8AC3E}">
        <p14:creationId xmlns:p14="http://schemas.microsoft.com/office/powerpoint/2010/main" val="201808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2442190390"/>
              </p:ext>
            </p:extLst>
          </p:nvPr>
        </p:nvGraphicFramePr>
        <p:xfrm>
          <a:off x="1762540" y="516835"/>
          <a:ext cx="9742072" cy="874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contenu 3"/>
          <p:cNvSpPr>
            <a:spLocks noGrp="1"/>
          </p:cNvSpPr>
          <p:nvPr>
            <p:ph sz="half" idx="2"/>
          </p:nvPr>
        </p:nvSpPr>
        <p:spPr>
          <a:xfrm>
            <a:off x="1510748" y="1696277"/>
            <a:ext cx="5421357" cy="5161723"/>
          </a:xfrm>
        </p:spPr>
        <p:txBody>
          <a:bodyPr>
            <a:normAutofit/>
          </a:bodyPr>
          <a:lstStyle/>
          <a:p>
            <a:r>
              <a:rPr lang="en-US" dirty="0"/>
              <a:t>2003, the </a:t>
            </a:r>
            <a:r>
              <a:rPr lang="en-US" b="1" i="1" dirty="0"/>
              <a:t>space</a:t>
            </a:r>
            <a:r>
              <a:rPr lang="en-US" dirty="0"/>
              <a:t> </a:t>
            </a:r>
            <a:r>
              <a:rPr lang="en-US" b="1" i="1" dirty="0"/>
              <a:t>shuttle</a:t>
            </a:r>
            <a:r>
              <a:rPr lang="en-US" dirty="0"/>
              <a:t> </a:t>
            </a:r>
            <a:r>
              <a:rPr lang="en-US" b="1" i="1" dirty="0"/>
              <a:t>Columbia</a:t>
            </a:r>
            <a:r>
              <a:rPr lang="en-US" dirty="0"/>
              <a:t> broke apart while re-entering the atmosphere over Texas, killing all seven crew members on board. The </a:t>
            </a:r>
            <a:r>
              <a:rPr lang="en-US" b="1" i="1" dirty="0"/>
              <a:t>disaster</a:t>
            </a:r>
            <a:r>
              <a:rPr lang="en-US" dirty="0"/>
              <a:t> occurred minutes before </a:t>
            </a:r>
            <a:r>
              <a:rPr lang="en-US" b="1" i="1" dirty="0"/>
              <a:t>Columbia</a:t>
            </a:r>
            <a:r>
              <a:rPr lang="en-US" dirty="0"/>
              <a:t> was scheduled to land at Florida’s Kennedy Space Center.</a:t>
            </a:r>
          </a:p>
          <a:p>
            <a:r>
              <a:rPr lang="en-US" altLang="el-GR" dirty="0"/>
              <a:t>Foam struck Columbia’s wing at launch</a:t>
            </a:r>
            <a:r>
              <a:rPr lang="el-GR" altLang="el-GR" dirty="0"/>
              <a:t> </a:t>
            </a:r>
            <a:r>
              <a:rPr lang="en-US" altLang="el-GR" dirty="0"/>
              <a:t>and videos of the launch showed this, so NASA knew about it.</a:t>
            </a:r>
          </a:p>
          <a:p>
            <a:pPr>
              <a:lnSpc>
                <a:spcPct val="90000"/>
              </a:lnSpc>
            </a:pPr>
            <a:r>
              <a:rPr lang="en-US" altLang="el-GR" dirty="0"/>
              <a:t>NASA had the means to examine the wing, but chose not to.</a:t>
            </a:r>
          </a:p>
          <a:p>
            <a:pPr>
              <a:lnSpc>
                <a:spcPct val="90000"/>
              </a:lnSpc>
            </a:pPr>
            <a:r>
              <a:rPr lang="en-US" altLang="el-GR" dirty="0"/>
              <a:t>NASA also chose not to tell the crew anything.</a:t>
            </a:r>
          </a:p>
          <a:p>
            <a:endParaRPr lang="el-GR" dirty="0"/>
          </a:p>
        </p:txBody>
      </p:sp>
      <p:pic>
        <p:nvPicPr>
          <p:cNvPr id="8" name="Espace réservé du contenu 7"/>
          <p:cNvPicPr>
            <a:picLocks noGrp="1" noChangeAspect="1"/>
          </p:cNvPicPr>
          <p:nvPr>
            <p:ph sz="quarter" idx="4"/>
          </p:nvPr>
        </p:nvPicPr>
        <p:blipFill>
          <a:blip r:embed="rId7"/>
          <a:stretch>
            <a:fillRect/>
          </a:stretch>
        </p:blipFill>
        <p:spPr>
          <a:xfrm>
            <a:off x="7498080" y="2152358"/>
            <a:ext cx="4431323" cy="4164036"/>
          </a:xfrm>
        </p:spPr>
      </p:pic>
    </p:spTree>
    <p:extLst>
      <p:ext uri="{BB962C8B-B14F-4D97-AF65-F5344CB8AC3E}">
        <p14:creationId xmlns:p14="http://schemas.microsoft.com/office/powerpoint/2010/main" val="27238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3193832935"/>
              </p:ext>
            </p:extLst>
          </p:nvPr>
        </p:nvGraphicFramePr>
        <p:xfrm>
          <a:off x="1934818" y="624110"/>
          <a:ext cx="9569794" cy="128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contenu 3"/>
          <p:cNvSpPr>
            <a:spLocks noGrp="1"/>
          </p:cNvSpPr>
          <p:nvPr>
            <p:ph sz="half" idx="2"/>
          </p:nvPr>
        </p:nvSpPr>
        <p:spPr>
          <a:xfrm>
            <a:off x="1683026" y="2548966"/>
            <a:ext cx="5484537" cy="4309034"/>
          </a:xfrm>
        </p:spPr>
        <p:txBody>
          <a:bodyPr>
            <a:normAutofit/>
          </a:bodyPr>
          <a:lstStyle/>
          <a:p>
            <a:r>
              <a:rPr lang="en-US" dirty="0"/>
              <a:t>The accident that occurred on board the offshore platform Piper Alpha in July 1988 which was located in the British sector of the North Sea oil field, killed 167 people and cost billions of dollars in property damage. </a:t>
            </a:r>
          </a:p>
          <a:p>
            <a:r>
              <a:rPr lang="en-US" dirty="0"/>
              <a:t>It was caused by a massive fire, which was not the result of an unpredictable “act of God” but of an accumulation of management errors and questionable decisions. Most of them were rooted in the organization, its structure, procedures, and culture</a:t>
            </a:r>
            <a:br>
              <a:rPr lang="en-US" dirty="0"/>
            </a:br>
            <a:br>
              <a:rPr lang="en-US" dirty="0"/>
            </a:br>
            <a:endParaRPr lang="el-GR" dirty="0"/>
          </a:p>
        </p:txBody>
      </p:sp>
      <p:pic>
        <p:nvPicPr>
          <p:cNvPr id="7" name="Espace réservé du contenu 6"/>
          <p:cNvPicPr>
            <a:picLocks noGrp="1" noChangeAspect="1"/>
          </p:cNvPicPr>
          <p:nvPr>
            <p:ph sz="quarter" idx="4"/>
          </p:nvPr>
        </p:nvPicPr>
        <p:blipFill>
          <a:blip r:embed="rId7"/>
          <a:stretch>
            <a:fillRect/>
          </a:stretch>
        </p:blipFill>
        <p:spPr>
          <a:xfrm>
            <a:off x="7167563" y="2548966"/>
            <a:ext cx="4338637" cy="3186006"/>
          </a:xfrm>
        </p:spPr>
      </p:pic>
    </p:spTree>
    <p:extLst>
      <p:ext uri="{BB962C8B-B14F-4D97-AF65-F5344CB8AC3E}">
        <p14:creationId xmlns:p14="http://schemas.microsoft.com/office/powerpoint/2010/main" val="277828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4069768190"/>
              </p:ext>
            </p:extLst>
          </p:nvPr>
        </p:nvGraphicFramePr>
        <p:xfrm>
          <a:off x="2592924" y="624110"/>
          <a:ext cx="8911687" cy="1058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contenu 3"/>
          <p:cNvSpPr>
            <a:spLocks noGrp="1"/>
          </p:cNvSpPr>
          <p:nvPr>
            <p:ph sz="half" idx="2"/>
          </p:nvPr>
        </p:nvSpPr>
        <p:spPr>
          <a:xfrm>
            <a:off x="2589211" y="1905000"/>
            <a:ext cx="9496771" cy="4953000"/>
          </a:xfrm>
        </p:spPr>
        <p:txBody>
          <a:bodyPr>
            <a:noAutofit/>
          </a:bodyPr>
          <a:lstStyle/>
          <a:p>
            <a:r>
              <a:rPr lang="en-US" sz="2200" dirty="0"/>
              <a:t>In all cases the tragedies might have been averted if sound engineering judgment had prevailed</a:t>
            </a:r>
          </a:p>
          <a:p>
            <a:r>
              <a:rPr lang="en-US" sz="2200" dirty="0"/>
              <a:t>The events surrounding the shuttle disasters encapsulate the range of considerations that can compromise an engineer's commitment to safety. Such circumstances include </a:t>
            </a:r>
            <a:r>
              <a:rPr lang="en-US" sz="2200" b="1" dirty="0"/>
              <a:t>cost and scheduling concerns, pressure from employers or clients to make decisions consistent with their interests, barriers to effective communication, inherent uncertainties in the necessary analyses or data, and an organizational culture that rewards consistency and punishes the voice of dissent.</a:t>
            </a:r>
          </a:p>
          <a:p>
            <a:r>
              <a:rPr lang="en-US" sz="2200" dirty="0"/>
              <a:t>One of the most important issues deals with engineers who are placed in management positions. It is important that these managers do not ignore their own engineering experience, or the expertise of their subordinate engineers. </a:t>
            </a:r>
            <a:endParaRPr lang="el-GR" sz="2200" b="1" dirty="0"/>
          </a:p>
        </p:txBody>
      </p:sp>
    </p:spTree>
    <p:extLst>
      <p:ext uri="{BB962C8B-B14F-4D97-AF65-F5344CB8AC3E}">
        <p14:creationId xmlns:p14="http://schemas.microsoft.com/office/powerpoint/2010/main" val="415085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939647"/>
          </a:xfrm>
          <a:solidFill>
            <a:schemeClr val="accent2"/>
          </a:solidFill>
        </p:spPr>
        <p:txBody>
          <a:bodyPr>
            <a:normAutofit/>
          </a:bodyPr>
          <a:lstStyle/>
          <a:p>
            <a:pPr algn="ctr"/>
            <a:r>
              <a:rPr lang="en-US" sz="4800" b="1" dirty="0">
                <a:solidFill>
                  <a:schemeClr val="bg1"/>
                </a:solidFill>
              </a:rPr>
              <a:t>ETHICS</a:t>
            </a:r>
            <a:endParaRPr lang="el-GR" sz="4800" b="1" dirty="0">
              <a:solidFill>
                <a:schemeClr val="bg1"/>
              </a:solidFill>
            </a:endParaRPr>
          </a:p>
        </p:txBody>
      </p:sp>
      <p:sp>
        <p:nvSpPr>
          <p:cNvPr id="4" name="Espace réservé du contenu 3"/>
          <p:cNvSpPr>
            <a:spLocks noGrp="1"/>
          </p:cNvSpPr>
          <p:nvPr>
            <p:ph sz="half" idx="2"/>
          </p:nvPr>
        </p:nvSpPr>
        <p:spPr>
          <a:xfrm>
            <a:off x="2589211" y="1895061"/>
            <a:ext cx="9364249" cy="4850296"/>
          </a:xfrm>
        </p:spPr>
        <p:txBody>
          <a:bodyPr>
            <a:normAutofit/>
          </a:bodyPr>
          <a:lstStyle/>
          <a:p>
            <a:r>
              <a:rPr lang="en-US" sz="4400" b="1" dirty="0"/>
              <a:t>What is ethics?</a:t>
            </a:r>
          </a:p>
          <a:p>
            <a:r>
              <a:rPr lang="en-US" sz="4400" b="1" dirty="0"/>
              <a:t>Why is ethics necessary in the world today?</a:t>
            </a:r>
          </a:p>
          <a:p>
            <a:r>
              <a:rPr lang="en-US" sz="4400" b="1" dirty="0"/>
              <a:t>Who is responsible for ensuring their compliance?</a:t>
            </a:r>
            <a:endParaRPr lang="el-GR" sz="4400" b="1" dirty="0"/>
          </a:p>
        </p:txBody>
      </p:sp>
    </p:spTree>
    <p:extLst>
      <p:ext uri="{BB962C8B-B14F-4D97-AF65-F5344CB8AC3E}">
        <p14:creationId xmlns:p14="http://schemas.microsoft.com/office/powerpoint/2010/main" val="395763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820377"/>
          </a:xfrm>
          <a:solidFill>
            <a:srgbClr val="00B0F0"/>
          </a:solidFill>
        </p:spPr>
        <p:txBody>
          <a:bodyPr/>
          <a:lstStyle/>
          <a:p>
            <a:pPr algn="ctr"/>
            <a:r>
              <a:rPr lang="en-US" b="1" dirty="0">
                <a:solidFill>
                  <a:schemeClr val="bg1"/>
                </a:solidFill>
              </a:rPr>
              <a:t>Origin of Ethics</a:t>
            </a:r>
            <a:endParaRPr lang="el-GR" b="1" dirty="0">
              <a:solidFill>
                <a:schemeClr val="bg1"/>
              </a:solidFill>
            </a:endParaRPr>
          </a:p>
        </p:txBody>
      </p:sp>
      <p:sp>
        <p:nvSpPr>
          <p:cNvPr id="4" name="Espace réservé du contenu 3"/>
          <p:cNvSpPr>
            <a:spLocks noGrp="1"/>
          </p:cNvSpPr>
          <p:nvPr>
            <p:ph sz="half" idx="2"/>
          </p:nvPr>
        </p:nvSpPr>
        <p:spPr>
          <a:xfrm>
            <a:off x="2589212" y="1775791"/>
            <a:ext cx="5070545" cy="5082209"/>
          </a:xfrm>
        </p:spPr>
        <p:txBody>
          <a:bodyPr>
            <a:normAutofit fontScale="77500" lnSpcReduction="20000"/>
          </a:bodyPr>
          <a:lstStyle/>
          <a:p>
            <a:r>
              <a:rPr lang="en-US" sz="2800" b="1" dirty="0">
                <a:solidFill>
                  <a:schemeClr val="tx1"/>
                </a:solidFill>
                <a:latin typeface="Calibri" panose="020F0502020204030204" pitchFamily="34" charset="0"/>
              </a:rPr>
              <a:t>The word "ethics" originates from the Greek word </a:t>
            </a:r>
            <a:r>
              <a:rPr lang="en-US" sz="2800" b="1" i="1" dirty="0">
                <a:solidFill>
                  <a:schemeClr val="tx1"/>
                </a:solidFill>
                <a:latin typeface="Calibri" panose="020F0502020204030204" pitchFamily="34" charset="0"/>
              </a:rPr>
              <a:t>ethos</a:t>
            </a:r>
            <a:r>
              <a:rPr lang="en-US" sz="2900" b="1" i="1" dirty="0">
                <a:solidFill>
                  <a:schemeClr val="tx1"/>
                </a:solidFill>
                <a:latin typeface="Calibri" panose="020F0502020204030204" pitchFamily="34" charset="0"/>
              </a:rPr>
              <a:t> (</a:t>
            </a:r>
            <a:r>
              <a:rPr lang="el-GR" sz="2900" b="1" dirty="0">
                <a:solidFill>
                  <a:schemeClr val="tx1"/>
                </a:solidFill>
                <a:latin typeface="Calibri" panose="020F0502020204030204" pitchFamily="34" charset="0"/>
              </a:rPr>
              <a:t>ἦθος</a:t>
            </a:r>
            <a:r>
              <a:rPr lang="en-US" sz="2900" b="1" dirty="0">
                <a:solidFill>
                  <a:schemeClr val="tx1"/>
                </a:solidFill>
                <a:latin typeface="Calibri" panose="020F0502020204030204" pitchFamily="34" charset="0"/>
              </a:rPr>
              <a:t>),</a:t>
            </a:r>
            <a:r>
              <a:rPr lang="en-US" sz="2800" b="1" i="1" dirty="0">
                <a:solidFill>
                  <a:schemeClr val="tx1"/>
                </a:solidFill>
                <a:latin typeface="Calibri" panose="020F0502020204030204" pitchFamily="34" charset="0"/>
              </a:rPr>
              <a:t> </a:t>
            </a:r>
            <a:r>
              <a:rPr lang="en-US" sz="2800" b="1" dirty="0">
                <a:solidFill>
                  <a:schemeClr val="tx1"/>
                </a:solidFill>
                <a:latin typeface="Calibri" panose="020F0502020204030204" pitchFamily="34" charset="0"/>
              </a:rPr>
              <a:t>which means habit, custom, or character</a:t>
            </a:r>
          </a:p>
          <a:p>
            <a:r>
              <a:rPr lang="en-US" sz="2800" b="1" i="1" dirty="0">
                <a:solidFill>
                  <a:schemeClr val="tx1"/>
                </a:solidFill>
                <a:latin typeface="Calibri" panose="020F0502020204030204" pitchFamily="34" charset="0"/>
              </a:rPr>
              <a:t>Ethos</a:t>
            </a:r>
            <a:r>
              <a:rPr lang="en-US" sz="2800" b="1" dirty="0">
                <a:solidFill>
                  <a:schemeClr val="tx1"/>
                </a:solidFill>
                <a:latin typeface="Calibri" panose="020F0502020204030204" pitchFamily="34" charset="0"/>
              </a:rPr>
              <a:t> forms the root of </a:t>
            </a:r>
            <a:r>
              <a:rPr lang="en-US" sz="2800" b="1" i="1" dirty="0" err="1">
                <a:solidFill>
                  <a:schemeClr val="tx1"/>
                </a:solidFill>
                <a:latin typeface="Calibri" panose="020F0502020204030204" pitchFamily="34" charset="0"/>
              </a:rPr>
              <a:t>ethikos</a:t>
            </a:r>
            <a:r>
              <a:rPr lang="en-US" sz="2800" b="1" dirty="0">
                <a:solidFill>
                  <a:schemeClr val="tx1"/>
                </a:solidFill>
                <a:latin typeface="Calibri" panose="020F0502020204030204" pitchFamily="34" charset="0"/>
              </a:rPr>
              <a:t> (</a:t>
            </a:r>
            <a:r>
              <a:rPr lang="en-US" sz="2800" b="1" dirty="0" err="1">
                <a:solidFill>
                  <a:schemeClr val="tx1"/>
                </a:solidFill>
                <a:latin typeface="Calibri" panose="020F0502020204030204" pitchFamily="34" charset="0"/>
              </a:rPr>
              <a:t>ἠθικός</a:t>
            </a:r>
            <a:r>
              <a:rPr lang="en-US" sz="2800" b="1" dirty="0">
                <a:solidFill>
                  <a:schemeClr val="tx1"/>
                </a:solidFill>
                <a:latin typeface="Calibri" panose="020F0502020204030204" pitchFamily="34" charset="0"/>
              </a:rPr>
              <a:t>), meaning "moral, showing moral character"</a:t>
            </a:r>
          </a:p>
          <a:p>
            <a:r>
              <a:rPr lang="en-US" sz="2800" b="1" dirty="0">
                <a:solidFill>
                  <a:schemeClr val="tx1"/>
                </a:solidFill>
                <a:latin typeface="Calibri" panose="020F0502020204030204" pitchFamily="34" charset="0"/>
              </a:rPr>
              <a:t>Established standards of right and wrong that spell out what people should and should not do in a society, the rights they have, and what benefits they should gain from being a member of society</a:t>
            </a:r>
          </a:p>
          <a:p>
            <a:r>
              <a:rPr lang="en-US" altLang="el-GR" sz="2800" b="1" dirty="0">
                <a:solidFill>
                  <a:schemeClr val="tx1"/>
                </a:solidFill>
                <a:latin typeface="Calibri" panose="020F0502020204030204" pitchFamily="34" charset="0"/>
              </a:rPr>
              <a:t>The rules or standards governing the conduct of a person or the members of a profession i.e. </a:t>
            </a:r>
            <a:r>
              <a:rPr lang="en-US" altLang="el-GR" sz="2800" b="1" i="1" dirty="0">
                <a:solidFill>
                  <a:schemeClr val="tx1"/>
                </a:solidFill>
                <a:latin typeface="Calibri" panose="020F0502020204030204" pitchFamily="34" charset="0"/>
              </a:rPr>
              <a:t>medical ethics.</a:t>
            </a:r>
            <a:r>
              <a:rPr lang="en-US" altLang="el-GR" sz="2800" b="1" dirty="0">
                <a:solidFill>
                  <a:schemeClr val="tx1"/>
                </a:solidFill>
                <a:latin typeface="Calibri" panose="020F0502020204030204" pitchFamily="34" charset="0"/>
              </a:rPr>
              <a:t> </a:t>
            </a:r>
          </a:p>
          <a:p>
            <a:endParaRPr lang="el-GR" sz="2800" b="1" dirty="0"/>
          </a:p>
        </p:txBody>
      </p:sp>
      <p:pic>
        <p:nvPicPr>
          <p:cNvPr id="7" name="Espace réservé du contenu 6"/>
          <p:cNvPicPr>
            <a:picLocks noGrp="1" noChangeAspect="1"/>
          </p:cNvPicPr>
          <p:nvPr>
            <p:ph sz="quarter" idx="4"/>
          </p:nvPr>
        </p:nvPicPr>
        <p:blipFill>
          <a:blip r:embed="rId2"/>
          <a:stretch>
            <a:fillRect/>
          </a:stretch>
        </p:blipFill>
        <p:spPr>
          <a:xfrm>
            <a:off x="7908131" y="1948071"/>
            <a:ext cx="3409226" cy="4108172"/>
          </a:xfrm>
        </p:spPr>
      </p:pic>
    </p:spTree>
    <p:extLst>
      <p:ext uri="{BB962C8B-B14F-4D97-AF65-F5344CB8AC3E}">
        <p14:creationId xmlns:p14="http://schemas.microsoft.com/office/powerpoint/2010/main" val="47730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899890"/>
          </a:xfrm>
        </p:spPr>
        <p:style>
          <a:lnRef idx="1">
            <a:schemeClr val="accent2"/>
          </a:lnRef>
          <a:fillRef idx="3">
            <a:schemeClr val="accent2"/>
          </a:fillRef>
          <a:effectRef idx="2">
            <a:schemeClr val="accent2"/>
          </a:effectRef>
          <a:fontRef idx="minor">
            <a:schemeClr val="lt1"/>
          </a:fontRef>
        </p:style>
        <p:txBody>
          <a:bodyPr/>
          <a:lstStyle/>
          <a:p>
            <a:pPr algn="ctr"/>
            <a:r>
              <a:rPr lang="el-GR" b="1" dirty="0"/>
              <a:t>Ε</a:t>
            </a:r>
            <a:r>
              <a:rPr lang="en-US" b="1" dirty="0" err="1"/>
              <a:t>ngineering</a:t>
            </a:r>
            <a:r>
              <a:rPr lang="en-US" b="1" dirty="0"/>
              <a:t> ethics</a:t>
            </a:r>
            <a:endParaRPr lang="el-GR" b="1" dirty="0"/>
          </a:p>
        </p:txBody>
      </p:sp>
      <p:sp>
        <p:nvSpPr>
          <p:cNvPr id="4" name="Espace réservé du contenu 3"/>
          <p:cNvSpPr>
            <a:spLocks noGrp="1"/>
          </p:cNvSpPr>
          <p:nvPr>
            <p:ph sz="half" idx="2"/>
          </p:nvPr>
        </p:nvSpPr>
        <p:spPr>
          <a:xfrm>
            <a:off x="2589212" y="2548965"/>
            <a:ext cx="4342893" cy="3931347"/>
          </a:xfrm>
          <a:solidFill>
            <a:srgbClr val="FFC000"/>
          </a:solidFill>
        </p:spPr>
        <p:txBody>
          <a:bodyPr>
            <a:normAutofit/>
          </a:bodyPr>
          <a:lstStyle/>
          <a:p>
            <a:r>
              <a:rPr lang="en-US" sz="4000" b="1" dirty="0"/>
              <a:t>Why professional ethics?</a:t>
            </a:r>
            <a:endParaRPr lang="el-GR" sz="4000" b="1" dirty="0"/>
          </a:p>
        </p:txBody>
      </p:sp>
      <p:sp>
        <p:nvSpPr>
          <p:cNvPr id="6" name="Espace réservé du contenu 5"/>
          <p:cNvSpPr>
            <a:spLocks noGrp="1"/>
          </p:cNvSpPr>
          <p:nvPr>
            <p:ph sz="quarter" idx="4"/>
          </p:nvPr>
        </p:nvSpPr>
        <p:spPr>
          <a:xfrm>
            <a:off x="7166957" y="1974573"/>
            <a:ext cx="4667234" cy="4784035"/>
          </a:xfrm>
          <a:solidFill>
            <a:schemeClr val="accent2">
              <a:lumMod val="50000"/>
            </a:schemeClr>
          </a:solidFill>
        </p:spPr>
        <p:txBody>
          <a:bodyPr>
            <a:normAutofit/>
          </a:bodyPr>
          <a:lstStyle/>
          <a:p>
            <a:pPr marL="0" indent="0">
              <a:buNone/>
            </a:pPr>
            <a:endParaRPr lang="en-US" i="1" dirty="0"/>
          </a:p>
          <a:p>
            <a:r>
              <a:rPr lang="en-US" b="1" dirty="0">
                <a:solidFill>
                  <a:schemeClr val="bg1"/>
                </a:solidFill>
              </a:rPr>
              <a:t>Professional engineering ethics can be divided into a negative part, which focuses on preventing disasters and professional misconduct, and a positive part, which is oriented toward producing a better life for mankind through technology.</a:t>
            </a:r>
            <a:endParaRPr lang="en-US" i="1" dirty="0">
              <a:solidFill>
                <a:schemeClr val="bg1"/>
              </a:solidFill>
            </a:endParaRPr>
          </a:p>
          <a:p>
            <a:endParaRPr lang="en-US" i="1" dirty="0">
              <a:solidFill>
                <a:schemeClr val="bg1"/>
              </a:solidFill>
            </a:endParaRPr>
          </a:p>
          <a:p>
            <a:r>
              <a:rPr lang="en-US" b="1" i="1" dirty="0">
                <a:solidFill>
                  <a:schemeClr val="bg1"/>
                </a:solidFill>
              </a:rPr>
              <a:t>Engineering ethics </a:t>
            </a:r>
            <a:r>
              <a:rPr lang="en-US" b="1" dirty="0">
                <a:solidFill>
                  <a:schemeClr val="bg1"/>
                </a:solidFill>
              </a:rPr>
              <a:t>will be defined as the rules and standards governing the conduct of engineers in their roles as professionals. It is usually stated in a formal code.</a:t>
            </a:r>
            <a:endParaRPr lang="el-GR" b="1" dirty="0">
              <a:solidFill>
                <a:schemeClr val="bg1"/>
              </a:solidFill>
            </a:endParaRPr>
          </a:p>
          <a:p>
            <a:endParaRPr lang="el-GR" dirty="0"/>
          </a:p>
        </p:txBody>
      </p:sp>
    </p:spTree>
    <p:extLst>
      <p:ext uri="{BB962C8B-B14F-4D97-AF65-F5344CB8AC3E}">
        <p14:creationId xmlns:p14="http://schemas.microsoft.com/office/powerpoint/2010/main" val="337314311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2892</TotalTime>
  <Words>1190</Words>
  <Application>Microsoft Office PowerPoint</Application>
  <PresentationFormat>Grand écran</PresentationFormat>
  <Paragraphs>99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Century Gothic</vt:lpstr>
      <vt:lpstr>Wingdings 3</vt:lpstr>
      <vt:lpstr>Brin</vt:lpstr>
      <vt:lpstr>IT LAW &amp; ETHICS</vt:lpstr>
      <vt:lpstr>Catastrophic Engineering Failures: Case Studies </vt:lpstr>
      <vt:lpstr>The Space Shuttle Challenger Disaster </vt:lpstr>
      <vt:lpstr>Présentation PowerPoint</vt:lpstr>
      <vt:lpstr>Présentation PowerPoint</vt:lpstr>
      <vt:lpstr>Présentation PowerPoint</vt:lpstr>
      <vt:lpstr>ETHICS</vt:lpstr>
      <vt:lpstr>Origin of Ethics</vt:lpstr>
      <vt:lpstr>Εngineering ethics</vt:lpstr>
      <vt:lpstr>Professional Codes of Ethics</vt:lpstr>
      <vt:lpstr>THE ENGINEER’S CHARTER OF ETHICS IN FRANCE </vt:lpstr>
      <vt:lpstr>THE ENGINEER’S CHARTER OF ETHICS</vt:lpstr>
      <vt:lpstr>Présentation PowerPoint</vt:lpstr>
      <vt:lpstr>Sustainable Development</vt:lpstr>
      <vt:lpstr>Legal versus ethical responsibility</vt:lpstr>
      <vt:lpstr>Whistleblowing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LAW &amp; ETHICS</dc:title>
  <dc:creator>user</dc:creator>
  <cp:lastModifiedBy>user</cp:lastModifiedBy>
  <cp:revision>38</cp:revision>
  <dcterms:created xsi:type="dcterms:W3CDTF">2016-10-07T15:12:42Z</dcterms:created>
  <dcterms:modified xsi:type="dcterms:W3CDTF">2016-11-07T09:00:22Z</dcterms:modified>
</cp:coreProperties>
</file>