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 id="2147484202" r:id="rId2"/>
  </p:sldMasterIdLst>
  <p:notesMasterIdLst>
    <p:notesMasterId r:id="rId44"/>
  </p:notesMasterIdLst>
  <p:sldIdLst>
    <p:sldId id="361" r:id="rId3"/>
    <p:sldId id="340" r:id="rId4"/>
    <p:sldId id="369" r:id="rId5"/>
    <p:sldId id="341" r:id="rId6"/>
    <p:sldId id="368" r:id="rId7"/>
    <p:sldId id="342" r:id="rId8"/>
    <p:sldId id="370" r:id="rId9"/>
    <p:sldId id="371" r:id="rId10"/>
    <p:sldId id="372" r:id="rId11"/>
    <p:sldId id="343" r:id="rId12"/>
    <p:sldId id="353" r:id="rId13"/>
    <p:sldId id="325" r:id="rId14"/>
    <p:sldId id="326" r:id="rId15"/>
    <p:sldId id="327" r:id="rId16"/>
    <p:sldId id="328" r:id="rId17"/>
    <p:sldId id="329" r:id="rId18"/>
    <p:sldId id="330" r:id="rId19"/>
    <p:sldId id="274" r:id="rId20"/>
    <p:sldId id="278" r:id="rId21"/>
    <p:sldId id="380" r:id="rId22"/>
    <p:sldId id="279" r:id="rId23"/>
    <p:sldId id="275" r:id="rId24"/>
    <p:sldId id="276" r:id="rId25"/>
    <p:sldId id="359" r:id="rId26"/>
    <p:sldId id="344" r:id="rId27"/>
    <p:sldId id="348" r:id="rId28"/>
    <p:sldId id="345" r:id="rId29"/>
    <p:sldId id="381" r:id="rId30"/>
    <p:sldId id="383" r:id="rId31"/>
    <p:sldId id="346" r:id="rId32"/>
    <p:sldId id="362" r:id="rId33"/>
    <p:sldId id="378" r:id="rId34"/>
    <p:sldId id="379" r:id="rId35"/>
    <p:sldId id="375" r:id="rId36"/>
    <p:sldId id="373" r:id="rId37"/>
    <p:sldId id="376" r:id="rId38"/>
    <p:sldId id="377" r:id="rId39"/>
    <p:sldId id="374" r:id="rId40"/>
    <p:sldId id="366" r:id="rId41"/>
    <p:sldId id="382" r:id="rId42"/>
    <p:sldId id="38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345"/>
    <a:srgbClr val="3F83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p:cViewPr varScale="1">
        <p:scale>
          <a:sx n="72" d="100"/>
          <a:sy n="72" d="100"/>
        </p:scale>
        <p:origin x="133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0BAFB-C9A8-4BD7-AE2A-C9433E44DE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E7CB6CA7-7F4F-4200-B0FA-D4F5EB135EAB}">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Delivery and risk</a:t>
          </a:r>
          <a:endParaRPr lang="el-GR" b="1" dirty="0"/>
        </a:p>
      </dgm:t>
    </dgm:pt>
    <dgm:pt modelId="{42871DEE-842B-4736-9126-29E3FCDE4D04}" type="parTrans" cxnId="{1A8EBA78-19D8-4A2A-AF6A-92FF505CD272}">
      <dgm:prSet/>
      <dgm:spPr/>
      <dgm:t>
        <a:bodyPr/>
        <a:lstStyle/>
        <a:p>
          <a:endParaRPr lang="el-GR"/>
        </a:p>
      </dgm:t>
    </dgm:pt>
    <dgm:pt modelId="{D34C78A7-7E45-42B5-8F9B-A87DA5559DC4}" type="sibTrans" cxnId="{1A8EBA78-19D8-4A2A-AF6A-92FF505CD272}">
      <dgm:prSet/>
      <dgm:spPr/>
      <dgm:t>
        <a:bodyPr/>
        <a:lstStyle/>
        <a:p>
          <a:endParaRPr lang="el-GR"/>
        </a:p>
      </dgm:t>
    </dgm:pt>
    <dgm:pt modelId="{6D4A22D9-EF11-489C-BC9B-CB952E397064}" type="pres">
      <dgm:prSet presAssocID="{BC90BAFB-C9A8-4BD7-AE2A-C9433E44DEA9}" presName="linear" presStyleCnt="0">
        <dgm:presLayoutVars>
          <dgm:animLvl val="lvl"/>
          <dgm:resizeHandles val="exact"/>
        </dgm:presLayoutVars>
      </dgm:prSet>
      <dgm:spPr/>
    </dgm:pt>
    <dgm:pt modelId="{E2AB4897-F312-462E-8D23-0FFD8664DDD2}" type="pres">
      <dgm:prSet presAssocID="{E7CB6CA7-7F4F-4200-B0FA-D4F5EB135EAB}" presName="parentText" presStyleLbl="node1" presStyleIdx="0" presStyleCnt="1">
        <dgm:presLayoutVars>
          <dgm:chMax val="0"/>
          <dgm:bulletEnabled val="1"/>
        </dgm:presLayoutVars>
      </dgm:prSet>
      <dgm:spPr/>
    </dgm:pt>
  </dgm:ptLst>
  <dgm:cxnLst>
    <dgm:cxn modelId="{A8864613-2DEA-48D5-BD32-273125161CD9}" type="presOf" srcId="{E7CB6CA7-7F4F-4200-B0FA-D4F5EB135EAB}" destId="{E2AB4897-F312-462E-8D23-0FFD8664DDD2}" srcOrd="0" destOrd="0" presId="urn:microsoft.com/office/officeart/2005/8/layout/vList2"/>
    <dgm:cxn modelId="{D697DD82-4434-4647-99EC-A7B7A876B66D}" type="presOf" srcId="{BC90BAFB-C9A8-4BD7-AE2A-C9433E44DEA9}" destId="{6D4A22D9-EF11-489C-BC9B-CB952E397064}" srcOrd="0" destOrd="0" presId="urn:microsoft.com/office/officeart/2005/8/layout/vList2"/>
    <dgm:cxn modelId="{1A8EBA78-19D8-4A2A-AF6A-92FF505CD272}" srcId="{BC90BAFB-C9A8-4BD7-AE2A-C9433E44DEA9}" destId="{E7CB6CA7-7F4F-4200-B0FA-D4F5EB135EAB}" srcOrd="0" destOrd="0" parTransId="{42871DEE-842B-4736-9126-29E3FCDE4D04}" sibTransId="{D34C78A7-7E45-42B5-8F9B-A87DA5559DC4}"/>
    <dgm:cxn modelId="{3CDB8C75-95A2-4CA0-8EAD-CFD6E016077A}" type="presParOf" srcId="{6D4A22D9-EF11-489C-BC9B-CB952E397064}" destId="{E2AB4897-F312-462E-8D23-0FFD8664DD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275A53-4BF4-4341-9CE3-49861CEC32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23BBF68A-ACB7-4C34-91C3-EC8A2A6B9F15}">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Methods of online contracting</a:t>
          </a:r>
          <a:endParaRPr lang="el-GR" b="1" dirty="0"/>
        </a:p>
      </dgm:t>
    </dgm:pt>
    <dgm:pt modelId="{F6029CB0-A5E7-4744-B457-9BB2145682A2}" type="parTrans" cxnId="{3349932B-66AF-4834-BB10-5D3D8D982DB1}">
      <dgm:prSet/>
      <dgm:spPr/>
      <dgm:t>
        <a:bodyPr/>
        <a:lstStyle/>
        <a:p>
          <a:endParaRPr lang="el-GR"/>
        </a:p>
      </dgm:t>
    </dgm:pt>
    <dgm:pt modelId="{20E58C50-5181-4327-8D91-431B02790816}" type="sibTrans" cxnId="{3349932B-66AF-4834-BB10-5D3D8D982DB1}">
      <dgm:prSet/>
      <dgm:spPr/>
      <dgm:t>
        <a:bodyPr/>
        <a:lstStyle/>
        <a:p>
          <a:endParaRPr lang="el-GR"/>
        </a:p>
      </dgm:t>
    </dgm:pt>
    <dgm:pt modelId="{6B946069-2F88-429A-87E0-B5A61CEAC395}" type="pres">
      <dgm:prSet presAssocID="{63275A53-4BF4-4341-9CE3-49861CEC32B1}" presName="linear" presStyleCnt="0">
        <dgm:presLayoutVars>
          <dgm:animLvl val="lvl"/>
          <dgm:resizeHandles val="exact"/>
        </dgm:presLayoutVars>
      </dgm:prSet>
      <dgm:spPr/>
    </dgm:pt>
    <dgm:pt modelId="{ED62C661-61AD-441F-A986-A266F7ED2A57}" type="pres">
      <dgm:prSet presAssocID="{23BBF68A-ACB7-4C34-91C3-EC8A2A6B9F15}" presName="parentText" presStyleLbl="node1" presStyleIdx="0" presStyleCnt="1">
        <dgm:presLayoutVars>
          <dgm:chMax val="0"/>
          <dgm:bulletEnabled val="1"/>
        </dgm:presLayoutVars>
      </dgm:prSet>
      <dgm:spPr/>
    </dgm:pt>
  </dgm:ptLst>
  <dgm:cxnLst>
    <dgm:cxn modelId="{3349932B-66AF-4834-BB10-5D3D8D982DB1}" srcId="{63275A53-4BF4-4341-9CE3-49861CEC32B1}" destId="{23BBF68A-ACB7-4C34-91C3-EC8A2A6B9F15}" srcOrd="0" destOrd="0" parTransId="{F6029CB0-A5E7-4744-B457-9BB2145682A2}" sibTransId="{20E58C50-5181-4327-8D91-431B02790816}"/>
    <dgm:cxn modelId="{5D80DD40-5B56-4750-8B58-ED78734D45B1}" type="presOf" srcId="{63275A53-4BF4-4341-9CE3-49861CEC32B1}" destId="{6B946069-2F88-429A-87E0-B5A61CEAC395}" srcOrd="0" destOrd="0" presId="urn:microsoft.com/office/officeart/2005/8/layout/vList2"/>
    <dgm:cxn modelId="{801E55BF-5790-4858-B771-A66CBBB3F073}" type="presOf" srcId="{23BBF68A-ACB7-4C34-91C3-EC8A2A6B9F15}" destId="{ED62C661-61AD-441F-A986-A266F7ED2A57}" srcOrd="0" destOrd="0" presId="urn:microsoft.com/office/officeart/2005/8/layout/vList2"/>
    <dgm:cxn modelId="{61203F4B-263E-47D2-88B2-2E7020B5FCAF}" type="presParOf" srcId="{6B946069-2F88-429A-87E0-B5A61CEAC395}" destId="{ED62C661-61AD-441F-A986-A266F7ED2A5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B40022-4BDD-4FC1-A104-B2A964CACB55}"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l-GR"/>
        </a:p>
      </dgm:t>
    </dgm:pt>
    <dgm:pt modelId="{91BDB2E0-5E7B-408A-8090-6E0B2AECFFDB}">
      <dgm:prSet custT="1"/>
      <dgm:spPr>
        <a:solidFill>
          <a:schemeClr val="accent6"/>
        </a:solidFill>
      </dgm:spPr>
      <dgm:t>
        <a:bodyPr/>
        <a:lstStyle/>
        <a:p>
          <a:pPr algn="ctr" rtl="0"/>
          <a:r>
            <a:rPr lang="en-US" sz="2800" b="1" dirty="0"/>
            <a:t>Click-wrap agreements</a:t>
          </a:r>
          <a:endParaRPr lang="el-GR" sz="2800" b="1" dirty="0"/>
        </a:p>
      </dgm:t>
    </dgm:pt>
    <dgm:pt modelId="{85A1EB1B-96C2-429B-B452-CABD56C31BE5}" type="parTrans" cxnId="{ED657359-4260-4C79-93B4-65DEADDC3428}">
      <dgm:prSet/>
      <dgm:spPr/>
      <dgm:t>
        <a:bodyPr/>
        <a:lstStyle/>
        <a:p>
          <a:endParaRPr lang="el-GR"/>
        </a:p>
      </dgm:t>
    </dgm:pt>
    <dgm:pt modelId="{54CE976B-8F47-476E-BDB5-AD103173B800}" type="sibTrans" cxnId="{ED657359-4260-4C79-93B4-65DEADDC3428}">
      <dgm:prSet/>
      <dgm:spPr/>
      <dgm:t>
        <a:bodyPr/>
        <a:lstStyle/>
        <a:p>
          <a:endParaRPr lang="el-GR"/>
        </a:p>
      </dgm:t>
    </dgm:pt>
    <dgm:pt modelId="{0027CE80-47B2-47B9-A554-676398484738}" type="pres">
      <dgm:prSet presAssocID="{11B40022-4BDD-4FC1-A104-B2A964CACB55}" presName="linear" presStyleCnt="0">
        <dgm:presLayoutVars>
          <dgm:animLvl val="lvl"/>
          <dgm:resizeHandles val="exact"/>
        </dgm:presLayoutVars>
      </dgm:prSet>
      <dgm:spPr/>
    </dgm:pt>
    <dgm:pt modelId="{4A760ADB-976D-4F71-8E01-2D5A691B5670}" type="pres">
      <dgm:prSet presAssocID="{91BDB2E0-5E7B-408A-8090-6E0B2AECFFDB}" presName="parentText" presStyleLbl="node1" presStyleIdx="0" presStyleCnt="1" custScaleY="251009">
        <dgm:presLayoutVars>
          <dgm:chMax val="0"/>
          <dgm:bulletEnabled val="1"/>
        </dgm:presLayoutVars>
      </dgm:prSet>
      <dgm:spPr/>
    </dgm:pt>
  </dgm:ptLst>
  <dgm:cxnLst>
    <dgm:cxn modelId="{ED657359-4260-4C79-93B4-65DEADDC3428}" srcId="{11B40022-4BDD-4FC1-A104-B2A964CACB55}" destId="{91BDB2E0-5E7B-408A-8090-6E0B2AECFFDB}" srcOrd="0" destOrd="0" parTransId="{85A1EB1B-96C2-429B-B452-CABD56C31BE5}" sibTransId="{54CE976B-8F47-476E-BDB5-AD103173B800}"/>
    <dgm:cxn modelId="{F0389218-0A44-4ED7-B3A8-FEA5711FC388}" type="presOf" srcId="{11B40022-4BDD-4FC1-A104-B2A964CACB55}" destId="{0027CE80-47B2-47B9-A554-676398484738}" srcOrd="0" destOrd="0" presId="urn:microsoft.com/office/officeart/2005/8/layout/vList2"/>
    <dgm:cxn modelId="{138EC67F-C5B0-47AE-8620-B4515757BD8F}" type="presOf" srcId="{91BDB2E0-5E7B-408A-8090-6E0B2AECFFDB}" destId="{4A760ADB-976D-4F71-8E01-2D5A691B5670}" srcOrd="0" destOrd="0" presId="urn:microsoft.com/office/officeart/2005/8/layout/vList2"/>
    <dgm:cxn modelId="{38231F97-BEC2-4245-9090-9EF31062E790}" type="presParOf" srcId="{0027CE80-47B2-47B9-A554-676398484738}" destId="{4A760ADB-976D-4F71-8E01-2D5A691B56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3A5C2C9-BC63-4872-895F-213D54B6BC4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l-GR"/>
        </a:p>
      </dgm:t>
    </dgm:pt>
    <dgm:pt modelId="{DE620520-BD6C-46B6-BF01-A474658C1985}">
      <dgm:prSet custT="1"/>
      <dgm:spPr>
        <a:solidFill>
          <a:schemeClr val="accent1"/>
        </a:solidFill>
      </dgm:spPr>
      <dgm:t>
        <a:bodyPr/>
        <a:lstStyle/>
        <a:p>
          <a:pPr algn="ctr" rtl="0"/>
          <a:r>
            <a:rPr lang="en-US" sz="3200" b="1" dirty="0"/>
            <a:t> Browse wrap agreements</a:t>
          </a:r>
          <a:endParaRPr lang="el-GR" sz="3200" b="1" dirty="0"/>
        </a:p>
      </dgm:t>
    </dgm:pt>
    <dgm:pt modelId="{60855903-25F5-4A2C-B0FB-B3D05126C0C6}" type="parTrans" cxnId="{4B44E5A1-E4CA-422F-B121-57D9F6431AFB}">
      <dgm:prSet/>
      <dgm:spPr/>
      <dgm:t>
        <a:bodyPr/>
        <a:lstStyle/>
        <a:p>
          <a:endParaRPr lang="el-GR"/>
        </a:p>
      </dgm:t>
    </dgm:pt>
    <dgm:pt modelId="{0B387AF9-CAFC-4446-89E3-5B2FCE7E234A}" type="sibTrans" cxnId="{4B44E5A1-E4CA-422F-B121-57D9F6431AFB}">
      <dgm:prSet/>
      <dgm:spPr/>
      <dgm:t>
        <a:bodyPr/>
        <a:lstStyle/>
        <a:p>
          <a:endParaRPr lang="el-GR"/>
        </a:p>
      </dgm:t>
    </dgm:pt>
    <dgm:pt modelId="{CF660600-AD45-4131-9496-3B42F82F6AD1}" type="pres">
      <dgm:prSet presAssocID="{B3A5C2C9-BC63-4872-895F-213D54B6BC4B}" presName="linear" presStyleCnt="0">
        <dgm:presLayoutVars>
          <dgm:animLvl val="lvl"/>
          <dgm:resizeHandles val="exact"/>
        </dgm:presLayoutVars>
      </dgm:prSet>
      <dgm:spPr/>
    </dgm:pt>
    <dgm:pt modelId="{7B06FD41-B0E8-4358-BC17-F40F6507FAF6}" type="pres">
      <dgm:prSet presAssocID="{DE620520-BD6C-46B6-BF01-A474658C1985}" presName="parentText" presStyleLbl="node1" presStyleIdx="0" presStyleCnt="1" custLinFactNeighborX="103" custLinFactNeighborY="-13447">
        <dgm:presLayoutVars>
          <dgm:chMax val="0"/>
          <dgm:bulletEnabled val="1"/>
        </dgm:presLayoutVars>
      </dgm:prSet>
      <dgm:spPr/>
    </dgm:pt>
  </dgm:ptLst>
  <dgm:cxnLst>
    <dgm:cxn modelId="{4B44E5A1-E4CA-422F-B121-57D9F6431AFB}" srcId="{B3A5C2C9-BC63-4872-895F-213D54B6BC4B}" destId="{DE620520-BD6C-46B6-BF01-A474658C1985}" srcOrd="0" destOrd="0" parTransId="{60855903-25F5-4A2C-B0FB-B3D05126C0C6}" sibTransId="{0B387AF9-CAFC-4446-89E3-5B2FCE7E234A}"/>
    <dgm:cxn modelId="{44E43221-AE03-49E6-B971-FAE756976C7C}" type="presOf" srcId="{B3A5C2C9-BC63-4872-895F-213D54B6BC4B}" destId="{CF660600-AD45-4131-9496-3B42F82F6AD1}" srcOrd="0" destOrd="0" presId="urn:microsoft.com/office/officeart/2005/8/layout/vList2"/>
    <dgm:cxn modelId="{B0B3C251-83CD-4511-987E-0BE9CA3425A8}" type="presOf" srcId="{DE620520-BD6C-46B6-BF01-A474658C1985}" destId="{7B06FD41-B0E8-4358-BC17-F40F6507FAF6}" srcOrd="0" destOrd="0" presId="urn:microsoft.com/office/officeart/2005/8/layout/vList2"/>
    <dgm:cxn modelId="{7D124437-50F3-43AF-8EA8-43FBC051E94C}" type="presParOf" srcId="{CF660600-AD45-4131-9496-3B42F82F6AD1}" destId="{7B06FD41-B0E8-4358-BC17-F40F6507FA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25DC4A2-4220-465B-AE3C-6FBB178113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3CC426D0-C222-4D63-9BD5-36F5EA4EA3B0}">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Example of Clickwrap agreement</a:t>
          </a:r>
          <a:endParaRPr lang="el-GR" b="1" dirty="0"/>
        </a:p>
      </dgm:t>
    </dgm:pt>
    <dgm:pt modelId="{89A31842-7444-4C10-B5BB-502B8AF6290F}" type="parTrans" cxnId="{C88F2B55-0C01-4F9E-AB8F-B9FAA390C4C7}">
      <dgm:prSet/>
      <dgm:spPr/>
      <dgm:t>
        <a:bodyPr/>
        <a:lstStyle/>
        <a:p>
          <a:endParaRPr lang="el-GR"/>
        </a:p>
      </dgm:t>
    </dgm:pt>
    <dgm:pt modelId="{A402F7C9-907F-4AC8-982B-0F40BAA500A2}" type="sibTrans" cxnId="{C88F2B55-0C01-4F9E-AB8F-B9FAA390C4C7}">
      <dgm:prSet/>
      <dgm:spPr/>
      <dgm:t>
        <a:bodyPr/>
        <a:lstStyle/>
        <a:p>
          <a:endParaRPr lang="el-GR"/>
        </a:p>
      </dgm:t>
    </dgm:pt>
    <dgm:pt modelId="{0DE4393A-7ACF-46FA-907C-7E6FE7B0D5F8}" type="pres">
      <dgm:prSet presAssocID="{F25DC4A2-4220-465B-AE3C-6FBB1781136B}" presName="linear" presStyleCnt="0">
        <dgm:presLayoutVars>
          <dgm:animLvl val="lvl"/>
          <dgm:resizeHandles val="exact"/>
        </dgm:presLayoutVars>
      </dgm:prSet>
      <dgm:spPr/>
    </dgm:pt>
    <dgm:pt modelId="{3FE05401-A414-42F3-8AAC-5A68F3D835C3}" type="pres">
      <dgm:prSet presAssocID="{3CC426D0-C222-4D63-9BD5-36F5EA4EA3B0}" presName="parentText" presStyleLbl="node1" presStyleIdx="0" presStyleCnt="1">
        <dgm:presLayoutVars>
          <dgm:chMax val="0"/>
          <dgm:bulletEnabled val="1"/>
        </dgm:presLayoutVars>
      </dgm:prSet>
      <dgm:spPr/>
    </dgm:pt>
  </dgm:ptLst>
  <dgm:cxnLst>
    <dgm:cxn modelId="{C88F2B55-0C01-4F9E-AB8F-B9FAA390C4C7}" srcId="{F25DC4A2-4220-465B-AE3C-6FBB1781136B}" destId="{3CC426D0-C222-4D63-9BD5-36F5EA4EA3B0}" srcOrd="0" destOrd="0" parTransId="{89A31842-7444-4C10-B5BB-502B8AF6290F}" sibTransId="{A402F7C9-907F-4AC8-982B-0F40BAA500A2}"/>
    <dgm:cxn modelId="{3CC6B193-29AF-4C83-BE68-3C58D4D4C33C}" type="presOf" srcId="{3CC426D0-C222-4D63-9BD5-36F5EA4EA3B0}" destId="{3FE05401-A414-42F3-8AAC-5A68F3D835C3}" srcOrd="0" destOrd="0" presId="urn:microsoft.com/office/officeart/2005/8/layout/vList2"/>
    <dgm:cxn modelId="{41C86074-42ED-4308-BE63-8AB92966F1FC}" type="presOf" srcId="{F25DC4A2-4220-465B-AE3C-6FBB1781136B}" destId="{0DE4393A-7ACF-46FA-907C-7E6FE7B0D5F8}" srcOrd="0" destOrd="0" presId="urn:microsoft.com/office/officeart/2005/8/layout/vList2"/>
    <dgm:cxn modelId="{CC91C68F-BF90-4875-953C-3D3699DBF2E0}" type="presParOf" srcId="{0DE4393A-7ACF-46FA-907C-7E6FE7B0D5F8}" destId="{3FE05401-A414-42F3-8AAC-5A68F3D835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E06BA3-977E-4332-8B47-6571A332D90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CF39C9E5-5813-4203-8BD5-ADCB298B84B1}">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Example of clickwrap agreement</a:t>
          </a:r>
          <a:endParaRPr lang="el-GR" b="1" dirty="0"/>
        </a:p>
      </dgm:t>
    </dgm:pt>
    <dgm:pt modelId="{B02F9EE8-C420-434D-8D62-C0C81AE73653}" type="parTrans" cxnId="{FEAF3910-D31F-43F3-B994-53FADDC8402A}">
      <dgm:prSet/>
      <dgm:spPr/>
      <dgm:t>
        <a:bodyPr/>
        <a:lstStyle/>
        <a:p>
          <a:endParaRPr lang="el-GR"/>
        </a:p>
      </dgm:t>
    </dgm:pt>
    <dgm:pt modelId="{59715D22-C481-4722-BB3A-AB003CD1890A}" type="sibTrans" cxnId="{FEAF3910-D31F-43F3-B994-53FADDC8402A}">
      <dgm:prSet/>
      <dgm:spPr/>
      <dgm:t>
        <a:bodyPr/>
        <a:lstStyle/>
        <a:p>
          <a:endParaRPr lang="el-GR"/>
        </a:p>
      </dgm:t>
    </dgm:pt>
    <dgm:pt modelId="{00A2991B-E94F-4D73-A80C-EBF7D6A97221}" type="pres">
      <dgm:prSet presAssocID="{6EE06BA3-977E-4332-8B47-6571A332D908}" presName="linear" presStyleCnt="0">
        <dgm:presLayoutVars>
          <dgm:animLvl val="lvl"/>
          <dgm:resizeHandles val="exact"/>
        </dgm:presLayoutVars>
      </dgm:prSet>
      <dgm:spPr/>
    </dgm:pt>
    <dgm:pt modelId="{8EC116F5-56DD-4791-8670-6E4C9C1AF7E6}" type="pres">
      <dgm:prSet presAssocID="{CF39C9E5-5813-4203-8BD5-ADCB298B84B1}" presName="parentText" presStyleLbl="node1" presStyleIdx="0" presStyleCnt="1" custScaleY="77477">
        <dgm:presLayoutVars>
          <dgm:chMax val="0"/>
          <dgm:bulletEnabled val="1"/>
        </dgm:presLayoutVars>
      </dgm:prSet>
      <dgm:spPr/>
    </dgm:pt>
  </dgm:ptLst>
  <dgm:cxnLst>
    <dgm:cxn modelId="{FEAF3910-D31F-43F3-B994-53FADDC8402A}" srcId="{6EE06BA3-977E-4332-8B47-6571A332D908}" destId="{CF39C9E5-5813-4203-8BD5-ADCB298B84B1}" srcOrd="0" destOrd="0" parTransId="{B02F9EE8-C420-434D-8D62-C0C81AE73653}" sibTransId="{59715D22-C481-4722-BB3A-AB003CD1890A}"/>
    <dgm:cxn modelId="{9B7093E8-7560-4E4D-9DCA-BCE7DBC015AE}" type="presOf" srcId="{CF39C9E5-5813-4203-8BD5-ADCB298B84B1}" destId="{8EC116F5-56DD-4791-8670-6E4C9C1AF7E6}" srcOrd="0" destOrd="0" presId="urn:microsoft.com/office/officeart/2005/8/layout/vList2"/>
    <dgm:cxn modelId="{5AAC8655-FBB7-4E92-8087-136972E8ED59}" type="presOf" srcId="{6EE06BA3-977E-4332-8B47-6571A332D908}" destId="{00A2991B-E94F-4D73-A80C-EBF7D6A97221}" srcOrd="0" destOrd="0" presId="urn:microsoft.com/office/officeart/2005/8/layout/vList2"/>
    <dgm:cxn modelId="{AD6D6763-7F76-4EB2-BC0F-AC8ADB41E138}" type="presParOf" srcId="{00A2991B-E94F-4D73-A80C-EBF7D6A97221}" destId="{8EC116F5-56DD-4791-8670-6E4C9C1AF7E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095AFFB-4EEC-4FBB-A4B1-0A68CC1A95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39A11CE7-C8AE-43F1-AF97-65E525C1C9F7}">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Commercial e-mail</a:t>
          </a:r>
          <a:endParaRPr lang="el-GR" b="1" dirty="0"/>
        </a:p>
      </dgm:t>
    </dgm:pt>
    <dgm:pt modelId="{D5C88F32-6E5A-49FE-992F-3D0855A4AF6A}" type="parTrans" cxnId="{80EFEFDB-884A-4E94-9574-86719B319137}">
      <dgm:prSet/>
      <dgm:spPr/>
      <dgm:t>
        <a:bodyPr/>
        <a:lstStyle/>
        <a:p>
          <a:endParaRPr lang="el-GR"/>
        </a:p>
      </dgm:t>
    </dgm:pt>
    <dgm:pt modelId="{0BB28E3A-3AD2-413E-BC0E-A9CDF551ED1E}" type="sibTrans" cxnId="{80EFEFDB-884A-4E94-9574-86719B319137}">
      <dgm:prSet/>
      <dgm:spPr/>
      <dgm:t>
        <a:bodyPr/>
        <a:lstStyle/>
        <a:p>
          <a:endParaRPr lang="el-GR"/>
        </a:p>
      </dgm:t>
    </dgm:pt>
    <dgm:pt modelId="{6B8AD0AA-123A-4A3E-853B-1D356B9F39D8}" type="pres">
      <dgm:prSet presAssocID="{4095AFFB-4EEC-4FBB-A4B1-0A68CC1A95AA}" presName="linear" presStyleCnt="0">
        <dgm:presLayoutVars>
          <dgm:animLvl val="lvl"/>
          <dgm:resizeHandles val="exact"/>
        </dgm:presLayoutVars>
      </dgm:prSet>
      <dgm:spPr/>
    </dgm:pt>
    <dgm:pt modelId="{C01622B0-7F2C-4D84-87DE-F0E1F63BACE0}" type="pres">
      <dgm:prSet presAssocID="{39A11CE7-C8AE-43F1-AF97-65E525C1C9F7}" presName="parentText" presStyleLbl="node1" presStyleIdx="0" presStyleCnt="1">
        <dgm:presLayoutVars>
          <dgm:chMax val="0"/>
          <dgm:bulletEnabled val="1"/>
        </dgm:presLayoutVars>
      </dgm:prSet>
      <dgm:spPr/>
    </dgm:pt>
  </dgm:ptLst>
  <dgm:cxnLst>
    <dgm:cxn modelId="{C88BF9BA-DE6A-437D-AF74-A083113B0AB8}" type="presOf" srcId="{39A11CE7-C8AE-43F1-AF97-65E525C1C9F7}" destId="{C01622B0-7F2C-4D84-87DE-F0E1F63BACE0}" srcOrd="0" destOrd="0" presId="urn:microsoft.com/office/officeart/2005/8/layout/vList2"/>
    <dgm:cxn modelId="{80EFEFDB-884A-4E94-9574-86719B319137}" srcId="{4095AFFB-4EEC-4FBB-A4B1-0A68CC1A95AA}" destId="{39A11CE7-C8AE-43F1-AF97-65E525C1C9F7}" srcOrd="0" destOrd="0" parTransId="{D5C88F32-6E5A-49FE-992F-3D0855A4AF6A}" sibTransId="{0BB28E3A-3AD2-413E-BC0E-A9CDF551ED1E}"/>
    <dgm:cxn modelId="{468E456C-2647-4AAA-98BA-9B74435FAE9C}" type="presOf" srcId="{4095AFFB-4EEC-4FBB-A4B1-0A68CC1A95AA}" destId="{6B8AD0AA-123A-4A3E-853B-1D356B9F39D8}" srcOrd="0" destOrd="0" presId="urn:microsoft.com/office/officeart/2005/8/layout/vList2"/>
    <dgm:cxn modelId="{5D1F3D47-328B-441B-A639-6E41F3C2BFF2}" type="presParOf" srcId="{6B8AD0AA-123A-4A3E-853B-1D356B9F39D8}" destId="{C01622B0-7F2C-4D84-87DE-F0E1F63BACE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086D2A8-2A55-45C0-9188-BA4ADDF898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41D68C15-68DB-4AE6-979B-24B8B9A83256}">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Opt in regime</a:t>
          </a:r>
          <a:endParaRPr lang="el-GR" b="1" dirty="0"/>
        </a:p>
      </dgm:t>
    </dgm:pt>
    <dgm:pt modelId="{AF538188-20C5-4830-B74C-CC5418E412A3}" type="parTrans" cxnId="{ACE68CBB-3B84-4137-A25D-69D4289FE75C}">
      <dgm:prSet/>
      <dgm:spPr/>
      <dgm:t>
        <a:bodyPr/>
        <a:lstStyle/>
        <a:p>
          <a:endParaRPr lang="el-GR"/>
        </a:p>
      </dgm:t>
    </dgm:pt>
    <dgm:pt modelId="{61C9FC06-FB9A-41EB-9440-CCD330DF8085}" type="sibTrans" cxnId="{ACE68CBB-3B84-4137-A25D-69D4289FE75C}">
      <dgm:prSet/>
      <dgm:spPr/>
      <dgm:t>
        <a:bodyPr/>
        <a:lstStyle/>
        <a:p>
          <a:endParaRPr lang="el-GR"/>
        </a:p>
      </dgm:t>
    </dgm:pt>
    <dgm:pt modelId="{1818A4B4-1C2D-45A4-9968-13D4414D16EC}" type="pres">
      <dgm:prSet presAssocID="{3086D2A8-2A55-45C0-9188-BA4ADDF8987E}" presName="linear" presStyleCnt="0">
        <dgm:presLayoutVars>
          <dgm:animLvl val="lvl"/>
          <dgm:resizeHandles val="exact"/>
        </dgm:presLayoutVars>
      </dgm:prSet>
      <dgm:spPr/>
    </dgm:pt>
    <dgm:pt modelId="{C664125A-C5D2-4644-8E4C-914AC9F42C03}" type="pres">
      <dgm:prSet presAssocID="{41D68C15-68DB-4AE6-979B-24B8B9A83256}" presName="parentText" presStyleLbl="node1" presStyleIdx="0" presStyleCnt="1" custLinFactNeighborX="9341">
        <dgm:presLayoutVars>
          <dgm:chMax val="0"/>
          <dgm:bulletEnabled val="1"/>
        </dgm:presLayoutVars>
      </dgm:prSet>
      <dgm:spPr/>
    </dgm:pt>
  </dgm:ptLst>
  <dgm:cxnLst>
    <dgm:cxn modelId="{ACE68CBB-3B84-4137-A25D-69D4289FE75C}" srcId="{3086D2A8-2A55-45C0-9188-BA4ADDF8987E}" destId="{41D68C15-68DB-4AE6-979B-24B8B9A83256}" srcOrd="0" destOrd="0" parTransId="{AF538188-20C5-4830-B74C-CC5418E412A3}" sibTransId="{61C9FC06-FB9A-41EB-9440-CCD330DF8085}"/>
    <dgm:cxn modelId="{D4CE8D58-16B1-40A0-BC37-D93D3A9D9381}" type="presOf" srcId="{41D68C15-68DB-4AE6-979B-24B8B9A83256}" destId="{C664125A-C5D2-4644-8E4C-914AC9F42C03}" srcOrd="0" destOrd="0" presId="urn:microsoft.com/office/officeart/2005/8/layout/vList2"/>
    <dgm:cxn modelId="{5EE53A12-AE9F-4358-9AA2-B5C5B7FAC6A0}" type="presOf" srcId="{3086D2A8-2A55-45C0-9188-BA4ADDF8987E}" destId="{1818A4B4-1C2D-45A4-9968-13D4414D16EC}" srcOrd="0" destOrd="0" presId="urn:microsoft.com/office/officeart/2005/8/layout/vList2"/>
    <dgm:cxn modelId="{F833EBC7-76A3-4BCB-92EF-6D2DA79124D7}" type="presParOf" srcId="{1818A4B4-1C2D-45A4-9968-13D4414D16EC}" destId="{C664125A-C5D2-4644-8E4C-914AC9F42C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DCCF5F6-C85D-4765-8844-357DD0DAFB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30F459B8-BFD9-42F9-BA19-736F0E11A959}" type="pres">
      <dgm:prSet presAssocID="{4DCCF5F6-C85D-4765-8844-357DD0DAFB53}" presName="linear" presStyleCnt="0">
        <dgm:presLayoutVars>
          <dgm:animLvl val="lvl"/>
          <dgm:resizeHandles val="exact"/>
        </dgm:presLayoutVars>
      </dgm:prSet>
      <dgm:spPr/>
    </dgm:pt>
  </dgm:ptLst>
  <dgm:cxnLst>
    <dgm:cxn modelId="{E5A075AA-67B6-45DA-8435-6FB5D32A167C}" type="presOf" srcId="{4DCCF5F6-C85D-4765-8844-357DD0DAFB53}" destId="{30F459B8-BFD9-42F9-BA19-736F0E11A95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0548AAA-74DA-4404-B610-AEDC53BB909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AAEAE311-0B6F-4B16-BFC0-0866022ABD3B}">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Exemption</a:t>
          </a:r>
          <a:endParaRPr lang="el-GR" b="1" dirty="0"/>
        </a:p>
      </dgm:t>
    </dgm:pt>
    <dgm:pt modelId="{0B9D6A07-C904-4879-97D6-C642ED0D0689}" type="parTrans" cxnId="{6EC5A774-5961-4F04-B875-CA0200ED12A8}">
      <dgm:prSet/>
      <dgm:spPr/>
      <dgm:t>
        <a:bodyPr/>
        <a:lstStyle/>
        <a:p>
          <a:endParaRPr lang="el-GR"/>
        </a:p>
      </dgm:t>
    </dgm:pt>
    <dgm:pt modelId="{B084AB87-5342-4CAB-9598-DDF364E508CC}" type="sibTrans" cxnId="{6EC5A774-5961-4F04-B875-CA0200ED12A8}">
      <dgm:prSet/>
      <dgm:spPr/>
      <dgm:t>
        <a:bodyPr/>
        <a:lstStyle/>
        <a:p>
          <a:endParaRPr lang="el-GR"/>
        </a:p>
      </dgm:t>
    </dgm:pt>
    <dgm:pt modelId="{0E24FB69-AB1E-425B-9C91-D9C401D2006F}" type="pres">
      <dgm:prSet presAssocID="{70548AAA-74DA-4404-B610-AEDC53BB9098}" presName="linear" presStyleCnt="0">
        <dgm:presLayoutVars>
          <dgm:animLvl val="lvl"/>
          <dgm:resizeHandles val="exact"/>
        </dgm:presLayoutVars>
      </dgm:prSet>
      <dgm:spPr/>
    </dgm:pt>
    <dgm:pt modelId="{14288303-01A2-4B28-A409-3DE95EB53043}" type="pres">
      <dgm:prSet presAssocID="{AAEAE311-0B6F-4B16-BFC0-0866022ABD3B}" presName="parentText" presStyleLbl="node1" presStyleIdx="0" presStyleCnt="1">
        <dgm:presLayoutVars>
          <dgm:chMax val="0"/>
          <dgm:bulletEnabled val="1"/>
        </dgm:presLayoutVars>
      </dgm:prSet>
      <dgm:spPr/>
    </dgm:pt>
  </dgm:ptLst>
  <dgm:cxnLst>
    <dgm:cxn modelId="{6EC5A774-5961-4F04-B875-CA0200ED12A8}" srcId="{70548AAA-74DA-4404-B610-AEDC53BB9098}" destId="{AAEAE311-0B6F-4B16-BFC0-0866022ABD3B}" srcOrd="0" destOrd="0" parTransId="{0B9D6A07-C904-4879-97D6-C642ED0D0689}" sibTransId="{B084AB87-5342-4CAB-9598-DDF364E508CC}"/>
    <dgm:cxn modelId="{A0FB14BD-7B9E-4D0C-BB15-07566ABDA7A4}" type="presOf" srcId="{70548AAA-74DA-4404-B610-AEDC53BB9098}" destId="{0E24FB69-AB1E-425B-9C91-D9C401D2006F}" srcOrd="0" destOrd="0" presId="urn:microsoft.com/office/officeart/2005/8/layout/vList2"/>
    <dgm:cxn modelId="{5E2EE652-E449-4317-8612-F0C0E72C3A23}" type="presOf" srcId="{AAEAE311-0B6F-4B16-BFC0-0866022ABD3B}" destId="{14288303-01A2-4B28-A409-3DE95EB53043}" srcOrd="0" destOrd="0" presId="urn:microsoft.com/office/officeart/2005/8/layout/vList2"/>
    <dgm:cxn modelId="{7C77E36D-3710-4D51-B362-7508290E006F}" type="presParOf" srcId="{0E24FB69-AB1E-425B-9C91-D9C401D2006F}" destId="{14288303-01A2-4B28-A409-3DE95EB530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C2BEFDA-44B8-4B66-A89A-DA48523414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56AEDAB3-DEE1-4D4D-90E9-8164E2CFFE7F}">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US CAN-SPAM ACT</a:t>
          </a:r>
          <a:endParaRPr lang="el-GR" b="1" dirty="0"/>
        </a:p>
      </dgm:t>
    </dgm:pt>
    <dgm:pt modelId="{0F2891D5-B3E6-4550-A65F-65DBF6F52620}" type="parTrans" cxnId="{3460D9A1-17FE-4037-A8EC-A40199B5437C}">
      <dgm:prSet/>
      <dgm:spPr/>
      <dgm:t>
        <a:bodyPr/>
        <a:lstStyle/>
        <a:p>
          <a:endParaRPr lang="el-GR"/>
        </a:p>
      </dgm:t>
    </dgm:pt>
    <dgm:pt modelId="{BF0AA4A5-9EE2-486C-B577-01C7ABC490B6}" type="sibTrans" cxnId="{3460D9A1-17FE-4037-A8EC-A40199B5437C}">
      <dgm:prSet/>
      <dgm:spPr/>
      <dgm:t>
        <a:bodyPr/>
        <a:lstStyle/>
        <a:p>
          <a:endParaRPr lang="el-GR"/>
        </a:p>
      </dgm:t>
    </dgm:pt>
    <dgm:pt modelId="{2615DF72-E972-4943-824E-FC8EA3B9F4F1}" type="pres">
      <dgm:prSet presAssocID="{2C2BEFDA-44B8-4B66-A89A-DA485234140F}" presName="linear" presStyleCnt="0">
        <dgm:presLayoutVars>
          <dgm:animLvl val="lvl"/>
          <dgm:resizeHandles val="exact"/>
        </dgm:presLayoutVars>
      </dgm:prSet>
      <dgm:spPr/>
    </dgm:pt>
    <dgm:pt modelId="{851DFFA8-D70B-4470-9AFC-FEEA7CEE1410}" type="pres">
      <dgm:prSet presAssocID="{56AEDAB3-DEE1-4D4D-90E9-8164E2CFFE7F}" presName="parentText" presStyleLbl="node1" presStyleIdx="0" presStyleCnt="1">
        <dgm:presLayoutVars>
          <dgm:chMax val="0"/>
          <dgm:bulletEnabled val="1"/>
        </dgm:presLayoutVars>
      </dgm:prSet>
      <dgm:spPr/>
    </dgm:pt>
  </dgm:ptLst>
  <dgm:cxnLst>
    <dgm:cxn modelId="{D14055BA-793B-41F4-B2F8-E6355CC128E7}" type="presOf" srcId="{56AEDAB3-DEE1-4D4D-90E9-8164E2CFFE7F}" destId="{851DFFA8-D70B-4470-9AFC-FEEA7CEE1410}" srcOrd="0" destOrd="0" presId="urn:microsoft.com/office/officeart/2005/8/layout/vList2"/>
    <dgm:cxn modelId="{FFE3B8CC-8BC9-4FC6-8069-7CB6FD57C0AF}" type="presOf" srcId="{2C2BEFDA-44B8-4B66-A89A-DA485234140F}" destId="{2615DF72-E972-4943-824E-FC8EA3B9F4F1}" srcOrd="0" destOrd="0" presId="urn:microsoft.com/office/officeart/2005/8/layout/vList2"/>
    <dgm:cxn modelId="{3460D9A1-17FE-4037-A8EC-A40199B5437C}" srcId="{2C2BEFDA-44B8-4B66-A89A-DA485234140F}" destId="{56AEDAB3-DEE1-4D4D-90E9-8164E2CFFE7F}" srcOrd="0" destOrd="0" parTransId="{0F2891D5-B3E6-4550-A65F-65DBF6F52620}" sibTransId="{BF0AA4A5-9EE2-486C-B577-01C7ABC490B6}"/>
    <dgm:cxn modelId="{D9D466AA-8B39-401D-98A4-764DC39201B5}" type="presParOf" srcId="{2615DF72-E972-4943-824E-FC8EA3B9F4F1}" destId="{851DFFA8-D70B-4470-9AFC-FEEA7CEE141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058F98-E3EA-45A7-80E8-B7D5AD1D7E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CD142053-7E6D-4531-86ED-B23996641DC5}">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Right to a refund-obligation to return goods</a:t>
          </a:r>
          <a:endParaRPr lang="el-GR" b="1" dirty="0"/>
        </a:p>
      </dgm:t>
    </dgm:pt>
    <dgm:pt modelId="{B99BDFAA-5327-434E-95B2-120DA020ECB3}" type="parTrans" cxnId="{CFB88BF6-04E0-4445-A58D-B825A1CFCCCB}">
      <dgm:prSet/>
      <dgm:spPr/>
      <dgm:t>
        <a:bodyPr/>
        <a:lstStyle/>
        <a:p>
          <a:endParaRPr lang="el-GR"/>
        </a:p>
      </dgm:t>
    </dgm:pt>
    <dgm:pt modelId="{209A7CFD-3AED-4D0C-8713-8FF4E2E8C9F6}" type="sibTrans" cxnId="{CFB88BF6-04E0-4445-A58D-B825A1CFCCCB}">
      <dgm:prSet/>
      <dgm:spPr/>
      <dgm:t>
        <a:bodyPr/>
        <a:lstStyle/>
        <a:p>
          <a:endParaRPr lang="el-GR"/>
        </a:p>
      </dgm:t>
    </dgm:pt>
    <dgm:pt modelId="{0EDDD722-74EA-4B36-9D4A-F228F4A2CA48}" type="pres">
      <dgm:prSet presAssocID="{70058F98-E3EA-45A7-80E8-B7D5AD1D7EE8}" presName="linear" presStyleCnt="0">
        <dgm:presLayoutVars>
          <dgm:animLvl val="lvl"/>
          <dgm:resizeHandles val="exact"/>
        </dgm:presLayoutVars>
      </dgm:prSet>
      <dgm:spPr/>
    </dgm:pt>
    <dgm:pt modelId="{A42ECE52-DF1D-4B48-80A3-350CA686581B}" type="pres">
      <dgm:prSet presAssocID="{CD142053-7E6D-4531-86ED-B23996641DC5}" presName="parentText" presStyleLbl="node1" presStyleIdx="0" presStyleCnt="1">
        <dgm:presLayoutVars>
          <dgm:chMax val="0"/>
          <dgm:bulletEnabled val="1"/>
        </dgm:presLayoutVars>
      </dgm:prSet>
      <dgm:spPr/>
    </dgm:pt>
  </dgm:ptLst>
  <dgm:cxnLst>
    <dgm:cxn modelId="{CFB88BF6-04E0-4445-A58D-B825A1CFCCCB}" srcId="{70058F98-E3EA-45A7-80E8-B7D5AD1D7EE8}" destId="{CD142053-7E6D-4531-86ED-B23996641DC5}" srcOrd="0" destOrd="0" parTransId="{B99BDFAA-5327-434E-95B2-120DA020ECB3}" sibTransId="{209A7CFD-3AED-4D0C-8713-8FF4E2E8C9F6}"/>
    <dgm:cxn modelId="{BCEFAE8D-DB0F-4FE8-856C-DCDACAE3596A}" type="presOf" srcId="{CD142053-7E6D-4531-86ED-B23996641DC5}" destId="{A42ECE52-DF1D-4B48-80A3-350CA686581B}" srcOrd="0" destOrd="0" presId="urn:microsoft.com/office/officeart/2005/8/layout/vList2"/>
    <dgm:cxn modelId="{C8CFCCD6-0C91-443A-B933-77BB008C9845}" type="presOf" srcId="{70058F98-E3EA-45A7-80E8-B7D5AD1D7EE8}" destId="{0EDDD722-74EA-4B36-9D4A-F228F4A2CA48}" srcOrd="0" destOrd="0" presId="urn:microsoft.com/office/officeart/2005/8/layout/vList2"/>
    <dgm:cxn modelId="{3A9A5335-D115-44E1-AB46-53F237950E91}" type="presParOf" srcId="{0EDDD722-74EA-4B36-9D4A-F228F4A2CA48}" destId="{A42ECE52-DF1D-4B48-80A3-350CA68658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58D50D-CD04-4029-B82B-1C122BEFB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2292EA26-A951-4597-B332-BDC19515F16A}">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Guarantees for faulty goods</a:t>
          </a:r>
          <a:endParaRPr lang="el-GR" b="1" dirty="0"/>
        </a:p>
      </dgm:t>
    </dgm:pt>
    <dgm:pt modelId="{DCB94C86-2A2A-431E-8165-0A242E8E5A5E}" type="parTrans" cxnId="{F423FFCC-2D31-4F4A-A9CF-E76973DF161E}">
      <dgm:prSet/>
      <dgm:spPr/>
      <dgm:t>
        <a:bodyPr/>
        <a:lstStyle/>
        <a:p>
          <a:endParaRPr lang="el-GR"/>
        </a:p>
      </dgm:t>
    </dgm:pt>
    <dgm:pt modelId="{6B600C9B-0123-4687-85ED-EBE719F2CFA3}" type="sibTrans" cxnId="{F423FFCC-2D31-4F4A-A9CF-E76973DF161E}">
      <dgm:prSet/>
      <dgm:spPr/>
      <dgm:t>
        <a:bodyPr/>
        <a:lstStyle/>
        <a:p>
          <a:endParaRPr lang="el-GR"/>
        </a:p>
      </dgm:t>
    </dgm:pt>
    <dgm:pt modelId="{2E2B5B63-2ECC-49FC-828D-7149AB7D8A85}" type="pres">
      <dgm:prSet presAssocID="{5258D50D-CD04-4029-B82B-1C122BEFB3C8}" presName="linear" presStyleCnt="0">
        <dgm:presLayoutVars>
          <dgm:animLvl val="lvl"/>
          <dgm:resizeHandles val="exact"/>
        </dgm:presLayoutVars>
      </dgm:prSet>
      <dgm:spPr/>
    </dgm:pt>
    <dgm:pt modelId="{14B91570-0BA8-4550-8512-F3AEE56ACDD4}" type="pres">
      <dgm:prSet presAssocID="{2292EA26-A951-4597-B332-BDC19515F16A}" presName="parentText" presStyleLbl="node1" presStyleIdx="0" presStyleCnt="1">
        <dgm:presLayoutVars>
          <dgm:chMax val="0"/>
          <dgm:bulletEnabled val="1"/>
        </dgm:presLayoutVars>
      </dgm:prSet>
      <dgm:spPr/>
    </dgm:pt>
  </dgm:ptLst>
  <dgm:cxnLst>
    <dgm:cxn modelId="{25F6C75D-D0DA-41B3-B809-E0893B1C8ACE}" type="presOf" srcId="{5258D50D-CD04-4029-B82B-1C122BEFB3C8}" destId="{2E2B5B63-2ECC-49FC-828D-7149AB7D8A85}" srcOrd="0" destOrd="0" presId="urn:microsoft.com/office/officeart/2005/8/layout/vList2"/>
    <dgm:cxn modelId="{F423FFCC-2D31-4F4A-A9CF-E76973DF161E}" srcId="{5258D50D-CD04-4029-B82B-1C122BEFB3C8}" destId="{2292EA26-A951-4597-B332-BDC19515F16A}" srcOrd="0" destOrd="0" parTransId="{DCB94C86-2A2A-431E-8165-0A242E8E5A5E}" sibTransId="{6B600C9B-0123-4687-85ED-EBE719F2CFA3}"/>
    <dgm:cxn modelId="{1D49CF89-43C2-4D88-86B1-67E0A8213252}" type="presOf" srcId="{2292EA26-A951-4597-B332-BDC19515F16A}" destId="{14B91570-0BA8-4550-8512-F3AEE56ACDD4}" srcOrd="0" destOrd="0" presId="urn:microsoft.com/office/officeart/2005/8/layout/vList2"/>
    <dgm:cxn modelId="{F6972911-0A5A-4355-A235-FDE68E74A968}" type="presParOf" srcId="{2E2B5B63-2ECC-49FC-828D-7149AB7D8A85}" destId="{14B91570-0BA8-4550-8512-F3AEE56ACD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D55D83-1469-46B2-A9E5-FA8AAE81178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F631A9DF-0659-40C0-9075-4C81F74E0E4E}">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Contract formation under UK Law</a:t>
          </a:r>
          <a:endParaRPr lang="el-GR" b="1" dirty="0"/>
        </a:p>
      </dgm:t>
    </dgm:pt>
    <dgm:pt modelId="{29C5E7A6-EB7A-4923-931F-9841C33D2C7B}" type="parTrans" cxnId="{030794B2-974D-418B-8360-273438E4F3AF}">
      <dgm:prSet/>
      <dgm:spPr/>
      <dgm:t>
        <a:bodyPr/>
        <a:lstStyle/>
        <a:p>
          <a:endParaRPr lang="el-GR"/>
        </a:p>
      </dgm:t>
    </dgm:pt>
    <dgm:pt modelId="{0A81C085-393F-4E5F-B609-CBCD128E2896}" type="sibTrans" cxnId="{030794B2-974D-418B-8360-273438E4F3AF}">
      <dgm:prSet/>
      <dgm:spPr/>
      <dgm:t>
        <a:bodyPr/>
        <a:lstStyle/>
        <a:p>
          <a:endParaRPr lang="el-GR"/>
        </a:p>
      </dgm:t>
    </dgm:pt>
    <dgm:pt modelId="{BA8F216A-924D-40C1-8A98-EB44CCC40327}" type="pres">
      <dgm:prSet presAssocID="{81D55D83-1469-46B2-A9E5-FA8AAE811784}" presName="linear" presStyleCnt="0">
        <dgm:presLayoutVars>
          <dgm:animLvl val="lvl"/>
          <dgm:resizeHandles val="exact"/>
        </dgm:presLayoutVars>
      </dgm:prSet>
      <dgm:spPr/>
    </dgm:pt>
    <dgm:pt modelId="{0533FA37-6E28-472A-B979-8DABA6B528ED}" type="pres">
      <dgm:prSet presAssocID="{F631A9DF-0659-40C0-9075-4C81F74E0E4E}" presName="parentText" presStyleLbl="node1" presStyleIdx="0" presStyleCnt="1">
        <dgm:presLayoutVars>
          <dgm:chMax val="0"/>
          <dgm:bulletEnabled val="1"/>
        </dgm:presLayoutVars>
      </dgm:prSet>
      <dgm:spPr/>
    </dgm:pt>
  </dgm:ptLst>
  <dgm:cxnLst>
    <dgm:cxn modelId="{A1464C35-9CDB-4AC5-A014-BC3EAF1D98B7}" type="presOf" srcId="{F631A9DF-0659-40C0-9075-4C81F74E0E4E}" destId="{0533FA37-6E28-472A-B979-8DABA6B528ED}" srcOrd="0" destOrd="0" presId="urn:microsoft.com/office/officeart/2005/8/layout/vList2"/>
    <dgm:cxn modelId="{030794B2-974D-418B-8360-273438E4F3AF}" srcId="{81D55D83-1469-46B2-A9E5-FA8AAE811784}" destId="{F631A9DF-0659-40C0-9075-4C81F74E0E4E}" srcOrd="0" destOrd="0" parTransId="{29C5E7A6-EB7A-4923-931F-9841C33D2C7B}" sibTransId="{0A81C085-393F-4E5F-B609-CBCD128E2896}"/>
    <dgm:cxn modelId="{2C1395C4-3641-4D47-9138-66C4F6415E7C}" type="presOf" srcId="{81D55D83-1469-46B2-A9E5-FA8AAE811784}" destId="{BA8F216A-924D-40C1-8A98-EB44CCC40327}" srcOrd="0" destOrd="0" presId="urn:microsoft.com/office/officeart/2005/8/layout/vList2"/>
    <dgm:cxn modelId="{4C99360D-AF94-447A-B7D0-84EC68AE4D9D}" type="presParOf" srcId="{BA8F216A-924D-40C1-8A98-EB44CCC40327}" destId="{0533FA37-6E28-472A-B979-8DABA6B528E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EF240E-FC92-4892-A39E-F1150B86DB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A0242C3D-30F7-48C8-A732-5A9CE81893E3}">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Invitation to treat</a:t>
          </a:r>
          <a:endParaRPr lang="el-GR" b="1" dirty="0"/>
        </a:p>
      </dgm:t>
    </dgm:pt>
    <dgm:pt modelId="{1B6EC6C0-0EAF-4797-B9CC-24F679B09779}" type="parTrans" cxnId="{20467B35-CDF1-42ED-8D9E-15C1E1DD3EDD}">
      <dgm:prSet/>
      <dgm:spPr/>
      <dgm:t>
        <a:bodyPr/>
        <a:lstStyle/>
        <a:p>
          <a:endParaRPr lang="el-GR"/>
        </a:p>
      </dgm:t>
    </dgm:pt>
    <dgm:pt modelId="{39C391C9-6FA5-409B-90A6-D6FF63D1A5ED}" type="sibTrans" cxnId="{20467B35-CDF1-42ED-8D9E-15C1E1DD3EDD}">
      <dgm:prSet/>
      <dgm:spPr/>
      <dgm:t>
        <a:bodyPr/>
        <a:lstStyle/>
        <a:p>
          <a:endParaRPr lang="el-GR"/>
        </a:p>
      </dgm:t>
    </dgm:pt>
    <dgm:pt modelId="{94BA5E4D-841B-4DD6-B2E1-A505BC8EB5F6}" type="pres">
      <dgm:prSet presAssocID="{14EF240E-FC92-4892-A39E-F1150B86DB9A}" presName="linear" presStyleCnt="0">
        <dgm:presLayoutVars>
          <dgm:animLvl val="lvl"/>
          <dgm:resizeHandles val="exact"/>
        </dgm:presLayoutVars>
      </dgm:prSet>
      <dgm:spPr/>
    </dgm:pt>
    <dgm:pt modelId="{D14FC63B-37ED-4857-BF8C-FDA8C4EADB2C}" type="pres">
      <dgm:prSet presAssocID="{A0242C3D-30F7-48C8-A732-5A9CE81893E3}" presName="parentText" presStyleLbl="node1" presStyleIdx="0" presStyleCnt="1">
        <dgm:presLayoutVars>
          <dgm:chMax val="0"/>
          <dgm:bulletEnabled val="1"/>
        </dgm:presLayoutVars>
      </dgm:prSet>
      <dgm:spPr/>
    </dgm:pt>
  </dgm:ptLst>
  <dgm:cxnLst>
    <dgm:cxn modelId="{3C76651D-A00C-45C9-8664-D8A6FDB649FE}" type="presOf" srcId="{A0242C3D-30F7-48C8-A732-5A9CE81893E3}" destId="{D14FC63B-37ED-4857-BF8C-FDA8C4EADB2C}" srcOrd="0" destOrd="0" presId="urn:microsoft.com/office/officeart/2005/8/layout/vList2"/>
    <dgm:cxn modelId="{20467B35-CDF1-42ED-8D9E-15C1E1DD3EDD}" srcId="{14EF240E-FC92-4892-A39E-F1150B86DB9A}" destId="{A0242C3D-30F7-48C8-A732-5A9CE81893E3}" srcOrd="0" destOrd="0" parTransId="{1B6EC6C0-0EAF-4797-B9CC-24F679B09779}" sibTransId="{39C391C9-6FA5-409B-90A6-D6FF63D1A5ED}"/>
    <dgm:cxn modelId="{5D2E09BE-29B3-4C44-8EFE-802059688475}" type="presOf" srcId="{14EF240E-FC92-4892-A39E-F1150B86DB9A}" destId="{94BA5E4D-841B-4DD6-B2E1-A505BC8EB5F6}" srcOrd="0" destOrd="0" presId="urn:microsoft.com/office/officeart/2005/8/layout/vList2"/>
    <dgm:cxn modelId="{2B9FD40E-4147-4562-AF06-5B6CE984275C}" type="presParOf" srcId="{94BA5E4D-841B-4DD6-B2E1-A505BC8EB5F6}" destId="{D14FC63B-37ED-4857-BF8C-FDA8C4EADB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9185E7-1577-4D38-B104-ECDB32702E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3502A621-0F49-4F32-B406-8FA42045DA2F}">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Nature of order</a:t>
          </a:r>
          <a:endParaRPr lang="el-GR" b="1" dirty="0"/>
        </a:p>
      </dgm:t>
    </dgm:pt>
    <dgm:pt modelId="{984A6884-0F03-45FE-A614-D6C9E529F873}" type="parTrans" cxnId="{32CA5C4B-76EA-432B-BDC6-E93F505258A2}">
      <dgm:prSet/>
      <dgm:spPr/>
      <dgm:t>
        <a:bodyPr/>
        <a:lstStyle/>
        <a:p>
          <a:endParaRPr lang="el-GR"/>
        </a:p>
      </dgm:t>
    </dgm:pt>
    <dgm:pt modelId="{5B454968-B755-4612-AFDD-79E14586DEC8}" type="sibTrans" cxnId="{32CA5C4B-76EA-432B-BDC6-E93F505258A2}">
      <dgm:prSet/>
      <dgm:spPr/>
      <dgm:t>
        <a:bodyPr/>
        <a:lstStyle/>
        <a:p>
          <a:endParaRPr lang="el-GR"/>
        </a:p>
      </dgm:t>
    </dgm:pt>
    <dgm:pt modelId="{B9F0EB1A-EE66-419A-991F-8B91F481908B}" type="pres">
      <dgm:prSet presAssocID="{889185E7-1577-4D38-B104-ECDB32702E7B}" presName="linear" presStyleCnt="0">
        <dgm:presLayoutVars>
          <dgm:animLvl val="lvl"/>
          <dgm:resizeHandles val="exact"/>
        </dgm:presLayoutVars>
      </dgm:prSet>
      <dgm:spPr/>
    </dgm:pt>
    <dgm:pt modelId="{98A262FA-2C84-4532-BFC9-CE440BC04250}" type="pres">
      <dgm:prSet presAssocID="{3502A621-0F49-4F32-B406-8FA42045DA2F}" presName="parentText" presStyleLbl="node1" presStyleIdx="0" presStyleCnt="1">
        <dgm:presLayoutVars>
          <dgm:chMax val="0"/>
          <dgm:bulletEnabled val="1"/>
        </dgm:presLayoutVars>
      </dgm:prSet>
      <dgm:spPr/>
    </dgm:pt>
  </dgm:ptLst>
  <dgm:cxnLst>
    <dgm:cxn modelId="{32CA5C4B-76EA-432B-BDC6-E93F505258A2}" srcId="{889185E7-1577-4D38-B104-ECDB32702E7B}" destId="{3502A621-0F49-4F32-B406-8FA42045DA2F}" srcOrd="0" destOrd="0" parTransId="{984A6884-0F03-45FE-A614-D6C9E529F873}" sibTransId="{5B454968-B755-4612-AFDD-79E14586DEC8}"/>
    <dgm:cxn modelId="{404BE8BF-F76A-4100-9D56-0E35A2493059}" type="presOf" srcId="{3502A621-0F49-4F32-B406-8FA42045DA2F}" destId="{98A262FA-2C84-4532-BFC9-CE440BC04250}" srcOrd="0" destOrd="0" presId="urn:microsoft.com/office/officeart/2005/8/layout/vList2"/>
    <dgm:cxn modelId="{8309860E-E1CC-4B3A-9871-95EA0DD91B1D}" type="presOf" srcId="{889185E7-1577-4D38-B104-ECDB32702E7B}" destId="{B9F0EB1A-EE66-419A-991F-8B91F481908B}" srcOrd="0" destOrd="0" presId="urn:microsoft.com/office/officeart/2005/8/layout/vList2"/>
    <dgm:cxn modelId="{F4A5360E-D50E-4241-8B83-D97955B09C0B}" type="presParOf" srcId="{B9F0EB1A-EE66-419A-991F-8B91F481908B}" destId="{98A262FA-2C84-4532-BFC9-CE440BC0425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6786F4-D9DD-43A7-9C7C-CDEB2BE700C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99DE5355-4595-4F99-A843-B26EA913A9D4}">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Doctrine of consideration</a:t>
          </a:r>
          <a:endParaRPr lang="el-GR" b="1" dirty="0"/>
        </a:p>
      </dgm:t>
    </dgm:pt>
    <dgm:pt modelId="{3966A934-F377-42BB-920D-59F8DA574080}" type="parTrans" cxnId="{4C106DA7-35A8-4414-B4CA-F0262C670B04}">
      <dgm:prSet/>
      <dgm:spPr/>
      <dgm:t>
        <a:bodyPr/>
        <a:lstStyle/>
        <a:p>
          <a:endParaRPr lang="el-GR"/>
        </a:p>
      </dgm:t>
    </dgm:pt>
    <dgm:pt modelId="{81C3F850-26AF-44A5-8151-4C540D95164A}" type="sibTrans" cxnId="{4C106DA7-35A8-4414-B4CA-F0262C670B04}">
      <dgm:prSet/>
      <dgm:spPr/>
      <dgm:t>
        <a:bodyPr/>
        <a:lstStyle/>
        <a:p>
          <a:endParaRPr lang="el-GR"/>
        </a:p>
      </dgm:t>
    </dgm:pt>
    <dgm:pt modelId="{97AE80A8-331F-4510-9D53-86A2B64C3F67}" type="pres">
      <dgm:prSet presAssocID="{286786F4-D9DD-43A7-9C7C-CDEB2BE700CE}" presName="linear" presStyleCnt="0">
        <dgm:presLayoutVars>
          <dgm:animLvl val="lvl"/>
          <dgm:resizeHandles val="exact"/>
        </dgm:presLayoutVars>
      </dgm:prSet>
      <dgm:spPr/>
    </dgm:pt>
    <dgm:pt modelId="{76A17A86-0941-4295-9086-0F321A3FB2CC}" type="pres">
      <dgm:prSet presAssocID="{99DE5355-4595-4F99-A843-B26EA913A9D4}" presName="parentText" presStyleLbl="node1" presStyleIdx="0" presStyleCnt="1">
        <dgm:presLayoutVars>
          <dgm:chMax val="0"/>
          <dgm:bulletEnabled val="1"/>
        </dgm:presLayoutVars>
      </dgm:prSet>
      <dgm:spPr/>
    </dgm:pt>
  </dgm:ptLst>
  <dgm:cxnLst>
    <dgm:cxn modelId="{D9DB3C16-D0C4-4101-8ACE-6E8D39BA7B97}" type="presOf" srcId="{99DE5355-4595-4F99-A843-B26EA913A9D4}" destId="{76A17A86-0941-4295-9086-0F321A3FB2CC}" srcOrd="0" destOrd="0" presId="urn:microsoft.com/office/officeart/2005/8/layout/vList2"/>
    <dgm:cxn modelId="{97CA6E8C-BC85-4973-8BC0-8FF100D848C3}" type="presOf" srcId="{286786F4-D9DD-43A7-9C7C-CDEB2BE700CE}" destId="{97AE80A8-331F-4510-9D53-86A2B64C3F67}" srcOrd="0" destOrd="0" presId="urn:microsoft.com/office/officeart/2005/8/layout/vList2"/>
    <dgm:cxn modelId="{4C106DA7-35A8-4414-B4CA-F0262C670B04}" srcId="{286786F4-D9DD-43A7-9C7C-CDEB2BE700CE}" destId="{99DE5355-4595-4F99-A843-B26EA913A9D4}" srcOrd="0" destOrd="0" parTransId="{3966A934-F377-42BB-920D-59F8DA574080}" sibTransId="{81C3F850-26AF-44A5-8151-4C540D95164A}"/>
    <dgm:cxn modelId="{E18FD4F5-B67D-4A8E-A697-B1B41E9D5F4F}" type="presParOf" srcId="{97AE80A8-331F-4510-9D53-86A2B64C3F67}" destId="{76A17A86-0941-4295-9086-0F321A3FB2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89AEF0-317B-43F6-95AC-F03715E5DF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BE071983-7758-4F70-94EC-6A328F7B8710}">
      <dgm:prSet>
        <dgm:style>
          <a:lnRef idx="1">
            <a:schemeClr val="accent1"/>
          </a:lnRef>
          <a:fillRef idx="3">
            <a:schemeClr val="accent1"/>
          </a:fillRef>
          <a:effectRef idx="2">
            <a:schemeClr val="accent1"/>
          </a:effectRef>
          <a:fontRef idx="minor">
            <a:schemeClr val="lt1"/>
          </a:fontRef>
        </dgm:style>
      </dgm:prSet>
      <dgm:spPr/>
      <dgm:t>
        <a:bodyPr/>
        <a:lstStyle/>
        <a:p>
          <a:pPr algn="ctr" rtl="0"/>
          <a:r>
            <a:rPr lang="en-US" b="1" dirty="0"/>
            <a:t>Contract formation under US law</a:t>
          </a:r>
          <a:endParaRPr lang="el-GR" b="1" dirty="0"/>
        </a:p>
      </dgm:t>
    </dgm:pt>
    <dgm:pt modelId="{C38CB22B-1B92-4BF1-A941-3C3E87375112}" type="parTrans" cxnId="{DAE3D551-8440-45EF-AD7C-16FB92EDF8EB}">
      <dgm:prSet/>
      <dgm:spPr/>
      <dgm:t>
        <a:bodyPr/>
        <a:lstStyle/>
        <a:p>
          <a:endParaRPr lang="el-GR"/>
        </a:p>
      </dgm:t>
    </dgm:pt>
    <dgm:pt modelId="{2B3960C5-18A3-454E-88AC-7ACDFC2007B3}" type="sibTrans" cxnId="{DAE3D551-8440-45EF-AD7C-16FB92EDF8EB}">
      <dgm:prSet/>
      <dgm:spPr/>
      <dgm:t>
        <a:bodyPr/>
        <a:lstStyle/>
        <a:p>
          <a:endParaRPr lang="el-GR"/>
        </a:p>
      </dgm:t>
    </dgm:pt>
    <dgm:pt modelId="{B0D2A74A-0148-4A11-AF30-A85EB05DAB40}" type="pres">
      <dgm:prSet presAssocID="{3C89AEF0-317B-43F6-95AC-F03715E5DF57}" presName="linear" presStyleCnt="0">
        <dgm:presLayoutVars>
          <dgm:animLvl val="lvl"/>
          <dgm:resizeHandles val="exact"/>
        </dgm:presLayoutVars>
      </dgm:prSet>
      <dgm:spPr/>
    </dgm:pt>
    <dgm:pt modelId="{79C131E2-236F-48B6-B960-CE3116CC2A7D}" type="pres">
      <dgm:prSet presAssocID="{BE071983-7758-4F70-94EC-6A328F7B8710}" presName="parentText" presStyleLbl="node1" presStyleIdx="0" presStyleCnt="1">
        <dgm:presLayoutVars>
          <dgm:chMax val="0"/>
          <dgm:bulletEnabled val="1"/>
        </dgm:presLayoutVars>
      </dgm:prSet>
      <dgm:spPr/>
    </dgm:pt>
  </dgm:ptLst>
  <dgm:cxnLst>
    <dgm:cxn modelId="{4ED14D95-9942-4A80-A36F-EFD6FE8990E1}" type="presOf" srcId="{3C89AEF0-317B-43F6-95AC-F03715E5DF57}" destId="{B0D2A74A-0148-4A11-AF30-A85EB05DAB40}" srcOrd="0" destOrd="0" presId="urn:microsoft.com/office/officeart/2005/8/layout/vList2"/>
    <dgm:cxn modelId="{DAE3D551-8440-45EF-AD7C-16FB92EDF8EB}" srcId="{3C89AEF0-317B-43F6-95AC-F03715E5DF57}" destId="{BE071983-7758-4F70-94EC-6A328F7B8710}" srcOrd="0" destOrd="0" parTransId="{C38CB22B-1B92-4BF1-A941-3C3E87375112}" sibTransId="{2B3960C5-18A3-454E-88AC-7ACDFC2007B3}"/>
    <dgm:cxn modelId="{9A255160-975F-41B6-BE2A-C9E2B8AED585}" type="presOf" srcId="{BE071983-7758-4F70-94EC-6A328F7B8710}" destId="{79C131E2-236F-48B6-B960-CE3116CC2A7D}" srcOrd="0" destOrd="0" presId="urn:microsoft.com/office/officeart/2005/8/layout/vList2"/>
    <dgm:cxn modelId="{557EE539-0C4D-433C-9781-1623385FE6EC}" type="presParOf" srcId="{B0D2A74A-0148-4A11-AF30-A85EB05DAB40}" destId="{79C131E2-236F-48B6-B960-CE3116CC2A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AC8C4D2-8FFB-4EAB-BA79-3263E81021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l-GR"/>
        </a:p>
      </dgm:t>
    </dgm:pt>
    <dgm:pt modelId="{35E61A25-A38C-407F-BF57-E585063A2A0E}">
      <dgm:prSet custT="1">
        <dgm:style>
          <a:lnRef idx="1">
            <a:schemeClr val="accent1"/>
          </a:lnRef>
          <a:fillRef idx="3">
            <a:schemeClr val="accent1"/>
          </a:fillRef>
          <a:effectRef idx="2">
            <a:schemeClr val="accent1"/>
          </a:effectRef>
          <a:fontRef idx="minor">
            <a:schemeClr val="lt1"/>
          </a:fontRef>
        </dgm:style>
      </dgm:prSet>
      <dgm:spPr/>
      <dgm:t>
        <a:bodyPr/>
        <a:lstStyle/>
        <a:p>
          <a:pPr algn="ctr" rtl="0"/>
          <a:r>
            <a:rPr lang="en-US" sz="2400" b="1" dirty="0"/>
            <a:t>Receipt of an electronic communication under U.S. law </a:t>
          </a:r>
          <a:endParaRPr lang="el-GR" sz="2400" b="1" dirty="0"/>
        </a:p>
      </dgm:t>
    </dgm:pt>
    <dgm:pt modelId="{C8CBEB50-400B-43CB-9021-8B953882A295}" type="parTrans" cxnId="{3349B346-5381-4370-85C6-20C9C01B3A39}">
      <dgm:prSet/>
      <dgm:spPr/>
      <dgm:t>
        <a:bodyPr/>
        <a:lstStyle/>
        <a:p>
          <a:endParaRPr lang="el-GR"/>
        </a:p>
      </dgm:t>
    </dgm:pt>
    <dgm:pt modelId="{69661E04-0A68-4E82-BEAD-FE870F0D6C77}" type="sibTrans" cxnId="{3349B346-5381-4370-85C6-20C9C01B3A39}">
      <dgm:prSet/>
      <dgm:spPr/>
      <dgm:t>
        <a:bodyPr/>
        <a:lstStyle/>
        <a:p>
          <a:endParaRPr lang="el-GR"/>
        </a:p>
      </dgm:t>
    </dgm:pt>
    <dgm:pt modelId="{1DC78801-9348-4712-A0AA-8A302F2B7B97}" type="pres">
      <dgm:prSet presAssocID="{5AC8C4D2-8FFB-4EAB-BA79-3263E810212A}" presName="linear" presStyleCnt="0">
        <dgm:presLayoutVars>
          <dgm:animLvl val="lvl"/>
          <dgm:resizeHandles val="exact"/>
        </dgm:presLayoutVars>
      </dgm:prSet>
      <dgm:spPr/>
    </dgm:pt>
    <dgm:pt modelId="{67F1B9D1-AD4C-4812-8A86-1B95338EE6EA}" type="pres">
      <dgm:prSet presAssocID="{35E61A25-A38C-407F-BF57-E585063A2A0E}" presName="parentText" presStyleLbl="node1" presStyleIdx="0" presStyleCnt="1" custScaleY="260620" custLinFactNeighborY="14800">
        <dgm:presLayoutVars>
          <dgm:chMax val="0"/>
          <dgm:bulletEnabled val="1"/>
        </dgm:presLayoutVars>
      </dgm:prSet>
      <dgm:spPr/>
    </dgm:pt>
  </dgm:ptLst>
  <dgm:cxnLst>
    <dgm:cxn modelId="{0B8F26E2-6EB3-45FE-AE7A-855B695BAD3A}" type="presOf" srcId="{35E61A25-A38C-407F-BF57-E585063A2A0E}" destId="{67F1B9D1-AD4C-4812-8A86-1B95338EE6EA}" srcOrd="0" destOrd="0" presId="urn:microsoft.com/office/officeart/2005/8/layout/vList2"/>
    <dgm:cxn modelId="{3349B346-5381-4370-85C6-20C9C01B3A39}" srcId="{5AC8C4D2-8FFB-4EAB-BA79-3263E810212A}" destId="{35E61A25-A38C-407F-BF57-E585063A2A0E}" srcOrd="0" destOrd="0" parTransId="{C8CBEB50-400B-43CB-9021-8B953882A295}" sibTransId="{69661E04-0A68-4E82-BEAD-FE870F0D6C77}"/>
    <dgm:cxn modelId="{C9113A0D-A51A-4B61-9874-0FA7DCA00440}" type="presOf" srcId="{5AC8C4D2-8FFB-4EAB-BA79-3263E810212A}" destId="{1DC78801-9348-4712-A0AA-8A302F2B7B97}" srcOrd="0" destOrd="0" presId="urn:microsoft.com/office/officeart/2005/8/layout/vList2"/>
    <dgm:cxn modelId="{53F1BD6F-52FA-446F-85CA-7B6204B59334}" type="presParOf" srcId="{1DC78801-9348-4712-A0AA-8A302F2B7B97}" destId="{67F1B9D1-AD4C-4812-8A86-1B95338EE6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B4897-F312-462E-8D23-0FFD8664DDD2}">
      <dsp:nvSpPr>
        <dsp:cNvPr id="0" name=""/>
        <dsp:cNvSpPr/>
      </dsp:nvSpPr>
      <dsp:spPr>
        <a:xfrm>
          <a:off x="0" y="328"/>
          <a:ext cx="7637184"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Delivery and risk</a:t>
          </a:r>
          <a:endParaRPr lang="el-GR" sz="3300" b="1" kern="1200" dirty="0"/>
        </a:p>
      </dsp:txBody>
      <dsp:txXfrm>
        <a:off x="38638" y="38966"/>
        <a:ext cx="7559908" cy="7142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2C661-61AD-441F-A986-A266F7ED2A57}">
      <dsp:nvSpPr>
        <dsp:cNvPr id="0" name=""/>
        <dsp:cNvSpPr/>
      </dsp:nvSpPr>
      <dsp:spPr>
        <a:xfrm>
          <a:off x="0" y="328"/>
          <a:ext cx="7997224"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Methods of online contracting</a:t>
          </a:r>
          <a:endParaRPr lang="el-GR" sz="3300" b="1" kern="1200" dirty="0"/>
        </a:p>
      </dsp:txBody>
      <dsp:txXfrm>
        <a:off x="38638" y="38966"/>
        <a:ext cx="7919948" cy="71422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60ADB-976D-4F71-8E01-2D5A691B5670}">
      <dsp:nvSpPr>
        <dsp:cNvPr id="0" name=""/>
        <dsp:cNvSpPr/>
      </dsp:nvSpPr>
      <dsp:spPr>
        <a:xfrm>
          <a:off x="0" y="386"/>
          <a:ext cx="8141240" cy="791388"/>
        </a:xfrm>
        <a:prstGeom prst="roundRect">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Click-wrap agreements</a:t>
          </a:r>
          <a:endParaRPr lang="el-GR" sz="2800" b="1" kern="1200" dirty="0"/>
        </a:p>
      </dsp:txBody>
      <dsp:txXfrm>
        <a:off x="38632" y="39018"/>
        <a:ext cx="8063976" cy="7141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6FD41-B0E8-4358-BC17-F40F6507FAF6}">
      <dsp:nvSpPr>
        <dsp:cNvPr id="0" name=""/>
        <dsp:cNvSpPr/>
      </dsp:nvSpPr>
      <dsp:spPr>
        <a:xfrm>
          <a:off x="0" y="0"/>
          <a:ext cx="7421160" cy="786240"/>
        </a:xfrm>
        <a:prstGeom prst="roundRect">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t> Browse wrap agreements</a:t>
          </a:r>
          <a:endParaRPr lang="el-GR" sz="3200" b="1" kern="1200" dirty="0"/>
        </a:p>
      </dsp:txBody>
      <dsp:txXfrm>
        <a:off x="38381" y="38381"/>
        <a:ext cx="7344398" cy="7094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05401-A414-42F3-8AAC-5A68F3D835C3}">
      <dsp:nvSpPr>
        <dsp:cNvPr id="0" name=""/>
        <dsp:cNvSpPr/>
      </dsp:nvSpPr>
      <dsp:spPr>
        <a:xfrm>
          <a:off x="0" y="8844"/>
          <a:ext cx="7997224" cy="59962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b="1" kern="1200" dirty="0"/>
            <a:t>Example of Clickwrap agreement</a:t>
          </a:r>
          <a:endParaRPr lang="el-GR" sz="2500" b="1" kern="1200" dirty="0"/>
        </a:p>
      </dsp:txBody>
      <dsp:txXfrm>
        <a:off x="29271" y="38115"/>
        <a:ext cx="7938682" cy="54108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116F5-56DD-4791-8670-6E4C9C1AF7E6}">
      <dsp:nvSpPr>
        <dsp:cNvPr id="0" name=""/>
        <dsp:cNvSpPr/>
      </dsp:nvSpPr>
      <dsp:spPr>
        <a:xfrm>
          <a:off x="0" y="34839"/>
          <a:ext cx="7709192" cy="650400"/>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dirty="0"/>
            <a:t>Example of clickwrap agreement</a:t>
          </a:r>
          <a:endParaRPr lang="el-GR" sz="2700" b="1" kern="1200" dirty="0"/>
        </a:p>
      </dsp:txBody>
      <dsp:txXfrm>
        <a:off x="31750" y="66589"/>
        <a:ext cx="7645692" cy="5869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622B0-7F2C-4D84-87DE-F0E1F63BACE0}">
      <dsp:nvSpPr>
        <dsp:cNvPr id="0" name=""/>
        <dsp:cNvSpPr/>
      </dsp:nvSpPr>
      <dsp:spPr>
        <a:xfrm>
          <a:off x="0" y="328"/>
          <a:ext cx="7997224"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Commercial e-mail</a:t>
          </a:r>
          <a:endParaRPr lang="el-GR" sz="3300" b="1" kern="1200" dirty="0"/>
        </a:p>
      </dsp:txBody>
      <dsp:txXfrm>
        <a:off x="38638" y="38966"/>
        <a:ext cx="7919948" cy="7142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4125A-C5D2-4644-8E4C-914AC9F42C03}">
      <dsp:nvSpPr>
        <dsp:cNvPr id="0" name=""/>
        <dsp:cNvSpPr/>
      </dsp:nvSpPr>
      <dsp:spPr>
        <a:xfrm>
          <a:off x="0" y="328"/>
          <a:ext cx="7709192"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Opt in regime</a:t>
          </a:r>
          <a:endParaRPr lang="el-GR" sz="3300" b="1" kern="1200" dirty="0"/>
        </a:p>
      </dsp:txBody>
      <dsp:txXfrm>
        <a:off x="38638" y="38966"/>
        <a:ext cx="7631916" cy="71422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88303-01A2-4B28-A409-3DE95EB53043}">
      <dsp:nvSpPr>
        <dsp:cNvPr id="0" name=""/>
        <dsp:cNvSpPr/>
      </dsp:nvSpPr>
      <dsp:spPr>
        <a:xfrm>
          <a:off x="0" y="328"/>
          <a:ext cx="7709192"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Exemption</a:t>
          </a:r>
          <a:endParaRPr lang="el-GR" sz="3300" b="1" kern="1200" dirty="0"/>
        </a:p>
      </dsp:txBody>
      <dsp:txXfrm>
        <a:off x="38638" y="38966"/>
        <a:ext cx="7631916" cy="71422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DFFA8-D70B-4470-9AFC-FEEA7CEE1410}">
      <dsp:nvSpPr>
        <dsp:cNvPr id="0" name=""/>
        <dsp:cNvSpPr/>
      </dsp:nvSpPr>
      <dsp:spPr>
        <a:xfrm>
          <a:off x="0" y="328"/>
          <a:ext cx="7709192"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US CAN-SPAM ACT</a:t>
          </a:r>
          <a:endParaRPr lang="el-GR" sz="3300" b="1" kern="1200" dirty="0"/>
        </a:p>
      </dsp:txBody>
      <dsp:txXfrm>
        <a:off x="38638" y="38966"/>
        <a:ext cx="7631916"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ECE52-DF1D-4B48-80A3-350CA686581B}">
      <dsp:nvSpPr>
        <dsp:cNvPr id="0" name=""/>
        <dsp:cNvSpPr/>
      </dsp:nvSpPr>
      <dsp:spPr>
        <a:xfrm>
          <a:off x="0" y="72283"/>
          <a:ext cx="7637184" cy="64759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dirty="0"/>
            <a:t>Right to a refund-obligation to return goods</a:t>
          </a:r>
          <a:endParaRPr lang="el-GR" sz="2700" b="1" kern="1200" dirty="0"/>
        </a:p>
      </dsp:txBody>
      <dsp:txXfrm>
        <a:off x="31613" y="103896"/>
        <a:ext cx="7573958"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91570-0BA8-4550-8512-F3AEE56ACDD4}">
      <dsp:nvSpPr>
        <dsp:cNvPr id="0" name=""/>
        <dsp:cNvSpPr/>
      </dsp:nvSpPr>
      <dsp:spPr>
        <a:xfrm>
          <a:off x="0" y="328"/>
          <a:ext cx="7925216"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Guarantees for faulty goods</a:t>
          </a:r>
          <a:endParaRPr lang="el-GR" sz="3300" b="1" kern="1200" dirty="0"/>
        </a:p>
      </dsp:txBody>
      <dsp:txXfrm>
        <a:off x="38638" y="38966"/>
        <a:ext cx="7847940" cy="714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3FA37-6E28-472A-B979-8DABA6B528ED}">
      <dsp:nvSpPr>
        <dsp:cNvPr id="0" name=""/>
        <dsp:cNvSpPr/>
      </dsp:nvSpPr>
      <dsp:spPr>
        <a:xfrm>
          <a:off x="0" y="328"/>
          <a:ext cx="7997224"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Contract formation under UK Law</a:t>
          </a:r>
          <a:endParaRPr lang="el-GR" sz="3300" b="1" kern="1200" dirty="0"/>
        </a:p>
      </dsp:txBody>
      <dsp:txXfrm>
        <a:off x="38638" y="38966"/>
        <a:ext cx="7919948" cy="71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FC63B-37ED-4857-BF8C-FDA8C4EADB2C}">
      <dsp:nvSpPr>
        <dsp:cNvPr id="0" name=""/>
        <dsp:cNvSpPr/>
      </dsp:nvSpPr>
      <dsp:spPr>
        <a:xfrm>
          <a:off x="0" y="8844"/>
          <a:ext cx="8213248" cy="59962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b="1" kern="1200" dirty="0"/>
            <a:t>Invitation to treat</a:t>
          </a:r>
          <a:endParaRPr lang="el-GR" sz="2500" b="1" kern="1200" dirty="0"/>
        </a:p>
      </dsp:txBody>
      <dsp:txXfrm>
        <a:off x="29271" y="38115"/>
        <a:ext cx="8154706" cy="5410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262FA-2C84-4532-BFC9-CE440BC04250}">
      <dsp:nvSpPr>
        <dsp:cNvPr id="0" name=""/>
        <dsp:cNvSpPr/>
      </dsp:nvSpPr>
      <dsp:spPr>
        <a:xfrm>
          <a:off x="0" y="328"/>
          <a:ext cx="7853208"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Nature of order</a:t>
          </a:r>
          <a:endParaRPr lang="el-GR" sz="3300" b="1" kern="1200" dirty="0"/>
        </a:p>
      </dsp:txBody>
      <dsp:txXfrm>
        <a:off x="38638" y="38966"/>
        <a:ext cx="7775932" cy="714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17A86-0941-4295-9086-0F321A3FB2CC}">
      <dsp:nvSpPr>
        <dsp:cNvPr id="0" name=""/>
        <dsp:cNvSpPr/>
      </dsp:nvSpPr>
      <dsp:spPr>
        <a:xfrm>
          <a:off x="0" y="328"/>
          <a:ext cx="8429272"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Doctrine of consideration</a:t>
          </a:r>
          <a:endParaRPr lang="el-GR" sz="3300" b="1" kern="1200" dirty="0"/>
        </a:p>
      </dsp:txBody>
      <dsp:txXfrm>
        <a:off x="38638" y="38966"/>
        <a:ext cx="8351996" cy="7142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131E2-236F-48B6-B960-CE3116CC2A7D}">
      <dsp:nvSpPr>
        <dsp:cNvPr id="0" name=""/>
        <dsp:cNvSpPr/>
      </dsp:nvSpPr>
      <dsp:spPr>
        <a:xfrm>
          <a:off x="0" y="328"/>
          <a:ext cx="7637184" cy="791505"/>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Contract formation under US law</a:t>
          </a:r>
          <a:endParaRPr lang="el-GR" sz="3300" b="1" kern="1200" dirty="0"/>
        </a:p>
      </dsp:txBody>
      <dsp:txXfrm>
        <a:off x="38638" y="38966"/>
        <a:ext cx="7559908" cy="7142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1B9D1-AD4C-4812-8A86-1B95338EE6EA}">
      <dsp:nvSpPr>
        <dsp:cNvPr id="0" name=""/>
        <dsp:cNvSpPr/>
      </dsp:nvSpPr>
      <dsp:spPr>
        <a:xfrm>
          <a:off x="0" y="18979"/>
          <a:ext cx="8429272" cy="1061140"/>
        </a:xfrm>
        <a:prstGeom prst="round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t>Receipt of an electronic communication under U.S. law </a:t>
          </a:r>
          <a:endParaRPr lang="el-GR" sz="2400" b="1" kern="1200" dirty="0"/>
        </a:p>
      </dsp:txBody>
      <dsp:txXfrm>
        <a:off x="51801" y="70780"/>
        <a:ext cx="8325670" cy="9575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9C80E-BAC5-4F1F-BF70-52FBEEAE0D65}" type="datetimeFigureOut">
              <a:rPr lang="el-GR" smtClean="0"/>
              <a:t>19/9/2016</a:t>
            </a:fld>
            <a:endParaRPr lang="el-G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l-G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16FC0-5CD2-4947-9E76-C52EF65EC360}" type="slidenum">
              <a:rPr lang="el-GR" smtClean="0"/>
              <a:t>‹N°›</a:t>
            </a:fld>
            <a:endParaRPr lang="el-GR"/>
          </a:p>
        </p:txBody>
      </p:sp>
    </p:spTree>
    <p:extLst>
      <p:ext uri="{BB962C8B-B14F-4D97-AF65-F5344CB8AC3E}">
        <p14:creationId xmlns:p14="http://schemas.microsoft.com/office/powerpoint/2010/main" val="84122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l-GR" dirty="0"/>
          </a:p>
        </p:txBody>
      </p:sp>
      <p:sp>
        <p:nvSpPr>
          <p:cNvPr id="4" name="Espace réservé du numéro de diapositive 3"/>
          <p:cNvSpPr>
            <a:spLocks noGrp="1"/>
          </p:cNvSpPr>
          <p:nvPr>
            <p:ph type="sldNum" sz="quarter" idx="10"/>
          </p:nvPr>
        </p:nvSpPr>
        <p:spPr/>
        <p:txBody>
          <a:bodyPr/>
          <a:lstStyle/>
          <a:p>
            <a:fld id="{38816FC0-5CD2-4947-9E76-C52EF65EC360}" type="slidenum">
              <a:rPr lang="el-GR" smtClean="0"/>
              <a:t>7</a:t>
            </a:fld>
            <a:endParaRPr lang="el-GR"/>
          </a:p>
        </p:txBody>
      </p:sp>
    </p:spTree>
    <p:extLst>
      <p:ext uri="{BB962C8B-B14F-4D97-AF65-F5344CB8AC3E}">
        <p14:creationId xmlns:p14="http://schemas.microsoft.com/office/powerpoint/2010/main" val="343737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10132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403893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56420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147683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fr-FR"/>
              <a:t>Modifiez le style du titre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3672983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28911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3289612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439985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4016750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274463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414458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4018796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279519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563262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DC8E9CB-0D7A-4890-BAD3-E1A68D6323B3}" type="slidenum">
              <a:rPr lang="fr-FR" smtClean="0"/>
              <a:pPr/>
              <a:t>‹N°›</a:t>
            </a:fld>
            <a:endParaRPr lang="fr-FR"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8992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413404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DC8E9CB-0D7A-4890-BAD3-E1A68D6323B3}" type="slidenum">
              <a:rPr lang="fr-FR" smtClean="0"/>
              <a:pPr/>
              <a:t>‹N°›</a:t>
            </a:fld>
            <a:endParaRPr lang="fr-FR"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3853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888179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5365783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71852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r-FR"/>
              <a:t>Modifiez le style du titre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70725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381236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4" name="Content Placeholder 3"/>
          <p:cNvSpPr>
            <a:spLocks noGrp="1"/>
          </p:cNvSpPr>
          <p:nvPr>
            <p:ph sz="half" idx="2"/>
          </p:nvPr>
        </p:nvSpPr>
        <p:spPr>
          <a:xfrm>
            <a:off x="633845" y="2507551"/>
            <a:ext cx="386715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6" name="Content Placeholder 5"/>
          <p:cNvSpPr>
            <a:spLocks noGrp="1"/>
          </p:cNvSpPr>
          <p:nvPr>
            <p:ph sz="quarter" idx="4"/>
          </p:nvPr>
        </p:nvSpPr>
        <p:spPr>
          <a:xfrm>
            <a:off x="4629150" y="2507551"/>
            <a:ext cx="38862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5DC8E9CB-0D7A-4890-BAD3-E1A68D6323B3}" type="slidenum">
              <a:rPr lang="fr-FR" smtClean="0"/>
              <a:pPr/>
              <a:t>‹N°›</a:t>
            </a:fld>
            <a:endParaRPr lang="fr-FR"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85721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5DC8E9CB-0D7A-4890-BAD3-E1A68D6323B3}" type="slidenum">
              <a:rPr lang="fr-FR" smtClean="0"/>
              <a:pPr/>
              <a:t>‹N°›</a:t>
            </a:fld>
            <a:endParaRPr lang="fr-FR" dirty="0"/>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67629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211553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r-FR"/>
              <a:t>Modifiez le style du titre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Modifier les styles du texte du masque</a:t>
            </a:r>
          </a:p>
        </p:txBody>
      </p:sp>
      <p:sp>
        <p:nvSpPr>
          <p:cNvPr id="5" name="Date Placeholder 4"/>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127793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r-FR"/>
              <a:t>Modifiez le style du titre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Modifier les styles du texte du masque</a:t>
            </a:r>
          </a:p>
        </p:txBody>
      </p:sp>
      <p:sp>
        <p:nvSpPr>
          <p:cNvPr id="5" name="Date Placeholder 4"/>
          <p:cNvSpPr>
            <a:spLocks noGrp="1"/>
          </p:cNvSpPr>
          <p:nvPr>
            <p:ph type="dt" sz="half" idx="10"/>
          </p:nvPr>
        </p:nvSpPr>
        <p:spPr/>
        <p:txBody>
          <a:bodyPr/>
          <a:lstStyle/>
          <a:p>
            <a:fld id="{31FCF1D7-1D02-4BBE-A9D0-0060FF15CC6E}" type="datetimeFigureOut">
              <a:rPr lang="fr-FR" smtClean="0"/>
              <a:pPr/>
              <a:t>19/09/2016</a:t>
            </a:fld>
            <a:endParaRPr lang="fr-FR"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114546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fr-FR"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3931537683"/>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1FCF1D7-1D02-4BBE-A9D0-0060FF15CC6E}" type="datetimeFigureOut">
              <a:rPr lang="fr-FR" smtClean="0"/>
              <a:pPr/>
              <a:t>19/09/2016</a:t>
            </a:fld>
            <a:endParaRPr lang="fr-FR"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DC8E9CB-0D7A-4890-BAD3-E1A68D6323B3}" type="slidenum">
              <a:rPr lang="fr-FR" smtClean="0"/>
              <a:pPr/>
              <a:t>‹N°›</a:t>
            </a:fld>
            <a:endParaRPr lang="fr-FR" dirty="0"/>
          </a:p>
        </p:txBody>
      </p:sp>
    </p:spTree>
    <p:extLst>
      <p:ext uri="{BB962C8B-B14F-4D97-AF65-F5344CB8AC3E}">
        <p14:creationId xmlns:p14="http://schemas.microsoft.com/office/powerpoint/2010/main" val="625491556"/>
      </p:ext>
    </p:extLst>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 id="2147484214" r:id="rId12"/>
    <p:sldLayoutId id="2147484215" r:id="rId13"/>
    <p:sldLayoutId id="2147484216" r:id="rId14"/>
    <p:sldLayoutId id="2147484217" r:id="rId15"/>
    <p:sldLayoutId id="21474842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jpeg"/><Relationship Id="rId2" Type="http://schemas.openxmlformats.org/officeDocument/2006/relationships/diagramData" Target="../diagrams/data13.xml"/><Relationship Id="rId1" Type="http://schemas.openxmlformats.org/officeDocument/2006/relationships/slideLayout" Target="../slideLayouts/slideLayout1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jpeg"/><Relationship Id="rId1" Type="http://schemas.openxmlformats.org/officeDocument/2006/relationships/slideLayout" Target="../slideLayouts/slideLayout1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16.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US" sz="3600" b="1" dirty="0">
                <a:solidFill>
                  <a:schemeClr val="accent6">
                    <a:lumMod val="75000"/>
                  </a:schemeClr>
                </a:solidFill>
              </a:rPr>
              <a:t>Session 2</a:t>
            </a:r>
            <a:br>
              <a:rPr lang="en-US" sz="3600" b="1" dirty="0">
                <a:solidFill>
                  <a:schemeClr val="accent6">
                    <a:lumMod val="75000"/>
                  </a:schemeClr>
                </a:solidFill>
              </a:rPr>
            </a:br>
            <a:r>
              <a:rPr lang="en-US" sz="3600" b="1" dirty="0">
                <a:solidFill>
                  <a:schemeClr val="accent6">
                    <a:lumMod val="75000"/>
                  </a:schemeClr>
                </a:solidFill>
              </a:rPr>
              <a:t>Online contracting and validity issues</a:t>
            </a:r>
            <a:endParaRPr lang="el-GR" sz="3600" b="1" dirty="0">
              <a:solidFill>
                <a:schemeClr val="accent6">
                  <a:lumMod val="75000"/>
                </a:schemeClr>
              </a:solidFill>
            </a:endParaRPr>
          </a:p>
        </p:txBody>
      </p:sp>
      <p:sp>
        <p:nvSpPr>
          <p:cNvPr id="3" name="Sous-titre 2"/>
          <p:cNvSpPr>
            <a:spLocks noGrp="1"/>
          </p:cNvSpPr>
          <p:nvPr>
            <p:ph type="subTitle" idx="1"/>
          </p:nvPr>
        </p:nvSpPr>
        <p:spPr/>
        <p:txBody>
          <a:bodyPr>
            <a:normAutofit fontScale="92500" lnSpcReduction="20000"/>
          </a:bodyPr>
          <a:lstStyle/>
          <a:p>
            <a:pPr algn="r"/>
            <a:endParaRPr lang="en-US" dirty="0">
              <a:solidFill>
                <a:schemeClr val="accent6">
                  <a:lumMod val="75000"/>
                </a:schemeClr>
              </a:solidFill>
            </a:endParaRPr>
          </a:p>
          <a:p>
            <a:pPr algn="r"/>
            <a:r>
              <a:rPr lang="en-US" sz="2400" b="1" dirty="0" err="1">
                <a:solidFill>
                  <a:schemeClr val="accent6">
                    <a:lumMod val="75000"/>
                  </a:schemeClr>
                </a:solidFill>
              </a:rPr>
              <a:t>Eleftheria</a:t>
            </a:r>
            <a:r>
              <a:rPr lang="en-US" sz="2400" b="1" dirty="0">
                <a:solidFill>
                  <a:schemeClr val="accent6">
                    <a:lumMod val="75000"/>
                  </a:schemeClr>
                </a:solidFill>
              </a:rPr>
              <a:t> </a:t>
            </a:r>
            <a:r>
              <a:rPr lang="en-US" sz="2400" b="1" dirty="0" err="1">
                <a:solidFill>
                  <a:schemeClr val="accent6">
                    <a:lumMod val="75000"/>
                  </a:schemeClr>
                </a:solidFill>
              </a:rPr>
              <a:t>Tzamarou</a:t>
            </a:r>
            <a:endParaRPr lang="en-US" sz="2400" b="1" dirty="0">
              <a:solidFill>
                <a:schemeClr val="accent6">
                  <a:lumMod val="75000"/>
                </a:schemeClr>
              </a:solidFill>
            </a:endParaRPr>
          </a:p>
          <a:p>
            <a:pPr algn="r"/>
            <a:r>
              <a:rPr lang="en-US" sz="2400" b="1" dirty="0">
                <a:solidFill>
                  <a:schemeClr val="accent6">
                    <a:lumMod val="75000"/>
                  </a:schemeClr>
                </a:solidFill>
              </a:rPr>
              <a:t>Fall semester 2016</a:t>
            </a:r>
            <a:endParaRPr lang="el-GR" sz="2400" b="1" dirty="0">
              <a:solidFill>
                <a:schemeClr val="accent6">
                  <a:lumMod val="75000"/>
                </a:schemeClr>
              </a:solidFill>
            </a:endParaRPr>
          </a:p>
        </p:txBody>
      </p:sp>
    </p:spTree>
    <p:extLst>
      <p:ext uri="{BB962C8B-B14F-4D97-AF65-F5344CB8AC3E}">
        <p14:creationId xmlns:p14="http://schemas.microsoft.com/office/powerpoint/2010/main" val="426805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977726829"/>
              </p:ext>
            </p:extLst>
          </p:nvPr>
        </p:nvGraphicFramePr>
        <p:xfrm>
          <a:off x="607224" y="579438"/>
          <a:ext cx="763718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sz="half" idx="2"/>
          </p:nvPr>
        </p:nvSpPr>
        <p:spPr>
          <a:xfrm>
            <a:off x="607224" y="1447800"/>
            <a:ext cx="8213248" cy="5149552"/>
          </a:xfrm>
          <a:solidFill>
            <a:schemeClr val="bg1"/>
          </a:solidFill>
        </p:spPr>
        <p:txBody>
          <a:bodyPr>
            <a:normAutofit/>
          </a:bodyPr>
          <a:lstStyle/>
          <a:p>
            <a:r>
              <a:rPr lang="en-US" sz="2800" dirty="0"/>
              <a:t>Retailers have an obligation to refund customers within 14 calendar days from receipt of cancellation.</a:t>
            </a:r>
          </a:p>
          <a:p>
            <a:r>
              <a:rPr lang="en-US" sz="2800" dirty="0"/>
              <a:t>Customers have an obligation to return items within 14 calendar days of such cancellation.</a:t>
            </a:r>
            <a:endParaRPr lang="el-GR" sz="2800" dirty="0"/>
          </a:p>
          <a:p>
            <a:r>
              <a:rPr lang="en-US" sz="2800" dirty="0"/>
              <a:t>The direct cost of returning the goods is paid by the consumer if the trader has informed the consumer of this requirement. </a:t>
            </a:r>
            <a:r>
              <a:rPr lang="en-US" sz="2800" b="1" dirty="0"/>
              <a:t>The consumer does not have to pay any other charges that he was not informed about</a:t>
            </a:r>
            <a:r>
              <a:rPr lang="en-US" sz="2800" dirty="0"/>
              <a:t>.</a:t>
            </a:r>
          </a:p>
          <a:p>
            <a:endParaRPr lang="el-G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746831130"/>
              </p:ext>
            </p:extLst>
          </p:nvPr>
        </p:nvGraphicFramePr>
        <p:xfrm>
          <a:off x="607224" y="579438"/>
          <a:ext cx="7925216"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8285256" cy="5410200"/>
          </a:xfrm>
          <a:solidFill>
            <a:schemeClr val="bg1"/>
          </a:solidFill>
        </p:spPr>
        <p:txBody>
          <a:bodyPr>
            <a:noAutofit/>
          </a:bodyPr>
          <a:lstStyle/>
          <a:p>
            <a:r>
              <a:rPr lang="en-US" sz="1700" dirty="0"/>
              <a:t>Under EU rules, </a:t>
            </a:r>
            <a:r>
              <a:rPr lang="en-US" sz="1700" b="1" dirty="0"/>
              <a:t>a trader must repair or replace free of charge, reduce the price or give the consumers a refund if goods they bought turn out to be faulty or do not look or work as advertised.</a:t>
            </a:r>
          </a:p>
          <a:p>
            <a:pPr fontAlgn="base"/>
            <a:r>
              <a:rPr lang="en-US" sz="1700" dirty="0"/>
              <a:t> A consumer has a right to a minimum </a:t>
            </a:r>
            <a:r>
              <a:rPr lang="en-US" sz="1700" b="1" dirty="0"/>
              <a:t>2-year legal guarantee</a:t>
            </a:r>
            <a:r>
              <a:rPr lang="en-US" sz="1700" dirty="0"/>
              <a:t> at no cost which starts as soon as he receives his goods. Second–hand goods bought from a trader are also covered by the minimum 2-year guarantee. However, goods bought from private individuals or at public auctions are not covered.</a:t>
            </a:r>
          </a:p>
          <a:p>
            <a:pPr fontAlgn="base"/>
            <a:r>
              <a:rPr lang="en-US" sz="1700" dirty="0"/>
              <a:t>As a general rule, the consumer will only be able to </a:t>
            </a:r>
            <a:r>
              <a:rPr lang="en-US" sz="1700" b="1" dirty="0"/>
              <a:t>ask for a partial or full refund when it is not possible to repair or replace the goods.</a:t>
            </a:r>
          </a:p>
          <a:p>
            <a:pPr fontAlgn="base"/>
            <a:r>
              <a:rPr lang="en-US" sz="1700" b="1" dirty="0"/>
              <a:t>In the UK </a:t>
            </a:r>
            <a:r>
              <a:rPr lang="en-US" sz="1700" dirty="0"/>
              <a:t>the Consumer Rights Act allows consumers to reject a faulty product and </a:t>
            </a:r>
            <a:r>
              <a:rPr lang="en-US" sz="1700" b="1" dirty="0"/>
              <a:t>get a full refund as long as they reject it within a 30 day 'right to reject' period. </a:t>
            </a:r>
          </a:p>
          <a:p>
            <a:r>
              <a:rPr lang="en-US" sz="1700" dirty="0"/>
              <a:t>Any terms and conditions that say the consumer must cover the cost of returning an item wouldn’t apply where the goods being returned are faulty.</a:t>
            </a:r>
          </a:p>
          <a:p>
            <a:r>
              <a:rPr lang="en-US" sz="1700" dirty="0"/>
              <a:t>Defects in items that are specifically brought to the attention of the purchaser will not give grounds for a return</a:t>
            </a:r>
            <a:endParaRPr lang="el-GR"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161154558"/>
              </p:ext>
            </p:extLst>
          </p:nvPr>
        </p:nvGraphicFramePr>
        <p:xfrm>
          <a:off x="607224" y="579438"/>
          <a:ext cx="799722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7997224" cy="5221560"/>
          </a:xfrm>
        </p:spPr>
        <p:style>
          <a:lnRef idx="2">
            <a:schemeClr val="accent1"/>
          </a:lnRef>
          <a:fillRef idx="1">
            <a:schemeClr val="lt1"/>
          </a:fillRef>
          <a:effectRef idx="0">
            <a:schemeClr val="accent1"/>
          </a:effectRef>
          <a:fontRef idx="minor">
            <a:schemeClr val="dk1"/>
          </a:fontRef>
        </p:style>
        <p:txBody>
          <a:bodyPr>
            <a:normAutofit/>
          </a:bodyPr>
          <a:lstStyle/>
          <a:p>
            <a:r>
              <a:rPr lang="en-US" b="1" u="sng" dirty="0"/>
              <a:t>Essential elements:</a:t>
            </a:r>
          </a:p>
          <a:p>
            <a:r>
              <a:rPr lang="en-US" b="1" dirty="0">
                <a:solidFill>
                  <a:srgbClr val="C00000"/>
                </a:solidFill>
              </a:rPr>
              <a:t>Agreement</a:t>
            </a:r>
            <a:r>
              <a:rPr lang="en-US" b="1" dirty="0">
                <a:solidFill>
                  <a:srgbClr val="C00000"/>
                </a:solidFill>
                <a:sym typeface="Wingdings" pitchFamily="2" charset="2"/>
              </a:rPr>
              <a:t> exchange of offer and acceptance</a:t>
            </a:r>
          </a:p>
          <a:p>
            <a:r>
              <a:rPr lang="en-US" b="1" dirty="0">
                <a:solidFill>
                  <a:srgbClr val="C00000"/>
                </a:solidFill>
              </a:rPr>
              <a:t>Consideration</a:t>
            </a:r>
          </a:p>
          <a:p>
            <a:r>
              <a:rPr lang="en-US" b="1" dirty="0">
                <a:solidFill>
                  <a:srgbClr val="C00000"/>
                </a:solidFill>
              </a:rPr>
              <a:t>Intention to create legal relations</a:t>
            </a:r>
            <a:r>
              <a:rPr lang="el-GR" b="1" dirty="0">
                <a:solidFill>
                  <a:srgbClr val="C00000"/>
                </a:solidFill>
              </a:rPr>
              <a:t> (</a:t>
            </a:r>
            <a:r>
              <a:rPr lang="en-US" b="1" dirty="0">
                <a:solidFill>
                  <a:srgbClr val="C00000"/>
                </a:solidFill>
              </a:rPr>
              <a:t>intention to enter into a legally binding agreement). </a:t>
            </a:r>
          </a:p>
          <a:p>
            <a:r>
              <a:rPr lang="en-US" b="1" dirty="0">
                <a:solidFill>
                  <a:srgbClr val="C00000"/>
                </a:solidFill>
              </a:rPr>
              <a:t>Legal capacity of the contracting parties.</a:t>
            </a:r>
          </a:p>
          <a:p>
            <a:pPr>
              <a:buNone/>
            </a:pPr>
            <a:endParaRPr lang="el-GR" dirty="0"/>
          </a:p>
          <a:p>
            <a:r>
              <a:rPr lang="en-US" b="1" dirty="0"/>
              <a:t>Where the recipient of the service places his order through technological means, a service provider shall:</a:t>
            </a:r>
            <a:endParaRPr lang="el-GR" b="1" dirty="0"/>
          </a:p>
          <a:p>
            <a:pPr>
              <a:buNone/>
            </a:pPr>
            <a:r>
              <a:rPr lang="en-US" dirty="0">
                <a:solidFill>
                  <a:srgbClr val="C00000"/>
                </a:solidFill>
              </a:rPr>
              <a:t>a. acknowledge receipt of the order to the recipient of the service without undue delay and by electronic means, and</a:t>
            </a:r>
            <a:endParaRPr lang="el-GR" dirty="0">
              <a:solidFill>
                <a:srgbClr val="C00000"/>
              </a:solidFill>
            </a:endParaRPr>
          </a:p>
          <a:p>
            <a:pPr>
              <a:buNone/>
            </a:pPr>
            <a:r>
              <a:rPr lang="en-US" dirty="0">
                <a:solidFill>
                  <a:srgbClr val="C00000"/>
                </a:solidFill>
              </a:rPr>
              <a:t>b. make available to the recipient of the service appropriate, effective and accessible technical means allowing him to identify and correct input errors prior to the placing of the order</a:t>
            </a:r>
            <a:endParaRPr lang="el-GR" dirty="0">
              <a:solidFill>
                <a:srgbClr val="C00000"/>
              </a:solidFill>
            </a:endParaRPr>
          </a:p>
          <a:p>
            <a:endParaRPr lang="el-G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3743479411"/>
              </p:ext>
            </p:extLst>
          </p:nvPr>
        </p:nvGraphicFramePr>
        <p:xfrm>
          <a:off x="607224" y="579438"/>
          <a:ext cx="8213248" cy="617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p:cNvSpPr>
            <a:spLocks noGrp="1"/>
          </p:cNvSpPr>
          <p:nvPr>
            <p:ph sz="half" idx="2"/>
          </p:nvPr>
        </p:nvSpPr>
        <p:spPr>
          <a:xfrm>
            <a:off x="607224" y="1268760"/>
            <a:ext cx="8213248" cy="5112568"/>
          </a:xfrm>
          <a:solidFill>
            <a:schemeClr val="bg1"/>
          </a:solidFill>
        </p:spPr>
        <p:txBody>
          <a:bodyPr>
            <a:normAutofit/>
          </a:bodyPr>
          <a:lstStyle/>
          <a:p>
            <a:pPr algn="just"/>
            <a:r>
              <a:rPr lang="en-US" sz="2000" dirty="0"/>
              <a:t>Under UK and US law, </a:t>
            </a:r>
            <a:r>
              <a:rPr lang="en-US" sz="2000" b="1" dirty="0"/>
              <a:t>it is not the seller who makes an offer by</a:t>
            </a:r>
            <a:r>
              <a:rPr lang="el-GR" sz="2000" b="1" dirty="0"/>
              <a:t> </a:t>
            </a:r>
            <a:r>
              <a:rPr lang="en-US" sz="2000" b="1" dirty="0"/>
              <a:t>displaying or advertising products on a website, but rather the customer who places an online order</a:t>
            </a:r>
            <a:r>
              <a:rPr lang="en-US" sz="2000" dirty="0">
                <a:sym typeface="Wingdings" pitchFamily="2" charset="2"/>
              </a:rPr>
              <a:t></a:t>
            </a:r>
            <a:r>
              <a:rPr lang="en-US" sz="2000" dirty="0"/>
              <a:t> An “order” can be a “contractual offer considered effective</a:t>
            </a:r>
            <a:r>
              <a:rPr lang="en-US" sz="2000" dirty="0">
                <a:sym typeface="Wingdings" pitchFamily="2" charset="2"/>
              </a:rPr>
              <a:t> </a:t>
            </a:r>
            <a:r>
              <a:rPr lang="en-US" sz="2000" dirty="0"/>
              <a:t>the moment when the party, to whom it is addressed, has access to it.</a:t>
            </a:r>
          </a:p>
          <a:p>
            <a:pPr algn="just"/>
            <a:r>
              <a:rPr lang="en-US" sz="2000" dirty="0"/>
              <a:t>In the US, Uniform Commercial Code § 2-206(1)(b) provides that </a:t>
            </a:r>
            <a:r>
              <a:rPr lang="en-US" sz="2000" i="1" dirty="0">
                <a:solidFill>
                  <a:srgbClr val="C00000"/>
                </a:solidFill>
              </a:rPr>
              <a:t>the placing of an order does not constitute acceptance, but instead “invites acceptance” and is therefore itself an offer.</a:t>
            </a:r>
          </a:p>
          <a:p>
            <a:pPr algn="just"/>
            <a:r>
              <a:rPr lang="en-US" sz="2000" b="1" dirty="0"/>
              <a:t>The mere use of the word “offer” does not necessarily make a statement an offer.</a:t>
            </a:r>
            <a:r>
              <a:rPr lang="en-US" sz="2000" dirty="0"/>
              <a:t> It often depends upon the interpretation of the language used and the surrounding circumstances. </a:t>
            </a:r>
          </a:p>
          <a:p>
            <a:pPr algn="just">
              <a:buNone/>
            </a:pPr>
            <a:endParaRPr lang="el-GR" sz="2000" dirty="0"/>
          </a:p>
          <a:p>
            <a:pPr algn="just"/>
            <a:endParaRPr lang="en-US" i="1" dirty="0">
              <a:solidFill>
                <a:srgbClr val="C00000"/>
              </a:solidFill>
            </a:endParaRPr>
          </a:p>
          <a:p>
            <a:endParaRPr lang="el-G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853208"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8069232" cy="4861520"/>
          </a:xfrm>
          <a:solidFill>
            <a:schemeClr val="bg1"/>
          </a:solidFill>
        </p:spPr>
        <p:txBody>
          <a:bodyPr>
            <a:normAutofit/>
          </a:bodyPr>
          <a:lstStyle/>
          <a:p>
            <a:r>
              <a:rPr lang="en-US" sz="2200" b="1" dirty="0"/>
              <a:t>Treatment of e-commerce websites as a binding offer or non-binding invitation to treat</a:t>
            </a:r>
            <a:r>
              <a:rPr lang="en-US" sz="2200" b="1" dirty="0">
                <a:sym typeface="Wingdings" pitchFamily="2" charset="2"/>
              </a:rPr>
              <a:t></a:t>
            </a:r>
            <a:r>
              <a:rPr lang="en-US" sz="2200" b="1" dirty="0"/>
              <a:t>Legal consequences vary</a:t>
            </a:r>
          </a:p>
          <a:p>
            <a:r>
              <a:rPr lang="en-US" sz="2200" dirty="0"/>
              <a:t>When a </a:t>
            </a:r>
            <a:r>
              <a:rPr lang="en-US" sz="2200" b="1" dirty="0"/>
              <a:t>website </a:t>
            </a:r>
            <a:r>
              <a:rPr lang="en-US" sz="2200" b="1" dirty="0">
                <a:sym typeface="Wingdings" pitchFamily="2" charset="2"/>
              </a:rPr>
              <a:t>amounts to </a:t>
            </a:r>
            <a:r>
              <a:rPr lang="en-US" sz="2200" b="1" dirty="0"/>
              <a:t>an invitation to treat</a:t>
            </a:r>
            <a:r>
              <a:rPr lang="en-US" sz="2200" dirty="0">
                <a:sym typeface="Wingdings" panose="05000000000000000000" pitchFamily="2" charset="2"/>
              </a:rPr>
              <a:t> </a:t>
            </a:r>
            <a:r>
              <a:rPr lang="en-US" sz="2200" b="1" dirty="0"/>
              <a:t>an order placed by the consumer is in fact an offer</a:t>
            </a:r>
            <a:r>
              <a:rPr lang="en-US" sz="2200" dirty="0"/>
              <a:t> to purchase the goods/services and </a:t>
            </a:r>
            <a:r>
              <a:rPr lang="en-US" sz="2200" b="1" dirty="0"/>
              <a:t>does not put any obligation on the website owner to provide the ordered goods/services. He retains freedom to contract.</a:t>
            </a:r>
            <a:endParaRPr lang="el-GR" sz="2200" b="1" dirty="0"/>
          </a:p>
          <a:p>
            <a:r>
              <a:rPr lang="en-US" sz="2200" dirty="0"/>
              <a:t>When a </a:t>
            </a:r>
            <a:r>
              <a:rPr lang="en-US" sz="2200" b="1" dirty="0"/>
              <a:t>website </a:t>
            </a:r>
            <a:r>
              <a:rPr lang="en-US" sz="2200" b="1" dirty="0">
                <a:sym typeface="Wingdings" pitchFamily="2" charset="2"/>
              </a:rPr>
              <a:t>is deemed as </a:t>
            </a:r>
            <a:r>
              <a:rPr lang="en-US" sz="2200" b="1" dirty="0"/>
              <a:t>an offer </a:t>
            </a:r>
            <a:r>
              <a:rPr lang="en-US" sz="2200" dirty="0"/>
              <a:t>to consumers</a:t>
            </a:r>
            <a:r>
              <a:rPr lang="en-US" sz="2200" dirty="0">
                <a:sym typeface="Wingdings" panose="05000000000000000000" pitchFamily="2" charset="2"/>
              </a:rPr>
              <a:t></a:t>
            </a:r>
            <a:r>
              <a:rPr lang="en-US" sz="2200" dirty="0"/>
              <a:t> </a:t>
            </a:r>
            <a:r>
              <a:rPr lang="en-US" sz="2200" b="1" dirty="0"/>
              <a:t>an order placed by the consumer will constitute an acceptance </a:t>
            </a:r>
            <a:r>
              <a:rPr lang="en-US" sz="2200" dirty="0"/>
              <a:t>and the communication of the order places a </a:t>
            </a:r>
            <a:r>
              <a:rPr lang="en-US" sz="2200" b="1" dirty="0"/>
              <a:t>binding obligation on the website owner to provide consumers with the ordered goods/services.</a:t>
            </a:r>
            <a:endParaRPr lang="el-GR" sz="2200" b="1" dirty="0"/>
          </a:p>
          <a:p>
            <a:endParaRPr lang="el-GR" sz="2200" dirty="0"/>
          </a:p>
          <a:p>
            <a:endParaRPr lang="el-G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097891108"/>
              </p:ext>
            </p:extLst>
          </p:nvPr>
        </p:nvGraphicFramePr>
        <p:xfrm>
          <a:off x="607224" y="579438"/>
          <a:ext cx="8429272"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8429272" cy="5293568"/>
          </a:xfrm>
          <a:solidFill>
            <a:schemeClr val="bg1"/>
          </a:solidFill>
        </p:spPr>
        <p:txBody>
          <a:bodyPr>
            <a:normAutofit lnSpcReduction="10000"/>
          </a:bodyPr>
          <a:lstStyle/>
          <a:p>
            <a:r>
              <a:rPr lang="en-US" sz="2400" dirty="0"/>
              <a:t>Under English law, there must be a consideration for a contract to be binding – each party must obtain </a:t>
            </a:r>
            <a:r>
              <a:rPr lang="en-US" sz="2400" b="1" dirty="0"/>
              <a:t>a benefit </a:t>
            </a:r>
            <a:r>
              <a:rPr lang="en-US" sz="2400" dirty="0"/>
              <a:t>from the contract. </a:t>
            </a:r>
          </a:p>
          <a:p>
            <a:r>
              <a:rPr lang="en-US" sz="2400" b="1" dirty="0"/>
              <a:t>Something of value exchanged between the parties to the contract</a:t>
            </a:r>
            <a:r>
              <a:rPr lang="en-US" sz="2400" dirty="0"/>
              <a:t> (normally goods or services by one party are exchanged for payment from the other party)</a:t>
            </a:r>
            <a:endParaRPr lang="el-GR" sz="2400" b="1" dirty="0"/>
          </a:p>
          <a:p>
            <a:r>
              <a:rPr lang="en-US" sz="2400" dirty="0"/>
              <a:t>It is only where there is an </a:t>
            </a:r>
            <a:r>
              <a:rPr lang="en-US" sz="2400" b="1" dirty="0"/>
              <a:t>element of mutuality about the exchange,</a:t>
            </a:r>
            <a:r>
              <a:rPr lang="en-US" sz="2400" dirty="0"/>
              <a:t> with something being given by each side, that a promise to perform will be enforced.</a:t>
            </a:r>
          </a:p>
          <a:p>
            <a:r>
              <a:rPr lang="en-US" sz="2400" dirty="0"/>
              <a:t>Example: </a:t>
            </a:r>
            <a:r>
              <a:rPr lang="en-US" sz="2400" b="1" dirty="0"/>
              <a:t>A promise to make a gift (donation)</a:t>
            </a:r>
            <a:r>
              <a:rPr lang="en-US" sz="2400" dirty="0"/>
              <a:t> at some time in the future </a:t>
            </a:r>
            <a:r>
              <a:rPr lang="en-US" sz="2400" b="1" dirty="0"/>
              <a:t>will only be enforceable in English law in absence of consideration if put into a special form, that is, a ‘deed’.</a:t>
            </a:r>
          </a:p>
          <a:p>
            <a:endParaRPr lang="el-G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149558783"/>
              </p:ext>
            </p:extLst>
          </p:nvPr>
        </p:nvGraphicFramePr>
        <p:xfrm>
          <a:off x="607224" y="579438"/>
          <a:ext cx="763718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8069232" cy="5077544"/>
          </a:xfrm>
          <a:solidFill>
            <a:schemeClr val="bg1"/>
          </a:solidFill>
        </p:spPr>
        <p:txBody>
          <a:bodyPr>
            <a:normAutofit/>
          </a:bodyPr>
          <a:lstStyle/>
          <a:p>
            <a:r>
              <a:rPr lang="en-US" sz="2400" b="1" dirty="0">
                <a:solidFill>
                  <a:schemeClr val="tx1"/>
                </a:solidFill>
              </a:rPr>
              <a:t>It requires an offer and acceptance: meeting of the minds</a:t>
            </a:r>
          </a:p>
          <a:p>
            <a:r>
              <a:rPr lang="en-US" sz="2400" dirty="0">
                <a:solidFill>
                  <a:schemeClr val="tx1"/>
                </a:solidFill>
              </a:rPr>
              <a:t>Each party must offer something of value (known as consideration) to the other and there must be a meeting of the minds on what will be exchanged under the contract.</a:t>
            </a:r>
          </a:p>
          <a:p>
            <a:r>
              <a:rPr lang="en-US" sz="2400" dirty="0">
                <a:solidFill>
                  <a:schemeClr val="tx1"/>
                </a:solidFill>
              </a:rPr>
              <a:t>An offer to make a contract invites acceptance in any manner and by any medium reasonable under the circumstances</a:t>
            </a:r>
          </a:p>
          <a:p>
            <a:r>
              <a:rPr lang="en-US" sz="2400" b="1" dirty="0">
                <a:solidFill>
                  <a:schemeClr val="tx1"/>
                </a:solidFill>
              </a:rPr>
              <a:t>A confirmation would merely be repeating what the parties are already bound to perform and would have no legal effects under the U.S. law. </a:t>
            </a:r>
            <a:endParaRPr lang="el-GR" sz="2400" b="1" dirty="0">
              <a:solidFill>
                <a:schemeClr val="tx1"/>
              </a:solidFill>
            </a:endParaRPr>
          </a:p>
          <a:p>
            <a:endParaRPr lang="el-G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206068057"/>
              </p:ext>
            </p:extLst>
          </p:nvPr>
        </p:nvGraphicFramePr>
        <p:xfrm>
          <a:off x="607224" y="260648"/>
          <a:ext cx="8429272"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8536776" cy="5149552"/>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ctr">
              <a:buNone/>
            </a:pPr>
            <a:r>
              <a:rPr lang="fr-FR" sz="2800" b="1" dirty="0">
                <a:solidFill>
                  <a:srgbClr val="C00000"/>
                </a:solidFill>
              </a:rPr>
              <a:t>US Uniform </a:t>
            </a:r>
            <a:r>
              <a:rPr lang="fr-FR" sz="2800" b="1" dirty="0" err="1">
                <a:solidFill>
                  <a:srgbClr val="C00000"/>
                </a:solidFill>
              </a:rPr>
              <a:t>Electronic</a:t>
            </a:r>
            <a:r>
              <a:rPr lang="fr-FR" sz="2800" b="1" dirty="0">
                <a:solidFill>
                  <a:srgbClr val="C00000"/>
                </a:solidFill>
              </a:rPr>
              <a:t> Transaction </a:t>
            </a:r>
            <a:r>
              <a:rPr lang="fr-FR" sz="2800" b="1" dirty="0" err="1">
                <a:solidFill>
                  <a:srgbClr val="C00000"/>
                </a:solidFill>
              </a:rPr>
              <a:t>Act</a:t>
            </a:r>
            <a:r>
              <a:rPr lang="fr-FR" sz="2800" b="1" dirty="0">
                <a:solidFill>
                  <a:srgbClr val="C00000"/>
                </a:solidFill>
              </a:rPr>
              <a:t> (UETA)</a:t>
            </a:r>
          </a:p>
          <a:p>
            <a:r>
              <a:rPr lang="en-US" sz="2800" dirty="0"/>
              <a:t>It determines the time and place of dispatch and receipt of electronic communications</a:t>
            </a:r>
          </a:p>
          <a:p>
            <a:r>
              <a:rPr lang="en-US" sz="2800" b="1" dirty="0">
                <a:sym typeface="Wingdings" pitchFamily="2" charset="2"/>
              </a:rPr>
              <a:t>Time of dispatch</a:t>
            </a:r>
            <a:r>
              <a:rPr lang="en-US" sz="2800" dirty="0">
                <a:sym typeface="Wingdings" pitchFamily="2" charset="2"/>
              </a:rPr>
              <a:t> when an electronic record leaves an information system under the control of the sender.</a:t>
            </a:r>
          </a:p>
          <a:p>
            <a:r>
              <a:rPr lang="en-US" sz="2800" dirty="0"/>
              <a:t> </a:t>
            </a:r>
            <a:r>
              <a:rPr lang="en-US" sz="2800" b="1" dirty="0"/>
              <a:t>An electronic record is considered received</a:t>
            </a:r>
            <a:r>
              <a:rPr lang="en-US" sz="2800" b="1" dirty="0">
                <a:sym typeface="Wingdings" panose="05000000000000000000" pitchFamily="2" charset="2"/>
              </a:rPr>
              <a:t></a:t>
            </a:r>
            <a:r>
              <a:rPr lang="en-US" sz="2800" b="1" dirty="0"/>
              <a:t> </a:t>
            </a:r>
            <a:r>
              <a:rPr lang="en-US" sz="2800" dirty="0"/>
              <a:t>when it enters the recipient's processing system in a readable form, even if no person is aware of its receipt.(i.e. recipient’s place of business or recipient’s residence).</a:t>
            </a:r>
            <a:endParaRPr lang="el-GR" sz="2800" dirty="0"/>
          </a:p>
          <a:p>
            <a:endParaRPr lang="el-G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99722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8141240" cy="5293568"/>
          </a:xfrm>
          <a:solidFill>
            <a:schemeClr val="bg1"/>
          </a:solidFill>
        </p:spPr>
        <p:txBody>
          <a:bodyPr>
            <a:normAutofit/>
          </a:bodyPr>
          <a:lstStyle/>
          <a:p>
            <a:r>
              <a:rPr lang="en-US" sz="2400" b="1" dirty="0">
                <a:solidFill>
                  <a:schemeClr val="tx1"/>
                </a:solidFill>
              </a:rPr>
              <a:t>Exchange of e-mail</a:t>
            </a:r>
            <a:r>
              <a:rPr lang="en-US" sz="2400" dirty="0">
                <a:solidFill>
                  <a:schemeClr val="tx1"/>
                </a:solidFill>
                <a:sym typeface="Wingdings" pitchFamily="2" charset="2"/>
              </a:rPr>
              <a:t> </a:t>
            </a:r>
            <a:r>
              <a:rPr lang="en-US" sz="2400" dirty="0">
                <a:solidFill>
                  <a:schemeClr val="tx1"/>
                </a:solidFill>
              </a:rPr>
              <a:t>An offer sent from the offeror’s e-mail account to the offeree’s inbox, with the offeree’s consequent acceptance sent to the offeror’s mailbox, form the contract.</a:t>
            </a:r>
            <a:r>
              <a:rPr lang="en-US" dirty="0">
                <a:solidFill>
                  <a:schemeClr val="tx1"/>
                </a:solidFill>
              </a:rPr>
              <a:t> </a:t>
            </a:r>
            <a:r>
              <a:rPr lang="en-US" sz="2400" dirty="0">
                <a:solidFill>
                  <a:schemeClr val="tx1"/>
                </a:solidFill>
              </a:rPr>
              <a:t>Unless an email outlines very clear terms (e.g. delivery and payment dates) it will probably be seen as negotiations.</a:t>
            </a:r>
            <a:endParaRPr lang="el-GR" sz="2400" dirty="0">
              <a:solidFill>
                <a:schemeClr val="tx1"/>
              </a:solidFill>
            </a:endParaRPr>
          </a:p>
          <a:p>
            <a:r>
              <a:rPr lang="en-US" sz="2400" b="1" dirty="0">
                <a:solidFill>
                  <a:schemeClr val="tx1"/>
                </a:solidFill>
              </a:rPr>
              <a:t>Text messages may form a binding agreement</a:t>
            </a:r>
            <a:endParaRPr lang="en-US" sz="2400" dirty="0">
              <a:solidFill>
                <a:schemeClr val="tx1"/>
              </a:solidFill>
            </a:endParaRPr>
          </a:p>
          <a:p>
            <a:r>
              <a:rPr lang="en-US" sz="2400" b="1" dirty="0">
                <a:solidFill>
                  <a:schemeClr val="tx1"/>
                </a:solidFill>
              </a:rPr>
              <a:t>Online transactions (website trading) and the automated transactions also known as web wrap or click-wrap agreements</a:t>
            </a:r>
            <a:r>
              <a:rPr lang="en-US" sz="2400" dirty="0">
                <a:solidFill>
                  <a:schemeClr val="tx1"/>
                </a:solidFill>
                <a:sym typeface="Wingdings" pitchFamily="2" charset="2"/>
              </a:rPr>
              <a:t> </a:t>
            </a:r>
            <a:r>
              <a:rPr lang="en-US" sz="2400" dirty="0">
                <a:solidFill>
                  <a:schemeClr val="tx1"/>
                </a:solidFill>
              </a:rPr>
              <a:t>related to the manner in which the consumer has notice of and assents to the terms of the agreement. </a:t>
            </a:r>
            <a:endParaRPr lang="el-GR" sz="2400" dirty="0">
              <a:solidFill>
                <a:schemeClr val="tx1"/>
              </a:solidFill>
            </a:endParaRPr>
          </a:p>
          <a:p>
            <a:endParaRPr lang="el-G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996150953"/>
              </p:ext>
            </p:extLst>
          </p:nvPr>
        </p:nvGraphicFramePr>
        <p:xfrm>
          <a:off x="607224" y="579438"/>
          <a:ext cx="814124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8285256" cy="5293568"/>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400" dirty="0">
                <a:solidFill>
                  <a:schemeClr val="tx1"/>
                </a:solidFill>
              </a:rPr>
              <a:t>The vast majority of online agreements take the form of a “click-wrap agreement”.</a:t>
            </a:r>
          </a:p>
          <a:p>
            <a:r>
              <a:rPr lang="en-US" sz="2400" dirty="0">
                <a:solidFill>
                  <a:schemeClr val="tx1"/>
                </a:solidFill>
              </a:rPr>
              <a:t>Under a Click-wrap Agreement the </a:t>
            </a:r>
            <a:r>
              <a:rPr lang="en-US" sz="2400" b="1" dirty="0">
                <a:solidFill>
                  <a:schemeClr val="tx1"/>
                </a:solidFill>
              </a:rPr>
              <a:t>website puts the terms of the agreement directly in front of the user and requires them to show that they affirmatively accept the terms by clicking a button that says for example “ I Agree” or “I Accept” on a web-page or pop-up screen.</a:t>
            </a:r>
          </a:p>
          <a:p>
            <a:r>
              <a:rPr lang="en-US" sz="2400" dirty="0"/>
              <a:t>Generally, the law does not require that the parties have actually read all of the terms in a contract for it to be effective. Therefore, clicking on a box that states "I agree" to certain terms can be enough.</a:t>
            </a:r>
            <a:endParaRPr lang="en-US" sz="2400" b="1" dirty="0">
              <a:solidFill>
                <a:schemeClr val="tx1"/>
              </a:solidFill>
            </a:endParaRPr>
          </a:p>
          <a:p>
            <a:r>
              <a:rPr lang="en-US" sz="2400" dirty="0">
                <a:solidFill>
                  <a:schemeClr val="tx1"/>
                </a:solidFill>
              </a:rPr>
              <a:t> Courts addressing “click-wrap” agreements have uniformly held them to be valid and enforceable</a:t>
            </a:r>
            <a:endParaRPr lang="en-US" sz="2400" b="1" dirty="0">
              <a:solidFill>
                <a:schemeClr val="tx1"/>
              </a:solidFill>
            </a:endParaRPr>
          </a:p>
          <a:p>
            <a:endParaRPr lang="el-GR" sz="2000" b="1" dirty="0"/>
          </a:p>
          <a:p>
            <a:endParaRPr lang="el-G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63718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467544" y="1447800"/>
            <a:ext cx="8064896" cy="5410200"/>
          </a:xfrm>
          <a:solidFill>
            <a:schemeClr val="bg1"/>
          </a:solidFill>
        </p:spPr>
        <p:txBody>
          <a:bodyPr>
            <a:normAutofit/>
          </a:bodyPr>
          <a:lstStyle/>
          <a:p>
            <a:r>
              <a:rPr lang="en-US" sz="2800" dirty="0">
                <a:solidFill>
                  <a:schemeClr val="tx1"/>
                </a:solidFill>
                <a:cs typeface="Times New Roman" panose="02020603050405020304" pitchFamily="18" charset="0"/>
              </a:rPr>
              <a:t>The trader is responsible for the condition of the goods from the time of dispatch until they are received by the recipient.</a:t>
            </a:r>
          </a:p>
          <a:p>
            <a:r>
              <a:rPr lang="en-US" sz="2800" dirty="0">
                <a:solidFill>
                  <a:schemeClr val="tx1"/>
                </a:solidFill>
                <a:cs typeface="Times New Roman" panose="02020603050405020304" pitchFamily="18" charset="0"/>
              </a:rPr>
              <a:t>There is a </a:t>
            </a:r>
            <a:r>
              <a:rPr lang="en-US" sz="2800" b="1" dirty="0">
                <a:solidFill>
                  <a:schemeClr val="tx1"/>
                </a:solidFill>
                <a:cs typeface="Times New Roman" panose="02020603050405020304" pitchFamily="18" charset="0"/>
              </a:rPr>
              <a:t>default delivery period of 30 days </a:t>
            </a:r>
            <a:r>
              <a:rPr lang="en-US" sz="2800" dirty="0">
                <a:solidFill>
                  <a:schemeClr val="tx1"/>
                </a:solidFill>
                <a:cs typeface="Times New Roman" panose="02020603050405020304" pitchFamily="18" charset="0"/>
              </a:rPr>
              <a:t>during which the trader needs to deliver the goods to the recipient unless a longer period has been agreed.</a:t>
            </a:r>
          </a:p>
          <a:p>
            <a:r>
              <a:rPr lang="en-US" sz="2800" dirty="0">
                <a:solidFill>
                  <a:schemeClr val="tx1"/>
                </a:solidFill>
                <a:cs typeface="Times New Roman" panose="02020603050405020304" pitchFamily="18" charset="0"/>
              </a:rPr>
              <a:t>If a particular date or period for delivery is agreed, goods should be delivered within that time</a:t>
            </a:r>
            <a:endParaRPr lang="el-GR" sz="2800" dirty="0">
              <a:solidFill>
                <a:schemeClr val="tx1"/>
              </a:solidFill>
              <a:cs typeface="Times New Roman" panose="02020603050405020304" pitchFamily="18" charset="0"/>
            </a:endParaRPr>
          </a:p>
          <a:p>
            <a:endParaRPr lang="el-GR" sz="2400" dirty="0">
              <a:solidFill>
                <a:schemeClr val="tx1"/>
              </a:solidFill>
              <a:cs typeface="Times New Roman" panose="02020603050405020304" pitchFamily="18" charset="0"/>
            </a:endParaRPr>
          </a:p>
          <a:p>
            <a:pPr marL="0" indent="0">
              <a:buNone/>
            </a:pPr>
            <a:endParaRPr lang="el-G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624110"/>
            <a:ext cx="7344816" cy="1280890"/>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pPr algn="ctr"/>
            <a:r>
              <a:rPr lang="en-US" b="1" dirty="0"/>
              <a:t>Best practices for enforceable click-wrap agreements</a:t>
            </a:r>
            <a:endParaRPr lang="el-GR" b="1" dirty="0"/>
          </a:p>
        </p:txBody>
      </p:sp>
      <p:sp>
        <p:nvSpPr>
          <p:cNvPr id="4" name="Espace réservé du contenu 3"/>
          <p:cNvSpPr>
            <a:spLocks noGrp="1"/>
          </p:cNvSpPr>
          <p:nvPr>
            <p:ph sz="half" idx="2"/>
          </p:nvPr>
        </p:nvSpPr>
        <p:spPr>
          <a:xfrm>
            <a:off x="1475656" y="1905000"/>
            <a:ext cx="7344816" cy="476436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solidFill>
                  <a:schemeClr val="tx1"/>
                </a:solidFill>
              </a:rPr>
              <a:t>Presentation of the contract terms and general conditions to the user prior to any payment or other commitment or installation of software</a:t>
            </a:r>
          </a:p>
          <a:p>
            <a:r>
              <a:rPr lang="en-US" sz="2000" dirty="0">
                <a:solidFill>
                  <a:schemeClr val="tx1"/>
                </a:solidFill>
              </a:rPr>
              <a:t>Allow the user to easily read and navigate all of the terms (i.e. be in a normal, readable typeface with no scroll box)</a:t>
            </a:r>
          </a:p>
          <a:p>
            <a:r>
              <a:rPr lang="en-US" sz="2000" dirty="0">
                <a:solidFill>
                  <a:schemeClr val="tx1"/>
                </a:solidFill>
              </a:rPr>
              <a:t>Provide an opportunity to print, and/or save a copy of, the terms</a:t>
            </a:r>
          </a:p>
          <a:p>
            <a:r>
              <a:rPr lang="en-US" sz="2000" dirty="0">
                <a:solidFill>
                  <a:schemeClr val="tx1"/>
                </a:solidFill>
              </a:rPr>
              <a:t>Offer the user the option to decline as prominently and by the same method as the option to agree</a:t>
            </a:r>
          </a:p>
          <a:p>
            <a:r>
              <a:rPr lang="en-US" sz="2000" dirty="0">
                <a:solidFill>
                  <a:schemeClr val="tx1"/>
                </a:solidFill>
              </a:rPr>
              <a:t>Ensure the terms is easy to locate online after the user agrees.</a:t>
            </a:r>
            <a:endParaRPr lang="el-GR" sz="2000" dirty="0">
              <a:solidFill>
                <a:schemeClr val="tx1"/>
              </a:solidFill>
            </a:endParaRPr>
          </a:p>
        </p:txBody>
      </p:sp>
    </p:spTree>
    <p:extLst>
      <p:ext uri="{BB962C8B-B14F-4D97-AF65-F5344CB8AC3E}">
        <p14:creationId xmlns:p14="http://schemas.microsoft.com/office/powerpoint/2010/main" val="3160461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1603860974"/>
              </p:ext>
            </p:extLst>
          </p:nvPr>
        </p:nvGraphicFramePr>
        <p:xfrm>
          <a:off x="607224" y="579438"/>
          <a:ext cx="7421160"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p:cNvSpPr>
            <a:spLocks noGrp="1"/>
          </p:cNvSpPr>
          <p:nvPr>
            <p:ph sz="half" idx="2"/>
          </p:nvPr>
        </p:nvSpPr>
        <p:spPr>
          <a:xfrm>
            <a:off x="607224" y="1447800"/>
            <a:ext cx="7637184" cy="5005536"/>
          </a:xfrm>
          <a:solidFill>
            <a:schemeClr val="bg1"/>
          </a:solidFill>
        </p:spPr>
        <p:txBody>
          <a:bodyPr>
            <a:normAutofit/>
          </a:bodyPr>
          <a:lstStyle/>
          <a:p>
            <a:r>
              <a:rPr lang="en-US" sz="2800" b="1" dirty="0">
                <a:solidFill>
                  <a:schemeClr val="tx1"/>
                </a:solidFill>
              </a:rPr>
              <a:t>A legal agreement that the user accepts indirectly by browsing an online site. </a:t>
            </a:r>
            <a:r>
              <a:rPr lang="en-US" sz="2800" dirty="0">
                <a:solidFill>
                  <a:schemeClr val="tx1"/>
                </a:solidFill>
              </a:rPr>
              <a:t>Agreements which are formed not by clicking “I accept,” but through a user’s access or use of a website for which terms of use are in effect</a:t>
            </a:r>
          </a:p>
          <a:p>
            <a:r>
              <a:rPr lang="en-US" sz="2800" dirty="0">
                <a:solidFill>
                  <a:schemeClr val="tx1"/>
                </a:solidFill>
              </a:rPr>
              <a:t>Browse-wrap agreements are more likely to be rejected by courts because the fundamental element of assent is lacking.</a:t>
            </a:r>
          </a:p>
          <a:p>
            <a:endParaRPr lang="el-G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607224" y="579438"/>
          <a:ext cx="7997224" cy="617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descr="channel-one-news-newsletter.jpeg"/>
          <p:cNvPicPr>
            <a:picLocks noGrp="1" noChangeAspect="1"/>
          </p:cNvPicPr>
          <p:nvPr>
            <p:ph sz="half" idx="2"/>
          </p:nvPr>
        </p:nvPicPr>
        <p:blipFill>
          <a:blip r:embed="rId7" cstate="print"/>
          <a:stretch>
            <a:fillRect/>
          </a:stretch>
        </p:blipFill>
        <p:spPr>
          <a:xfrm>
            <a:off x="467544" y="1412776"/>
            <a:ext cx="8424936" cy="5256584"/>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589240"/>
            <a:ext cx="8641080" cy="1268760"/>
          </a:xfrm>
        </p:spPr>
        <p:txBody>
          <a:bodyPr>
            <a:normAutofit/>
          </a:bodyPr>
          <a:lstStyle/>
          <a:p>
            <a:pPr algn="ctr"/>
            <a:r>
              <a:rPr lang="en-US" sz="1400" b="1" dirty="0">
                <a:solidFill>
                  <a:srgbClr val="C00000"/>
                </a:solidFill>
                <a:effectLst/>
              </a:rPr>
              <a:t>This clickwrap method is stronger, as it includes a tick box but </a:t>
            </a:r>
            <a:r>
              <a:rPr lang="en-US" sz="1400" b="1" i="1" dirty="0">
                <a:solidFill>
                  <a:srgbClr val="C00000"/>
                </a:solidFill>
                <a:effectLst/>
              </a:rPr>
              <a:t>also</a:t>
            </a:r>
            <a:r>
              <a:rPr lang="en-US" sz="1400" b="1" dirty="0">
                <a:solidFill>
                  <a:srgbClr val="C00000"/>
                </a:solidFill>
                <a:effectLst/>
              </a:rPr>
              <a:t> includes the Terms and Conditions right there for the user to read</a:t>
            </a:r>
            <a:r>
              <a:rPr lang="en-US" sz="1400" b="1" dirty="0">
                <a:solidFill>
                  <a:srgbClr val="0070C0"/>
                </a:solidFill>
                <a:effectLst/>
              </a:rPr>
              <a:t>.</a:t>
            </a:r>
            <a:br>
              <a:rPr lang="en-US" sz="1400" b="1" dirty="0"/>
            </a:br>
            <a:endParaRPr lang="en-US" sz="1400" b="1" dirty="0"/>
          </a:p>
        </p:txBody>
      </p:sp>
      <p:pic>
        <p:nvPicPr>
          <p:cNvPr id="7" name="Content Placeholder 6" descr="drupal-create-account-form.jpeg"/>
          <p:cNvPicPr>
            <a:picLocks noGrp="1" noChangeAspect="1"/>
          </p:cNvPicPr>
          <p:nvPr>
            <p:ph sz="half" idx="2"/>
          </p:nvPr>
        </p:nvPicPr>
        <p:blipFill>
          <a:blip r:embed="rId2" cstate="print"/>
          <a:stretch>
            <a:fillRect/>
          </a:stretch>
        </p:blipFill>
        <p:spPr>
          <a:xfrm>
            <a:off x="502920" y="1412776"/>
            <a:ext cx="8641080" cy="4032448"/>
          </a:xfrm>
        </p:spPr>
      </p:pic>
      <p:graphicFrame>
        <p:nvGraphicFramePr>
          <p:cNvPr id="8" name="Diagram 7"/>
          <p:cNvGraphicFramePr/>
          <p:nvPr/>
        </p:nvGraphicFramePr>
        <p:xfrm>
          <a:off x="607224" y="476672"/>
          <a:ext cx="7709192" cy="720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607224" y="579438"/>
          <a:ext cx="7997224"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7997224" cy="5077544"/>
          </a:xfrm>
          <a:solidFill>
            <a:schemeClr val="bg1"/>
          </a:solidFill>
        </p:spPr>
        <p:txBody>
          <a:bodyPr>
            <a:normAutofit/>
          </a:bodyPr>
          <a:lstStyle/>
          <a:p>
            <a:r>
              <a:rPr lang="en-US" sz="2800" dirty="0">
                <a:solidFill>
                  <a:schemeClr val="tx1"/>
                </a:solidFill>
              </a:rPr>
              <a:t>A commercial email has as a primary purpose the commercial advertisement or promotion of a product or service.</a:t>
            </a:r>
            <a:endParaRPr lang="en-US" sz="2800" dirty="0"/>
          </a:p>
          <a:p>
            <a:pPr lvl="0"/>
            <a:r>
              <a:rPr lang="en-US" sz="2800" dirty="0">
                <a:solidFill>
                  <a:schemeClr val="tx1"/>
                </a:solidFill>
              </a:rPr>
              <a:t>Generally, commercial messages are exchanged through public electronic communication services such as the internet and mobile and landline telephony and via their accompanying networks. </a:t>
            </a:r>
            <a:endParaRPr lang="el-GR" sz="2800" dirty="0">
              <a:solidFill>
                <a:schemeClr val="tx1"/>
              </a:solidFill>
            </a:endParaRPr>
          </a:p>
          <a:p>
            <a:endParaRPr lang="el-GR"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894334158"/>
              </p:ext>
            </p:extLst>
          </p:nvPr>
        </p:nvGraphicFramePr>
        <p:xfrm>
          <a:off x="607224" y="579438"/>
          <a:ext cx="7709192"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3687280435"/>
              </p:ext>
            </p:extLst>
          </p:nvPr>
        </p:nvGraphicFramePr>
        <p:xfrm>
          <a:off x="4652168" y="579438"/>
          <a:ext cx="4384327" cy="7921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Content Placeholder 4"/>
          <p:cNvSpPr>
            <a:spLocks noGrp="1"/>
          </p:cNvSpPr>
          <p:nvPr>
            <p:ph sz="half" idx="2"/>
          </p:nvPr>
        </p:nvSpPr>
        <p:spPr>
          <a:xfrm>
            <a:off x="607224" y="1447800"/>
            <a:ext cx="8429272" cy="4933528"/>
          </a:xfrm>
          <a:solidFill>
            <a:schemeClr val="bg1"/>
          </a:solidFill>
        </p:spPr>
        <p:txBody>
          <a:bodyPr>
            <a:normAutofit/>
          </a:bodyPr>
          <a:lstStyle/>
          <a:p>
            <a:r>
              <a:rPr lang="en-US" sz="2400" b="1" dirty="0">
                <a:solidFill>
                  <a:schemeClr val="tx1"/>
                </a:solidFill>
              </a:rPr>
              <a:t>If you get an unsolicited advertisement in your e-mail inbox, it's spam.</a:t>
            </a:r>
          </a:p>
          <a:p>
            <a:r>
              <a:rPr lang="en-US" sz="2400" b="1" dirty="0">
                <a:solidFill>
                  <a:schemeClr val="tx1"/>
                </a:solidFill>
              </a:rPr>
              <a:t>Direct marketing communications </a:t>
            </a:r>
            <a:r>
              <a:rPr lang="en-US" sz="2400" dirty="0">
                <a:solidFill>
                  <a:schemeClr val="tx1"/>
                </a:solidFill>
              </a:rPr>
              <a:t>may be sent </a:t>
            </a:r>
            <a:r>
              <a:rPr lang="en-US" sz="2400" b="1" dirty="0">
                <a:solidFill>
                  <a:schemeClr val="tx1"/>
                </a:solidFill>
              </a:rPr>
              <a:t>only to recipients who have given their prior consent.</a:t>
            </a:r>
          </a:p>
          <a:p>
            <a:r>
              <a:rPr lang="en-US" sz="2400" dirty="0">
                <a:solidFill>
                  <a:schemeClr val="tx1"/>
                </a:solidFill>
              </a:rPr>
              <a:t>An "opt-in" generally refers to a tick box which, if filled in by the user, indicates positively that they would like to be contacted by a particular form of communication. Unless the user ticks the box then the company cannot use their details for the form of marketing listed. </a:t>
            </a:r>
          </a:p>
          <a:p>
            <a:r>
              <a:rPr lang="en-US" sz="2400" dirty="0">
                <a:solidFill>
                  <a:schemeClr val="tx1"/>
                </a:solidFill>
              </a:rPr>
              <a:t>refers to communications by automatic call machines, fax, calls, e-mail and text messaging</a:t>
            </a:r>
          </a:p>
          <a:p>
            <a:endParaRPr lang="el-GR" dirty="0"/>
          </a:p>
          <a:p>
            <a:endParaRPr lang="el-G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70018393"/>
              </p:ext>
            </p:extLst>
          </p:nvPr>
        </p:nvGraphicFramePr>
        <p:xfrm>
          <a:off x="607224" y="579438"/>
          <a:ext cx="7709192"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8536776" cy="5410200"/>
          </a:xfrm>
          <a:solidFill>
            <a:schemeClr val="bg1"/>
          </a:solidFill>
        </p:spPr>
        <p:txBody>
          <a:bodyPr>
            <a:normAutofit/>
          </a:bodyPr>
          <a:lstStyle/>
          <a:p>
            <a:r>
              <a:rPr lang="en-US" sz="2400" dirty="0">
                <a:solidFill>
                  <a:schemeClr val="tx1"/>
                </a:solidFill>
              </a:rPr>
              <a:t>A trader may send commercial emails for the purposes of direct marketing where:</a:t>
            </a:r>
            <a:endParaRPr lang="el-GR" sz="2400" dirty="0">
              <a:solidFill>
                <a:schemeClr val="tx1"/>
              </a:solidFill>
            </a:endParaRPr>
          </a:p>
          <a:p>
            <a:r>
              <a:rPr lang="en-US" sz="2400" dirty="0">
                <a:solidFill>
                  <a:schemeClr val="tx1"/>
                </a:solidFill>
              </a:rPr>
              <a:t>(a) the contact details of the recipient of that electronic mail are obtained in the course of the sale of a product or service to that recipient;</a:t>
            </a:r>
            <a:endParaRPr lang="el-GR" sz="2400" dirty="0">
              <a:solidFill>
                <a:schemeClr val="tx1"/>
              </a:solidFill>
            </a:endParaRPr>
          </a:p>
          <a:p>
            <a:r>
              <a:rPr lang="en-US" sz="2400" dirty="0">
                <a:solidFill>
                  <a:schemeClr val="tx1"/>
                </a:solidFill>
              </a:rPr>
              <a:t>(b) the direct marketing is in respect of that person's similar products and services only; and</a:t>
            </a:r>
            <a:endParaRPr lang="el-GR" sz="2400" dirty="0">
              <a:solidFill>
                <a:schemeClr val="tx1"/>
              </a:solidFill>
            </a:endParaRPr>
          </a:p>
          <a:p>
            <a:r>
              <a:rPr lang="en-US" sz="2400" dirty="0">
                <a:solidFill>
                  <a:schemeClr val="tx1"/>
                </a:solidFill>
              </a:rPr>
              <a:t>(c) the recipient clearly and distinctly is given the opportunity to object, free of charge and in an easy manner, to such use of electronic contact details when they are collected and where he did not initially refuse the use of the details, at the time of each subsequent communication.</a:t>
            </a:r>
            <a:endParaRPr lang="el-GR" sz="24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224" y="404664"/>
            <a:ext cx="8357264" cy="864096"/>
          </a:xfrm>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lvl="0" algn="ctr"/>
            <a:endParaRPr lang="en-US" dirty="0">
              <a:solidFill>
                <a:schemeClr val="bg1"/>
              </a:solidFill>
            </a:endParaRPr>
          </a:p>
          <a:p>
            <a:pPr lvl="0" algn="ctr"/>
            <a:endParaRPr lang="en-US" sz="3000" b="1" dirty="0">
              <a:solidFill>
                <a:schemeClr val="bg1"/>
              </a:solidFill>
            </a:endParaRPr>
          </a:p>
          <a:p>
            <a:pPr lvl="0" algn="ctr"/>
            <a:r>
              <a:rPr lang="en-US" sz="11200" b="1" dirty="0">
                <a:solidFill>
                  <a:schemeClr val="bg1"/>
                </a:solidFill>
              </a:rPr>
              <a:t>Opt out practice-Unsubscribing</a:t>
            </a:r>
            <a:endParaRPr lang="el-GR" sz="11200" b="1" dirty="0">
              <a:solidFill>
                <a:schemeClr val="bg1"/>
              </a:solidFill>
            </a:endParaRPr>
          </a:p>
          <a:p>
            <a:endParaRPr lang="el-GR" dirty="0">
              <a:solidFill>
                <a:schemeClr val="bg1"/>
              </a:solidFill>
            </a:endParaRPr>
          </a:p>
        </p:txBody>
      </p:sp>
      <p:sp>
        <p:nvSpPr>
          <p:cNvPr id="5" name="Content Placeholder 4"/>
          <p:cNvSpPr>
            <a:spLocks noGrp="1"/>
          </p:cNvSpPr>
          <p:nvPr>
            <p:ph sz="half" idx="2"/>
          </p:nvPr>
        </p:nvSpPr>
        <p:spPr>
          <a:xfrm>
            <a:off x="607224" y="1484784"/>
            <a:ext cx="8357264" cy="5256584"/>
          </a:xfrm>
          <a:solidFill>
            <a:schemeClr val="bg1"/>
          </a:solidFill>
        </p:spPr>
        <p:txBody>
          <a:bodyPr>
            <a:normAutofit/>
          </a:bodyPr>
          <a:lstStyle/>
          <a:p>
            <a:r>
              <a:rPr lang="en-US" sz="2400" dirty="0">
                <a:solidFill>
                  <a:schemeClr val="tx1"/>
                </a:solidFill>
              </a:rPr>
              <a:t>Sending email for purposes of direct marketing by </a:t>
            </a:r>
            <a:r>
              <a:rPr lang="en-US" sz="2400" b="1" dirty="0">
                <a:solidFill>
                  <a:schemeClr val="tx1"/>
                </a:solidFill>
              </a:rPr>
              <a:t>disguising or concealing the identity of the sender or without a valid address </a:t>
            </a:r>
            <a:r>
              <a:rPr lang="en-US" sz="2400" dirty="0">
                <a:solidFill>
                  <a:schemeClr val="tx1"/>
                </a:solidFill>
              </a:rPr>
              <a:t>to which the recipient may send a request that such communications cease </a:t>
            </a:r>
            <a:r>
              <a:rPr lang="en-US" sz="2400" b="1" dirty="0">
                <a:solidFill>
                  <a:schemeClr val="tx1"/>
                </a:solidFill>
              </a:rPr>
              <a:t>is prohibited.</a:t>
            </a:r>
          </a:p>
          <a:p>
            <a:r>
              <a:rPr lang="en-US" sz="2400" dirty="0">
                <a:solidFill>
                  <a:schemeClr val="tx1"/>
                </a:solidFill>
              </a:rPr>
              <a:t>Every message must include </a:t>
            </a:r>
            <a:r>
              <a:rPr lang="en-US" sz="2400" b="1" dirty="0">
                <a:solidFill>
                  <a:schemeClr val="tx1"/>
                </a:solidFill>
              </a:rPr>
              <a:t>opt-out instructions or unsubscribe link</a:t>
            </a:r>
            <a:r>
              <a:rPr lang="en-US" sz="2400" dirty="0">
                <a:solidFill>
                  <a:schemeClr val="tx1"/>
                </a:solidFill>
                <a:sym typeface="Wingdings" pitchFamily="2" charset="2"/>
              </a:rPr>
              <a:t></a:t>
            </a:r>
            <a:r>
              <a:rPr lang="en-US" sz="2400" dirty="0">
                <a:solidFill>
                  <a:schemeClr val="tx1"/>
                </a:solidFill>
              </a:rPr>
              <a:t> </a:t>
            </a:r>
            <a:r>
              <a:rPr lang="en-US" sz="2400" b="1" dirty="0">
                <a:solidFill>
                  <a:schemeClr val="tx1"/>
                </a:solidFill>
              </a:rPr>
              <a:t>service providers </a:t>
            </a:r>
            <a:r>
              <a:rPr lang="en-US" sz="2400" dirty="0">
                <a:solidFill>
                  <a:schemeClr val="tx1"/>
                </a:solidFill>
              </a:rPr>
              <a:t>undertaking unsolicited commercial communications by electronic mail </a:t>
            </a:r>
            <a:r>
              <a:rPr lang="en-US" sz="2400" b="1" dirty="0">
                <a:solidFill>
                  <a:schemeClr val="tx1"/>
                </a:solidFill>
              </a:rPr>
              <a:t>should consult </a:t>
            </a:r>
            <a:r>
              <a:rPr lang="en-US" sz="2400" dirty="0">
                <a:solidFill>
                  <a:schemeClr val="tx1"/>
                </a:solidFill>
              </a:rPr>
              <a:t>regularly and respect the </a:t>
            </a:r>
            <a:r>
              <a:rPr lang="en-US" sz="2400" b="1" dirty="0">
                <a:solidFill>
                  <a:schemeClr val="tx1"/>
                </a:solidFill>
              </a:rPr>
              <a:t>opt-out registers</a:t>
            </a:r>
            <a:r>
              <a:rPr lang="en-US" sz="2400" dirty="0">
                <a:solidFill>
                  <a:schemeClr val="tx1"/>
                </a:solidFill>
              </a:rPr>
              <a:t> in which natural persons not wishing to receive such commercial communications can register themselves.</a:t>
            </a:r>
          </a:p>
          <a:p>
            <a:endParaRPr lang="el-G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624110"/>
            <a:ext cx="7488832" cy="932682"/>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b="1" dirty="0"/>
              <a:t>Business e-mail</a:t>
            </a:r>
            <a:br>
              <a:rPr lang="el-GR" b="1" dirty="0"/>
            </a:br>
            <a:endParaRPr lang="el-GR" dirty="0"/>
          </a:p>
        </p:txBody>
      </p:sp>
      <p:sp>
        <p:nvSpPr>
          <p:cNvPr id="4" name="Espace réservé du contenu 3"/>
          <p:cNvSpPr>
            <a:spLocks noGrp="1"/>
          </p:cNvSpPr>
          <p:nvPr>
            <p:ph sz="half" idx="2"/>
          </p:nvPr>
        </p:nvSpPr>
        <p:spPr>
          <a:xfrm>
            <a:off x="1403648" y="1556792"/>
            <a:ext cx="7488832" cy="5301208"/>
          </a:xfrm>
        </p:spPr>
        <p:style>
          <a:lnRef idx="2">
            <a:schemeClr val="accent1"/>
          </a:lnRef>
          <a:fillRef idx="1">
            <a:schemeClr val="lt1"/>
          </a:fillRef>
          <a:effectRef idx="0">
            <a:schemeClr val="accent1"/>
          </a:effectRef>
          <a:fontRef idx="minor">
            <a:schemeClr val="dk1"/>
          </a:fontRef>
        </p:style>
        <p:txBody>
          <a:bodyPr>
            <a:normAutofit/>
          </a:bodyPr>
          <a:lstStyle/>
          <a:p>
            <a:r>
              <a:rPr lang="en-US" sz="2000" b="1" dirty="0">
                <a:solidFill>
                  <a:schemeClr val="tx1"/>
                </a:solidFill>
              </a:rPr>
              <a:t>The same information disclosure requirements apply to business email as to physical business letters. Companies registered or operating in the EU need to state their company details on every electronic business communication.</a:t>
            </a:r>
          </a:p>
          <a:p>
            <a:r>
              <a:rPr lang="el-GR" sz="2000" b="1" dirty="0">
                <a:solidFill>
                  <a:schemeClr val="tx1"/>
                </a:solidFill>
              </a:rPr>
              <a:t>Business em</a:t>
            </a:r>
            <a:r>
              <a:rPr lang="en-US" sz="2000" b="1" dirty="0">
                <a:solidFill>
                  <a:schemeClr val="tx1"/>
                </a:solidFill>
              </a:rPr>
              <a:t>a</a:t>
            </a:r>
            <a:r>
              <a:rPr lang="el-GR" sz="2000" b="1" dirty="0">
                <a:solidFill>
                  <a:schemeClr val="tx1"/>
                </a:solidFill>
              </a:rPr>
              <a:t>il messages sent by a company should include:</a:t>
            </a:r>
          </a:p>
          <a:p>
            <a:pPr lvl="0">
              <a:buFont typeface="Wingdings" pitchFamily="2" charset="2"/>
              <a:buChar char="v"/>
            </a:pPr>
            <a:r>
              <a:rPr lang="en-US" sz="2000" b="1" dirty="0">
                <a:solidFill>
                  <a:srgbClr val="C00000"/>
                </a:solidFill>
              </a:rPr>
              <a:t>The full name of the company and its legal form</a:t>
            </a:r>
            <a:endParaRPr lang="el-GR" sz="2000" b="1" dirty="0">
              <a:solidFill>
                <a:srgbClr val="C00000"/>
              </a:solidFill>
            </a:endParaRPr>
          </a:p>
          <a:p>
            <a:pPr lvl="0">
              <a:buFont typeface="Wingdings" pitchFamily="2" charset="2"/>
              <a:buChar char="v"/>
            </a:pPr>
            <a:r>
              <a:rPr lang="en-US" sz="2000" b="1" dirty="0">
                <a:solidFill>
                  <a:srgbClr val="C00000"/>
                </a:solidFill>
              </a:rPr>
              <a:t>The place of registration of the company</a:t>
            </a:r>
            <a:endParaRPr lang="el-GR" sz="2000" b="1" dirty="0">
              <a:solidFill>
                <a:srgbClr val="C00000"/>
              </a:solidFill>
            </a:endParaRPr>
          </a:p>
          <a:p>
            <a:pPr lvl="0">
              <a:buFont typeface="Wingdings" pitchFamily="2" charset="2"/>
              <a:buChar char="v"/>
            </a:pPr>
            <a:r>
              <a:rPr lang="el-GR" sz="2000" b="1" dirty="0">
                <a:solidFill>
                  <a:srgbClr val="C00000"/>
                </a:solidFill>
              </a:rPr>
              <a:t>The registration number</a:t>
            </a:r>
          </a:p>
          <a:p>
            <a:pPr lvl="0">
              <a:buFont typeface="Wingdings" pitchFamily="2" charset="2"/>
              <a:buChar char="v"/>
            </a:pPr>
            <a:r>
              <a:rPr lang="en-US" sz="2000" b="1" dirty="0">
                <a:solidFill>
                  <a:srgbClr val="C00000"/>
                </a:solidFill>
              </a:rPr>
              <a:t>The address of the registered office</a:t>
            </a:r>
            <a:endParaRPr lang="el-GR" sz="2000" b="1" dirty="0">
              <a:solidFill>
                <a:srgbClr val="C00000"/>
              </a:solidFill>
            </a:endParaRPr>
          </a:p>
          <a:p>
            <a:pPr lvl="0">
              <a:buFont typeface="Wingdings" pitchFamily="2" charset="2"/>
              <a:buChar char="v"/>
            </a:pPr>
            <a:r>
              <a:rPr lang="el-GR" sz="2000" b="1" dirty="0">
                <a:solidFill>
                  <a:srgbClr val="C00000"/>
                </a:solidFill>
              </a:rPr>
              <a:t>The VAT number</a:t>
            </a:r>
          </a:p>
          <a:p>
            <a:pPr>
              <a:buFont typeface="Wingdings" pitchFamily="2" charset="2"/>
              <a:buChar char="v"/>
            </a:pPr>
            <a:r>
              <a:rPr lang="en-US" sz="2000" b="1" dirty="0">
                <a:solidFill>
                  <a:srgbClr val="C00000"/>
                </a:solidFill>
              </a:rPr>
              <a:t>A valid return address must be always provided.</a:t>
            </a:r>
            <a:endParaRPr lang="el-GR" sz="2000" b="1" dirty="0">
              <a:solidFill>
                <a:srgbClr val="C00000"/>
              </a:solidFill>
            </a:endParaRPr>
          </a:p>
          <a:p>
            <a:endParaRPr lang="el-GR" dirty="0"/>
          </a:p>
        </p:txBody>
      </p:sp>
    </p:spTree>
    <p:extLst>
      <p:ext uri="{BB962C8B-B14F-4D97-AF65-F5344CB8AC3E}">
        <p14:creationId xmlns:p14="http://schemas.microsoft.com/office/powerpoint/2010/main" val="1999746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624110"/>
            <a:ext cx="7058744" cy="788666"/>
          </a:xfrm>
        </p:spPr>
        <p:style>
          <a:lnRef idx="1">
            <a:schemeClr val="accent1"/>
          </a:lnRef>
          <a:fillRef idx="3">
            <a:schemeClr val="accent1"/>
          </a:fillRef>
          <a:effectRef idx="2">
            <a:schemeClr val="accent1"/>
          </a:effectRef>
          <a:fontRef idx="minor">
            <a:schemeClr val="lt1"/>
          </a:fontRef>
        </p:style>
        <p:txBody>
          <a:bodyPr/>
          <a:lstStyle/>
          <a:p>
            <a:pPr algn="ctr"/>
            <a:r>
              <a:rPr lang="en-US" b="1" dirty="0"/>
              <a:t>Phishing and Spyware</a:t>
            </a:r>
            <a:endParaRPr lang="el-GR" dirty="0"/>
          </a:p>
        </p:txBody>
      </p:sp>
      <p:sp>
        <p:nvSpPr>
          <p:cNvPr id="4" name="Espace réservé du contenu 3"/>
          <p:cNvSpPr>
            <a:spLocks noGrp="1"/>
          </p:cNvSpPr>
          <p:nvPr>
            <p:ph sz="half" idx="2"/>
          </p:nvPr>
        </p:nvSpPr>
        <p:spPr>
          <a:xfrm>
            <a:off x="1331639" y="1484784"/>
            <a:ext cx="7344817" cy="5373216"/>
          </a:xfrm>
        </p:spPr>
        <p:style>
          <a:lnRef idx="2">
            <a:schemeClr val="accent1"/>
          </a:lnRef>
          <a:fillRef idx="1">
            <a:schemeClr val="lt1"/>
          </a:fillRef>
          <a:effectRef idx="0">
            <a:schemeClr val="accent1"/>
          </a:effectRef>
          <a:fontRef idx="minor">
            <a:schemeClr val="dk1"/>
          </a:fontRef>
        </p:style>
        <p:txBody>
          <a:bodyPr>
            <a:normAutofit/>
          </a:bodyPr>
          <a:lstStyle/>
          <a:p>
            <a:r>
              <a:rPr lang="en-US" sz="2000" b="1" dirty="0"/>
              <a:t>Spyware</a:t>
            </a:r>
            <a:r>
              <a:rPr lang="en-US" sz="2000" dirty="0"/>
              <a:t> is a type of malware (malicious software) installed on computers that collects information almost any type of data about users without their knowledge. The presence of spyware is typically hidden from the user and can be difficult to detect. </a:t>
            </a:r>
          </a:p>
          <a:p>
            <a:r>
              <a:rPr lang="en-US" sz="2000" b="1" dirty="0"/>
              <a:t>Phishing</a:t>
            </a:r>
            <a:r>
              <a:rPr lang="en-US" sz="2000" dirty="0"/>
              <a:t> is attempting to acquire information (and sometimes, indirectly, money) such as usernames, passwords, and credit card details </a:t>
            </a:r>
            <a:r>
              <a:rPr lang="en-US" sz="2000" b="1" dirty="0"/>
              <a:t>by masquerading as a trustworthy entity in an electronic communication. Phishing e-mails may contain links to websites that are infected with malware.</a:t>
            </a:r>
            <a:r>
              <a:rPr lang="en-US" sz="2000" dirty="0"/>
              <a:t> Phishing is typically carried out by e-mail spoofing or instant messaging, and </a:t>
            </a:r>
            <a:r>
              <a:rPr lang="en-US" sz="2000" b="1" dirty="0"/>
              <a:t>it often directs users to enter details on a fake website which looks almost identical to the legitimate one. </a:t>
            </a:r>
          </a:p>
          <a:p>
            <a:r>
              <a:rPr lang="en-US" sz="2000" dirty="0"/>
              <a:t>Fraudulent and criminal in nature practices which fall under criminal law.</a:t>
            </a:r>
          </a:p>
          <a:p>
            <a:endParaRPr lang="el-GR" dirty="0"/>
          </a:p>
        </p:txBody>
      </p:sp>
    </p:spTree>
    <p:extLst>
      <p:ext uri="{BB962C8B-B14F-4D97-AF65-F5344CB8AC3E}">
        <p14:creationId xmlns:p14="http://schemas.microsoft.com/office/powerpoint/2010/main" val="39647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9632" y="624110"/>
            <a:ext cx="7274768" cy="860674"/>
          </a:xfrm>
        </p:spPr>
        <p:style>
          <a:lnRef idx="1">
            <a:schemeClr val="accent1"/>
          </a:lnRef>
          <a:fillRef idx="3">
            <a:schemeClr val="accent1"/>
          </a:fillRef>
          <a:effectRef idx="2">
            <a:schemeClr val="accent1"/>
          </a:effectRef>
          <a:fontRef idx="minor">
            <a:schemeClr val="lt1"/>
          </a:fontRef>
        </p:style>
        <p:txBody>
          <a:bodyPr/>
          <a:lstStyle/>
          <a:p>
            <a:pPr algn="ctr"/>
            <a:r>
              <a:rPr lang="en-US" b="1" dirty="0"/>
              <a:t>Delivery issues</a:t>
            </a:r>
            <a:endParaRPr lang="el-GR" b="1" dirty="0"/>
          </a:p>
        </p:txBody>
      </p:sp>
      <p:sp>
        <p:nvSpPr>
          <p:cNvPr id="4" name="Espace réservé du contenu 3"/>
          <p:cNvSpPr>
            <a:spLocks noGrp="1"/>
          </p:cNvSpPr>
          <p:nvPr>
            <p:ph sz="half" idx="2"/>
          </p:nvPr>
        </p:nvSpPr>
        <p:spPr>
          <a:xfrm>
            <a:off x="1259632" y="1556792"/>
            <a:ext cx="7416824" cy="5040560"/>
          </a:xfrm>
        </p:spPr>
        <p:style>
          <a:lnRef idx="2">
            <a:schemeClr val="accent1"/>
          </a:lnRef>
          <a:fillRef idx="1">
            <a:schemeClr val="lt1"/>
          </a:fillRef>
          <a:effectRef idx="0">
            <a:schemeClr val="accent1"/>
          </a:effectRef>
          <a:fontRef idx="minor">
            <a:schemeClr val="dk1"/>
          </a:fontRef>
        </p:style>
        <p:txBody>
          <a:bodyPr>
            <a:normAutofit/>
          </a:bodyPr>
          <a:lstStyle/>
          <a:p>
            <a:r>
              <a:rPr lang="en-US" sz="2200" dirty="0">
                <a:solidFill>
                  <a:schemeClr val="tx1"/>
                </a:solidFill>
              </a:rPr>
              <a:t>Where the trader has failed to fulfil his obligation to deliver the goods at the time agreed upon with the consumer or within the time limit of 30 days, the consumer shall call upon him to make the delivery within an additional period of time appropriate to the circumstances.</a:t>
            </a:r>
          </a:p>
          <a:p>
            <a:r>
              <a:rPr lang="en-US" sz="2200" dirty="0">
                <a:solidFill>
                  <a:schemeClr val="tx1"/>
                </a:solidFill>
              </a:rPr>
              <a:t> If the trader fails to deliver the goods within that additional period of time, the consumer shall be entitled to terminate the contract </a:t>
            </a:r>
            <a:r>
              <a:rPr lang="en-US" sz="2200" dirty="0">
                <a:solidFill>
                  <a:schemeClr val="tx1"/>
                </a:solidFill>
                <a:cs typeface="Times New Roman" panose="02020603050405020304" pitchFamily="18" charset="0"/>
              </a:rPr>
              <a:t>and get a full refund.</a:t>
            </a:r>
          </a:p>
          <a:p>
            <a:r>
              <a:rPr lang="en-US" sz="2200" dirty="0">
                <a:solidFill>
                  <a:schemeClr val="tx1"/>
                </a:solidFill>
              </a:rPr>
              <a:t>Where delivery within the agreed delivery period is essential and the trader fails to deliver the goods at the time agreed, the consumer shall be entitled to terminate the contract immediately</a:t>
            </a:r>
            <a:r>
              <a:rPr lang="el-GR" sz="2200" dirty="0">
                <a:solidFill>
                  <a:schemeClr val="tx1"/>
                </a:solidFill>
              </a:rPr>
              <a:t>.</a:t>
            </a:r>
            <a:endParaRPr lang="en-US" sz="2200" dirty="0">
              <a:solidFill>
                <a:schemeClr val="tx1"/>
              </a:solidFill>
              <a:cs typeface="Times New Roman" panose="02020603050405020304" pitchFamily="18" charset="0"/>
            </a:endParaRPr>
          </a:p>
          <a:p>
            <a:pPr marL="0" indent="0">
              <a:buNone/>
            </a:pPr>
            <a:endParaRPr lang="el-GR" dirty="0"/>
          </a:p>
        </p:txBody>
      </p:sp>
    </p:spTree>
    <p:extLst>
      <p:ext uri="{BB962C8B-B14F-4D97-AF65-F5344CB8AC3E}">
        <p14:creationId xmlns:p14="http://schemas.microsoft.com/office/powerpoint/2010/main" val="3675101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607224" y="579438"/>
          <a:ext cx="7709192" cy="79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a:xfrm>
            <a:off x="607224" y="1447800"/>
            <a:ext cx="8069232" cy="5005536"/>
          </a:xfrm>
          <a:solidFill>
            <a:schemeClr val="bg1"/>
          </a:solidFill>
        </p:spPr>
        <p:txBody>
          <a:bodyPr>
            <a:normAutofit/>
          </a:bodyPr>
          <a:lstStyle/>
          <a:p>
            <a:r>
              <a:rPr lang="en-US" sz="2600" b="1" dirty="0"/>
              <a:t>allows direct marketing email messages to be sent to anyone, without permission, until the recipient explicitly requests that they cease (opt-out).</a:t>
            </a:r>
          </a:p>
          <a:p>
            <a:r>
              <a:rPr lang="en-US" sz="2600" b="1" dirty="0">
                <a:solidFill>
                  <a:schemeClr val="tx1"/>
                </a:solidFill>
              </a:rPr>
              <a:t>consent</a:t>
            </a:r>
            <a:r>
              <a:rPr lang="en-US" sz="2600" dirty="0">
                <a:solidFill>
                  <a:schemeClr val="tx1"/>
                </a:solidFill>
              </a:rPr>
              <a:t> to receive email can be considered </a:t>
            </a:r>
            <a:r>
              <a:rPr lang="en-US" sz="2600" b="1" dirty="0">
                <a:solidFill>
                  <a:schemeClr val="tx1"/>
                </a:solidFill>
              </a:rPr>
              <a:t>implicit unless the recipient “opts out”</a:t>
            </a:r>
          </a:p>
          <a:p>
            <a:pPr lvl="0"/>
            <a:r>
              <a:rPr lang="en-US" sz="2600" dirty="0" err="1">
                <a:solidFill>
                  <a:schemeClr val="tx1"/>
                </a:solidFill>
              </a:rPr>
              <a:t>Following“Unsubscribe</a:t>
            </a:r>
            <a:r>
              <a:rPr lang="en-US" sz="2600" dirty="0">
                <a:solidFill>
                  <a:schemeClr val="tx1"/>
                </a:solidFill>
              </a:rPr>
              <a:t>” instructions at the end of a commercial email, or clicking on a link are provided to facilitate opting out.  </a:t>
            </a:r>
            <a:endParaRPr lang="el-GR" sz="2600" dirty="0">
              <a:solidFill>
                <a:schemeClr val="tx1"/>
              </a:solidFill>
            </a:endParaRPr>
          </a:p>
          <a:p>
            <a:endParaRPr lang="el-GR" sz="2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547664" y="2514601"/>
            <a:ext cx="6995203" cy="2262781"/>
          </a:xfrm>
        </p:spPr>
        <p:txBody>
          <a:bodyPr/>
          <a:lstStyle/>
          <a:p>
            <a:pPr algn="ctr"/>
            <a:r>
              <a:rPr lang="en-US" b="1" dirty="0">
                <a:solidFill>
                  <a:srgbClr val="C00000"/>
                </a:solidFill>
              </a:rPr>
              <a:t>Electronic evidence</a:t>
            </a:r>
            <a:endParaRPr lang="el-GR" b="1" dirty="0">
              <a:solidFill>
                <a:srgbClr val="C00000"/>
              </a:solidFill>
            </a:endParaRPr>
          </a:p>
        </p:txBody>
      </p:sp>
    </p:spTree>
    <p:extLst>
      <p:ext uri="{BB962C8B-B14F-4D97-AF65-F5344CB8AC3E}">
        <p14:creationId xmlns:p14="http://schemas.microsoft.com/office/powerpoint/2010/main" val="206070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7" y="624110"/>
            <a:ext cx="7058744" cy="860674"/>
          </a:xfrm>
        </p:spPr>
        <p:style>
          <a:lnRef idx="1">
            <a:schemeClr val="accent1"/>
          </a:lnRef>
          <a:fillRef idx="3">
            <a:schemeClr val="accent1"/>
          </a:fillRef>
          <a:effectRef idx="2">
            <a:schemeClr val="accent1"/>
          </a:effectRef>
          <a:fontRef idx="minor">
            <a:schemeClr val="lt1"/>
          </a:fontRef>
        </p:style>
        <p:txBody>
          <a:bodyPr/>
          <a:lstStyle/>
          <a:p>
            <a:pPr algn="ctr"/>
            <a:r>
              <a:rPr lang="en-US" b="1" dirty="0"/>
              <a:t>E-signature under U.S. law</a:t>
            </a:r>
            <a:endParaRPr lang="el-GR" b="1" dirty="0"/>
          </a:p>
        </p:txBody>
      </p:sp>
      <p:sp>
        <p:nvSpPr>
          <p:cNvPr id="3" name="Espace réservé du contenu 2"/>
          <p:cNvSpPr>
            <a:spLocks noGrp="1"/>
          </p:cNvSpPr>
          <p:nvPr>
            <p:ph idx="1"/>
          </p:nvPr>
        </p:nvSpPr>
        <p:spPr>
          <a:xfrm>
            <a:off x="1475657" y="1628800"/>
            <a:ext cx="7061530" cy="489654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sz="2400" dirty="0">
                <a:solidFill>
                  <a:schemeClr val="tx1"/>
                </a:solidFill>
              </a:rPr>
              <a:t>As defined by the Uniform Electronic Transactions Act</a:t>
            </a:r>
            <a:r>
              <a:rPr lang="en-US" sz="2400" dirty="0">
                <a:solidFill>
                  <a:schemeClr val="tx1"/>
                </a:solidFill>
                <a:sym typeface="Wingdings" panose="05000000000000000000" pitchFamily="2" charset="2"/>
              </a:rPr>
              <a:t> </a:t>
            </a:r>
            <a:r>
              <a:rPr lang="en-US" sz="2400" b="1" dirty="0">
                <a:solidFill>
                  <a:schemeClr val="tx1"/>
                </a:solidFill>
              </a:rPr>
              <a:t>"an electronic sound, symbol, or process attached to or logically associated with a record and executed or adopted by a person with the intent to sign the record.</a:t>
            </a:r>
          </a:p>
          <a:p>
            <a:r>
              <a:rPr lang="en-US" sz="2400" b="1" dirty="0">
                <a:solidFill>
                  <a:schemeClr val="tx1"/>
                </a:solidFill>
              </a:rPr>
              <a:t>A record is defined as information retrievable in electronic means. </a:t>
            </a:r>
          </a:p>
          <a:p>
            <a:r>
              <a:rPr lang="en-US" sz="2400" b="1" dirty="0">
                <a:solidFill>
                  <a:schemeClr val="tx1"/>
                </a:solidFill>
              </a:rPr>
              <a:t>An electronic record </a:t>
            </a:r>
            <a:r>
              <a:rPr lang="en-US" sz="2400" b="1" dirty="0">
                <a:solidFill>
                  <a:schemeClr val="tx1"/>
                </a:solidFill>
                <a:sym typeface="Wingdings" panose="05000000000000000000" pitchFamily="2" charset="2"/>
              </a:rPr>
              <a:t> </a:t>
            </a:r>
            <a:r>
              <a:rPr lang="en-US" sz="2400" b="1" dirty="0">
                <a:solidFill>
                  <a:schemeClr val="tx1"/>
                </a:solidFill>
              </a:rPr>
              <a:t>created, sent received or stored by electronic means.</a:t>
            </a:r>
          </a:p>
          <a:p>
            <a:r>
              <a:rPr lang="en-US" sz="2400" b="1" dirty="0">
                <a:solidFill>
                  <a:schemeClr val="tx1"/>
                </a:solidFill>
              </a:rPr>
              <a:t>Electronic Signatures in Global and National Commerce Act</a:t>
            </a:r>
            <a:r>
              <a:rPr lang="en-US" sz="2400" dirty="0">
                <a:solidFill>
                  <a:schemeClr val="tx1"/>
                </a:solidFill>
              </a:rPr>
              <a:t> (E-SIGN 2000) gives e-signatures and e-documents legal force. For an e-signature to be enforceable, the contracting parties must have agreed to use electronic signatures. </a:t>
            </a:r>
            <a:endParaRPr lang="el-GR" sz="2400" dirty="0">
              <a:solidFill>
                <a:schemeClr val="tx1"/>
              </a:solidFill>
            </a:endParaRPr>
          </a:p>
        </p:txBody>
      </p:sp>
    </p:spTree>
    <p:extLst>
      <p:ext uri="{BB962C8B-B14F-4D97-AF65-F5344CB8AC3E}">
        <p14:creationId xmlns:p14="http://schemas.microsoft.com/office/powerpoint/2010/main" val="390936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932682"/>
          </a:xfrm>
        </p:spPr>
        <p:style>
          <a:lnRef idx="1">
            <a:schemeClr val="accent1"/>
          </a:lnRef>
          <a:fillRef idx="3">
            <a:schemeClr val="accent1"/>
          </a:fillRef>
          <a:effectRef idx="2">
            <a:schemeClr val="accent1"/>
          </a:effectRef>
          <a:fontRef idx="minor">
            <a:schemeClr val="lt1"/>
          </a:fontRef>
        </p:style>
        <p:txBody>
          <a:bodyPr/>
          <a:lstStyle/>
          <a:p>
            <a:pPr algn="ctr"/>
            <a:r>
              <a:rPr lang="en-US" b="1" dirty="0"/>
              <a:t>E-signature Directive</a:t>
            </a:r>
            <a:endParaRPr lang="el-GR" b="1" dirty="0"/>
          </a:p>
        </p:txBody>
      </p:sp>
      <p:sp>
        <p:nvSpPr>
          <p:cNvPr id="3" name="Espace réservé du contenu 2"/>
          <p:cNvSpPr>
            <a:spLocks noGrp="1"/>
          </p:cNvSpPr>
          <p:nvPr>
            <p:ph idx="1"/>
          </p:nvPr>
        </p:nvSpPr>
        <p:spPr>
          <a:xfrm>
            <a:off x="1945201" y="1554480"/>
            <a:ext cx="6589200" cy="504056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endParaRPr lang="en-US" sz="2800" b="1" dirty="0">
              <a:solidFill>
                <a:schemeClr val="tx1"/>
              </a:solidFill>
            </a:endParaRPr>
          </a:p>
          <a:p>
            <a:r>
              <a:rPr lang="en-US" sz="2800" b="1" dirty="0">
                <a:solidFill>
                  <a:schemeClr val="tx1"/>
                </a:solidFill>
              </a:rPr>
              <a:t>“Electronic signature</a:t>
            </a:r>
            <a:r>
              <a:rPr lang="en-US" sz="2800" dirty="0">
                <a:solidFill>
                  <a:schemeClr val="tx1"/>
                </a:solidFill>
              </a:rPr>
              <a:t>” is defined as </a:t>
            </a:r>
          </a:p>
          <a:p>
            <a:pPr marL="0" indent="0">
              <a:buNone/>
            </a:pPr>
            <a:r>
              <a:rPr lang="en-US" sz="2800" b="1" i="1" dirty="0">
                <a:solidFill>
                  <a:schemeClr val="tx1"/>
                </a:solidFill>
              </a:rPr>
              <a:t>“</a:t>
            </a:r>
            <a:r>
              <a:rPr lang="en-US" sz="2800" b="1" i="1" dirty="0"/>
              <a:t>data in electronic form which is attached to or logically associated with other electronic data and which is used by the signatory to sign”.</a:t>
            </a:r>
            <a:endParaRPr lang="el-GR" sz="2800" b="1" i="1" dirty="0">
              <a:solidFill>
                <a:schemeClr val="tx1"/>
              </a:solidFill>
            </a:endParaRPr>
          </a:p>
        </p:txBody>
      </p:sp>
    </p:spTree>
    <p:extLst>
      <p:ext uri="{BB962C8B-B14F-4D97-AF65-F5344CB8AC3E}">
        <p14:creationId xmlns:p14="http://schemas.microsoft.com/office/powerpoint/2010/main" val="1019014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624110"/>
            <a:ext cx="7416823" cy="860674"/>
          </a:xfrm>
        </p:spPr>
        <p:style>
          <a:lnRef idx="1">
            <a:schemeClr val="accent1"/>
          </a:lnRef>
          <a:fillRef idx="3">
            <a:schemeClr val="accent1"/>
          </a:fillRef>
          <a:effectRef idx="2">
            <a:schemeClr val="accent1"/>
          </a:effectRef>
          <a:fontRef idx="minor">
            <a:schemeClr val="lt1"/>
          </a:fontRef>
        </p:style>
        <p:txBody>
          <a:bodyPr/>
          <a:lstStyle/>
          <a:p>
            <a:pPr algn="ctr"/>
            <a:r>
              <a:rPr lang="en-US" b="1" dirty="0"/>
              <a:t>E-signatures-various forms</a:t>
            </a:r>
            <a:endParaRPr lang="el-GR" b="1" dirty="0"/>
          </a:p>
        </p:txBody>
      </p:sp>
      <p:sp>
        <p:nvSpPr>
          <p:cNvPr id="3" name="Espace réservé du contenu 2"/>
          <p:cNvSpPr>
            <a:spLocks noGrp="1"/>
          </p:cNvSpPr>
          <p:nvPr>
            <p:ph idx="1"/>
          </p:nvPr>
        </p:nvSpPr>
        <p:spPr>
          <a:xfrm>
            <a:off x="1403648" y="1772816"/>
            <a:ext cx="7416823" cy="4896544"/>
          </a:xfrm>
        </p:spPr>
        <p:style>
          <a:lnRef idx="2">
            <a:schemeClr val="accent1"/>
          </a:lnRef>
          <a:fillRef idx="1">
            <a:schemeClr val="lt1"/>
          </a:fillRef>
          <a:effectRef idx="0">
            <a:schemeClr val="accent1"/>
          </a:effectRef>
          <a:fontRef idx="minor">
            <a:schemeClr val="dk1"/>
          </a:fontRef>
        </p:style>
        <p:txBody>
          <a:bodyPr>
            <a:normAutofit/>
          </a:bodyPr>
          <a:lstStyle/>
          <a:p>
            <a:r>
              <a:rPr lang="en-US" sz="2200" dirty="0"/>
              <a:t>Electronic signatures deliver a way to sign documents in the online world, much like one signs a document with a pen in the offline world. They come in many forms, including: </a:t>
            </a:r>
          </a:p>
          <a:p>
            <a:r>
              <a:rPr lang="en-US" sz="2200" dirty="0"/>
              <a:t>Typewritten </a:t>
            </a:r>
          </a:p>
          <a:p>
            <a:r>
              <a:rPr lang="en-US" sz="2200" dirty="0"/>
              <a:t>Scanned </a:t>
            </a:r>
          </a:p>
          <a:p>
            <a:r>
              <a:rPr lang="en-US" sz="2200" dirty="0"/>
              <a:t>An electronic representation of a handwritten signature </a:t>
            </a:r>
          </a:p>
          <a:p>
            <a:r>
              <a:rPr lang="en-US" sz="2200" dirty="0"/>
              <a:t>A unique representation of characters </a:t>
            </a:r>
          </a:p>
          <a:p>
            <a:r>
              <a:rPr lang="en-US" sz="2200" dirty="0"/>
              <a:t>A digital representation of characteristics, for example, fingerprint or retina scan </a:t>
            </a:r>
          </a:p>
          <a:p>
            <a:r>
              <a:rPr lang="en-US" sz="2200" dirty="0"/>
              <a:t>A signature created by cryptographic means </a:t>
            </a:r>
          </a:p>
          <a:p>
            <a:pPr marL="0" indent="0">
              <a:buNone/>
            </a:pPr>
            <a:endParaRPr lang="el-GR" dirty="0"/>
          </a:p>
        </p:txBody>
      </p:sp>
    </p:spTree>
    <p:extLst>
      <p:ext uri="{BB962C8B-B14F-4D97-AF65-F5344CB8AC3E}">
        <p14:creationId xmlns:p14="http://schemas.microsoft.com/office/powerpoint/2010/main" val="2513867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624110"/>
            <a:ext cx="7344815" cy="932682"/>
          </a:xfrm>
        </p:spPr>
        <p:style>
          <a:lnRef idx="1">
            <a:schemeClr val="accent1"/>
          </a:lnRef>
          <a:fillRef idx="3">
            <a:schemeClr val="accent1"/>
          </a:fillRef>
          <a:effectRef idx="2">
            <a:schemeClr val="accent1"/>
          </a:effectRef>
          <a:fontRef idx="minor">
            <a:schemeClr val="lt1"/>
          </a:fontRef>
        </p:style>
        <p:txBody>
          <a:bodyPr/>
          <a:lstStyle/>
          <a:p>
            <a:pPr algn="ctr"/>
            <a:r>
              <a:rPr lang="en-US" b="1" dirty="0"/>
              <a:t>Types of electronic signatures</a:t>
            </a:r>
            <a:endParaRPr lang="el-GR" b="1" dirty="0"/>
          </a:p>
        </p:txBody>
      </p:sp>
      <p:sp>
        <p:nvSpPr>
          <p:cNvPr id="3" name="Espace réservé du contenu 2"/>
          <p:cNvSpPr>
            <a:spLocks noGrp="1"/>
          </p:cNvSpPr>
          <p:nvPr>
            <p:ph idx="1"/>
          </p:nvPr>
        </p:nvSpPr>
        <p:spPr>
          <a:xfrm>
            <a:off x="755576" y="1772816"/>
            <a:ext cx="8388424" cy="5085184"/>
          </a:xfrm>
        </p:spPr>
        <p:style>
          <a:lnRef idx="2">
            <a:schemeClr val="accent1"/>
          </a:lnRef>
          <a:fillRef idx="1">
            <a:schemeClr val="lt1"/>
          </a:fillRef>
          <a:effectRef idx="0">
            <a:schemeClr val="accent1"/>
          </a:effectRef>
          <a:fontRef idx="minor">
            <a:schemeClr val="dk1"/>
          </a:fontRef>
        </p:style>
        <p:txBody>
          <a:bodyPr>
            <a:normAutofit lnSpcReduction="10000"/>
          </a:bodyPr>
          <a:lstStyle/>
          <a:p>
            <a:endParaRPr lang="en-US" sz="3600" b="1" dirty="0"/>
          </a:p>
          <a:p>
            <a:r>
              <a:rPr lang="en-US" sz="3600" b="1" dirty="0"/>
              <a:t>Simple electronic signatures</a:t>
            </a:r>
            <a:endParaRPr lang="en-US" sz="3600" dirty="0"/>
          </a:p>
          <a:p>
            <a:r>
              <a:rPr lang="en-US" sz="3600" b="1" dirty="0"/>
              <a:t>Advanced electronic signatures</a:t>
            </a:r>
            <a:endParaRPr lang="en-US" sz="3600" dirty="0"/>
          </a:p>
          <a:p>
            <a:r>
              <a:rPr lang="en-US" sz="3600" b="1" dirty="0"/>
              <a:t>Qualified electronic signatures</a:t>
            </a:r>
          </a:p>
          <a:p>
            <a:endParaRPr lang="en-US" sz="3600" b="1" dirty="0"/>
          </a:p>
          <a:p>
            <a:r>
              <a:rPr lang="en-US" sz="3600" b="1" dirty="0">
                <a:solidFill>
                  <a:srgbClr val="C00000"/>
                </a:solidFill>
              </a:rPr>
              <a:t>Both advanced and qualified e-signatures use strong encryption methods.</a:t>
            </a:r>
            <a:endParaRPr lang="el-GR" sz="3600" dirty="0">
              <a:solidFill>
                <a:srgbClr val="C00000"/>
              </a:solidFill>
            </a:endParaRPr>
          </a:p>
        </p:txBody>
      </p:sp>
    </p:spTree>
    <p:extLst>
      <p:ext uri="{BB962C8B-B14F-4D97-AF65-F5344CB8AC3E}">
        <p14:creationId xmlns:p14="http://schemas.microsoft.com/office/powerpoint/2010/main" val="3042257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624110"/>
            <a:ext cx="7649486" cy="1076698"/>
          </a:xfrm>
        </p:spPr>
        <p:style>
          <a:lnRef idx="1">
            <a:schemeClr val="accent1"/>
          </a:lnRef>
          <a:fillRef idx="3">
            <a:schemeClr val="accent1"/>
          </a:fillRef>
          <a:effectRef idx="2">
            <a:schemeClr val="accent1"/>
          </a:effectRef>
          <a:fontRef idx="minor">
            <a:schemeClr val="lt1"/>
          </a:fontRef>
        </p:style>
        <p:txBody>
          <a:bodyPr/>
          <a:lstStyle/>
          <a:p>
            <a:pPr algn="ctr"/>
            <a:r>
              <a:rPr lang="en-US" b="1" dirty="0"/>
              <a:t>Advanced Electronic Signature</a:t>
            </a:r>
            <a:endParaRPr lang="el-GR" b="1" dirty="0"/>
          </a:p>
        </p:txBody>
      </p:sp>
      <p:sp>
        <p:nvSpPr>
          <p:cNvPr id="3" name="Espace réservé du contenu 2"/>
          <p:cNvSpPr>
            <a:spLocks noGrp="1"/>
          </p:cNvSpPr>
          <p:nvPr>
            <p:ph idx="1"/>
          </p:nvPr>
        </p:nvSpPr>
        <p:spPr>
          <a:xfrm>
            <a:off x="1420286" y="1844824"/>
            <a:ext cx="7704856" cy="4824536"/>
          </a:xfrm>
        </p:spPr>
        <p:style>
          <a:lnRef idx="2">
            <a:schemeClr val="accent1"/>
          </a:lnRef>
          <a:fillRef idx="1">
            <a:schemeClr val="lt1"/>
          </a:fillRef>
          <a:effectRef idx="0">
            <a:schemeClr val="accent1"/>
          </a:effectRef>
          <a:fontRef idx="minor">
            <a:schemeClr val="dk1"/>
          </a:fontRef>
        </p:style>
        <p:txBody>
          <a:bodyPr>
            <a:normAutofit/>
          </a:bodyPr>
          <a:lstStyle/>
          <a:p>
            <a:r>
              <a:rPr lang="en-US" sz="2400" b="1" dirty="0"/>
              <a:t>An electronic signature which meets the following requirements: </a:t>
            </a:r>
          </a:p>
          <a:p>
            <a:r>
              <a:rPr lang="en-US" sz="2400" b="1" dirty="0">
                <a:solidFill>
                  <a:srgbClr val="C00000"/>
                </a:solidFill>
              </a:rPr>
              <a:t> it is uniquely linked to the signatory; </a:t>
            </a:r>
          </a:p>
          <a:p>
            <a:r>
              <a:rPr lang="en-US" sz="2400" b="1" dirty="0">
                <a:solidFill>
                  <a:srgbClr val="C00000"/>
                </a:solidFill>
              </a:rPr>
              <a:t> it is capable of identifying the signatory; </a:t>
            </a:r>
          </a:p>
          <a:p>
            <a:r>
              <a:rPr lang="en-US" sz="2400" b="1" dirty="0">
                <a:solidFill>
                  <a:srgbClr val="C00000"/>
                </a:solidFill>
              </a:rPr>
              <a:t> it is created using electronic signature creation data that the signatory can, with a high level of confidence, use under his sole control; and </a:t>
            </a:r>
          </a:p>
          <a:p>
            <a:r>
              <a:rPr lang="en-US" sz="2400" b="1" dirty="0">
                <a:solidFill>
                  <a:srgbClr val="C00000"/>
                </a:solidFill>
              </a:rPr>
              <a:t>it is linked to the data signed therewith in such a way that any subsequent change in the data is detectable. </a:t>
            </a:r>
          </a:p>
          <a:p>
            <a:endParaRPr lang="el-GR" dirty="0"/>
          </a:p>
        </p:txBody>
      </p:sp>
    </p:spTree>
    <p:extLst>
      <p:ext uri="{BB962C8B-B14F-4D97-AF65-F5344CB8AC3E}">
        <p14:creationId xmlns:p14="http://schemas.microsoft.com/office/powerpoint/2010/main" val="1013290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731255" cy="1076698"/>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b="1" dirty="0"/>
              <a:t>Qualified Electronic Signature</a:t>
            </a:r>
            <a:endParaRPr lang="el-GR" b="1" dirty="0"/>
          </a:p>
        </p:txBody>
      </p:sp>
      <p:sp>
        <p:nvSpPr>
          <p:cNvPr id="3" name="Espace réservé du contenu 2"/>
          <p:cNvSpPr>
            <a:spLocks noGrp="1"/>
          </p:cNvSpPr>
          <p:nvPr>
            <p:ph idx="1"/>
          </p:nvPr>
        </p:nvSpPr>
        <p:spPr>
          <a:xfrm>
            <a:off x="1942415" y="2133600"/>
            <a:ext cx="6806049" cy="4724400"/>
          </a:xfrm>
        </p:spPr>
        <p:style>
          <a:lnRef idx="2">
            <a:schemeClr val="accent1"/>
          </a:lnRef>
          <a:fillRef idx="1">
            <a:schemeClr val="lt1"/>
          </a:fillRef>
          <a:effectRef idx="0">
            <a:schemeClr val="accent1"/>
          </a:effectRef>
          <a:fontRef idx="minor">
            <a:schemeClr val="dk1"/>
          </a:fontRef>
        </p:style>
        <p:txBody>
          <a:bodyPr>
            <a:noAutofit/>
          </a:bodyPr>
          <a:lstStyle/>
          <a:p>
            <a:r>
              <a:rPr lang="en-US" sz="2400" dirty="0"/>
              <a:t>An advanced electronic signature that is created by a qualified electronic signature creation device, and which is based on a qualified certificate for electronic signatures. </a:t>
            </a:r>
          </a:p>
          <a:p>
            <a:r>
              <a:rPr lang="en-US" sz="2400" dirty="0"/>
              <a:t>Under the </a:t>
            </a:r>
            <a:r>
              <a:rPr lang="en-US" sz="2400" dirty="0" err="1"/>
              <a:t>eIDAS</a:t>
            </a:r>
            <a:r>
              <a:rPr lang="en-US" sz="2400" dirty="0"/>
              <a:t> Regulation (EU) No 910/2014, a qualified certificate for electronic signature refers to “a certificate for electronic signatures, that is issued by a qualified trust service provider” and meets the requirements specified within the regulation.</a:t>
            </a:r>
          </a:p>
        </p:txBody>
      </p:sp>
    </p:spTree>
    <p:extLst>
      <p:ext uri="{BB962C8B-B14F-4D97-AF65-F5344CB8AC3E}">
        <p14:creationId xmlns:p14="http://schemas.microsoft.com/office/powerpoint/2010/main" val="4143733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1641" y="624110"/>
            <a:ext cx="7202760" cy="1004690"/>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b="1" dirty="0"/>
              <a:t>E-signature and essential functions</a:t>
            </a:r>
            <a:endParaRPr lang="el-GR" b="1" dirty="0"/>
          </a:p>
        </p:txBody>
      </p:sp>
      <p:sp>
        <p:nvSpPr>
          <p:cNvPr id="3" name="Espace réservé du contenu 2"/>
          <p:cNvSpPr>
            <a:spLocks noGrp="1"/>
          </p:cNvSpPr>
          <p:nvPr>
            <p:ph idx="1"/>
          </p:nvPr>
        </p:nvSpPr>
        <p:spPr>
          <a:xfrm>
            <a:off x="971600" y="1844824"/>
            <a:ext cx="7920879" cy="4608512"/>
          </a:xfrm>
        </p:spPr>
        <p:style>
          <a:lnRef idx="2">
            <a:schemeClr val="accent1"/>
          </a:lnRef>
          <a:fillRef idx="1">
            <a:schemeClr val="lt1"/>
          </a:fillRef>
          <a:effectRef idx="0">
            <a:schemeClr val="accent1"/>
          </a:effectRef>
          <a:fontRef idx="minor">
            <a:schemeClr val="dk1"/>
          </a:fontRef>
        </p:style>
        <p:txBody>
          <a:bodyPr/>
          <a:lstStyle/>
          <a:p>
            <a:r>
              <a:rPr lang="en-US" sz="2800" dirty="0"/>
              <a:t>They can have three essential functions when we consider on-line contracts:</a:t>
            </a:r>
            <a:endParaRPr lang="el-GR" sz="2800" dirty="0"/>
          </a:p>
          <a:p>
            <a:pPr lvl="0"/>
            <a:r>
              <a:rPr lang="en-US" sz="2800" dirty="0"/>
              <a:t>To identify the person who has bought the product;</a:t>
            </a:r>
            <a:endParaRPr lang="el-GR" sz="2800" dirty="0"/>
          </a:p>
          <a:p>
            <a:pPr lvl="0"/>
            <a:r>
              <a:rPr lang="en-US" sz="2800" dirty="0"/>
              <a:t>To indicate a personal involvement, or trustworthiness; and</a:t>
            </a:r>
            <a:endParaRPr lang="el-GR" sz="2800" dirty="0"/>
          </a:p>
          <a:p>
            <a:pPr lvl="0"/>
            <a:r>
              <a:rPr lang="en-US" sz="2800" dirty="0"/>
              <a:t>To indicate an intention to be bound to the contract.</a:t>
            </a:r>
            <a:endParaRPr lang="el-GR" sz="2800" dirty="0"/>
          </a:p>
          <a:p>
            <a:endParaRPr lang="el-GR" dirty="0"/>
          </a:p>
        </p:txBody>
      </p:sp>
    </p:spTree>
    <p:extLst>
      <p:ext uri="{BB962C8B-B14F-4D97-AF65-F5344CB8AC3E}">
        <p14:creationId xmlns:p14="http://schemas.microsoft.com/office/powerpoint/2010/main" val="1364764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731255" cy="860674"/>
          </a:xfrm>
        </p:spPr>
        <p:style>
          <a:lnRef idx="3">
            <a:schemeClr val="lt1"/>
          </a:lnRef>
          <a:fillRef idx="1">
            <a:schemeClr val="accent1"/>
          </a:fillRef>
          <a:effectRef idx="1">
            <a:schemeClr val="accent1"/>
          </a:effectRef>
          <a:fontRef idx="minor">
            <a:schemeClr val="lt1"/>
          </a:fontRef>
        </p:style>
        <p:txBody>
          <a:bodyPr/>
          <a:lstStyle/>
          <a:p>
            <a:r>
              <a:rPr lang="en-US" b="1" dirty="0">
                <a:solidFill>
                  <a:schemeClr val="bg1"/>
                </a:solidFill>
              </a:rPr>
              <a:t>Admissibility of e-signatures</a:t>
            </a:r>
            <a:endParaRPr lang="el-GR" b="1" dirty="0">
              <a:solidFill>
                <a:schemeClr val="bg1"/>
              </a:solidFill>
            </a:endParaRPr>
          </a:p>
        </p:txBody>
      </p:sp>
      <p:sp>
        <p:nvSpPr>
          <p:cNvPr id="3" name="Espace réservé du contenu 2"/>
          <p:cNvSpPr>
            <a:spLocks noGrp="1"/>
          </p:cNvSpPr>
          <p:nvPr>
            <p:ph idx="1"/>
          </p:nvPr>
        </p:nvSpPr>
        <p:spPr>
          <a:xfrm>
            <a:off x="1942415" y="1700808"/>
            <a:ext cx="6950065" cy="4968552"/>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sz="2800" dirty="0"/>
              <a:t>They satisfy the legal requirements of a signature in relation to data in electronic form in the same manner as a handwritten signature satisfies those requirements in relation to paper-based data and</a:t>
            </a:r>
          </a:p>
          <a:p>
            <a:r>
              <a:rPr lang="en-US" sz="2800" dirty="0"/>
              <a:t>All electronic signatures and verification services shall be admissible as evidence in legal proceedings. </a:t>
            </a:r>
          </a:p>
          <a:p>
            <a:r>
              <a:rPr lang="en-US" sz="2800" dirty="0"/>
              <a:t>The form or the type shall not be the only element to weigh when deciding on the effectiveness and admissibility of a signature</a:t>
            </a:r>
            <a:endParaRPr lang="el-GR" sz="2800" dirty="0"/>
          </a:p>
        </p:txBody>
      </p:sp>
    </p:spTree>
    <p:extLst>
      <p:ext uri="{BB962C8B-B14F-4D97-AF65-F5344CB8AC3E}">
        <p14:creationId xmlns:p14="http://schemas.microsoft.com/office/powerpoint/2010/main" val="285061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224" y="260648"/>
            <a:ext cx="7927176" cy="1008112"/>
          </a:xfrm>
        </p:spPr>
        <p:style>
          <a:lnRef idx="1">
            <a:schemeClr val="accent1"/>
          </a:lnRef>
          <a:fillRef idx="3">
            <a:schemeClr val="accent1"/>
          </a:fillRef>
          <a:effectRef idx="2">
            <a:schemeClr val="accent1"/>
          </a:effectRef>
          <a:fontRef idx="minor">
            <a:schemeClr val="lt1"/>
          </a:fontRef>
        </p:style>
        <p:txBody>
          <a:bodyPr>
            <a:normAutofit/>
          </a:bodyPr>
          <a:lstStyle/>
          <a:p>
            <a:pPr lvl="0" algn="ctr"/>
            <a:endParaRPr lang="en-US" dirty="0">
              <a:solidFill>
                <a:schemeClr val="bg1"/>
              </a:solidFill>
            </a:endParaRPr>
          </a:p>
          <a:p>
            <a:pPr lvl="0" algn="ctr"/>
            <a:r>
              <a:rPr lang="en-US" b="1" dirty="0">
                <a:solidFill>
                  <a:schemeClr val="bg1"/>
                </a:solidFill>
              </a:rPr>
              <a:t>Consumer’s right to cancel</a:t>
            </a:r>
            <a:endParaRPr lang="el-GR" b="1" dirty="0">
              <a:solidFill>
                <a:schemeClr val="bg1"/>
              </a:solidFill>
            </a:endParaRPr>
          </a:p>
          <a:p>
            <a:endParaRPr lang="el-GR" dirty="0"/>
          </a:p>
        </p:txBody>
      </p:sp>
      <p:sp>
        <p:nvSpPr>
          <p:cNvPr id="5" name="Content Placeholder 4"/>
          <p:cNvSpPr>
            <a:spLocks noGrp="1"/>
          </p:cNvSpPr>
          <p:nvPr>
            <p:ph sz="half" idx="2"/>
          </p:nvPr>
        </p:nvSpPr>
        <p:spPr>
          <a:xfrm>
            <a:off x="607224" y="1268760"/>
            <a:ext cx="8536776" cy="4896544"/>
          </a:xfrm>
          <a:solidFill>
            <a:schemeClr val="bg1"/>
          </a:solidFill>
        </p:spPr>
        <p:txBody>
          <a:bodyPr>
            <a:normAutofit/>
          </a:bodyPr>
          <a:lstStyle/>
          <a:p>
            <a:r>
              <a:rPr lang="en-US" sz="2400" b="1" dirty="0"/>
              <a:t>A “cooling off” period of 14 calendar days is provided </a:t>
            </a:r>
            <a:r>
              <a:rPr lang="en-US" sz="2400" dirty="0"/>
              <a:t>during which a consumer can </a:t>
            </a:r>
            <a:r>
              <a:rPr lang="en-US" sz="2400" b="1" dirty="0"/>
              <a:t>cancel</a:t>
            </a:r>
            <a:r>
              <a:rPr lang="en-US" sz="2400" dirty="0"/>
              <a:t> a contract (i.e.</a:t>
            </a:r>
            <a:r>
              <a:rPr lang="el-GR" sz="2400" dirty="0"/>
              <a:t> </a:t>
            </a:r>
            <a:r>
              <a:rPr lang="en-US" sz="2400" dirty="0"/>
              <a:t>a purchase) concluded </a:t>
            </a:r>
            <a:r>
              <a:rPr lang="en-US" sz="2400" b="1" dirty="0"/>
              <a:t>online, by phone or mail order for any reason and without justification. </a:t>
            </a:r>
          </a:p>
          <a:p>
            <a:r>
              <a:rPr lang="en-US" sz="2400" dirty="0"/>
              <a:t>The right to </a:t>
            </a:r>
            <a:r>
              <a:rPr lang="en-US" sz="2400" b="1" dirty="0"/>
              <a:t>cancel a purchase of goods </a:t>
            </a:r>
            <a:r>
              <a:rPr lang="en-US" sz="2400" dirty="0"/>
              <a:t>starts the moment the consumer places the order and ends </a:t>
            </a:r>
            <a:r>
              <a:rPr lang="en-US" sz="2400" b="1" dirty="0"/>
              <a:t>14 days from the day after the consumer has received the goods.</a:t>
            </a:r>
          </a:p>
          <a:p>
            <a:pPr lvl="0"/>
            <a:r>
              <a:rPr lang="en-US" sz="2400" dirty="0"/>
              <a:t>The right to </a:t>
            </a:r>
            <a:r>
              <a:rPr lang="en-US" sz="2400" b="1" dirty="0"/>
              <a:t>cancel a service </a:t>
            </a:r>
            <a:r>
              <a:rPr lang="en-US" sz="2400" dirty="0"/>
              <a:t>bought at a distance </a:t>
            </a:r>
            <a:r>
              <a:rPr lang="en-US" sz="2400" b="1" dirty="0"/>
              <a:t>starts the moment you concluded the contract </a:t>
            </a:r>
            <a:r>
              <a:rPr lang="en-US" sz="2400" dirty="0"/>
              <a:t>(from the date the on-line order was placed) and </a:t>
            </a:r>
            <a:r>
              <a:rPr lang="en-US" sz="2400" b="1" dirty="0"/>
              <a:t>lasts 14 days. </a:t>
            </a:r>
          </a:p>
          <a:p>
            <a:endParaRPr lang="el-G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7665" y="624110"/>
            <a:ext cx="7344814" cy="788666"/>
          </a:xfrm>
        </p:spPr>
        <p:style>
          <a:lnRef idx="1">
            <a:schemeClr val="accent1"/>
          </a:lnRef>
          <a:fillRef idx="3">
            <a:schemeClr val="accent1"/>
          </a:fillRef>
          <a:effectRef idx="2">
            <a:schemeClr val="accent1"/>
          </a:effectRef>
          <a:fontRef idx="minor">
            <a:schemeClr val="lt1"/>
          </a:fontRef>
        </p:style>
        <p:txBody>
          <a:bodyPr/>
          <a:lstStyle/>
          <a:p>
            <a:pPr algn="ctr"/>
            <a:r>
              <a:rPr lang="en-US" b="1" dirty="0"/>
              <a:t>Domain names</a:t>
            </a:r>
            <a:endParaRPr lang="el-GR" b="1" dirty="0"/>
          </a:p>
        </p:txBody>
      </p:sp>
      <p:sp>
        <p:nvSpPr>
          <p:cNvPr id="3" name="Espace réservé du contenu 2"/>
          <p:cNvSpPr>
            <a:spLocks noGrp="1"/>
          </p:cNvSpPr>
          <p:nvPr>
            <p:ph idx="1"/>
          </p:nvPr>
        </p:nvSpPr>
        <p:spPr>
          <a:xfrm>
            <a:off x="1547664" y="1556792"/>
            <a:ext cx="7344815" cy="5184576"/>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A company identifies and distinguishes itself on the Internet by registering a domain name, usually a well-known name or a registered trademark.</a:t>
            </a:r>
          </a:p>
          <a:p>
            <a:r>
              <a:rPr lang="en-US" dirty="0"/>
              <a:t>An</a:t>
            </a:r>
            <a:r>
              <a:rPr lang="en-US" b="1" dirty="0"/>
              <a:t> Internet address</a:t>
            </a:r>
            <a:r>
              <a:rPr lang="en-US" dirty="0"/>
              <a:t> is composed of a "www" prefix (world wide web) and of a domain name. This domain name itself is composed of a chain of characters and of an extension (TLD - Top Level Domain). In the example above, the chosen TLD represents France : .</a:t>
            </a:r>
            <a:r>
              <a:rPr lang="en-US" i="1" dirty="0" err="1"/>
              <a:t>fr.</a:t>
            </a:r>
            <a:endParaRPr lang="en-US" i="1" dirty="0"/>
          </a:p>
          <a:p>
            <a:endParaRPr lang="en-US" dirty="0"/>
          </a:p>
          <a:p>
            <a:endParaRPr lang="en-US" dirty="0"/>
          </a:p>
          <a:p>
            <a:endParaRPr lang="en-US" dirty="0"/>
          </a:p>
          <a:p>
            <a:endParaRPr lang="en-US" dirty="0"/>
          </a:p>
          <a:p>
            <a:r>
              <a:rPr lang="en-US" dirty="0"/>
              <a:t>Domain name registrations are allocated to persons by paying a nominal fee and filling out registration forms on a first come, first serve basis, irrespective of trademark rights in the name.</a:t>
            </a:r>
            <a:endParaRPr lang="el-GR" dirty="0"/>
          </a:p>
        </p:txBody>
      </p:sp>
      <p:pic>
        <p:nvPicPr>
          <p:cNvPr id="1026" name="Picture 2" descr="https://www.afnic.fr/medias/images/faites-vous-un-nom-qu-est-ce-qu-un-nom-de-domaine2-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717032"/>
            <a:ext cx="5184576"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696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7665" y="624110"/>
            <a:ext cx="6986736" cy="1004690"/>
          </a:xfrm>
        </p:spPr>
        <p:style>
          <a:lnRef idx="1">
            <a:schemeClr val="accent1"/>
          </a:lnRef>
          <a:fillRef idx="3">
            <a:schemeClr val="accent1"/>
          </a:fillRef>
          <a:effectRef idx="2">
            <a:schemeClr val="accent1"/>
          </a:effectRef>
          <a:fontRef idx="minor">
            <a:schemeClr val="lt1"/>
          </a:fontRef>
        </p:style>
        <p:txBody>
          <a:bodyPr/>
          <a:lstStyle/>
          <a:p>
            <a:pPr algn="ctr"/>
            <a:r>
              <a:rPr lang="en-US" b="1" dirty="0"/>
              <a:t>Cybersquatting and remedies</a:t>
            </a:r>
            <a:endParaRPr lang="el-GR" b="1" dirty="0"/>
          </a:p>
        </p:txBody>
      </p:sp>
      <p:sp>
        <p:nvSpPr>
          <p:cNvPr id="3" name="Espace réservé du contenu 2"/>
          <p:cNvSpPr>
            <a:spLocks noGrp="1"/>
          </p:cNvSpPr>
          <p:nvPr>
            <p:ph idx="1"/>
          </p:nvPr>
        </p:nvSpPr>
        <p:spPr>
          <a:xfrm>
            <a:off x="1547666" y="1628800"/>
            <a:ext cx="6986736" cy="4896544"/>
          </a:xfrm>
        </p:spPr>
        <p:style>
          <a:lnRef idx="2">
            <a:schemeClr val="accent1"/>
          </a:lnRef>
          <a:fillRef idx="1">
            <a:schemeClr val="lt1"/>
          </a:fillRef>
          <a:effectRef idx="0">
            <a:schemeClr val="accent1"/>
          </a:effectRef>
          <a:fontRef idx="minor">
            <a:schemeClr val="dk1"/>
          </a:fontRef>
        </p:style>
        <p:txBody>
          <a:bodyPr/>
          <a:lstStyle/>
          <a:p>
            <a:r>
              <a:rPr lang="en-US" sz="2000" b="1" dirty="0">
                <a:solidFill>
                  <a:schemeClr val="tx1"/>
                </a:solidFill>
              </a:rPr>
              <a:t>Cybersquatting is where a domain name is registered, sold or used with the intent of profiting from the goodwill from someone else’s trademark. </a:t>
            </a:r>
          </a:p>
          <a:p>
            <a:r>
              <a:rPr lang="en-US" sz="2000" dirty="0">
                <a:solidFill>
                  <a:schemeClr val="tx1"/>
                </a:solidFill>
              </a:rPr>
              <a:t>Internet Corporation for Assigned Names and Numbers(ICANN) which regulates the allocation of domain names introduced a private arbitral forum for the resolution of domain name disputes called Uniform Dispute Resolution Process</a:t>
            </a:r>
            <a:r>
              <a:rPr lang="en-US" sz="2000" dirty="0">
                <a:solidFill>
                  <a:schemeClr val="tx1"/>
                </a:solidFill>
                <a:sym typeface="Wingdings" panose="05000000000000000000" pitchFamily="2" charset="2"/>
              </a:rPr>
              <a:t> International arbitration forum.</a:t>
            </a:r>
          </a:p>
          <a:p>
            <a:r>
              <a:rPr lang="en-US" sz="2000" dirty="0">
                <a:solidFill>
                  <a:schemeClr val="tx1"/>
                </a:solidFill>
              </a:rPr>
              <a:t>At EU level, courts have addressed the problem of cybersquatting by applying traditional trademark infringement laws to claims brought by victims of cybersquatting</a:t>
            </a:r>
            <a:endParaRPr lang="el-GR" sz="2000" dirty="0">
              <a:solidFill>
                <a:schemeClr val="tx1"/>
              </a:solidFill>
            </a:endParaRP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47921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7663" y="260648"/>
            <a:ext cx="7344815" cy="864096"/>
          </a:xfrm>
        </p:spPr>
        <p:style>
          <a:lnRef idx="1">
            <a:schemeClr val="accent1"/>
          </a:lnRef>
          <a:fillRef idx="3">
            <a:schemeClr val="accent1"/>
          </a:fillRef>
          <a:effectRef idx="2">
            <a:schemeClr val="accent1"/>
          </a:effectRef>
          <a:fontRef idx="minor">
            <a:schemeClr val="lt1"/>
          </a:fontRef>
        </p:style>
        <p:txBody>
          <a:bodyPr/>
          <a:lstStyle/>
          <a:p>
            <a:pPr algn="ctr"/>
            <a:r>
              <a:rPr lang="en-US" b="1" dirty="0"/>
              <a:t>Consumer’s right to cancel</a:t>
            </a:r>
            <a:endParaRPr lang="el-GR" b="1" dirty="0"/>
          </a:p>
        </p:txBody>
      </p:sp>
      <p:sp>
        <p:nvSpPr>
          <p:cNvPr id="4" name="Espace réservé du contenu 3"/>
          <p:cNvSpPr>
            <a:spLocks noGrp="1"/>
          </p:cNvSpPr>
          <p:nvPr>
            <p:ph sz="half" idx="2"/>
          </p:nvPr>
        </p:nvSpPr>
        <p:spPr>
          <a:xfrm>
            <a:off x="1547664" y="1268760"/>
            <a:ext cx="7344815" cy="5589240"/>
          </a:xfrm>
        </p:spPr>
        <p:style>
          <a:lnRef idx="2">
            <a:schemeClr val="accent1"/>
          </a:lnRef>
          <a:fillRef idx="1">
            <a:schemeClr val="lt1"/>
          </a:fillRef>
          <a:effectRef idx="0">
            <a:schemeClr val="accent1"/>
          </a:effectRef>
          <a:fontRef idx="minor">
            <a:schemeClr val="dk1"/>
          </a:fontRef>
        </p:style>
        <p:txBody>
          <a:bodyPr>
            <a:normAutofit/>
          </a:bodyPr>
          <a:lstStyle/>
          <a:p>
            <a:pPr lvl="0"/>
            <a:r>
              <a:rPr lang="en-US" sz="2400" dirty="0"/>
              <a:t>The trader must provide the consumer with </a:t>
            </a:r>
            <a:r>
              <a:rPr lang="en-US" sz="2400" b="1" dirty="0"/>
              <a:t>a model withdrawal-cancellation form (available on the website or by email )</a:t>
            </a:r>
          </a:p>
          <a:p>
            <a:pPr lvl="0"/>
            <a:r>
              <a:rPr lang="en-US" sz="2400" dirty="0"/>
              <a:t>Consumer can withdraw from the contract by either using the model withdrawal form or making any other unequivocal statement</a:t>
            </a:r>
            <a:r>
              <a:rPr lang="en-US" sz="2400" dirty="0">
                <a:sym typeface="Wingdings" panose="05000000000000000000" pitchFamily="2" charset="2"/>
              </a:rPr>
              <a:t>. Not possible to withdraw from the contract by</a:t>
            </a:r>
            <a:r>
              <a:rPr lang="en-US" sz="2400" dirty="0"/>
              <a:t> simply returning the goods without any explicit statement to this effect</a:t>
            </a:r>
            <a:r>
              <a:rPr lang="en-US" sz="2400" dirty="0">
                <a:sym typeface="Wingdings" panose="05000000000000000000" pitchFamily="2" charset="2"/>
              </a:rPr>
              <a:t> </a:t>
            </a:r>
            <a:endParaRPr lang="en-US" sz="2400" dirty="0"/>
          </a:p>
          <a:p>
            <a:pPr lvl="0"/>
            <a:r>
              <a:rPr lang="en-US" sz="2400" b="1" dirty="0"/>
              <a:t>The cooling-off period can be extended to a maximum of 12 months if the trader doesn’t give the consumer the information on their cancellation rights.</a:t>
            </a:r>
            <a:endParaRPr lang="el-GR" sz="2400" b="1" dirty="0"/>
          </a:p>
        </p:txBody>
      </p:sp>
    </p:spTree>
    <p:extLst>
      <p:ext uri="{BB962C8B-B14F-4D97-AF65-F5344CB8AC3E}">
        <p14:creationId xmlns:p14="http://schemas.microsoft.com/office/powerpoint/2010/main" val="398960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611560" y="548680"/>
            <a:ext cx="7776864" cy="5616624"/>
          </a:xfrm>
          <a:prstGeom prst="rect">
            <a:avLst/>
          </a:prstGeom>
        </p:spPr>
        <p:style>
          <a:lnRef idx="2">
            <a:schemeClr val="accent3"/>
          </a:lnRef>
          <a:fillRef idx="1">
            <a:schemeClr val="lt1"/>
          </a:fillRef>
          <a:effectRef idx="0">
            <a:schemeClr val="accent3"/>
          </a:effectRef>
          <a:fontRef idx="minor">
            <a:schemeClr val="dk1"/>
          </a:fontRef>
        </p:style>
        <p:txBody>
          <a:bodyPr vert="horz" lIns="182880" tIns="91440">
            <a:normAutofit fontScale="85000" lnSpcReduction="10000"/>
          </a:bodyPr>
          <a:lstStyle/>
          <a:p>
            <a:pPr marL="265176" marR="0" lvl="0" indent="-265176" algn="ctr"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800" b="1" i="0" u="none" strike="noStrike" kern="1200" cap="none" spc="0" normalizeH="0" baseline="0" noProof="0" dirty="0">
                <a:ln>
                  <a:noFill/>
                </a:ln>
                <a:solidFill>
                  <a:schemeClr val="dk1"/>
                </a:solidFill>
                <a:effectLst/>
                <a:uLnTx/>
                <a:uFillTx/>
                <a:latin typeface="+mn-lt"/>
                <a:ea typeface="+mn-ea"/>
                <a:cs typeface="+mn-cs"/>
              </a:rPr>
              <a:t>Model cancellation form</a:t>
            </a:r>
            <a:br>
              <a:rPr kumimoji="0" lang="en-US" sz="2800" b="0" i="0" u="none" strike="noStrike" kern="1200" cap="none" spc="0" normalizeH="0" baseline="0" noProof="0" dirty="0">
                <a:ln>
                  <a:noFill/>
                </a:ln>
                <a:solidFill>
                  <a:schemeClr val="dk1"/>
                </a:solidFill>
                <a:effectLst/>
                <a:uLnTx/>
                <a:uFillTx/>
                <a:latin typeface="+mn-lt"/>
                <a:ea typeface="+mn-ea"/>
                <a:cs typeface="+mn-cs"/>
              </a:rPr>
            </a:br>
            <a:r>
              <a:rPr kumimoji="0" lang="en-US" sz="2800" b="0" i="0" u="none" strike="noStrike" kern="1200" cap="none" spc="0" normalizeH="0" baseline="0" noProof="0" dirty="0">
                <a:ln>
                  <a:noFill/>
                </a:ln>
                <a:solidFill>
                  <a:schemeClr val="dk1"/>
                </a:solidFill>
                <a:effectLst/>
                <a:uLnTx/>
                <a:uFillTx/>
                <a:latin typeface="+mn-lt"/>
                <a:ea typeface="+mn-ea"/>
                <a:cs typeface="+mn-cs"/>
              </a:rPr>
              <a:t> </a:t>
            </a:r>
            <a:endParaRPr kumimoji="0" lang="el-GR" sz="2800" b="0" i="0" u="none" strike="noStrike" kern="1200" cap="none" spc="0" normalizeH="0" baseline="0" noProof="0" dirty="0">
              <a:ln>
                <a:noFill/>
              </a:ln>
              <a:solidFill>
                <a:schemeClr val="dk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  To [here the trader's name, geographical address and, where available, fax number and email address are to be inserted by the trader]:</a:t>
            </a:r>
            <a:endParaRPr kumimoji="0" lang="el-GR" sz="2800" b="0" i="0" u="none" strike="noStrike" kern="1200" cap="none" spc="0" normalizeH="0" baseline="0" noProof="0" dirty="0">
              <a:ln>
                <a:noFill/>
              </a:ln>
              <a:solidFill>
                <a:schemeClr val="dk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   I/We [*] hereby give notice that I/We [*] cancel my/our contract of sale of the following goods [*] / for the supply of the following service [*],</a:t>
            </a:r>
            <a:endParaRPr kumimoji="0" lang="el-GR" sz="2800" b="0" i="0" u="none" strike="noStrike" kern="1200" cap="none" spc="0" normalizeH="0" baseline="0" noProof="0" dirty="0">
              <a:ln>
                <a:noFill/>
              </a:ln>
              <a:solidFill>
                <a:schemeClr val="dk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  Ordered on [*] / received on [*],</a:t>
            </a:r>
            <a:endParaRPr kumimoji="0" lang="el-GR" sz="2800" b="0" i="0" u="none" strike="noStrike" kern="1200" cap="none" spc="0" normalizeH="0" baseline="0" noProof="0" dirty="0">
              <a:ln>
                <a:noFill/>
              </a:ln>
              <a:solidFill>
                <a:schemeClr val="dk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  Name of consumer(s),</a:t>
            </a:r>
            <a:endParaRPr kumimoji="0" lang="el-GR" sz="2800" b="0" i="0" u="none" strike="noStrike" kern="1200" cap="none" spc="0" normalizeH="0" baseline="0" noProof="0" dirty="0">
              <a:ln>
                <a:noFill/>
              </a:ln>
              <a:solidFill>
                <a:schemeClr val="dk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  Address of consumer(s),</a:t>
            </a:r>
            <a:endParaRPr kumimoji="0" lang="el-GR" sz="2800" b="0" i="0" u="none" strike="noStrike" kern="1200" cap="none" spc="0" normalizeH="0" baseline="0" noProof="0" dirty="0">
              <a:ln>
                <a:noFill/>
              </a:ln>
              <a:solidFill>
                <a:schemeClr val="dk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  Signature of consumer(s) (only if this form is notified on paper),</a:t>
            </a:r>
            <a:endParaRPr kumimoji="0" lang="el-GR" sz="2800" b="0" i="0" u="none" strike="noStrike" kern="1200" cap="none" spc="0" normalizeH="0" baseline="0" noProof="0" dirty="0">
              <a:ln>
                <a:noFill/>
              </a:ln>
              <a:solidFill>
                <a:schemeClr val="dk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  </a:t>
            </a:r>
            <a:r>
              <a:rPr kumimoji="0" lang="el-GR" sz="2800" b="0" i="0" u="none" strike="noStrike" kern="1200" cap="none" spc="0" normalizeH="0" baseline="0" noProof="0" dirty="0">
                <a:ln>
                  <a:noFill/>
                </a:ln>
                <a:solidFill>
                  <a:schemeClr val="dk1"/>
                </a:solidFill>
                <a:effectLst/>
                <a:uLnTx/>
                <a:uFillTx/>
                <a:latin typeface="+mn-lt"/>
                <a:ea typeface="+mn-ea"/>
                <a:cs typeface="+mn-cs"/>
              </a:rPr>
              <a:t>Date</a:t>
            </a: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 </a:t>
            </a:r>
            <a:r>
              <a:rPr kumimoji="0" lang="el-GR" sz="2800" b="0" i="0" u="none" strike="noStrike" kern="1200" cap="none" spc="0" normalizeH="0" baseline="0" noProof="0" dirty="0">
                <a:ln>
                  <a:noFill/>
                </a:ln>
                <a:solidFill>
                  <a:schemeClr val="dk1"/>
                </a:solidFill>
                <a:effectLst/>
                <a:uLnTx/>
                <a:uFillTx/>
                <a:latin typeface="+mn-lt"/>
                <a:ea typeface="+mn-ea"/>
                <a:cs typeface="+mn-cs"/>
              </a:rPr>
              <a:t>[*] Delete as appropriate</a:t>
            </a: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l-GR" sz="28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624110"/>
            <a:ext cx="7488831" cy="860674"/>
          </a:xfrm>
        </p:spPr>
        <p:style>
          <a:lnRef idx="1">
            <a:schemeClr val="accent1"/>
          </a:lnRef>
          <a:fillRef idx="3">
            <a:schemeClr val="accent1"/>
          </a:fillRef>
          <a:effectRef idx="2">
            <a:schemeClr val="accent1"/>
          </a:effectRef>
          <a:fontRef idx="minor">
            <a:schemeClr val="lt1"/>
          </a:fontRef>
        </p:style>
        <p:txBody>
          <a:bodyPr/>
          <a:lstStyle/>
          <a:p>
            <a:pPr algn="ctr"/>
            <a:r>
              <a:rPr lang="en-US" b="1" dirty="0"/>
              <a:t>Exemptions</a:t>
            </a:r>
            <a:endParaRPr lang="el-GR" dirty="0"/>
          </a:p>
        </p:txBody>
      </p:sp>
      <p:sp>
        <p:nvSpPr>
          <p:cNvPr id="3" name="Espace réservé du contenu 2"/>
          <p:cNvSpPr>
            <a:spLocks noGrp="1"/>
          </p:cNvSpPr>
          <p:nvPr>
            <p:ph idx="1"/>
          </p:nvPr>
        </p:nvSpPr>
        <p:spPr>
          <a:xfrm>
            <a:off x="1403648" y="1700808"/>
            <a:ext cx="7632847" cy="5157192"/>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fontAlgn="base"/>
            <a:r>
              <a:rPr lang="en-US" b="1" dirty="0"/>
              <a:t>The 14-day "cooling off" period does not apply to:</a:t>
            </a:r>
          </a:p>
          <a:p>
            <a:pPr fontAlgn="base"/>
            <a:r>
              <a:rPr lang="en-US" dirty="0"/>
              <a:t>Contracts for transport and some leisure activities to be provided on a specific date such as plane and train tickets, concert tickets, hotel bookings, car rental reservations and catering services.</a:t>
            </a:r>
          </a:p>
          <a:p>
            <a:pPr fontAlgn="base"/>
            <a:r>
              <a:rPr lang="en-US" dirty="0"/>
              <a:t>Perishable items such as foodstuff, drinks, flowers, newspapers intended for current consumption</a:t>
            </a:r>
            <a:r>
              <a:rPr lang="en-US" dirty="0">
                <a:sym typeface="Wingdings" panose="05000000000000000000" pitchFamily="2" charset="2"/>
              </a:rPr>
              <a:t> likely to deteriorate and expire rapidly</a:t>
            </a:r>
            <a:r>
              <a:rPr lang="en-US" dirty="0"/>
              <a:t> </a:t>
            </a:r>
          </a:p>
          <a:p>
            <a:pPr fontAlgn="base"/>
            <a:r>
              <a:rPr lang="en-US" dirty="0"/>
              <a:t>Tailor-made or clearly personalized items – such as a tailor-made suit</a:t>
            </a:r>
          </a:p>
          <a:p>
            <a:pPr fontAlgn="base"/>
            <a:r>
              <a:rPr lang="en-US" dirty="0"/>
              <a:t>sealed data carriers, such as DVDs, CDs or software which the consumer has unsealed upon receipt.</a:t>
            </a:r>
          </a:p>
          <a:p>
            <a:pPr fontAlgn="base"/>
            <a:r>
              <a:rPr lang="en-US" dirty="0"/>
              <a:t>goods bought from a private individual rather than a company</a:t>
            </a:r>
          </a:p>
          <a:p>
            <a:pPr fontAlgn="base"/>
            <a:r>
              <a:rPr lang="en-US" dirty="0"/>
              <a:t>urgent repairs and maintenance contracts – i.e. If you call a plumber to repair a leaking shower, you can't cancel the work once you have agreed on the price of the service.</a:t>
            </a:r>
          </a:p>
          <a:p>
            <a:pPr fontAlgn="base"/>
            <a:r>
              <a:rPr lang="en-US" sz="2200" b="1" dirty="0">
                <a:solidFill>
                  <a:srgbClr val="FF0000"/>
                </a:solidFill>
              </a:rPr>
              <a:t>The trader must inform the consumer that the cooling off period does not apply to the above products</a:t>
            </a:r>
          </a:p>
          <a:p>
            <a:endParaRPr lang="el-GR" dirty="0"/>
          </a:p>
        </p:txBody>
      </p:sp>
    </p:spTree>
    <p:extLst>
      <p:ext uri="{BB962C8B-B14F-4D97-AF65-F5344CB8AC3E}">
        <p14:creationId xmlns:p14="http://schemas.microsoft.com/office/powerpoint/2010/main" val="272998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624110"/>
            <a:ext cx="7416823" cy="1004690"/>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sz="2900" b="1" dirty="0"/>
              <a:t>Particular provisions for contracts of online digital content </a:t>
            </a:r>
            <a:br>
              <a:rPr lang="el-GR" b="1" dirty="0"/>
            </a:br>
            <a:endParaRPr lang="el-GR" dirty="0"/>
          </a:p>
        </p:txBody>
      </p:sp>
      <p:sp>
        <p:nvSpPr>
          <p:cNvPr id="3" name="Espace réservé du contenu 2"/>
          <p:cNvSpPr>
            <a:spLocks noGrp="1"/>
          </p:cNvSpPr>
          <p:nvPr>
            <p:ph idx="1"/>
          </p:nvPr>
        </p:nvSpPr>
        <p:spPr>
          <a:xfrm>
            <a:off x="1475657" y="1772816"/>
            <a:ext cx="7416822" cy="4824536"/>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cs typeface="Times New Roman" panose="02020603050405020304" pitchFamily="18" charset="0"/>
              </a:rPr>
              <a:t>Digital</a:t>
            </a:r>
            <a:r>
              <a:rPr lang="en-US" sz="2000" dirty="0"/>
              <a:t> </a:t>
            </a:r>
            <a:r>
              <a:rPr lang="en-US" sz="2000" dirty="0">
                <a:cs typeface="Times New Roman" panose="02020603050405020304" pitchFamily="18" charset="0"/>
              </a:rPr>
              <a:t>content </a:t>
            </a:r>
            <a:r>
              <a:rPr lang="en-US" sz="2000" dirty="0"/>
              <a:t>means data which are produced and supplied in digital form, such as computer programs, apps, games, music, videos or texts, movies, irrespective of whether they are accessed through downloading or streaming</a:t>
            </a:r>
            <a:endParaRPr lang="en-US" sz="2000" dirty="0">
              <a:cs typeface="Times New Roman" panose="02020603050405020304" pitchFamily="18" charset="0"/>
            </a:endParaRPr>
          </a:p>
          <a:p>
            <a:r>
              <a:rPr lang="en-US" sz="2000" b="1" dirty="0"/>
              <a:t>Retailers mustn’t supply digital content within the 14-day cancellation period, unless the consumer has given their express consent to this happening.</a:t>
            </a:r>
            <a:r>
              <a:rPr lang="en-US" sz="2000" dirty="0"/>
              <a:t> The consumer must also acknowledge that </a:t>
            </a:r>
            <a:r>
              <a:rPr lang="en-US" sz="2000" b="1" dirty="0"/>
              <a:t>once the download starts they will lose their right to cancel. </a:t>
            </a:r>
            <a:endParaRPr lang="en-US" sz="2000" dirty="0"/>
          </a:p>
          <a:p>
            <a:r>
              <a:rPr lang="en-US" sz="2000" dirty="0"/>
              <a:t>If a consumer doesn’t give their consent, the 14-day cooling-off period still applies but they won't be able to download their digital content until this period has ended.</a:t>
            </a:r>
            <a:endParaRPr lang="el-GR" sz="2000" dirty="0"/>
          </a:p>
          <a:p>
            <a:endParaRPr lang="el-GR" dirty="0"/>
          </a:p>
        </p:txBody>
      </p:sp>
    </p:spTree>
    <p:extLst>
      <p:ext uri="{BB962C8B-B14F-4D97-AF65-F5344CB8AC3E}">
        <p14:creationId xmlns:p14="http://schemas.microsoft.com/office/powerpoint/2010/main" val="426242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5201" y="624110"/>
            <a:ext cx="6589199" cy="860674"/>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b="1" dirty="0"/>
              <a:t>Excessive call charges</a:t>
            </a:r>
            <a:r>
              <a:rPr lang="en-US" sz="3200" b="1" dirty="0"/>
              <a:t> </a:t>
            </a:r>
            <a:br>
              <a:rPr lang="en-US" sz="3200" b="1" dirty="0"/>
            </a:br>
            <a:endParaRPr lang="el-GR" sz="3200" b="1" dirty="0"/>
          </a:p>
        </p:txBody>
      </p:sp>
      <p:sp>
        <p:nvSpPr>
          <p:cNvPr id="3" name="Espace réservé du contenu 2"/>
          <p:cNvSpPr>
            <a:spLocks noGrp="1"/>
          </p:cNvSpPr>
          <p:nvPr>
            <p:ph idx="1"/>
          </p:nvPr>
        </p:nvSpPr>
        <p:spPr>
          <a:xfrm>
            <a:off x="1835697" y="1700808"/>
            <a:ext cx="7056784" cy="4824536"/>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sz="2600" b="1" dirty="0"/>
              <a:t>Helpline phone charges in excess of the basic rate for calls </a:t>
            </a:r>
            <a:r>
              <a:rPr lang="en-US" sz="2600" dirty="0"/>
              <a:t>by existing customers to the retailer or trader about products purchased </a:t>
            </a:r>
            <a:r>
              <a:rPr lang="en-US" sz="2600" b="1" dirty="0"/>
              <a:t>are prohibited.</a:t>
            </a:r>
          </a:p>
          <a:p>
            <a:r>
              <a:rPr lang="en-US" sz="2600" dirty="0"/>
              <a:t>For example, if you are ringing to make a complaint, enquire about your order, or to cancel your order</a:t>
            </a:r>
            <a:r>
              <a:rPr lang="en-US" sz="2600" b="1" dirty="0"/>
              <a:t>, retailers can't use premium rate numbers. They must provide a basic rate number for you to call.</a:t>
            </a:r>
          </a:p>
          <a:p>
            <a:r>
              <a:rPr lang="en-US" sz="2600" dirty="0"/>
              <a:t>If you do have to call a company on a surcharged number about goods or services you have bought, or have agreed to buy, you have the right to claim back the surcharge from the company.</a:t>
            </a:r>
          </a:p>
          <a:p>
            <a:endParaRPr lang="el-GR" dirty="0"/>
          </a:p>
        </p:txBody>
      </p:sp>
    </p:spTree>
    <p:extLst>
      <p:ext uri="{BB962C8B-B14F-4D97-AF65-F5344CB8AC3E}">
        <p14:creationId xmlns:p14="http://schemas.microsoft.com/office/powerpoint/2010/main" val="412508495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Brin">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TM02892315[[fn=Volute]]</Template>
  <TotalTime>9964</TotalTime>
  <Words>2979</Words>
  <Application>Microsoft Office PowerPoint</Application>
  <PresentationFormat>Affichage à l'écran (4:3)</PresentationFormat>
  <Paragraphs>204</Paragraphs>
  <Slides>41</Slides>
  <Notes>1</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41</vt:i4>
      </vt:variant>
    </vt:vector>
  </HeadingPairs>
  <TitlesOfParts>
    <vt:vector size="51" baseType="lpstr">
      <vt:lpstr>Arial</vt:lpstr>
      <vt:lpstr>Calibri</vt:lpstr>
      <vt:lpstr>Calibri Light</vt:lpstr>
      <vt:lpstr>Century Gothic</vt:lpstr>
      <vt:lpstr>Times New Roman</vt:lpstr>
      <vt:lpstr>Wingdings</vt:lpstr>
      <vt:lpstr>Wingdings 2</vt:lpstr>
      <vt:lpstr>Wingdings 3</vt:lpstr>
      <vt:lpstr>HDOfficeLightV0</vt:lpstr>
      <vt:lpstr>Brin</vt:lpstr>
      <vt:lpstr>Session 2 Online contracting and validity issues</vt:lpstr>
      <vt:lpstr>Présentation PowerPoint</vt:lpstr>
      <vt:lpstr>Delivery issues</vt:lpstr>
      <vt:lpstr>Présentation PowerPoint</vt:lpstr>
      <vt:lpstr>Consumer’s right to cancel</vt:lpstr>
      <vt:lpstr>Présentation PowerPoint</vt:lpstr>
      <vt:lpstr>Exemptions</vt:lpstr>
      <vt:lpstr>Particular provisions for contracts of online digital content  </vt:lpstr>
      <vt:lpstr>Excessive call charges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Best practices for enforceable click-wrap agreements</vt:lpstr>
      <vt:lpstr>Présentation PowerPoint</vt:lpstr>
      <vt:lpstr>Présentation PowerPoint</vt:lpstr>
      <vt:lpstr>This clickwrap method is stronger, as it includes a tick box but also includes the Terms and Conditions right there for the user to read. </vt:lpstr>
      <vt:lpstr>Présentation PowerPoint</vt:lpstr>
      <vt:lpstr>Présentation PowerPoint</vt:lpstr>
      <vt:lpstr>Présentation PowerPoint</vt:lpstr>
      <vt:lpstr>Présentation PowerPoint</vt:lpstr>
      <vt:lpstr>Business e-mail </vt:lpstr>
      <vt:lpstr>Phishing and Spyware</vt:lpstr>
      <vt:lpstr>Présentation PowerPoint</vt:lpstr>
      <vt:lpstr>Electronic evidence</vt:lpstr>
      <vt:lpstr>E-signature under U.S. law</vt:lpstr>
      <vt:lpstr>E-signature Directive</vt:lpstr>
      <vt:lpstr>E-signatures-various forms</vt:lpstr>
      <vt:lpstr>Types of electronic signatures</vt:lpstr>
      <vt:lpstr>Advanced Electronic Signature</vt:lpstr>
      <vt:lpstr>Qualified Electronic Signature</vt:lpstr>
      <vt:lpstr>E-signature and essential functions</vt:lpstr>
      <vt:lpstr>Admissibility of e-signatures</vt:lpstr>
      <vt:lpstr>Domain names</vt:lpstr>
      <vt:lpstr>Cybersquatting and remedies</vt:lpstr>
    </vt:vector>
  </TitlesOfParts>
  <Company>Sciences 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LAW &amp; ETHICS</dc:title>
  <dc:creator>SciencesPo</dc:creator>
  <cp:lastModifiedBy>user</cp:lastModifiedBy>
  <cp:revision>269</cp:revision>
  <dcterms:created xsi:type="dcterms:W3CDTF">2016-07-06T11:29:25Z</dcterms:created>
  <dcterms:modified xsi:type="dcterms:W3CDTF">2016-09-19T09:35:32Z</dcterms:modified>
</cp:coreProperties>
</file>