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s/slide28.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2" r:id="rId6"/>
    <p:sldId id="296" r:id="rId7"/>
    <p:sldId id="260" r:id="rId8"/>
    <p:sldId id="358" r:id="rId9"/>
    <p:sldId id="267" r:id="rId10"/>
    <p:sldId id="268" r:id="rId11"/>
    <p:sldId id="266" r:id="rId12"/>
    <p:sldId id="269" r:id="rId13"/>
    <p:sldId id="281" r:id="rId14"/>
    <p:sldId id="350" r:id="rId15"/>
    <p:sldId id="318" r:id="rId16"/>
    <p:sldId id="320" r:id="rId17"/>
    <p:sldId id="319" r:id="rId18"/>
    <p:sldId id="321" r:id="rId19"/>
    <p:sldId id="322" r:id="rId20"/>
    <p:sldId id="324" r:id="rId21"/>
    <p:sldId id="323" r:id="rId22"/>
    <p:sldId id="356" r:id="rId23"/>
    <p:sldId id="352" r:id="rId24"/>
    <p:sldId id="360" r:id="rId25"/>
    <p:sldId id="362" r:id="rId26"/>
    <p:sldId id="361" r:id="rId27"/>
    <p:sldId id="331" r:id="rId28"/>
    <p:sldId id="332" r:id="rId29"/>
    <p:sldId id="336" r:id="rId30"/>
    <p:sldId id="339" r:id="rId31"/>
    <p:sldId id="355" r:id="rId32"/>
    <p:sldId id="333" r:id="rId33"/>
    <p:sldId id="334" r:id="rId34"/>
    <p:sldId id="357" r:id="rId35"/>
    <p:sldId id="338" r:id="rId36"/>
    <p:sldId id="335"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345"/>
    <a:srgbClr val="3F83B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p:scale>
          <a:sx n="78" d="100"/>
          <a:sy n="78" d="100"/>
        </p:scale>
        <p:origin x="-1146"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20A80-04F3-4ADD-B3C3-4F2FBF894F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467F7AA0-7E29-4183-A7A7-F67EAEBCBD13}">
      <dgm:prSet/>
      <dgm:spPr/>
      <dgm:t>
        <a:bodyPr/>
        <a:lstStyle/>
        <a:p>
          <a:pPr algn="ctr" rtl="0"/>
          <a:r>
            <a:rPr lang="en-US" b="1" dirty="0" smtClean="0"/>
            <a:t>EU Legislation</a:t>
          </a:r>
          <a:endParaRPr lang="el-GR" b="1" dirty="0"/>
        </a:p>
      </dgm:t>
    </dgm:pt>
    <dgm:pt modelId="{806E695F-DAE0-489D-9005-5E3BC86DEC9D}" type="parTrans" cxnId="{F8D20575-A0CA-46C8-A711-A0077F91980A}">
      <dgm:prSet/>
      <dgm:spPr/>
      <dgm:t>
        <a:bodyPr/>
        <a:lstStyle/>
        <a:p>
          <a:endParaRPr lang="el-GR"/>
        </a:p>
      </dgm:t>
    </dgm:pt>
    <dgm:pt modelId="{8E67B9BB-876D-48F1-81C6-4A0786DC4D16}" type="sibTrans" cxnId="{F8D20575-A0CA-46C8-A711-A0077F91980A}">
      <dgm:prSet/>
      <dgm:spPr/>
      <dgm:t>
        <a:bodyPr/>
        <a:lstStyle/>
        <a:p>
          <a:endParaRPr lang="el-GR"/>
        </a:p>
      </dgm:t>
    </dgm:pt>
    <dgm:pt modelId="{37C12E80-8FB1-4149-A7D6-87E9E1C024E5}" type="pres">
      <dgm:prSet presAssocID="{E6120A80-04F3-4ADD-B3C3-4F2FBF894F06}" presName="linear" presStyleCnt="0">
        <dgm:presLayoutVars>
          <dgm:animLvl val="lvl"/>
          <dgm:resizeHandles val="exact"/>
        </dgm:presLayoutVars>
      </dgm:prSet>
      <dgm:spPr/>
      <dgm:t>
        <a:bodyPr/>
        <a:lstStyle/>
        <a:p>
          <a:endParaRPr lang="el-GR"/>
        </a:p>
      </dgm:t>
    </dgm:pt>
    <dgm:pt modelId="{5D0EE5A2-3888-4402-9751-DE405BC77C87}" type="pres">
      <dgm:prSet presAssocID="{467F7AA0-7E29-4183-A7A7-F67EAEBCBD13}" presName="parentText" presStyleLbl="node1" presStyleIdx="0" presStyleCnt="1" custScaleY="102950">
        <dgm:presLayoutVars>
          <dgm:chMax val="0"/>
          <dgm:bulletEnabled val="1"/>
        </dgm:presLayoutVars>
      </dgm:prSet>
      <dgm:spPr/>
      <dgm:t>
        <a:bodyPr/>
        <a:lstStyle/>
        <a:p>
          <a:endParaRPr lang="el-GR"/>
        </a:p>
      </dgm:t>
    </dgm:pt>
  </dgm:ptLst>
  <dgm:cxnLst>
    <dgm:cxn modelId="{F8D20575-A0CA-46C8-A711-A0077F91980A}" srcId="{E6120A80-04F3-4ADD-B3C3-4F2FBF894F06}" destId="{467F7AA0-7E29-4183-A7A7-F67EAEBCBD13}" srcOrd="0" destOrd="0" parTransId="{806E695F-DAE0-489D-9005-5E3BC86DEC9D}" sibTransId="{8E67B9BB-876D-48F1-81C6-4A0786DC4D16}"/>
    <dgm:cxn modelId="{8CA89E13-C65C-49ED-9CC6-C1F3C222CDED}" type="presOf" srcId="{467F7AA0-7E29-4183-A7A7-F67EAEBCBD13}" destId="{5D0EE5A2-3888-4402-9751-DE405BC77C87}" srcOrd="0" destOrd="0" presId="urn:microsoft.com/office/officeart/2005/8/layout/vList2"/>
    <dgm:cxn modelId="{8B482760-E20D-4107-B3BE-AF1CA4BAC5CE}" type="presOf" srcId="{E6120A80-04F3-4ADD-B3C3-4F2FBF894F06}" destId="{37C12E80-8FB1-4149-A7D6-87E9E1C024E5}" srcOrd="0" destOrd="0" presId="urn:microsoft.com/office/officeart/2005/8/layout/vList2"/>
    <dgm:cxn modelId="{4164BF29-276A-4750-9BBB-7EC7DB7C0947}" type="presParOf" srcId="{37C12E80-8FB1-4149-A7D6-87E9E1C024E5}" destId="{5D0EE5A2-3888-4402-9751-DE405BC77C8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C06D1D-93DB-458C-A2E4-B7948BFBAC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A79E4805-B0D9-483F-BAFF-E7169109D1FC}">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Nature of offer </a:t>
          </a:r>
          <a:endParaRPr lang="el-GR" b="1" dirty="0"/>
        </a:p>
      </dgm:t>
    </dgm:pt>
    <dgm:pt modelId="{F75FB876-63B5-4BD5-865E-F6A1A99C371D}" type="parTrans" cxnId="{4AB74EE6-B214-400A-B925-406576D7143E}">
      <dgm:prSet/>
      <dgm:spPr/>
      <dgm:t>
        <a:bodyPr/>
        <a:lstStyle/>
        <a:p>
          <a:endParaRPr lang="el-GR"/>
        </a:p>
      </dgm:t>
    </dgm:pt>
    <dgm:pt modelId="{F50E9084-28A3-4F3F-8D07-EF54F7A0D1DD}" type="sibTrans" cxnId="{4AB74EE6-B214-400A-B925-406576D7143E}">
      <dgm:prSet/>
      <dgm:spPr/>
      <dgm:t>
        <a:bodyPr/>
        <a:lstStyle/>
        <a:p>
          <a:endParaRPr lang="el-GR"/>
        </a:p>
      </dgm:t>
    </dgm:pt>
    <dgm:pt modelId="{4A7CED46-D6EB-43E5-B96B-C6F5D969510A}" type="pres">
      <dgm:prSet presAssocID="{5CC06D1D-93DB-458C-A2E4-B7948BFBAC4A}" presName="linear" presStyleCnt="0">
        <dgm:presLayoutVars>
          <dgm:animLvl val="lvl"/>
          <dgm:resizeHandles val="exact"/>
        </dgm:presLayoutVars>
      </dgm:prSet>
      <dgm:spPr/>
      <dgm:t>
        <a:bodyPr/>
        <a:lstStyle/>
        <a:p>
          <a:endParaRPr lang="el-GR"/>
        </a:p>
      </dgm:t>
    </dgm:pt>
    <dgm:pt modelId="{D0F6D245-2336-4138-B9B0-D1229417F86D}" type="pres">
      <dgm:prSet presAssocID="{A79E4805-B0D9-483F-BAFF-E7169109D1FC}" presName="parentText" presStyleLbl="node1" presStyleIdx="0" presStyleCnt="1">
        <dgm:presLayoutVars>
          <dgm:chMax val="0"/>
          <dgm:bulletEnabled val="1"/>
        </dgm:presLayoutVars>
      </dgm:prSet>
      <dgm:spPr/>
      <dgm:t>
        <a:bodyPr/>
        <a:lstStyle/>
        <a:p>
          <a:endParaRPr lang="el-GR"/>
        </a:p>
      </dgm:t>
    </dgm:pt>
  </dgm:ptLst>
  <dgm:cxnLst>
    <dgm:cxn modelId="{B6AADA31-BC4C-476B-A35B-E5CD41FD6D1B}" type="presOf" srcId="{A79E4805-B0D9-483F-BAFF-E7169109D1FC}" destId="{D0F6D245-2336-4138-B9B0-D1229417F86D}" srcOrd="0" destOrd="0" presId="urn:microsoft.com/office/officeart/2005/8/layout/vList2"/>
    <dgm:cxn modelId="{4AB74EE6-B214-400A-B925-406576D7143E}" srcId="{5CC06D1D-93DB-458C-A2E4-B7948BFBAC4A}" destId="{A79E4805-B0D9-483F-BAFF-E7169109D1FC}" srcOrd="0" destOrd="0" parTransId="{F75FB876-63B5-4BD5-865E-F6A1A99C371D}" sibTransId="{F50E9084-28A3-4F3F-8D07-EF54F7A0D1DD}"/>
    <dgm:cxn modelId="{0F7D594E-16C6-45AF-9DF4-2C3298864E66}" type="presOf" srcId="{5CC06D1D-93DB-458C-A2E4-B7948BFBAC4A}" destId="{4A7CED46-D6EB-43E5-B96B-C6F5D969510A}" srcOrd="0" destOrd="0" presId="urn:microsoft.com/office/officeart/2005/8/layout/vList2"/>
    <dgm:cxn modelId="{E406E1DC-ED92-47EA-90C0-C45205E6A8B3}" type="presParOf" srcId="{4A7CED46-D6EB-43E5-B96B-C6F5D969510A}" destId="{D0F6D245-2336-4138-B9B0-D1229417F86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8E7AC5-8B37-4C1A-9CC8-E930DCCD37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A6E769FF-44C0-49FD-B94B-A4B62C7044AD}">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Online Acceptance</a:t>
          </a:r>
          <a:endParaRPr lang="el-GR" b="1" dirty="0"/>
        </a:p>
      </dgm:t>
    </dgm:pt>
    <dgm:pt modelId="{BE6E3A91-0BC0-4932-98AA-169644BDAE36}" type="parTrans" cxnId="{C12C752D-4222-46AD-8006-2933272DD28E}">
      <dgm:prSet/>
      <dgm:spPr/>
      <dgm:t>
        <a:bodyPr/>
        <a:lstStyle/>
        <a:p>
          <a:endParaRPr lang="el-GR"/>
        </a:p>
      </dgm:t>
    </dgm:pt>
    <dgm:pt modelId="{02213DF9-5A81-420C-9500-F13AD517EDF3}" type="sibTrans" cxnId="{C12C752D-4222-46AD-8006-2933272DD28E}">
      <dgm:prSet/>
      <dgm:spPr/>
      <dgm:t>
        <a:bodyPr/>
        <a:lstStyle/>
        <a:p>
          <a:endParaRPr lang="el-GR"/>
        </a:p>
      </dgm:t>
    </dgm:pt>
    <dgm:pt modelId="{AE29312B-A9D2-46C6-A4AA-3B5BA6AD393A}" type="pres">
      <dgm:prSet presAssocID="{A28E7AC5-8B37-4C1A-9CC8-E930DCCD37D5}" presName="linear" presStyleCnt="0">
        <dgm:presLayoutVars>
          <dgm:animLvl val="lvl"/>
          <dgm:resizeHandles val="exact"/>
        </dgm:presLayoutVars>
      </dgm:prSet>
      <dgm:spPr/>
      <dgm:t>
        <a:bodyPr/>
        <a:lstStyle/>
        <a:p>
          <a:endParaRPr lang="el-GR"/>
        </a:p>
      </dgm:t>
    </dgm:pt>
    <dgm:pt modelId="{3CC13A57-F26A-4257-AEC6-08B95D8BF0DD}" type="pres">
      <dgm:prSet presAssocID="{A6E769FF-44C0-49FD-B94B-A4B62C7044AD}" presName="parentText" presStyleLbl="node1" presStyleIdx="0" presStyleCnt="1">
        <dgm:presLayoutVars>
          <dgm:chMax val="0"/>
          <dgm:bulletEnabled val="1"/>
        </dgm:presLayoutVars>
      </dgm:prSet>
      <dgm:spPr/>
      <dgm:t>
        <a:bodyPr/>
        <a:lstStyle/>
        <a:p>
          <a:endParaRPr lang="el-GR"/>
        </a:p>
      </dgm:t>
    </dgm:pt>
  </dgm:ptLst>
  <dgm:cxnLst>
    <dgm:cxn modelId="{C12C752D-4222-46AD-8006-2933272DD28E}" srcId="{A28E7AC5-8B37-4C1A-9CC8-E930DCCD37D5}" destId="{A6E769FF-44C0-49FD-B94B-A4B62C7044AD}" srcOrd="0" destOrd="0" parTransId="{BE6E3A91-0BC0-4932-98AA-169644BDAE36}" sibTransId="{02213DF9-5A81-420C-9500-F13AD517EDF3}"/>
    <dgm:cxn modelId="{C2EF5053-A0AB-4F9B-AD4C-BD169EE3A9C3}" type="presOf" srcId="{A28E7AC5-8B37-4C1A-9CC8-E930DCCD37D5}" destId="{AE29312B-A9D2-46C6-A4AA-3B5BA6AD393A}" srcOrd="0" destOrd="0" presId="urn:microsoft.com/office/officeart/2005/8/layout/vList2"/>
    <dgm:cxn modelId="{DA662DA6-0F35-4DBB-AE2A-9C801D1B84C7}" type="presOf" srcId="{A6E769FF-44C0-49FD-B94B-A4B62C7044AD}" destId="{3CC13A57-F26A-4257-AEC6-08B95D8BF0DD}" srcOrd="0" destOrd="0" presId="urn:microsoft.com/office/officeart/2005/8/layout/vList2"/>
    <dgm:cxn modelId="{B5AC536A-A8FD-43D5-9D03-0CC514ADD567}" type="presParOf" srcId="{AE29312B-A9D2-46C6-A4AA-3B5BA6AD393A}" destId="{3CC13A57-F26A-4257-AEC6-08B95D8BF0D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6F880-7C94-466A-9362-AA6B202824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3BB16C9-FE63-4A52-948A-8150B8F3D0E7}">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Revocation-Withdrawal</a:t>
          </a:r>
          <a:endParaRPr lang="el-GR" b="1" dirty="0"/>
        </a:p>
      </dgm:t>
    </dgm:pt>
    <dgm:pt modelId="{5F3E4D92-D88C-4BB8-8C85-C3A8A11EF8F3}" type="parTrans" cxnId="{5405F3BC-0513-4B60-BD08-7842D603DDED}">
      <dgm:prSet/>
      <dgm:spPr/>
      <dgm:t>
        <a:bodyPr/>
        <a:lstStyle/>
        <a:p>
          <a:endParaRPr lang="el-GR"/>
        </a:p>
      </dgm:t>
    </dgm:pt>
    <dgm:pt modelId="{E4D67A2F-3954-4304-965B-D07B5D09B05F}" type="sibTrans" cxnId="{5405F3BC-0513-4B60-BD08-7842D603DDED}">
      <dgm:prSet/>
      <dgm:spPr/>
      <dgm:t>
        <a:bodyPr/>
        <a:lstStyle/>
        <a:p>
          <a:endParaRPr lang="el-GR"/>
        </a:p>
      </dgm:t>
    </dgm:pt>
    <dgm:pt modelId="{C69665D2-FC93-4D01-A602-EB09C5EABA6B}" type="pres">
      <dgm:prSet presAssocID="{3006F880-7C94-466A-9362-AA6B20282444}" presName="linear" presStyleCnt="0">
        <dgm:presLayoutVars>
          <dgm:animLvl val="lvl"/>
          <dgm:resizeHandles val="exact"/>
        </dgm:presLayoutVars>
      </dgm:prSet>
      <dgm:spPr/>
      <dgm:t>
        <a:bodyPr/>
        <a:lstStyle/>
        <a:p>
          <a:endParaRPr lang="el-GR"/>
        </a:p>
      </dgm:t>
    </dgm:pt>
    <dgm:pt modelId="{48B1DC79-87FB-4CA5-A4F1-D82AC3547FC7}" type="pres">
      <dgm:prSet presAssocID="{33BB16C9-FE63-4A52-948A-8150B8F3D0E7}" presName="parentText" presStyleLbl="node1" presStyleIdx="0" presStyleCnt="1" custLinFactNeighborX="-1886" custLinFactNeighborY="-41">
        <dgm:presLayoutVars>
          <dgm:chMax val="0"/>
          <dgm:bulletEnabled val="1"/>
        </dgm:presLayoutVars>
      </dgm:prSet>
      <dgm:spPr/>
      <dgm:t>
        <a:bodyPr/>
        <a:lstStyle/>
        <a:p>
          <a:endParaRPr lang="el-GR"/>
        </a:p>
      </dgm:t>
    </dgm:pt>
  </dgm:ptLst>
  <dgm:cxnLst>
    <dgm:cxn modelId="{5405F3BC-0513-4B60-BD08-7842D603DDED}" srcId="{3006F880-7C94-466A-9362-AA6B20282444}" destId="{33BB16C9-FE63-4A52-948A-8150B8F3D0E7}" srcOrd="0" destOrd="0" parTransId="{5F3E4D92-D88C-4BB8-8C85-C3A8A11EF8F3}" sibTransId="{E4D67A2F-3954-4304-965B-D07B5D09B05F}"/>
    <dgm:cxn modelId="{479AC7E7-7735-4FBA-844E-110BDCE9E0E1}" type="presOf" srcId="{3006F880-7C94-466A-9362-AA6B20282444}" destId="{C69665D2-FC93-4D01-A602-EB09C5EABA6B}" srcOrd="0" destOrd="0" presId="urn:microsoft.com/office/officeart/2005/8/layout/vList2"/>
    <dgm:cxn modelId="{D6352110-A54B-4FE8-A4AB-0399BE28ACCB}" type="presOf" srcId="{33BB16C9-FE63-4A52-948A-8150B8F3D0E7}" destId="{48B1DC79-87FB-4CA5-A4F1-D82AC3547FC7}" srcOrd="0" destOrd="0" presId="urn:microsoft.com/office/officeart/2005/8/layout/vList2"/>
    <dgm:cxn modelId="{36A741E7-FB56-4FBD-AA8F-78E1C659C50F}" type="presParOf" srcId="{C69665D2-FC93-4D01-A602-EB09C5EABA6B}" destId="{48B1DC79-87FB-4CA5-A4F1-D82AC3547FC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33CDE4-980F-40E7-88A9-EDB47F3ABD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48455117-8DAA-46B0-9082-A61DD3AFF825}">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Theory and rules of message communication</a:t>
          </a:r>
          <a:endParaRPr lang="el-GR" b="1" dirty="0"/>
        </a:p>
      </dgm:t>
    </dgm:pt>
    <dgm:pt modelId="{CCFC54BE-C167-412E-A862-8035B6660E4B}" type="parTrans" cxnId="{9FA6084E-E901-4CEC-89AF-B3E32108E301}">
      <dgm:prSet/>
      <dgm:spPr/>
      <dgm:t>
        <a:bodyPr/>
        <a:lstStyle/>
        <a:p>
          <a:endParaRPr lang="el-GR"/>
        </a:p>
      </dgm:t>
    </dgm:pt>
    <dgm:pt modelId="{D2489F9B-9290-4E4E-8779-CDBF50262DD1}" type="sibTrans" cxnId="{9FA6084E-E901-4CEC-89AF-B3E32108E301}">
      <dgm:prSet/>
      <dgm:spPr/>
      <dgm:t>
        <a:bodyPr/>
        <a:lstStyle/>
        <a:p>
          <a:endParaRPr lang="el-GR"/>
        </a:p>
      </dgm:t>
    </dgm:pt>
    <dgm:pt modelId="{709D6649-1CAF-47EC-AB4A-2F9004038F5F}" type="pres">
      <dgm:prSet presAssocID="{9933CDE4-980F-40E7-88A9-EDB47F3ABDE4}" presName="linear" presStyleCnt="0">
        <dgm:presLayoutVars>
          <dgm:animLvl val="lvl"/>
          <dgm:resizeHandles val="exact"/>
        </dgm:presLayoutVars>
      </dgm:prSet>
      <dgm:spPr/>
      <dgm:t>
        <a:bodyPr/>
        <a:lstStyle/>
        <a:p>
          <a:endParaRPr lang="el-GR"/>
        </a:p>
      </dgm:t>
    </dgm:pt>
    <dgm:pt modelId="{A6A4AA7A-A98F-42FC-A8C8-ED5197EC09B5}" type="pres">
      <dgm:prSet presAssocID="{48455117-8DAA-46B0-9082-A61DD3AFF825}" presName="parentText" presStyleLbl="node1" presStyleIdx="0" presStyleCnt="1">
        <dgm:presLayoutVars>
          <dgm:chMax val="0"/>
          <dgm:bulletEnabled val="1"/>
        </dgm:presLayoutVars>
      </dgm:prSet>
      <dgm:spPr/>
      <dgm:t>
        <a:bodyPr/>
        <a:lstStyle/>
        <a:p>
          <a:endParaRPr lang="el-GR"/>
        </a:p>
      </dgm:t>
    </dgm:pt>
  </dgm:ptLst>
  <dgm:cxnLst>
    <dgm:cxn modelId="{161BF01E-7D17-4974-8335-9D2CB5BA9F9F}" type="presOf" srcId="{9933CDE4-980F-40E7-88A9-EDB47F3ABDE4}" destId="{709D6649-1CAF-47EC-AB4A-2F9004038F5F}" srcOrd="0" destOrd="0" presId="urn:microsoft.com/office/officeart/2005/8/layout/vList2"/>
    <dgm:cxn modelId="{8CD99670-4118-40DE-AE2A-144512759389}" type="presOf" srcId="{48455117-8DAA-46B0-9082-A61DD3AFF825}" destId="{A6A4AA7A-A98F-42FC-A8C8-ED5197EC09B5}" srcOrd="0" destOrd="0" presId="urn:microsoft.com/office/officeart/2005/8/layout/vList2"/>
    <dgm:cxn modelId="{9FA6084E-E901-4CEC-89AF-B3E32108E301}" srcId="{9933CDE4-980F-40E7-88A9-EDB47F3ABDE4}" destId="{48455117-8DAA-46B0-9082-A61DD3AFF825}" srcOrd="0" destOrd="0" parTransId="{CCFC54BE-C167-412E-A862-8035B6660E4B}" sibTransId="{D2489F9B-9290-4E4E-8779-CDBF50262DD1}"/>
    <dgm:cxn modelId="{0B325052-A6CD-4B6D-B9B2-91A409783817}" type="presParOf" srcId="{709D6649-1CAF-47EC-AB4A-2F9004038F5F}" destId="{A6A4AA7A-A98F-42FC-A8C8-ED5197EC09B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0FF4969-24F4-438F-AAF2-F3CC855D99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47190300-A60C-4EE6-AA43-2DCC2651E773}">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Contract formation under 11(1) of e-commerce Directive</a:t>
          </a:r>
          <a:endParaRPr lang="el-GR" dirty="0"/>
        </a:p>
      </dgm:t>
    </dgm:pt>
    <dgm:pt modelId="{1B2FB36E-E739-4360-BAE2-4BB8B2DE251D}" type="parTrans" cxnId="{ED487B1B-03DB-4633-861B-C584380DECB7}">
      <dgm:prSet/>
      <dgm:spPr/>
      <dgm:t>
        <a:bodyPr/>
        <a:lstStyle/>
        <a:p>
          <a:endParaRPr lang="el-GR"/>
        </a:p>
      </dgm:t>
    </dgm:pt>
    <dgm:pt modelId="{A330F633-47CF-4B1A-90EA-357550379423}" type="sibTrans" cxnId="{ED487B1B-03DB-4633-861B-C584380DECB7}">
      <dgm:prSet/>
      <dgm:spPr/>
      <dgm:t>
        <a:bodyPr/>
        <a:lstStyle/>
        <a:p>
          <a:endParaRPr lang="el-GR"/>
        </a:p>
      </dgm:t>
    </dgm:pt>
    <dgm:pt modelId="{07356FB4-1219-4B8E-A937-EFBA63E53EA5}" type="pres">
      <dgm:prSet presAssocID="{C0FF4969-24F4-438F-AAF2-F3CC855D9919}" presName="linear" presStyleCnt="0">
        <dgm:presLayoutVars>
          <dgm:animLvl val="lvl"/>
          <dgm:resizeHandles val="exact"/>
        </dgm:presLayoutVars>
      </dgm:prSet>
      <dgm:spPr/>
      <dgm:t>
        <a:bodyPr/>
        <a:lstStyle/>
        <a:p>
          <a:endParaRPr lang="el-GR"/>
        </a:p>
      </dgm:t>
    </dgm:pt>
    <dgm:pt modelId="{10D62753-29C2-416B-85D6-07D2B94B4D5E}" type="pres">
      <dgm:prSet presAssocID="{47190300-A60C-4EE6-AA43-2DCC2651E773}" presName="parentText" presStyleLbl="node1" presStyleIdx="0" presStyleCnt="1" custScaleY="124122" custLinFactNeighborX="-3485" custLinFactNeighborY="0">
        <dgm:presLayoutVars>
          <dgm:chMax val="0"/>
          <dgm:bulletEnabled val="1"/>
        </dgm:presLayoutVars>
      </dgm:prSet>
      <dgm:spPr/>
      <dgm:t>
        <a:bodyPr/>
        <a:lstStyle/>
        <a:p>
          <a:endParaRPr lang="el-GR"/>
        </a:p>
      </dgm:t>
    </dgm:pt>
  </dgm:ptLst>
  <dgm:cxnLst>
    <dgm:cxn modelId="{01D25B72-0049-4F92-93FB-6C8ED24BCABB}" type="presOf" srcId="{C0FF4969-24F4-438F-AAF2-F3CC855D9919}" destId="{07356FB4-1219-4B8E-A937-EFBA63E53EA5}" srcOrd="0" destOrd="0" presId="urn:microsoft.com/office/officeart/2005/8/layout/vList2"/>
    <dgm:cxn modelId="{06C1DD24-D533-4D05-A612-79170E8F32B3}" type="presOf" srcId="{47190300-A60C-4EE6-AA43-2DCC2651E773}" destId="{10D62753-29C2-416B-85D6-07D2B94B4D5E}" srcOrd="0" destOrd="0" presId="urn:microsoft.com/office/officeart/2005/8/layout/vList2"/>
    <dgm:cxn modelId="{ED487B1B-03DB-4633-861B-C584380DECB7}" srcId="{C0FF4969-24F4-438F-AAF2-F3CC855D9919}" destId="{47190300-A60C-4EE6-AA43-2DCC2651E773}" srcOrd="0" destOrd="0" parTransId="{1B2FB36E-E739-4360-BAE2-4BB8B2DE251D}" sibTransId="{A330F633-47CF-4B1A-90EA-357550379423}"/>
    <dgm:cxn modelId="{B252C6A1-1CCA-4D3A-BE2E-927905F97411}" type="presParOf" srcId="{07356FB4-1219-4B8E-A937-EFBA63E53EA5}" destId="{10D62753-29C2-416B-85D6-07D2B94B4D5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754F70-BDEF-44DE-8402-50F3D9802C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0AD42ADB-B6C6-4312-A237-33B31C821AE7}">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Acknowledgement of Receipt of Order</a:t>
          </a:r>
          <a:endParaRPr lang="el-GR" b="1" dirty="0"/>
        </a:p>
      </dgm:t>
    </dgm:pt>
    <dgm:pt modelId="{7FCDB96B-419A-4706-AD94-C087811117BA}" type="parTrans" cxnId="{A6880C47-9B86-4BD9-AA76-5943647B76C4}">
      <dgm:prSet/>
      <dgm:spPr/>
      <dgm:t>
        <a:bodyPr/>
        <a:lstStyle/>
        <a:p>
          <a:endParaRPr lang="el-GR"/>
        </a:p>
      </dgm:t>
    </dgm:pt>
    <dgm:pt modelId="{565ACDF4-F42A-409C-AE15-E905CDF1976F}" type="sibTrans" cxnId="{A6880C47-9B86-4BD9-AA76-5943647B76C4}">
      <dgm:prSet/>
      <dgm:spPr/>
      <dgm:t>
        <a:bodyPr/>
        <a:lstStyle/>
        <a:p>
          <a:endParaRPr lang="el-GR"/>
        </a:p>
      </dgm:t>
    </dgm:pt>
    <dgm:pt modelId="{7AC01286-D176-4826-9EA1-BD04DA4CABDB}" type="pres">
      <dgm:prSet presAssocID="{F7754F70-BDEF-44DE-8402-50F3D9802CFC}" presName="linear" presStyleCnt="0">
        <dgm:presLayoutVars>
          <dgm:animLvl val="lvl"/>
          <dgm:resizeHandles val="exact"/>
        </dgm:presLayoutVars>
      </dgm:prSet>
      <dgm:spPr/>
      <dgm:t>
        <a:bodyPr/>
        <a:lstStyle/>
        <a:p>
          <a:endParaRPr lang="el-GR"/>
        </a:p>
      </dgm:t>
    </dgm:pt>
    <dgm:pt modelId="{8CD6639C-1151-408E-944F-BF02CDAB31F1}" type="pres">
      <dgm:prSet presAssocID="{0AD42ADB-B6C6-4312-A237-33B31C821AE7}" presName="parentText" presStyleLbl="node1" presStyleIdx="0" presStyleCnt="1">
        <dgm:presLayoutVars>
          <dgm:chMax val="0"/>
          <dgm:bulletEnabled val="1"/>
        </dgm:presLayoutVars>
      </dgm:prSet>
      <dgm:spPr/>
      <dgm:t>
        <a:bodyPr/>
        <a:lstStyle/>
        <a:p>
          <a:endParaRPr lang="el-GR"/>
        </a:p>
      </dgm:t>
    </dgm:pt>
  </dgm:ptLst>
  <dgm:cxnLst>
    <dgm:cxn modelId="{DB681699-4C33-4F4E-A13E-A9272E891A5F}" type="presOf" srcId="{0AD42ADB-B6C6-4312-A237-33B31C821AE7}" destId="{8CD6639C-1151-408E-944F-BF02CDAB31F1}" srcOrd="0" destOrd="0" presId="urn:microsoft.com/office/officeart/2005/8/layout/vList2"/>
    <dgm:cxn modelId="{A6880C47-9B86-4BD9-AA76-5943647B76C4}" srcId="{F7754F70-BDEF-44DE-8402-50F3D9802CFC}" destId="{0AD42ADB-B6C6-4312-A237-33B31C821AE7}" srcOrd="0" destOrd="0" parTransId="{7FCDB96B-419A-4706-AD94-C087811117BA}" sibTransId="{565ACDF4-F42A-409C-AE15-E905CDF1976F}"/>
    <dgm:cxn modelId="{FA267196-AEB7-44EC-8C33-79B75DF530E1}" type="presOf" srcId="{F7754F70-BDEF-44DE-8402-50F3D9802CFC}" destId="{7AC01286-D176-4826-9EA1-BD04DA4CABDB}" srcOrd="0" destOrd="0" presId="urn:microsoft.com/office/officeart/2005/8/layout/vList2"/>
    <dgm:cxn modelId="{733C42FC-DCC1-4AC2-92DF-AB796BEE0B7D}" type="presParOf" srcId="{7AC01286-D176-4826-9EA1-BD04DA4CABDB}" destId="{8CD6639C-1151-408E-944F-BF02CDAB31F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007D9B9-F007-4452-A8D3-7AECF0B3E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0C721A91-266A-4E6A-A2B4-5B5187BA5E4B}">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Liability of Intermediary service providers</a:t>
          </a:r>
          <a:endParaRPr lang="el-GR" b="1" dirty="0"/>
        </a:p>
      </dgm:t>
    </dgm:pt>
    <dgm:pt modelId="{F6AC2156-E08F-47BD-80AF-414CF39E2932}" type="parTrans" cxnId="{5A398152-48C4-46C3-891A-9FEC48374CB2}">
      <dgm:prSet/>
      <dgm:spPr/>
      <dgm:t>
        <a:bodyPr/>
        <a:lstStyle/>
        <a:p>
          <a:endParaRPr lang="el-GR"/>
        </a:p>
      </dgm:t>
    </dgm:pt>
    <dgm:pt modelId="{D01B1810-D630-4617-86FA-D082EF01FE7D}" type="sibTrans" cxnId="{5A398152-48C4-46C3-891A-9FEC48374CB2}">
      <dgm:prSet/>
      <dgm:spPr/>
      <dgm:t>
        <a:bodyPr/>
        <a:lstStyle/>
        <a:p>
          <a:endParaRPr lang="el-GR"/>
        </a:p>
      </dgm:t>
    </dgm:pt>
    <dgm:pt modelId="{F0BDC068-89AA-4412-803F-49C028D1AA12}" type="pres">
      <dgm:prSet presAssocID="{7007D9B9-F007-4452-A8D3-7AECF0B3E161}" presName="linear" presStyleCnt="0">
        <dgm:presLayoutVars>
          <dgm:animLvl val="lvl"/>
          <dgm:resizeHandles val="exact"/>
        </dgm:presLayoutVars>
      </dgm:prSet>
      <dgm:spPr/>
      <dgm:t>
        <a:bodyPr/>
        <a:lstStyle/>
        <a:p>
          <a:endParaRPr lang="el-GR"/>
        </a:p>
      </dgm:t>
    </dgm:pt>
    <dgm:pt modelId="{FED0CD8A-D053-4B7F-B618-FE86462DC0C4}" type="pres">
      <dgm:prSet presAssocID="{0C721A91-266A-4E6A-A2B4-5B5187BA5E4B}" presName="parentText" presStyleLbl="node1" presStyleIdx="0" presStyleCnt="1">
        <dgm:presLayoutVars>
          <dgm:chMax val="0"/>
          <dgm:bulletEnabled val="1"/>
        </dgm:presLayoutVars>
      </dgm:prSet>
      <dgm:spPr/>
      <dgm:t>
        <a:bodyPr/>
        <a:lstStyle/>
        <a:p>
          <a:endParaRPr lang="el-GR"/>
        </a:p>
      </dgm:t>
    </dgm:pt>
  </dgm:ptLst>
  <dgm:cxnLst>
    <dgm:cxn modelId="{B04414C4-DF38-4371-B386-93CC0326C143}" type="presOf" srcId="{7007D9B9-F007-4452-A8D3-7AECF0B3E161}" destId="{F0BDC068-89AA-4412-803F-49C028D1AA12}" srcOrd="0" destOrd="0" presId="urn:microsoft.com/office/officeart/2005/8/layout/vList2"/>
    <dgm:cxn modelId="{5A398152-48C4-46C3-891A-9FEC48374CB2}" srcId="{7007D9B9-F007-4452-A8D3-7AECF0B3E161}" destId="{0C721A91-266A-4E6A-A2B4-5B5187BA5E4B}" srcOrd="0" destOrd="0" parTransId="{F6AC2156-E08F-47BD-80AF-414CF39E2932}" sibTransId="{D01B1810-D630-4617-86FA-D082EF01FE7D}"/>
    <dgm:cxn modelId="{E294451B-8073-4BC8-A04B-84329A0E581F}" type="presOf" srcId="{0C721A91-266A-4E6A-A2B4-5B5187BA5E4B}" destId="{FED0CD8A-D053-4B7F-B618-FE86462DC0C4}" srcOrd="0" destOrd="0" presId="urn:microsoft.com/office/officeart/2005/8/layout/vList2"/>
    <dgm:cxn modelId="{935F2DF9-354E-4A45-A8FF-7FD86E8B28EE}" type="presParOf" srcId="{F0BDC068-89AA-4412-803F-49C028D1AA12}" destId="{FED0CD8A-D053-4B7F-B618-FE86462DC0C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7E741C-529E-466D-8F12-E9D1CAFDDC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1884BE36-E9C8-4276-945D-89723F148E44}">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Prior information requirements </a:t>
          </a:r>
          <a:endParaRPr lang="el-GR" b="1" dirty="0"/>
        </a:p>
      </dgm:t>
    </dgm:pt>
    <dgm:pt modelId="{3ECFABB6-A331-4729-AA61-8BB68A83EC98}" type="parTrans" cxnId="{39F7738B-7D82-4823-9B53-0046D269A799}">
      <dgm:prSet/>
      <dgm:spPr/>
      <dgm:t>
        <a:bodyPr/>
        <a:lstStyle/>
        <a:p>
          <a:endParaRPr lang="el-GR"/>
        </a:p>
      </dgm:t>
    </dgm:pt>
    <dgm:pt modelId="{BD5A5DDD-580B-49F1-A30A-D70D38925FF0}" type="sibTrans" cxnId="{39F7738B-7D82-4823-9B53-0046D269A799}">
      <dgm:prSet/>
      <dgm:spPr/>
      <dgm:t>
        <a:bodyPr/>
        <a:lstStyle/>
        <a:p>
          <a:endParaRPr lang="el-GR"/>
        </a:p>
      </dgm:t>
    </dgm:pt>
    <dgm:pt modelId="{F8D3AA2D-F165-4967-B3C2-B876C58E3946}" type="pres">
      <dgm:prSet presAssocID="{5E7E741C-529E-466D-8F12-E9D1CAFDDCCA}" presName="linear" presStyleCnt="0">
        <dgm:presLayoutVars>
          <dgm:animLvl val="lvl"/>
          <dgm:resizeHandles val="exact"/>
        </dgm:presLayoutVars>
      </dgm:prSet>
      <dgm:spPr/>
      <dgm:t>
        <a:bodyPr/>
        <a:lstStyle/>
        <a:p>
          <a:endParaRPr lang="el-GR"/>
        </a:p>
      </dgm:t>
    </dgm:pt>
    <dgm:pt modelId="{999F71D4-95BC-425E-B2D6-4B3875E05C31}" type="pres">
      <dgm:prSet presAssocID="{1884BE36-E9C8-4276-945D-89723F148E44}" presName="parentText" presStyleLbl="node1" presStyleIdx="0" presStyleCnt="1">
        <dgm:presLayoutVars>
          <dgm:chMax val="0"/>
          <dgm:bulletEnabled val="1"/>
        </dgm:presLayoutVars>
      </dgm:prSet>
      <dgm:spPr/>
      <dgm:t>
        <a:bodyPr/>
        <a:lstStyle/>
        <a:p>
          <a:endParaRPr lang="el-GR"/>
        </a:p>
      </dgm:t>
    </dgm:pt>
  </dgm:ptLst>
  <dgm:cxnLst>
    <dgm:cxn modelId="{B3B9F1A1-D622-4617-9067-F5E0D453676F}" type="presOf" srcId="{5E7E741C-529E-466D-8F12-E9D1CAFDDCCA}" destId="{F8D3AA2D-F165-4967-B3C2-B876C58E3946}" srcOrd="0" destOrd="0" presId="urn:microsoft.com/office/officeart/2005/8/layout/vList2"/>
    <dgm:cxn modelId="{39F7738B-7D82-4823-9B53-0046D269A799}" srcId="{5E7E741C-529E-466D-8F12-E9D1CAFDDCCA}" destId="{1884BE36-E9C8-4276-945D-89723F148E44}" srcOrd="0" destOrd="0" parTransId="{3ECFABB6-A331-4729-AA61-8BB68A83EC98}" sibTransId="{BD5A5DDD-580B-49F1-A30A-D70D38925FF0}"/>
    <dgm:cxn modelId="{5D849CC9-704C-4B5B-B185-D3FED0EFAD25}" type="presOf" srcId="{1884BE36-E9C8-4276-945D-89723F148E44}" destId="{999F71D4-95BC-425E-B2D6-4B3875E05C31}" srcOrd="0" destOrd="0" presId="urn:microsoft.com/office/officeart/2005/8/layout/vList2"/>
    <dgm:cxn modelId="{59A12C8D-4304-47A6-B013-63A58BDD39DE}" type="presParOf" srcId="{F8D3AA2D-F165-4967-B3C2-B876C58E3946}" destId="{999F71D4-95BC-425E-B2D6-4B3875E05C3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5A146D-0D97-4E1F-80F7-B6A7A4C65F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DC164552-16F8-43CD-A19D-2BD59BE3307E}">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Obligations of the Service Provider</a:t>
          </a:r>
          <a:endParaRPr lang="el-GR" b="1" dirty="0"/>
        </a:p>
      </dgm:t>
    </dgm:pt>
    <dgm:pt modelId="{980C0280-2FBC-48FD-9B1A-E5E2893F9610}" type="parTrans" cxnId="{F221A97F-8619-4EF1-813F-852D0C555E3D}">
      <dgm:prSet/>
      <dgm:spPr/>
      <dgm:t>
        <a:bodyPr/>
        <a:lstStyle/>
        <a:p>
          <a:endParaRPr lang="el-GR"/>
        </a:p>
      </dgm:t>
    </dgm:pt>
    <dgm:pt modelId="{664A252A-0EE4-4259-B0AB-F8D49256D38F}" type="sibTrans" cxnId="{F221A97F-8619-4EF1-813F-852D0C555E3D}">
      <dgm:prSet/>
      <dgm:spPr/>
      <dgm:t>
        <a:bodyPr/>
        <a:lstStyle/>
        <a:p>
          <a:endParaRPr lang="el-GR"/>
        </a:p>
      </dgm:t>
    </dgm:pt>
    <dgm:pt modelId="{EE73DB44-7BD1-4993-97CD-32D6730E59CA}" type="pres">
      <dgm:prSet presAssocID="{095A146D-0D97-4E1F-80F7-B6A7A4C65F7D}" presName="linear" presStyleCnt="0">
        <dgm:presLayoutVars>
          <dgm:animLvl val="lvl"/>
          <dgm:resizeHandles val="exact"/>
        </dgm:presLayoutVars>
      </dgm:prSet>
      <dgm:spPr/>
      <dgm:t>
        <a:bodyPr/>
        <a:lstStyle/>
        <a:p>
          <a:endParaRPr lang="el-GR"/>
        </a:p>
      </dgm:t>
    </dgm:pt>
    <dgm:pt modelId="{72F4805F-D47F-4BEB-B081-A13F33E9CB7F}" type="pres">
      <dgm:prSet presAssocID="{DC164552-16F8-43CD-A19D-2BD59BE3307E}" presName="parentText" presStyleLbl="node1" presStyleIdx="0" presStyleCnt="1">
        <dgm:presLayoutVars>
          <dgm:chMax val="0"/>
          <dgm:bulletEnabled val="1"/>
        </dgm:presLayoutVars>
      </dgm:prSet>
      <dgm:spPr/>
      <dgm:t>
        <a:bodyPr/>
        <a:lstStyle/>
        <a:p>
          <a:endParaRPr lang="el-GR"/>
        </a:p>
      </dgm:t>
    </dgm:pt>
  </dgm:ptLst>
  <dgm:cxnLst>
    <dgm:cxn modelId="{8C9C1424-B084-4749-8DF9-C4D397CAD9AD}" type="presOf" srcId="{095A146D-0D97-4E1F-80F7-B6A7A4C65F7D}" destId="{EE73DB44-7BD1-4993-97CD-32D6730E59CA}" srcOrd="0" destOrd="0" presId="urn:microsoft.com/office/officeart/2005/8/layout/vList2"/>
    <dgm:cxn modelId="{1402CF75-AD8C-4ED7-BF37-20AE39AA9D92}" type="presOf" srcId="{DC164552-16F8-43CD-A19D-2BD59BE3307E}" destId="{72F4805F-D47F-4BEB-B081-A13F33E9CB7F}" srcOrd="0" destOrd="0" presId="urn:microsoft.com/office/officeart/2005/8/layout/vList2"/>
    <dgm:cxn modelId="{F221A97F-8619-4EF1-813F-852D0C555E3D}" srcId="{095A146D-0D97-4E1F-80F7-B6A7A4C65F7D}" destId="{DC164552-16F8-43CD-A19D-2BD59BE3307E}" srcOrd="0" destOrd="0" parTransId="{980C0280-2FBC-48FD-9B1A-E5E2893F9610}" sibTransId="{664A252A-0EE4-4259-B0AB-F8D49256D38F}"/>
    <dgm:cxn modelId="{56D78A68-04DE-44C9-A13B-9427C2D01D25}" type="presParOf" srcId="{EE73DB44-7BD1-4993-97CD-32D6730E59CA}" destId="{72F4805F-D47F-4BEB-B081-A13F33E9CB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96C98FA-0B37-47EF-9D82-308001CAEF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CE50D26F-16C5-4F01-B843-9928490CCBDC}">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Correction of Input Errors-Double Click Requirement</a:t>
          </a:r>
          <a:endParaRPr lang="el-GR" b="1" dirty="0"/>
        </a:p>
      </dgm:t>
    </dgm:pt>
    <dgm:pt modelId="{2D6674AA-6494-48E1-8E4A-79FBE1B74EFE}" type="parTrans" cxnId="{D4C9CEAC-7097-49D4-9FF7-5D17ECDEA535}">
      <dgm:prSet/>
      <dgm:spPr/>
      <dgm:t>
        <a:bodyPr/>
        <a:lstStyle/>
        <a:p>
          <a:endParaRPr lang="el-GR"/>
        </a:p>
      </dgm:t>
    </dgm:pt>
    <dgm:pt modelId="{422F1096-1F61-46F5-BB3B-18672F916A03}" type="sibTrans" cxnId="{D4C9CEAC-7097-49D4-9FF7-5D17ECDEA535}">
      <dgm:prSet/>
      <dgm:spPr/>
      <dgm:t>
        <a:bodyPr/>
        <a:lstStyle/>
        <a:p>
          <a:endParaRPr lang="el-GR"/>
        </a:p>
      </dgm:t>
    </dgm:pt>
    <dgm:pt modelId="{F9D14BC8-FB82-469D-916C-3AF3370B6E0E}" type="pres">
      <dgm:prSet presAssocID="{196C98FA-0B37-47EF-9D82-308001CAEFCE}" presName="linear" presStyleCnt="0">
        <dgm:presLayoutVars>
          <dgm:animLvl val="lvl"/>
          <dgm:resizeHandles val="exact"/>
        </dgm:presLayoutVars>
      </dgm:prSet>
      <dgm:spPr/>
      <dgm:t>
        <a:bodyPr/>
        <a:lstStyle/>
        <a:p>
          <a:endParaRPr lang="el-GR"/>
        </a:p>
      </dgm:t>
    </dgm:pt>
    <dgm:pt modelId="{BBA6DEA9-E47D-46BE-B0B0-3E432AAB1D7E}" type="pres">
      <dgm:prSet presAssocID="{CE50D26F-16C5-4F01-B843-9928490CCBDC}" presName="parentText" presStyleLbl="node1" presStyleIdx="0" presStyleCnt="1" custScaleY="117916">
        <dgm:presLayoutVars>
          <dgm:chMax val="0"/>
          <dgm:bulletEnabled val="1"/>
        </dgm:presLayoutVars>
      </dgm:prSet>
      <dgm:spPr/>
      <dgm:t>
        <a:bodyPr/>
        <a:lstStyle/>
        <a:p>
          <a:endParaRPr lang="el-GR"/>
        </a:p>
      </dgm:t>
    </dgm:pt>
  </dgm:ptLst>
  <dgm:cxnLst>
    <dgm:cxn modelId="{D4C9CEAC-7097-49D4-9FF7-5D17ECDEA535}" srcId="{196C98FA-0B37-47EF-9D82-308001CAEFCE}" destId="{CE50D26F-16C5-4F01-B843-9928490CCBDC}" srcOrd="0" destOrd="0" parTransId="{2D6674AA-6494-48E1-8E4A-79FBE1B74EFE}" sibTransId="{422F1096-1F61-46F5-BB3B-18672F916A03}"/>
    <dgm:cxn modelId="{803DEEA4-1FD0-44B2-81A8-D8114F8D8037}" type="presOf" srcId="{CE50D26F-16C5-4F01-B843-9928490CCBDC}" destId="{BBA6DEA9-E47D-46BE-B0B0-3E432AAB1D7E}" srcOrd="0" destOrd="0" presId="urn:microsoft.com/office/officeart/2005/8/layout/vList2"/>
    <dgm:cxn modelId="{04F7E246-BA7E-4EF2-9857-3BAF6B94983B}" type="presOf" srcId="{196C98FA-0B37-47EF-9D82-308001CAEFCE}" destId="{F9D14BC8-FB82-469D-916C-3AF3370B6E0E}" srcOrd="0" destOrd="0" presId="urn:microsoft.com/office/officeart/2005/8/layout/vList2"/>
    <dgm:cxn modelId="{A7499755-7773-4344-AE73-0558BCB159E7}" type="presParOf" srcId="{F9D14BC8-FB82-469D-916C-3AF3370B6E0E}" destId="{BBA6DEA9-E47D-46BE-B0B0-3E432AAB1D7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10446-AEF4-499E-BD44-84FBDD807F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13E7B8AB-1929-40E6-B67D-5B57A0C108D2}">
      <dgm:prSet custT="1">
        <dgm:style>
          <a:lnRef idx="1">
            <a:schemeClr val="accent1"/>
          </a:lnRef>
          <a:fillRef idx="3">
            <a:schemeClr val="accent1"/>
          </a:fillRef>
          <a:effectRef idx="2">
            <a:schemeClr val="accent1"/>
          </a:effectRef>
          <a:fontRef idx="minor">
            <a:schemeClr val="lt1"/>
          </a:fontRef>
        </dgm:style>
      </dgm:prSet>
      <dgm:spPr/>
      <dgm:t>
        <a:bodyPr/>
        <a:lstStyle/>
        <a:p>
          <a:pPr algn="ctr" rtl="0"/>
          <a:r>
            <a:rPr lang="fr-FR" sz="2400" b="1" dirty="0" smtClean="0"/>
            <a:t>The EU Directive on electronic commerce</a:t>
          </a:r>
          <a:endParaRPr lang="fr-FR" sz="2400" dirty="0"/>
        </a:p>
      </dgm:t>
    </dgm:pt>
    <dgm:pt modelId="{154513F9-206D-4227-A75B-E36DCD5F0FAC}" type="parTrans" cxnId="{2F34B0D0-F177-4DFB-AFA2-E08AEE1ADD14}">
      <dgm:prSet/>
      <dgm:spPr/>
      <dgm:t>
        <a:bodyPr/>
        <a:lstStyle/>
        <a:p>
          <a:endParaRPr lang="fr-FR"/>
        </a:p>
      </dgm:t>
    </dgm:pt>
    <dgm:pt modelId="{C2515085-D572-43C0-812A-B9E8E4677369}" type="sibTrans" cxnId="{2F34B0D0-F177-4DFB-AFA2-E08AEE1ADD14}">
      <dgm:prSet/>
      <dgm:spPr/>
      <dgm:t>
        <a:bodyPr/>
        <a:lstStyle/>
        <a:p>
          <a:endParaRPr lang="fr-FR"/>
        </a:p>
      </dgm:t>
    </dgm:pt>
    <dgm:pt modelId="{9FAA6649-1A47-4C3D-AE54-8E472FCA13E9}" type="pres">
      <dgm:prSet presAssocID="{8E410446-AEF4-499E-BD44-84FBDD807FEE}" presName="linear" presStyleCnt="0">
        <dgm:presLayoutVars>
          <dgm:animLvl val="lvl"/>
          <dgm:resizeHandles val="exact"/>
        </dgm:presLayoutVars>
      </dgm:prSet>
      <dgm:spPr/>
      <dgm:t>
        <a:bodyPr/>
        <a:lstStyle/>
        <a:p>
          <a:endParaRPr lang="fr-FR"/>
        </a:p>
      </dgm:t>
    </dgm:pt>
    <dgm:pt modelId="{A1039362-4B2E-4D67-BBA3-5EBCA67DDF0B}" type="pres">
      <dgm:prSet presAssocID="{13E7B8AB-1929-40E6-B67D-5B57A0C108D2}" presName="parentText" presStyleLbl="node1" presStyleIdx="0" presStyleCnt="1" custScaleY="256689">
        <dgm:presLayoutVars>
          <dgm:chMax val="0"/>
          <dgm:bulletEnabled val="1"/>
        </dgm:presLayoutVars>
      </dgm:prSet>
      <dgm:spPr/>
      <dgm:t>
        <a:bodyPr/>
        <a:lstStyle/>
        <a:p>
          <a:endParaRPr lang="fr-FR"/>
        </a:p>
      </dgm:t>
    </dgm:pt>
  </dgm:ptLst>
  <dgm:cxnLst>
    <dgm:cxn modelId="{289A575B-6B49-4093-9F45-F1D2135D65EC}" type="presOf" srcId="{13E7B8AB-1929-40E6-B67D-5B57A0C108D2}" destId="{A1039362-4B2E-4D67-BBA3-5EBCA67DDF0B}" srcOrd="0" destOrd="0" presId="urn:microsoft.com/office/officeart/2005/8/layout/vList2"/>
    <dgm:cxn modelId="{2F34B0D0-F177-4DFB-AFA2-E08AEE1ADD14}" srcId="{8E410446-AEF4-499E-BD44-84FBDD807FEE}" destId="{13E7B8AB-1929-40E6-B67D-5B57A0C108D2}" srcOrd="0" destOrd="0" parTransId="{154513F9-206D-4227-A75B-E36DCD5F0FAC}" sibTransId="{C2515085-D572-43C0-812A-B9E8E4677369}"/>
    <dgm:cxn modelId="{BF0B4316-AA73-4354-910F-F7E297FF0BE2}" type="presOf" srcId="{8E410446-AEF4-499E-BD44-84FBDD807FEE}" destId="{9FAA6649-1A47-4C3D-AE54-8E472FCA13E9}" srcOrd="0" destOrd="0" presId="urn:microsoft.com/office/officeart/2005/8/layout/vList2"/>
    <dgm:cxn modelId="{96988DEA-C7C2-4097-8CA8-FC60BA78263F}" type="presParOf" srcId="{9FAA6649-1A47-4C3D-AE54-8E472FCA13E9}" destId="{A1039362-4B2E-4D67-BBA3-5EBCA67DDF0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F1FE63-1E37-42D7-870A-5EE9F8B1F9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1344D7A2-2F8D-47F5-91E9-B7D2FBBA430B}">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No additional payments as default option</a:t>
          </a:r>
          <a:endParaRPr lang="el-GR" b="1" dirty="0"/>
        </a:p>
      </dgm:t>
    </dgm:pt>
    <dgm:pt modelId="{708BD788-DA01-4470-8E20-258991CFCFA3}" type="parTrans" cxnId="{057829FD-D095-45C0-B444-3AB772C9ED92}">
      <dgm:prSet/>
      <dgm:spPr/>
      <dgm:t>
        <a:bodyPr/>
        <a:lstStyle/>
        <a:p>
          <a:endParaRPr lang="el-GR"/>
        </a:p>
      </dgm:t>
    </dgm:pt>
    <dgm:pt modelId="{84862B37-09E0-4B40-9FD2-1D0FCF2D0ECC}" type="sibTrans" cxnId="{057829FD-D095-45C0-B444-3AB772C9ED92}">
      <dgm:prSet/>
      <dgm:spPr/>
      <dgm:t>
        <a:bodyPr/>
        <a:lstStyle/>
        <a:p>
          <a:endParaRPr lang="el-GR"/>
        </a:p>
      </dgm:t>
    </dgm:pt>
    <dgm:pt modelId="{FCF8A05D-62D7-4712-84AB-D69643D39D4A}" type="pres">
      <dgm:prSet presAssocID="{9AF1FE63-1E37-42D7-870A-5EE9F8B1F99B}" presName="linear" presStyleCnt="0">
        <dgm:presLayoutVars>
          <dgm:animLvl val="lvl"/>
          <dgm:resizeHandles val="exact"/>
        </dgm:presLayoutVars>
      </dgm:prSet>
      <dgm:spPr/>
      <dgm:t>
        <a:bodyPr/>
        <a:lstStyle/>
        <a:p>
          <a:endParaRPr lang="el-GR"/>
        </a:p>
      </dgm:t>
    </dgm:pt>
    <dgm:pt modelId="{077FB0C9-D5EF-4519-BB56-91A59928A15C}" type="pres">
      <dgm:prSet presAssocID="{1344D7A2-2F8D-47F5-91E9-B7D2FBBA430B}" presName="parentText" presStyleLbl="node1" presStyleIdx="0" presStyleCnt="1" custScaleY="118351">
        <dgm:presLayoutVars>
          <dgm:chMax val="0"/>
          <dgm:bulletEnabled val="1"/>
        </dgm:presLayoutVars>
      </dgm:prSet>
      <dgm:spPr/>
      <dgm:t>
        <a:bodyPr/>
        <a:lstStyle/>
        <a:p>
          <a:endParaRPr lang="el-GR"/>
        </a:p>
      </dgm:t>
    </dgm:pt>
  </dgm:ptLst>
  <dgm:cxnLst>
    <dgm:cxn modelId="{1DC370DB-0FAB-44C9-9645-62206D9AC658}" type="presOf" srcId="{1344D7A2-2F8D-47F5-91E9-B7D2FBBA430B}" destId="{077FB0C9-D5EF-4519-BB56-91A59928A15C}" srcOrd="0" destOrd="0" presId="urn:microsoft.com/office/officeart/2005/8/layout/vList2"/>
    <dgm:cxn modelId="{B5B5903C-97A8-4096-BA82-18CFA27611A4}" type="presOf" srcId="{9AF1FE63-1E37-42D7-870A-5EE9F8B1F99B}" destId="{FCF8A05D-62D7-4712-84AB-D69643D39D4A}" srcOrd="0" destOrd="0" presId="urn:microsoft.com/office/officeart/2005/8/layout/vList2"/>
    <dgm:cxn modelId="{057829FD-D095-45C0-B444-3AB772C9ED92}" srcId="{9AF1FE63-1E37-42D7-870A-5EE9F8B1F99B}" destId="{1344D7A2-2F8D-47F5-91E9-B7D2FBBA430B}" srcOrd="0" destOrd="0" parTransId="{708BD788-DA01-4470-8E20-258991CFCFA3}" sibTransId="{84862B37-09E0-4B40-9FD2-1D0FCF2D0ECC}"/>
    <dgm:cxn modelId="{6407628A-E609-427D-B169-47130861CBF6}" type="presParOf" srcId="{FCF8A05D-62D7-4712-84AB-D69643D39D4A}" destId="{077FB0C9-D5EF-4519-BB56-91A59928A15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5E65403-CD3A-4157-B881-8103FBD59A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22A78095-A65C-47AA-AEFB-E1A87FDC84D4}">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Distance contracts</a:t>
          </a:r>
          <a:endParaRPr lang="el-GR" b="1" dirty="0"/>
        </a:p>
      </dgm:t>
    </dgm:pt>
    <dgm:pt modelId="{F70A6548-8925-4CBD-A3A7-587A1905ACA0}" type="parTrans" cxnId="{1F8AD936-A281-4EA9-B644-BE3281A2B8F8}">
      <dgm:prSet/>
      <dgm:spPr/>
      <dgm:t>
        <a:bodyPr/>
        <a:lstStyle/>
        <a:p>
          <a:endParaRPr lang="el-GR"/>
        </a:p>
      </dgm:t>
    </dgm:pt>
    <dgm:pt modelId="{A88AB912-9EA2-492D-A86F-4B55130A5A79}" type="sibTrans" cxnId="{1F8AD936-A281-4EA9-B644-BE3281A2B8F8}">
      <dgm:prSet/>
      <dgm:spPr/>
      <dgm:t>
        <a:bodyPr/>
        <a:lstStyle/>
        <a:p>
          <a:endParaRPr lang="el-GR"/>
        </a:p>
      </dgm:t>
    </dgm:pt>
    <dgm:pt modelId="{B9B72660-2ED5-471F-A782-EA1D7811D99B}" type="pres">
      <dgm:prSet presAssocID="{85E65403-CD3A-4157-B881-8103FBD59A55}" presName="linear" presStyleCnt="0">
        <dgm:presLayoutVars>
          <dgm:animLvl val="lvl"/>
          <dgm:resizeHandles val="exact"/>
        </dgm:presLayoutVars>
      </dgm:prSet>
      <dgm:spPr/>
      <dgm:t>
        <a:bodyPr/>
        <a:lstStyle/>
        <a:p>
          <a:endParaRPr lang="el-GR"/>
        </a:p>
      </dgm:t>
    </dgm:pt>
    <dgm:pt modelId="{DFCDB33F-9702-49CB-ABED-3B4B53552484}" type="pres">
      <dgm:prSet presAssocID="{22A78095-A65C-47AA-AEFB-E1A87FDC84D4}" presName="parentText" presStyleLbl="node1" presStyleIdx="0" presStyleCnt="1">
        <dgm:presLayoutVars>
          <dgm:chMax val="0"/>
          <dgm:bulletEnabled val="1"/>
        </dgm:presLayoutVars>
      </dgm:prSet>
      <dgm:spPr/>
      <dgm:t>
        <a:bodyPr/>
        <a:lstStyle/>
        <a:p>
          <a:endParaRPr lang="el-GR"/>
        </a:p>
      </dgm:t>
    </dgm:pt>
  </dgm:ptLst>
  <dgm:cxnLst>
    <dgm:cxn modelId="{CDDD31EC-4707-4190-9D42-F170E0357B83}" type="presOf" srcId="{22A78095-A65C-47AA-AEFB-E1A87FDC84D4}" destId="{DFCDB33F-9702-49CB-ABED-3B4B53552484}" srcOrd="0" destOrd="0" presId="urn:microsoft.com/office/officeart/2005/8/layout/vList2"/>
    <dgm:cxn modelId="{1F8AD936-A281-4EA9-B644-BE3281A2B8F8}" srcId="{85E65403-CD3A-4157-B881-8103FBD59A55}" destId="{22A78095-A65C-47AA-AEFB-E1A87FDC84D4}" srcOrd="0" destOrd="0" parTransId="{F70A6548-8925-4CBD-A3A7-587A1905ACA0}" sibTransId="{A88AB912-9EA2-492D-A86F-4B55130A5A79}"/>
    <dgm:cxn modelId="{E1D73203-4E5E-48E1-97FD-4A99641F8507}" type="presOf" srcId="{85E65403-CD3A-4157-B881-8103FBD59A55}" destId="{B9B72660-2ED5-471F-A782-EA1D7811D99B}" srcOrd="0" destOrd="0" presId="urn:microsoft.com/office/officeart/2005/8/layout/vList2"/>
    <dgm:cxn modelId="{18F70B48-D842-47C4-B070-55A7C9A258F1}" type="presParOf" srcId="{B9B72660-2ED5-471F-A782-EA1D7811D99B}" destId="{DFCDB33F-9702-49CB-ABED-3B4B5355248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5886E67-95D5-4F43-BA9A-FE2E87A384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B24B651C-DF70-4102-9515-36E6FAB20B7E}">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Information prior to an order being placed (1)</a:t>
          </a:r>
          <a:endParaRPr lang="el-GR" b="1" dirty="0"/>
        </a:p>
      </dgm:t>
    </dgm:pt>
    <dgm:pt modelId="{F18E0005-64F9-4421-9B22-5CB9A79325D1}" type="parTrans" cxnId="{AB949AB1-3219-4888-AB98-8F5A01301F3F}">
      <dgm:prSet/>
      <dgm:spPr/>
      <dgm:t>
        <a:bodyPr/>
        <a:lstStyle/>
        <a:p>
          <a:endParaRPr lang="el-GR"/>
        </a:p>
      </dgm:t>
    </dgm:pt>
    <dgm:pt modelId="{B1FC5EE5-2F76-411E-8539-79FCAFA4B1AB}" type="sibTrans" cxnId="{AB949AB1-3219-4888-AB98-8F5A01301F3F}">
      <dgm:prSet/>
      <dgm:spPr/>
      <dgm:t>
        <a:bodyPr/>
        <a:lstStyle/>
        <a:p>
          <a:endParaRPr lang="el-GR"/>
        </a:p>
      </dgm:t>
    </dgm:pt>
    <dgm:pt modelId="{8D6ED27D-C3F4-4D06-A7D6-98A9FFE80649}" type="pres">
      <dgm:prSet presAssocID="{95886E67-95D5-4F43-BA9A-FE2E87A3841A}" presName="linear" presStyleCnt="0">
        <dgm:presLayoutVars>
          <dgm:animLvl val="lvl"/>
          <dgm:resizeHandles val="exact"/>
        </dgm:presLayoutVars>
      </dgm:prSet>
      <dgm:spPr/>
      <dgm:t>
        <a:bodyPr/>
        <a:lstStyle/>
        <a:p>
          <a:endParaRPr lang="el-GR"/>
        </a:p>
      </dgm:t>
    </dgm:pt>
    <dgm:pt modelId="{4FDC6A10-5791-496F-9134-F223CF2038E9}" type="pres">
      <dgm:prSet presAssocID="{B24B651C-DF70-4102-9515-36E6FAB20B7E}" presName="parentText" presStyleLbl="node1" presStyleIdx="0" presStyleCnt="1">
        <dgm:presLayoutVars>
          <dgm:chMax val="0"/>
          <dgm:bulletEnabled val="1"/>
        </dgm:presLayoutVars>
      </dgm:prSet>
      <dgm:spPr/>
      <dgm:t>
        <a:bodyPr/>
        <a:lstStyle/>
        <a:p>
          <a:endParaRPr lang="el-GR"/>
        </a:p>
      </dgm:t>
    </dgm:pt>
  </dgm:ptLst>
  <dgm:cxnLst>
    <dgm:cxn modelId="{AB949AB1-3219-4888-AB98-8F5A01301F3F}" srcId="{95886E67-95D5-4F43-BA9A-FE2E87A3841A}" destId="{B24B651C-DF70-4102-9515-36E6FAB20B7E}" srcOrd="0" destOrd="0" parTransId="{F18E0005-64F9-4421-9B22-5CB9A79325D1}" sibTransId="{B1FC5EE5-2F76-411E-8539-79FCAFA4B1AB}"/>
    <dgm:cxn modelId="{06024239-AC01-4182-9428-19B292407E50}" type="presOf" srcId="{95886E67-95D5-4F43-BA9A-FE2E87A3841A}" destId="{8D6ED27D-C3F4-4D06-A7D6-98A9FFE80649}" srcOrd="0" destOrd="0" presId="urn:microsoft.com/office/officeart/2005/8/layout/vList2"/>
    <dgm:cxn modelId="{7A234068-8926-4AEA-932D-A0161EAE1E7E}" type="presOf" srcId="{B24B651C-DF70-4102-9515-36E6FAB20B7E}" destId="{4FDC6A10-5791-496F-9134-F223CF2038E9}" srcOrd="0" destOrd="0" presId="urn:microsoft.com/office/officeart/2005/8/layout/vList2"/>
    <dgm:cxn modelId="{F1D5D529-6457-4FBC-819E-CCA1CE38477F}" type="presParOf" srcId="{8D6ED27D-C3F4-4D06-A7D6-98A9FFE80649}" destId="{4FDC6A10-5791-496F-9134-F223CF2038E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19BEB66-D9E0-4D6E-8636-09836F40BC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E43E0608-C424-4276-91A6-0B0CF8243634}">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Information prior to an order being placed (2)</a:t>
          </a:r>
          <a:endParaRPr lang="el-GR" b="1" dirty="0"/>
        </a:p>
      </dgm:t>
    </dgm:pt>
    <dgm:pt modelId="{04B11590-8921-4A75-A83C-791FA64BFF33}" type="parTrans" cxnId="{2A85E23F-30A7-43F7-A733-471FDC0B60C3}">
      <dgm:prSet/>
      <dgm:spPr/>
      <dgm:t>
        <a:bodyPr/>
        <a:lstStyle/>
        <a:p>
          <a:endParaRPr lang="el-GR"/>
        </a:p>
      </dgm:t>
    </dgm:pt>
    <dgm:pt modelId="{53E9E55D-6D49-41E2-8E53-3744250F4F5E}" type="sibTrans" cxnId="{2A85E23F-30A7-43F7-A733-471FDC0B60C3}">
      <dgm:prSet/>
      <dgm:spPr/>
      <dgm:t>
        <a:bodyPr/>
        <a:lstStyle/>
        <a:p>
          <a:endParaRPr lang="el-GR"/>
        </a:p>
      </dgm:t>
    </dgm:pt>
    <dgm:pt modelId="{E4A68657-63C6-4970-BA76-ECB8213ED9C3}" type="pres">
      <dgm:prSet presAssocID="{719BEB66-D9E0-4D6E-8636-09836F40BCD1}" presName="linear" presStyleCnt="0">
        <dgm:presLayoutVars>
          <dgm:animLvl val="lvl"/>
          <dgm:resizeHandles val="exact"/>
        </dgm:presLayoutVars>
      </dgm:prSet>
      <dgm:spPr/>
      <dgm:t>
        <a:bodyPr/>
        <a:lstStyle/>
        <a:p>
          <a:endParaRPr lang="el-GR"/>
        </a:p>
      </dgm:t>
    </dgm:pt>
    <dgm:pt modelId="{BF64C46E-A331-40B7-A2F0-A34576B8F2AD}" type="pres">
      <dgm:prSet presAssocID="{E43E0608-C424-4276-91A6-0B0CF8243634}" presName="parentText" presStyleLbl="node1" presStyleIdx="0" presStyleCnt="1" custLinFactNeighborX="56" custLinFactNeighborY="-17245">
        <dgm:presLayoutVars>
          <dgm:chMax val="0"/>
          <dgm:bulletEnabled val="1"/>
        </dgm:presLayoutVars>
      </dgm:prSet>
      <dgm:spPr/>
      <dgm:t>
        <a:bodyPr/>
        <a:lstStyle/>
        <a:p>
          <a:endParaRPr lang="el-GR"/>
        </a:p>
      </dgm:t>
    </dgm:pt>
  </dgm:ptLst>
  <dgm:cxnLst>
    <dgm:cxn modelId="{2A85E23F-30A7-43F7-A733-471FDC0B60C3}" srcId="{719BEB66-D9E0-4D6E-8636-09836F40BCD1}" destId="{E43E0608-C424-4276-91A6-0B0CF8243634}" srcOrd="0" destOrd="0" parTransId="{04B11590-8921-4A75-A83C-791FA64BFF33}" sibTransId="{53E9E55D-6D49-41E2-8E53-3744250F4F5E}"/>
    <dgm:cxn modelId="{36B46DA8-6284-4141-82C0-5BD20A86206F}" type="presOf" srcId="{719BEB66-D9E0-4D6E-8636-09836F40BCD1}" destId="{E4A68657-63C6-4970-BA76-ECB8213ED9C3}" srcOrd="0" destOrd="0" presId="urn:microsoft.com/office/officeart/2005/8/layout/vList2"/>
    <dgm:cxn modelId="{03D7ECDF-9E2E-4B18-ADEA-73BA8BB57F0E}" type="presOf" srcId="{E43E0608-C424-4276-91A6-0B0CF8243634}" destId="{BF64C46E-A331-40B7-A2F0-A34576B8F2AD}" srcOrd="0" destOrd="0" presId="urn:microsoft.com/office/officeart/2005/8/layout/vList2"/>
    <dgm:cxn modelId="{00E42BA4-55E0-41B4-AADC-CE22F2A56873}" type="presParOf" srcId="{E4A68657-63C6-4970-BA76-ECB8213ED9C3}" destId="{BF64C46E-A331-40B7-A2F0-A34576B8F2A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0A9FD07-C241-4B60-B016-708D6068EE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763C350E-B351-498F-8E4D-6F96D0B6D402}">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Additional requirements for distance contracts </a:t>
          </a:r>
          <a:endParaRPr lang="el-GR" b="1" dirty="0"/>
        </a:p>
      </dgm:t>
    </dgm:pt>
    <dgm:pt modelId="{A587FB2B-C5BC-4BC1-90D4-72C77C8A5715}" type="parTrans" cxnId="{7F083304-790D-44F6-953A-6C7DA51EBC5C}">
      <dgm:prSet/>
      <dgm:spPr/>
      <dgm:t>
        <a:bodyPr/>
        <a:lstStyle/>
        <a:p>
          <a:endParaRPr lang="el-GR"/>
        </a:p>
      </dgm:t>
    </dgm:pt>
    <dgm:pt modelId="{9FC180F3-8F22-4399-AD27-9BC18E6D4CE5}" type="sibTrans" cxnId="{7F083304-790D-44F6-953A-6C7DA51EBC5C}">
      <dgm:prSet/>
      <dgm:spPr/>
      <dgm:t>
        <a:bodyPr/>
        <a:lstStyle/>
        <a:p>
          <a:endParaRPr lang="el-GR"/>
        </a:p>
      </dgm:t>
    </dgm:pt>
    <dgm:pt modelId="{D43B24D6-156C-4755-98AB-B039EBE19C79}" type="pres">
      <dgm:prSet presAssocID="{B0A9FD07-C241-4B60-B016-708D6068EE9C}" presName="linear" presStyleCnt="0">
        <dgm:presLayoutVars>
          <dgm:animLvl val="lvl"/>
          <dgm:resizeHandles val="exact"/>
        </dgm:presLayoutVars>
      </dgm:prSet>
      <dgm:spPr/>
      <dgm:t>
        <a:bodyPr/>
        <a:lstStyle/>
        <a:p>
          <a:endParaRPr lang="el-GR"/>
        </a:p>
      </dgm:t>
    </dgm:pt>
    <dgm:pt modelId="{2BB4DE5D-1FB9-49F9-93E4-DC77AC54AC3D}" type="pres">
      <dgm:prSet presAssocID="{763C350E-B351-498F-8E4D-6F96D0B6D402}" presName="parentText" presStyleLbl="node1" presStyleIdx="0" presStyleCnt="1">
        <dgm:presLayoutVars>
          <dgm:chMax val="0"/>
          <dgm:bulletEnabled val="1"/>
        </dgm:presLayoutVars>
      </dgm:prSet>
      <dgm:spPr/>
      <dgm:t>
        <a:bodyPr/>
        <a:lstStyle/>
        <a:p>
          <a:endParaRPr lang="el-GR"/>
        </a:p>
      </dgm:t>
    </dgm:pt>
  </dgm:ptLst>
  <dgm:cxnLst>
    <dgm:cxn modelId="{7F083304-790D-44F6-953A-6C7DA51EBC5C}" srcId="{B0A9FD07-C241-4B60-B016-708D6068EE9C}" destId="{763C350E-B351-498F-8E4D-6F96D0B6D402}" srcOrd="0" destOrd="0" parTransId="{A587FB2B-C5BC-4BC1-90D4-72C77C8A5715}" sibTransId="{9FC180F3-8F22-4399-AD27-9BC18E6D4CE5}"/>
    <dgm:cxn modelId="{51047E42-1E51-4BE9-B8F7-99FB012A3879}" type="presOf" srcId="{763C350E-B351-498F-8E4D-6F96D0B6D402}" destId="{2BB4DE5D-1FB9-49F9-93E4-DC77AC54AC3D}" srcOrd="0" destOrd="0" presId="urn:microsoft.com/office/officeart/2005/8/layout/vList2"/>
    <dgm:cxn modelId="{D16EBDA4-38F5-4BEC-8D16-AC445A813825}" type="presOf" srcId="{B0A9FD07-C241-4B60-B016-708D6068EE9C}" destId="{D43B24D6-156C-4755-98AB-B039EBE19C79}" srcOrd="0" destOrd="0" presId="urn:microsoft.com/office/officeart/2005/8/layout/vList2"/>
    <dgm:cxn modelId="{A0994290-67BE-40A1-9580-A165A1D5DF92}" type="presParOf" srcId="{D43B24D6-156C-4755-98AB-B039EBE19C79}" destId="{2BB4DE5D-1FB9-49F9-93E4-DC77AC54AC3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74C110-A335-4B48-A594-DF495DBDA3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C24D260F-2A6E-42BD-B9CA-2B9FEC238872}">
      <dgm:prSet>
        <dgm:style>
          <a:lnRef idx="1">
            <a:schemeClr val="accent1"/>
          </a:lnRef>
          <a:fillRef idx="3">
            <a:schemeClr val="accent1"/>
          </a:fillRef>
          <a:effectRef idx="2">
            <a:schemeClr val="accent1"/>
          </a:effectRef>
          <a:fontRef idx="minor">
            <a:schemeClr val="lt1"/>
          </a:fontRef>
        </dgm:style>
      </dgm:prSet>
      <dgm:spPr/>
      <dgm:t>
        <a:bodyPr/>
        <a:lstStyle/>
        <a:p>
          <a:pPr rtl="0"/>
          <a:r>
            <a:rPr lang="en-US" b="1" dirty="0" smtClean="0"/>
            <a:t>Information on a durable medium</a:t>
          </a:r>
          <a:endParaRPr lang="el-GR" b="1" dirty="0"/>
        </a:p>
      </dgm:t>
    </dgm:pt>
    <dgm:pt modelId="{BDE546A3-89EC-4DD9-9D11-CD2E6EA8366D}" type="parTrans" cxnId="{6FAC1F6E-21E4-44F8-A9A4-A9BE33684982}">
      <dgm:prSet/>
      <dgm:spPr/>
      <dgm:t>
        <a:bodyPr/>
        <a:lstStyle/>
        <a:p>
          <a:endParaRPr lang="el-GR"/>
        </a:p>
      </dgm:t>
    </dgm:pt>
    <dgm:pt modelId="{655A514A-F2F6-45BC-8B91-03FA22C37FD1}" type="sibTrans" cxnId="{6FAC1F6E-21E4-44F8-A9A4-A9BE33684982}">
      <dgm:prSet/>
      <dgm:spPr/>
      <dgm:t>
        <a:bodyPr/>
        <a:lstStyle/>
        <a:p>
          <a:endParaRPr lang="el-GR"/>
        </a:p>
      </dgm:t>
    </dgm:pt>
    <dgm:pt modelId="{9360E48D-7223-4238-B54A-E1DA01EF098C}" type="pres">
      <dgm:prSet presAssocID="{A874C110-A335-4B48-A594-DF495DBDA3BC}" presName="linear" presStyleCnt="0">
        <dgm:presLayoutVars>
          <dgm:animLvl val="lvl"/>
          <dgm:resizeHandles val="exact"/>
        </dgm:presLayoutVars>
      </dgm:prSet>
      <dgm:spPr/>
      <dgm:t>
        <a:bodyPr/>
        <a:lstStyle/>
        <a:p>
          <a:endParaRPr lang="el-GR"/>
        </a:p>
      </dgm:t>
    </dgm:pt>
    <dgm:pt modelId="{99C2EA4F-5427-41CE-B5C1-AC4310E9E7F9}" type="pres">
      <dgm:prSet presAssocID="{C24D260F-2A6E-42BD-B9CA-2B9FEC238872}" presName="parentText" presStyleLbl="node1" presStyleIdx="0" presStyleCnt="1">
        <dgm:presLayoutVars>
          <dgm:chMax val="0"/>
          <dgm:bulletEnabled val="1"/>
        </dgm:presLayoutVars>
      </dgm:prSet>
      <dgm:spPr/>
      <dgm:t>
        <a:bodyPr/>
        <a:lstStyle/>
        <a:p>
          <a:endParaRPr lang="el-GR"/>
        </a:p>
      </dgm:t>
    </dgm:pt>
  </dgm:ptLst>
  <dgm:cxnLst>
    <dgm:cxn modelId="{71859624-2879-469F-8E67-BA9614D7671B}" type="presOf" srcId="{A874C110-A335-4B48-A594-DF495DBDA3BC}" destId="{9360E48D-7223-4238-B54A-E1DA01EF098C}" srcOrd="0" destOrd="0" presId="urn:microsoft.com/office/officeart/2005/8/layout/vList2"/>
    <dgm:cxn modelId="{6FAC1F6E-21E4-44F8-A9A4-A9BE33684982}" srcId="{A874C110-A335-4B48-A594-DF495DBDA3BC}" destId="{C24D260F-2A6E-42BD-B9CA-2B9FEC238872}" srcOrd="0" destOrd="0" parTransId="{BDE546A3-89EC-4DD9-9D11-CD2E6EA8366D}" sibTransId="{655A514A-F2F6-45BC-8B91-03FA22C37FD1}"/>
    <dgm:cxn modelId="{16D0422E-F5CD-41B9-A83D-A0BE5C70328E}" type="presOf" srcId="{C24D260F-2A6E-42BD-B9CA-2B9FEC238872}" destId="{99C2EA4F-5427-41CE-B5C1-AC4310E9E7F9}" srcOrd="0" destOrd="0" presId="urn:microsoft.com/office/officeart/2005/8/layout/vList2"/>
    <dgm:cxn modelId="{12AFF354-0785-4308-8227-B0380711B817}" type="presParOf" srcId="{9360E48D-7223-4238-B54A-E1DA01EF098C}" destId="{99C2EA4F-5427-41CE-B5C1-AC4310E9E7F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F4ACF58-365C-4BCF-B80B-BFC24333DB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6ADEBDBE-20B3-4B38-B3E4-E257480E3D07}">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Terms bind the parties</a:t>
          </a:r>
          <a:endParaRPr lang="el-GR" b="1" dirty="0"/>
        </a:p>
      </dgm:t>
    </dgm:pt>
    <dgm:pt modelId="{D6DDFB81-4A4D-4A12-9655-4E75D4959575}" type="parTrans" cxnId="{5299F85B-491E-47BC-82EC-ABB330D93BC8}">
      <dgm:prSet/>
      <dgm:spPr/>
      <dgm:t>
        <a:bodyPr/>
        <a:lstStyle/>
        <a:p>
          <a:endParaRPr lang="el-GR"/>
        </a:p>
      </dgm:t>
    </dgm:pt>
    <dgm:pt modelId="{5C82AAB3-0F04-4CF2-A895-0630FF826FC7}" type="sibTrans" cxnId="{5299F85B-491E-47BC-82EC-ABB330D93BC8}">
      <dgm:prSet/>
      <dgm:spPr/>
      <dgm:t>
        <a:bodyPr/>
        <a:lstStyle/>
        <a:p>
          <a:endParaRPr lang="el-GR"/>
        </a:p>
      </dgm:t>
    </dgm:pt>
    <dgm:pt modelId="{D36C5AEB-D4A9-4DF9-A76B-1871FC84794D}" type="pres">
      <dgm:prSet presAssocID="{7F4ACF58-365C-4BCF-B80B-BFC24333DBC6}" presName="linear" presStyleCnt="0">
        <dgm:presLayoutVars>
          <dgm:animLvl val="lvl"/>
          <dgm:resizeHandles val="exact"/>
        </dgm:presLayoutVars>
      </dgm:prSet>
      <dgm:spPr/>
      <dgm:t>
        <a:bodyPr/>
        <a:lstStyle/>
        <a:p>
          <a:endParaRPr lang="el-GR"/>
        </a:p>
      </dgm:t>
    </dgm:pt>
    <dgm:pt modelId="{76247692-EE93-4FF4-9729-5972413C9A75}" type="pres">
      <dgm:prSet presAssocID="{6ADEBDBE-20B3-4B38-B3E4-E257480E3D07}" presName="parentText" presStyleLbl="node1" presStyleIdx="0" presStyleCnt="1">
        <dgm:presLayoutVars>
          <dgm:chMax val="0"/>
          <dgm:bulletEnabled val="1"/>
        </dgm:presLayoutVars>
      </dgm:prSet>
      <dgm:spPr/>
      <dgm:t>
        <a:bodyPr/>
        <a:lstStyle/>
        <a:p>
          <a:endParaRPr lang="el-GR"/>
        </a:p>
      </dgm:t>
    </dgm:pt>
  </dgm:ptLst>
  <dgm:cxnLst>
    <dgm:cxn modelId="{5299F85B-491E-47BC-82EC-ABB330D93BC8}" srcId="{7F4ACF58-365C-4BCF-B80B-BFC24333DBC6}" destId="{6ADEBDBE-20B3-4B38-B3E4-E257480E3D07}" srcOrd="0" destOrd="0" parTransId="{D6DDFB81-4A4D-4A12-9655-4E75D4959575}" sibTransId="{5C82AAB3-0F04-4CF2-A895-0630FF826FC7}"/>
    <dgm:cxn modelId="{E22186EF-F6B8-4C44-A6EE-870F9D59D56A}" type="presOf" srcId="{7F4ACF58-365C-4BCF-B80B-BFC24333DBC6}" destId="{D36C5AEB-D4A9-4DF9-A76B-1871FC84794D}" srcOrd="0" destOrd="0" presId="urn:microsoft.com/office/officeart/2005/8/layout/vList2"/>
    <dgm:cxn modelId="{1ED4066D-3C4C-4BA9-A978-BADB10E47381}" type="presOf" srcId="{6ADEBDBE-20B3-4B38-B3E4-E257480E3D07}" destId="{76247692-EE93-4FF4-9729-5972413C9A75}" srcOrd="0" destOrd="0" presId="urn:microsoft.com/office/officeart/2005/8/layout/vList2"/>
    <dgm:cxn modelId="{B64CDDD5-2CF6-470A-99D4-F10F4ACE6305}" type="presParOf" srcId="{D36C5AEB-D4A9-4DF9-A76B-1871FC84794D}" destId="{76247692-EE93-4FF4-9729-5972413C9A7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9623C-2916-4920-B540-422F7A07B8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F5562736-82DE-414C-A615-E9C33FE41219}">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Contracts not covered</a:t>
          </a:r>
          <a:endParaRPr lang="el-GR" b="1" dirty="0"/>
        </a:p>
      </dgm:t>
    </dgm:pt>
    <dgm:pt modelId="{E7ADC777-4CF6-4037-8FD5-1FCBF3E4CE1A}" type="parTrans" cxnId="{EFEEEF2D-182C-42ED-9486-DFAED0E464A2}">
      <dgm:prSet/>
      <dgm:spPr/>
      <dgm:t>
        <a:bodyPr/>
        <a:lstStyle/>
        <a:p>
          <a:endParaRPr lang="el-GR"/>
        </a:p>
      </dgm:t>
    </dgm:pt>
    <dgm:pt modelId="{86F472B5-3746-4417-BBC2-EAB61CBCB615}" type="sibTrans" cxnId="{EFEEEF2D-182C-42ED-9486-DFAED0E464A2}">
      <dgm:prSet/>
      <dgm:spPr/>
      <dgm:t>
        <a:bodyPr/>
        <a:lstStyle/>
        <a:p>
          <a:endParaRPr lang="el-GR"/>
        </a:p>
      </dgm:t>
    </dgm:pt>
    <dgm:pt modelId="{748DC3A7-8039-4E63-A5D4-32F05AD18F84}" type="pres">
      <dgm:prSet presAssocID="{6B99623C-2916-4920-B540-422F7A07B8F0}" presName="linear" presStyleCnt="0">
        <dgm:presLayoutVars>
          <dgm:animLvl val="lvl"/>
          <dgm:resizeHandles val="exact"/>
        </dgm:presLayoutVars>
      </dgm:prSet>
      <dgm:spPr/>
      <dgm:t>
        <a:bodyPr/>
        <a:lstStyle/>
        <a:p>
          <a:endParaRPr lang="el-GR"/>
        </a:p>
      </dgm:t>
    </dgm:pt>
    <dgm:pt modelId="{B9C4A423-C995-4EF6-A970-2FB331CAA975}" type="pres">
      <dgm:prSet presAssocID="{F5562736-82DE-414C-A615-E9C33FE41219}" presName="parentText" presStyleLbl="node1" presStyleIdx="0" presStyleCnt="1">
        <dgm:presLayoutVars>
          <dgm:chMax val="0"/>
          <dgm:bulletEnabled val="1"/>
        </dgm:presLayoutVars>
      </dgm:prSet>
      <dgm:spPr/>
      <dgm:t>
        <a:bodyPr/>
        <a:lstStyle/>
        <a:p>
          <a:endParaRPr lang="el-GR"/>
        </a:p>
      </dgm:t>
    </dgm:pt>
  </dgm:ptLst>
  <dgm:cxnLst>
    <dgm:cxn modelId="{EFEEEF2D-182C-42ED-9486-DFAED0E464A2}" srcId="{6B99623C-2916-4920-B540-422F7A07B8F0}" destId="{F5562736-82DE-414C-A615-E9C33FE41219}" srcOrd="0" destOrd="0" parTransId="{E7ADC777-4CF6-4037-8FD5-1FCBF3E4CE1A}" sibTransId="{86F472B5-3746-4417-BBC2-EAB61CBCB615}"/>
    <dgm:cxn modelId="{E0A766A2-5B4B-4308-A013-AD2C2214073F}" type="presOf" srcId="{6B99623C-2916-4920-B540-422F7A07B8F0}" destId="{748DC3A7-8039-4E63-A5D4-32F05AD18F84}" srcOrd="0" destOrd="0" presId="urn:microsoft.com/office/officeart/2005/8/layout/vList2"/>
    <dgm:cxn modelId="{75E6C886-F19B-4F0C-B717-0ED6B4197B64}" type="presOf" srcId="{F5562736-82DE-414C-A615-E9C33FE41219}" destId="{B9C4A423-C995-4EF6-A970-2FB331CAA975}" srcOrd="0" destOrd="0" presId="urn:microsoft.com/office/officeart/2005/8/layout/vList2"/>
    <dgm:cxn modelId="{1F65558A-EF85-4433-8309-16A6F366F0D5}" type="presParOf" srcId="{748DC3A7-8039-4E63-A5D4-32F05AD18F84}" destId="{B9C4A423-C995-4EF6-A970-2FB331CAA97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81CDE-1D06-405C-82E5-8962CD44FD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BBA5D3BE-B7DA-4F99-9259-8DC128BDA6B8}">
      <dgm:prSet custT="1">
        <dgm:style>
          <a:lnRef idx="1">
            <a:schemeClr val="accent1"/>
          </a:lnRef>
          <a:fillRef idx="3">
            <a:schemeClr val="accent1"/>
          </a:fillRef>
          <a:effectRef idx="2">
            <a:schemeClr val="accent1"/>
          </a:effectRef>
          <a:fontRef idx="minor">
            <a:schemeClr val="lt1"/>
          </a:fontRef>
        </dgm:style>
      </dgm:prSet>
      <dgm:spPr/>
      <dgm:t>
        <a:bodyPr/>
        <a:lstStyle/>
        <a:p>
          <a:pPr algn="ctr" rtl="0"/>
          <a:r>
            <a:rPr lang="fr-FR" sz="3200" b="1" dirty="0" smtClean="0"/>
            <a:t>UK legislation</a:t>
          </a:r>
          <a:endParaRPr lang="fr-FR" sz="3200" dirty="0"/>
        </a:p>
      </dgm:t>
    </dgm:pt>
    <dgm:pt modelId="{D15DB878-3D87-44E1-88E0-848E5C4BDD11}" type="parTrans" cxnId="{7285B6C5-7614-4683-8F83-80F8DBBF06AB}">
      <dgm:prSet/>
      <dgm:spPr/>
      <dgm:t>
        <a:bodyPr/>
        <a:lstStyle/>
        <a:p>
          <a:endParaRPr lang="fr-FR"/>
        </a:p>
      </dgm:t>
    </dgm:pt>
    <dgm:pt modelId="{15DA7657-8FBE-4553-9423-537D8C99DC7D}" type="sibTrans" cxnId="{7285B6C5-7614-4683-8F83-80F8DBBF06AB}">
      <dgm:prSet/>
      <dgm:spPr/>
      <dgm:t>
        <a:bodyPr/>
        <a:lstStyle/>
        <a:p>
          <a:endParaRPr lang="fr-FR"/>
        </a:p>
      </dgm:t>
    </dgm:pt>
    <dgm:pt modelId="{B3C260A8-4E93-4294-B898-27904741C6CF}" type="pres">
      <dgm:prSet presAssocID="{8CD81CDE-1D06-405C-82E5-8962CD44FD77}" presName="linear" presStyleCnt="0">
        <dgm:presLayoutVars>
          <dgm:animLvl val="lvl"/>
          <dgm:resizeHandles val="exact"/>
        </dgm:presLayoutVars>
      </dgm:prSet>
      <dgm:spPr/>
      <dgm:t>
        <a:bodyPr/>
        <a:lstStyle/>
        <a:p>
          <a:endParaRPr lang="fr-FR"/>
        </a:p>
      </dgm:t>
    </dgm:pt>
    <dgm:pt modelId="{9CACAC7E-06B7-40AA-B375-609085D94FF1}" type="pres">
      <dgm:prSet presAssocID="{BBA5D3BE-B7DA-4F99-9259-8DC128BDA6B8}" presName="parentText" presStyleLbl="node1" presStyleIdx="0" presStyleCnt="1" custLinFactNeighborX="-1721" custLinFactNeighborY="14268">
        <dgm:presLayoutVars>
          <dgm:chMax val="0"/>
          <dgm:bulletEnabled val="1"/>
        </dgm:presLayoutVars>
      </dgm:prSet>
      <dgm:spPr/>
      <dgm:t>
        <a:bodyPr/>
        <a:lstStyle/>
        <a:p>
          <a:endParaRPr lang="fr-FR"/>
        </a:p>
      </dgm:t>
    </dgm:pt>
  </dgm:ptLst>
  <dgm:cxnLst>
    <dgm:cxn modelId="{6D593CA1-5692-455A-9CB3-40C4310D6BEA}" type="presOf" srcId="{8CD81CDE-1D06-405C-82E5-8962CD44FD77}" destId="{B3C260A8-4E93-4294-B898-27904741C6CF}" srcOrd="0" destOrd="0" presId="urn:microsoft.com/office/officeart/2005/8/layout/vList2"/>
    <dgm:cxn modelId="{7285B6C5-7614-4683-8F83-80F8DBBF06AB}" srcId="{8CD81CDE-1D06-405C-82E5-8962CD44FD77}" destId="{BBA5D3BE-B7DA-4F99-9259-8DC128BDA6B8}" srcOrd="0" destOrd="0" parTransId="{D15DB878-3D87-44E1-88E0-848E5C4BDD11}" sibTransId="{15DA7657-8FBE-4553-9423-537D8C99DC7D}"/>
    <dgm:cxn modelId="{E217670F-5305-483F-BC70-FF989494972D}" type="presOf" srcId="{BBA5D3BE-B7DA-4F99-9259-8DC128BDA6B8}" destId="{9CACAC7E-06B7-40AA-B375-609085D94FF1}" srcOrd="0" destOrd="0" presId="urn:microsoft.com/office/officeart/2005/8/layout/vList2"/>
    <dgm:cxn modelId="{82C3BFD6-504D-4861-8F36-FFB0F8004FFD}" type="presParOf" srcId="{B3C260A8-4E93-4294-B898-27904741C6CF}" destId="{9CACAC7E-06B7-40AA-B375-609085D94FF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44BD0C-CB83-420D-ABF5-517B1F937A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CA792A84-EC8B-431D-9918-74270A7AE91B}">
      <dgm:prSet custT="1">
        <dgm:style>
          <a:lnRef idx="1">
            <a:schemeClr val="accent1"/>
          </a:lnRef>
          <a:fillRef idx="3">
            <a:schemeClr val="accent1"/>
          </a:fillRef>
          <a:effectRef idx="2">
            <a:schemeClr val="accent1"/>
          </a:effectRef>
          <a:fontRef idx="minor">
            <a:schemeClr val="lt1"/>
          </a:fontRef>
        </dgm:style>
      </dgm:prSet>
      <dgm:spPr/>
      <dgm:t>
        <a:bodyPr/>
        <a:lstStyle/>
        <a:p>
          <a:pPr algn="ctr" rtl="0"/>
          <a:r>
            <a:rPr lang="en-US" sz="3200" b="1" dirty="0" smtClean="0"/>
            <a:t>US legislation on e-commerce</a:t>
          </a:r>
          <a:endParaRPr lang="el-GR" sz="3200" b="1" dirty="0"/>
        </a:p>
      </dgm:t>
    </dgm:pt>
    <dgm:pt modelId="{CAEF01EF-2732-4832-8D47-DAF9E508D461}" type="parTrans" cxnId="{BE2E5D7E-D12C-4AC3-8F11-7EDF4631E5C6}">
      <dgm:prSet/>
      <dgm:spPr/>
      <dgm:t>
        <a:bodyPr/>
        <a:lstStyle/>
        <a:p>
          <a:endParaRPr lang="el-GR"/>
        </a:p>
      </dgm:t>
    </dgm:pt>
    <dgm:pt modelId="{1D32FBE4-2879-48EB-B32A-59BB3DB3ADA1}" type="sibTrans" cxnId="{BE2E5D7E-D12C-4AC3-8F11-7EDF4631E5C6}">
      <dgm:prSet/>
      <dgm:spPr/>
      <dgm:t>
        <a:bodyPr/>
        <a:lstStyle/>
        <a:p>
          <a:endParaRPr lang="el-GR"/>
        </a:p>
      </dgm:t>
    </dgm:pt>
    <dgm:pt modelId="{2685CD6D-39A2-411E-B05E-D3290650C6DF}" type="pres">
      <dgm:prSet presAssocID="{6444BD0C-CB83-420D-ABF5-517B1F937A97}" presName="linear" presStyleCnt="0">
        <dgm:presLayoutVars>
          <dgm:animLvl val="lvl"/>
          <dgm:resizeHandles val="exact"/>
        </dgm:presLayoutVars>
      </dgm:prSet>
      <dgm:spPr/>
      <dgm:t>
        <a:bodyPr/>
        <a:lstStyle/>
        <a:p>
          <a:endParaRPr lang="el-GR"/>
        </a:p>
      </dgm:t>
    </dgm:pt>
    <dgm:pt modelId="{9A42B697-C651-47F8-BEBC-5B28D18CC341}" type="pres">
      <dgm:prSet presAssocID="{CA792A84-EC8B-431D-9918-74270A7AE91B}" presName="parentText" presStyleLbl="node1" presStyleIdx="0" presStyleCnt="1">
        <dgm:presLayoutVars>
          <dgm:chMax val="0"/>
          <dgm:bulletEnabled val="1"/>
        </dgm:presLayoutVars>
      </dgm:prSet>
      <dgm:spPr/>
      <dgm:t>
        <a:bodyPr/>
        <a:lstStyle/>
        <a:p>
          <a:endParaRPr lang="el-GR"/>
        </a:p>
      </dgm:t>
    </dgm:pt>
  </dgm:ptLst>
  <dgm:cxnLst>
    <dgm:cxn modelId="{C3057142-29D4-4BB1-A724-F80A66A66998}" type="presOf" srcId="{6444BD0C-CB83-420D-ABF5-517B1F937A97}" destId="{2685CD6D-39A2-411E-B05E-D3290650C6DF}" srcOrd="0" destOrd="0" presId="urn:microsoft.com/office/officeart/2005/8/layout/vList2"/>
    <dgm:cxn modelId="{BE2E5D7E-D12C-4AC3-8F11-7EDF4631E5C6}" srcId="{6444BD0C-CB83-420D-ABF5-517B1F937A97}" destId="{CA792A84-EC8B-431D-9918-74270A7AE91B}" srcOrd="0" destOrd="0" parTransId="{CAEF01EF-2732-4832-8D47-DAF9E508D461}" sibTransId="{1D32FBE4-2879-48EB-B32A-59BB3DB3ADA1}"/>
    <dgm:cxn modelId="{21CCEEBA-F054-4164-8731-A792651B0D96}" type="presOf" srcId="{CA792A84-EC8B-431D-9918-74270A7AE91B}" destId="{9A42B697-C651-47F8-BEBC-5B28D18CC341}" srcOrd="0" destOrd="0" presId="urn:microsoft.com/office/officeart/2005/8/layout/vList2"/>
    <dgm:cxn modelId="{796FDE80-E94E-46F6-B44F-569D4BCFD09B}" type="presParOf" srcId="{2685CD6D-39A2-411E-B05E-D3290650C6DF}" destId="{9A42B697-C651-47F8-BEBC-5B28D18CC34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FBD5F6-B527-4105-A7AB-BA52E3563D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55924269-37AC-473B-AB41-71E8DDA36315}">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fr-FR" sz="2800" b="1" dirty="0" smtClean="0"/>
            <a:t>General rules on contract formation</a:t>
          </a:r>
          <a:endParaRPr lang="fr-FR" sz="2800" b="1" dirty="0"/>
        </a:p>
      </dgm:t>
    </dgm:pt>
    <dgm:pt modelId="{2FF5AAA1-109E-419C-838D-E9B5307B8287}" type="parTrans" cxnId="{0E655473-4867-44E3-8B20-72CCD4234F95}">
      <dgm:prSet/>
      <dgm:spPr/>
      <dgm:t>
        <a:bodyPr/>
        <a:lstStyle/>
        <a:p>
          <a:endParaRPr lang="el-GR"/>
        </a:p>
      </dgm:t>
    </dgm:pt>
    <dgm:pt modelId="{04556EFC-0A64-4474-A872-7EC10034B8F2}" type="sibTrans" cxnId="{0E655473-4867-44E3-8B20-72CCD4234F95}">
      <dgm:prSet/>
      <dgm:spPr/>
      <dgm:t>
        <a:bodyPr/>
        <a:lstStyle/>
        <a:p>
          <a:endParaRPr lang="el-GR"/>
        </a:p>
      </dgm:t>
    </dgm:pt>
    <dgm:pt modelId="{5D305DFC-17B2-4547-B5CF-1F485DECD21E}" type="pres">
      <dgm:prSet presAssocID="{C9FBD5F6-B527-4105-A7AB-BA52E3563D6D}" presName="linear" presStyleCnt="0">
        <dgm:presLayoutVars>
          <dgm:animLvl val="lvl"/>
          <dgm:resizeHandles val="exact"/>
        </dgm:presLayoutVars>
      </dgm:prSet>
      <dgm:spPr/>
      <dgm:t>
        <a:bodyPr/>
        <a:lstStyle/>
        <a:p>
          <a:endParaRPr lang="el-GR"/>
        </a:p>
      </dgm:t>
    </dgm:pt>
    <dgm:pt modelId="{3EE01F01-7280-445F-8465-63CC5CEF8827}" type="pres">
      <dgm:prSet presAssocID="{55924269-37AC-473B-AB41-71E8DDA36315}" presName="parentText" presStyleLbl="node1" presStyleIdx="0" presStyleCnt="1">
        <dgm:presLayoutVars>
          <dgm:chMax val="0"/>
          <dgm:bulletEnabled val="1"/>
        </dgm:presLayoutVars>
      </dgm:prSet>
      <dgm:spPr/>
      <dgm:t>
        <a:bodyPr/>
        <a:lstStyle/>
        <a:p>
          <a:endParaRPr lang="el-GR"/>
        </a:p>
      </dgm:t>
    </dgm:pt>
  </dgm:ptLst>
  <dgm:cxnLst>
    <dgm:cxn modelId="{0E655473-4867-44E3-8B20-72CCD4234F95}" srcId="{C9FBD5F6-B527-4105-A7AB-BA52E3563D6D}" destId="{55924269-37AC-473B-AB41-71E8DDA36315}" srcOrd="0" destOrd="0" parTransId="{2FF5AAA1-109E-419C-838D-E9B5307B8287}" sibTransId="{04556EFC-0A64-4474-A872-7EC10034B8F2}"/>
    <dgm:cxn modelId="{C4739AF9-5C17-4DCF-A743-CEDB83B8F681}" type="presOf" srcId="{55924269-37AC-473B-AB41-71E8DDA36315}" destId="{3EE01F01-7280-445F-8465-63CC5CEF8827}" srcOrd="0" destOrd="0" presId="urn:microsoft.com/office/officeart/2005/8/layout/vList2"/>
    <dgm:cxn modelId="{9C9E6ABC-C592-47FC-8052-47769A94D0FE}" type="presOf" srcId="{C9FBD5F6-B527-4105-A7AB-BA52E3563D6D}" destId="{5D305DFC-17B2-4547-B5CF-1F485DECD21E}" srcOrd="0" destOrd="0" presId="urn:microsoft.com/office/officeart/2005/8/layout/vList2"/>
    <dgm:cxn modelId="{645B1BBD-2B65-4672-9C43-E311BBF35B24}" type="presParOf" srcId="{5D305DFC-17B2-4547-B5CF-1F485DECD21E}" destId="{3EE01F01-7280-445F-8465-63CC5CEF882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49D3E6-BC3E-4857-995A-2C0A7A1E992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l-GR"/>
        </a:p>
      </dgm:t>
    </dgm:pt>
    <dgm:pt modelId="{08F8DEF0-2C5A-4CC1-B604-D823B7D9009C}">
      <dgm:prSet/>
      <dgm:spPr/>
      <dgm:t>
        <a:bodyPr/>
        <a:lstStyle/>
        <a:p>
          <a:pPr rtl="0"/>
          <a:r>
            <a:rPr lang="en-US" b="1" dirty="0" smtClean="0"/>
            <a:t>General rules of contract formation are also applicable to electronic contracts.</a:t>
          </a:r>
          <a:endParaRPr lang="el-GR" b="1" dirty="0"/>
        </a:p>
      </dgm:t>
    </dgm:pt>
    <dgm:pt modelId="{0497D0F7-FD06-4BA5-99B0-5DFEE70C36D8}" type="parTrans" cxnId="{81B68692-4C94-462D-B23A-DDE18891456C}">
      <dgm:prSet/>
      <dgm:spPr/>
      <dgm:t>
        <a:bodyPr/>
        <a:lstStyle/>
        <a:p>
          <a:endParaRPr lang="el-GR"/>
        </a:p>
      </dgm:t>
    </dgm:pt>
    <dgm:pt modelId="{D48CB794-F632-4F60-9DB4-1C468928920F}" type="sibTrans" cxnId="{81B68692-4C94-462D-B23A-DDE18891456C}">
      <dgm:prSet/>
      <dgm:spPr/>
      <dgm:t>
        <a:bodyPr/>
        <a:lstStyle/>
        <a:p>
          <a:endParaRPr lang="el-GR"/>
        </a:p>
      </dgm:t>
    </dgm:pt>
    <dgm:pt modelId="{EC6D14AB-ADFE-4642-8A82-6FCFD19DF941}" type="pres">
      <dgm:prSet presAssocID="{9649D3E6-BC3E-4857-995A-2C0A7A1E992C}" presName="linear" presStyleCnt="0">
        <dgm:presLayoutVars>
          <dgm:animLvl val="lvl"/>
          <dgm:resizeHandles val="exact"/>
        </dgm:presLayoutVars>
      </dgm:prSet>
      <dgm:spPr/>
      <dgm:t>
        <a:bodyPr/>
        <a:lstStyle/>
        <a:p>
          <a:endParaRPr lang="el-GR"/>
        </a:p>
      </dgm:t>
    </dgm:pt>
    <dgm:pt modelId="{454531C1-E507-4150-A8C2-F011BF2F186D}" type="pres">
      <dgm:prSet presAssocID="{08F8DEF0-2C5A-4CC1-B604-D823B7D9009C}" presName="parentText" presStyleLbl="node1" presStyleIdx="0" presStyleCnt="1">
        <dgm:presLayoutVars>
          <dgm:chMax val="0"/>
          <dgm:bulletEnabled val="1"/>
        </dgm:presLayoutVars>
      </dgm:prSet>
      <dgm:spPr/>
      <dgm:t>
        <a:bodyPr/>
        <a:lstStyle/>
        <a:p>
          <a:endParaRPr lang="el-GR"/>
        </a:p>
      </dgm:t>
    </dgm:pt>
  </dgm:ptLst>
  <dgm:cxnLst>
    <dgm:cxn modelId="{9AA8249E-E46F-4393-8509-CC796D1BF3C5}" type="presOf" srcId="{08F8DEF0-2C5A-4CC1-B604-D823B7D9009C}" destId="{454531C1-E507-4150-A8C2-F011BF2F186D}" srcOrd="0" destOrd="0" presId="urn:microsoft.com/office/officeart/2005/8/layout/vList2"/>
    <dgm:cxn modelId="{12DA3E1F-1A4C-492E-BEA8-F8A841C787A4}" type="presOf" srcId="{9649D3E6-BC3E-4857-995A-2C0A7A1E992C}" destId="{EC6D14AB-ADFE-4642-8A82-6FCFD19DF941}" srcOrd="0" destOrd="0" presId="urn:microsoft.com/office/officeart/2005/8/layout/vList2"/>
    <dgm:cxn modelId="{81B68692-4C94-462D-B23A-DDE18891456C}" srcId="{9649D3E6-BC3E-4857-995A-2C0A7A1E992C}" destId="{08F8DEF0-2C5A-4CC1-B604-D823B7D9009C}" srcOrd="0" destOrd="0" parTransId="{0497D0F7-FD06-4BA5-99B0-5DFEE70C36D8}" sibTransId="{D48CB794-F632-4F60-9DB4-1C468928920F}"/>
    <dgm:cxn modelId="{CA5D68E6-8F25-44B6-BC5D-443E78C50388}" type="presParOf" srcId="{EC6D14AB-ADFE-4642-8A82-6FCFD19DF941}" destId="{454531C1-E507-4150-A8C2-F011BF2F186D}"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E2517C-AC11-4479-824F-C87F66C31E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99890707-D0D8-475D-BBC5-CA396308A227}">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Valid Offer &amp; Acceptance</a:t>
          </a:r>
          <a:endParaRPr lang="el-GR" b="1" dirty="0"/>
        </a:p>
      </dgm:t>
    </dgm:pt>
    <dgm:pt modelId="{24FB72B3-17B1-47C2-8368-050F6B2E990F}" type="parTrans" cxnId="{10BF80D1-4AE1-49D2-819E-C4A9B806B33A}">
      <dgm:prSet/>
      <dgm:spPr/>
      <dgm:t>
        <a:bodyPr/>
        <a:lstStyle/>
        <a:p>
          <a:endParaRPr lang="el-GR"/>
        </a:p>
      </dgm:t>
    </dgm:pt>
    <dgm:pt modelId="{F44B98BF-4CDE-4281-BC6F-30FDA1FCBE09}" type="sibTrans" cxnId="{10BF80D1-4AE1-49D2-819E-C4A9B806B33A}">
      <dgm:prSet/>
      <dgm:spPr/>
      <dgm:t>
        <a:bodyPr/>
        <a:lstStyle/>
        <a:p>
          <a:endParaRPr lang="el-GR"/>
        </a:p>
      </dgm:t>
    </dgm:pt>
    <dgm:pt modelId="{5A67410A-D74C-43B8-BCF4-2305F6E2D7ED}" type="pres">
      <dgm:prSet presAssocID="{D9E2517C-AC11-4479-824F-C87F66C31E59}" presName="linear" presStyleCnt="0">
        <dgm:presLayoutVars>
          <dgm:animLvl val="lvl"/>
          <dgm:resizeHandles val="exact"/>
        </dgm:presLayoutVars>
      </dgm:prSet>
      <dgm:spPr/>
      <dgm:t>
        <a:bodyPr/>
        <a:lstStyle/>
        <a:p>
          <a:endParaRPr lang="el-GR"/>
        </a:p>
      </dgm:t>
    </dgm:pt>
    <dgm:pt modelId="{DF689A97-EC95-49D1-BEB4-D597C4F9639B}" type="pres">
      <dgm:prSet presAssocID="{99890707-D0D8-475D-BBC5-CA396308A227}" presName="parentText" presStyleLbl="node1" presStyleIdx="0" presStyleCnt="1">
        <dgm:presLayoutVars>
          <dgm:chMax val="0"/>
          <dgm:bulletEnabled val="1"/>
        </dgm:presLayoutVars>
      </dgm:prSet>
      <dgm:spPr/>
      <dgm:t>
        <a:bodyPr/>
        <a:lstStyle/>
        <a:p>
          <a:endParaRPr lang="el-GR"/>
        </a:p>
      </dgm:t>
    </dgm:pt>
  </dgm:ptLst>
  <dgm:cxnLst>
    <dgm:cxn modelId="{4DC33692-8B10-445F-B838-30004A4B9454}" type="presOf" srcId="{D9E2517C-AC11-4479-824F-C87F66C31E59}" destId="{5A67410A-D74C-43B8-BCF4-2305F6E2D7ED}" srcOrd="0" destOrd="0" presId="urn:microsoft.com/office/officeart/2005/8/layout/vList2"/>
    <dgm:cxn modelId="{7ED87928-6940-4305-89A1-21DA69D67FBE}" type="presOf" srcId="{99890707-D0D8-475D-BBC5-CA396308A227}" destId="{DF689A97-EC95-49D1-BEB4-D597C4F9639B}" srcOrd="0" destOrd="0" presId="urn:microsoft.com/office/officeart/2005/8/layout/vList2"/>
    <dgm:cxn modelId="{10BF80D1-4AE1-49D2-819E-C4A9B806B33A}" srcId="{D9E2517C-AC11-4479-824F-C87F66C31E59}" destId="{99890707-D0D8-475D-BBC5-CA396308A227}" srcOrd="0" destOrd="0" parTransId="{24FB72B3-17B1-47C2-8368-050F6B2E990F}" sibTransId="{F44B98BF-4CDE-4281-BC6F-30FDA1FCBE09}"/>
    <dgm:cxn modelId="{AB1118FC-4DE2-43B4-AE1D-7D4C8C33E87E}" type="presParOf" srcId="{5A67410A-D74C-43B8-BCF4-2305F6E2D7ED}" destId="{DF689A97-EC95-49D1-BEB4-D597C4F9639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C88F99-867D-44F0-A17F-F8F9C67F38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FF21FBE-9237-4EBC-BB2A-39012B2D90CE}">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smtClean="0"/>
            <a:t>Law applicable to the contract - General rule</a:t>
          </a:r>
          <a:endParaRPr lang="el-GR" b="1" dirty="0"/>
        </a:p>
      </dgm:t>
    </dgm:pt>
    <dgm:pt modelId="{6A56D64B-E393-491A-82BC-A19329CE6820}" type="parTrans" cxnId="{7B8AA323-6D67-421F-9B99-4FC4FC1E049C}">
      <dgm:prSet/>
      <dgm:spPr/>
      <dgm:t>
        <a:bodyPr/>
        <a:lstStyle/>
        <a:p>
          <a:endParaRPr lang="el-GR"/>
        </a:p>
      </dgm:t>
    </dgm:pt>
    <dgm:pt modelId="{40EBB6E2-8C46-46C5-A2F9-EC969A1B0D5A}" type="sibTrans" cxnId="{7B8AA323-6D67-421F-9B99-4FC4FC1E049C}">
      <dgm:prSet/>
      <dgm:spPr/>
      <dgm:t>
        <a:bodyPr/>
        <a:lstStyle/>
        <a:p>
          <a:endParaRPr lang="el-GR"/>
        </a:p>
      </dgm:t>
    </dgm:pt>
    <dgm:pt modelId="{FC4AD18E-CA62-4FBB-87D9-A70080E48B90}" type="pres">
      <dgm:prSet presAssocID="{95C88F99-867D-44F0-A17F-F8F9C67F3850}" presName="linear" presStyleCnt="0">
        <dgm:presLayoutVars>
          <dgm:animLvl val="lvl"/>
          <dgm:resizeHandles val="exact"/>
        </dgm:presLayoutVars>
      </dgm:prSet>
      <dgm:spPr/>
      <dgm:t>
        <a:bodyPr/>
        <a:lstStyle/>
        <a:p>
          <a:endParaRPr lang="el-GR"/>
        </a:p>
      </dgm:t>
    </dgm:pt>
    <dgm:pt modelId="{08708780-AB9D-45AF-8F19-2E95A4C50119}" type="pres">
      <dgm:prSet presAssocID="{3FF21FBE-9237-4EBC-BB2A-39012B2D90CE}" presName="parentText" presStyleLbl="node1" presStyleIdx="0" presStyleCnt="1">
        <dgm:presLayoutVars>
          <dgm:chMax val="0"/>
          <dgm:bulletEnabled val="1"/>
        </dgm:presLayoutVars>
      </dgm:prSet>
      <dgm:spPr/>
      <dgm:t>
        <a:bodyPr/>
        <a:lstStyle/>
        <a:p>
          <a:endParaRPr lang="el-GR"/>
        </a:p>
      </dgm:t>
    </dgm:pt>
  </dgm:ptLst>
  <dgm:cxnLst>
    <dgm:cxn modelId="{5386C7CC-2E5A-434D-A862-212A4EA91401}" type="presOf" srcId="{3FF21FBE-9237-4EBC-BB2A-39012B2D90CE}" destId="{08708780-AB9D-45AF-8F19-2E95A4C50119}" srcOrd="0" destOrd="0" presId="urn:microsoft.com/office/officeart/2005/8/layout/vList2"/>
    <dgm:cxn modelId="{7B8AA323-6D67-421F-9B99-4FC4FC1E049C}" srcId="{95C88F99-867D-44F0-A17F-F8F9C67F3850}" destId="{3FF21FBE-9237-4EBC-BB2A-39012B2D90CE}" srcOrd="0" destOrd="0" parTransId="{6A56D64B-E393-491A-82BC-A19329CE6820}" sibTransId="{40EBB6E2-8C46-46C5-A2F9-EC969A1B0D5A}"/>
    <dgm:cxn modelId="{06DEB183-1EF1-48C9-8068-86D786A38FB7}" type="presOf" srcId="{95C88F99-867D-44F0-A17F-F8F9C67F3850}" destId="{FC4AD18E-CA62-4FBB-87D9-A70080E48B90}" srcOrd="0" destOrd="0" presId="urn:microsoft.com/office/officeart/2005/8/layout/vList2"/>
    <dgm:cxn modelId="{CDF0BB22-841B-4FC9-BE88-EA172706D53B}" type="presParOf" srcId="{FC4AD18E-CA62-4FBB-87D9-A70080E48B90}" destId="{08708780-AB9D-45AF-8F19-2E95A4C5011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0EE5A2-3888-4402-9751-DE405BC77C87}">
      <dsp:nvSpPr>
        <dsp:cNvPr id="0" name=""/>
        <dsp:cNvSpPr/>
      </dsp:nvSpPr>
      <dsp:spPr>
        <a:xfrm>
          <a:off x="0" y="0"/>
          <a:ext cx="7925216" cy="617313"/>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EU Legislation</a:t>
          </a:r>
          <a:endParaRPr lang="el-GR" sz="2500" b="1" kern="1200" dirty="0"/>
        </a:p>
      </dsp:txBody>
      <dsp:txXfrm>
        <a:off x="0" y="0"/>
        <a:ext cx="7925216" cy="617313"/>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F6D245-2336-4138-B9B0-D1229417F86D}">
      <dsp:nvSpPr>
        <dsp:cNvPr id="0" name=""/>
        <dsp:cNvSpPr/>
      </dsp:nvSpPr>
      <dsp:spPr>
        <a:xfrm>
          <a:off x="0" y="328"/>
          <a:ext cx="7781200"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Nature of offer </a:t>
          </a:r>
          <a:endParaRPr lang="el-GR" sz="3300" b="1" kern="1200" dirty="0"/>
        </a:p>
      </dsp:txBody>
      <dsp:txXfrm>
        <a:off x="0" y="328"/>
        <a:ext cx="7781200" cy="79150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CC13A57-F26A-4257-AEC6-08B95D8BF0DD}">
      <dsp:nvSpPr>
        <dsp:cNvPr id="0" name=""/>
        <dsp:cNvSpPr/>
      </dsp:nvSpPr>
      <dsp:spPr>
        <a:xfrm>
          <a:off x="0" y="328"/>
          <a:ext cx="7853208"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Online Acceptance</a:t>
          </a:r>
          <a:endParaRPr lang="el-GR" sz="3300" b="1" kern="1200" dirty="0"/>
        </a:p>
      </dsp:txBody>
      <dsp:txXfrm>
        <a:off x="0" y="328"/>
        <a:ext cx="7853208" cy="79150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B1DC79-87FB-4CA5-A4F1-D82AC3547FC7}">
      <dsp:nvSpPr>
        <dsp:cNvPr id="0" name=""/>
        <dsp:cNvSpPr/>
      </dsp:nvSpPr>
      <dsp:spPr>
        <a:xfrm>
          <a:off x="0" y="3"/>
          <a:ext cx="7637184"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Revocation-Withdrawal</a:t>
          </a:r>
          <a:endParaRPr lang="el-GR" sz="3300" b="1" kern="1200" dirty="0"/>
        </a:p>
      </dsp:txBody>
      <dsp:txXfrm>
        <a:off x="0" y="3"/>
        <a:ext cx="7637184" cy="791505"/>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A4AA7A-A98F-42FC-A8C8-ED5197EC09B5}">
      <dsp:nvSpPr>
        <dsp:cNvPr id="0" name=""/>
        <dsp:cNvSpPr/>
      </dsp:nvSpPr>
      <dsp:spPr>
        <a:xfrm>
          <a:off x="0" y="120253"/>
          <a:ext cx="7781200" cy="55165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Theory and rules of message communication</a:t>
          </a:r>
          <a:endParaRPr lang="el-GR" sz="2300" b="1" kern="1200" dirty="0"/>
        </a:p>
      </dsp:txBody>
      <dsp:txXfrm>
        <a:off x="0" y="120253"/>
        <a:ext cx="7781200" cy="55165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D62753-29C2-416B-85D6-07D2B94B4D5E}">
      <dsp:nvSpPr>
        <dsp:cNvPr id="0" name=""/>
        <dsp:cNvSpPr/>
      </dsp:nvSpPr>
      <dsp:spPr>
        <a:xfrm>
          <a:off x="0" y="113259"/>
          <a:ext cx="8141240" cy="565642"/>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Contract formation under 11(1) of e-commerce Directive</a:t>
          </a:r>
          <a:endParaRPr lang="el-GR" sz="1900" kern="1200" dirty="0"/>
        </a:p>
      </dsp:txBody>
      <dsp:txXfrm>
        <a:off x="0" y="113259"/>
        <a:ext cx="8141240" cy="56564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6639C-1151-408E-944F-BF02CDAB31F1}">
      <dsp:nvSpPr>
        <dsp:cNvPr id="0" name=""/>
        <dsp:cNvSpPr/>
      </dsp:nvSpPr>
      <dsp:spPr>
        <a:xfrm>
          <a:off x="0" y="72283"/>
          <a:ext cx="7781200" cy="64759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smtClean="0"/>
            <a:t>Acknowledgement of Receipt of Order</a:t>
          </a:r>
          <a:endParaRPr lang="el-GR" sz="2700" b="1" kern="1200" dirty="0"/>
        </a:p>
      </dsp:txBody>
      <dsp:txXfrm>
        <a:off x="0" y="72283"/>
        <a:ext cx="7781200" cy="647595"/>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D0CD8A-D053-4B7F-B618-FE86462DC0C4}">
      <dsp:nvSpPr>
        <dsp:cNvPr id="0" name=""/>
        <dsp:cNvSpPr/>
      </dsp:nvSpPr>
      <dsp:spPr>
        <a:xfrm>
          <a:off x="0" y="96268"/>
          <a:ext cx="7997224" cy="59962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Liability of Intermediary service providers</a:t>
          </a:r>
          <a:endParaRPr lang="el-GR" sz="2500" b="1" kern="1200" dirty="0"/>
        </a:p>
      </dsp:txBody>
      <dsp:txXfrm>
        <a:off x="0" y="96268"/>
        <a:ext cx="7997224" cy="599625"/>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9F71D4-95BC-425E-B2D6-4B3875E05C31}">
      <dsp:nvSpPr>
        <dsp:cNvPr id="0" name=""/>
        <dsp:cNvSpPr/>
      </dsp:nvSpPr>
      <dsp:spPr>
        <a:xfrm>
          <a:off x="0" y="8871"/>
          <a:ext cx="7781200" cy="671580"/>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Prior information requirements </a:t>
          </a:r>
          <a:endParaRPr lang="el-GR" sz="2800" b="1" kern="1200" dirty="0"/>
        </a:p>
      </dsp:txBody>
      <dsp:txXfrm>
        <a:off x="0" y="8871"/>
        <a:ext cx="7781200" cy="67158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F4805F-D47F-4BEB-B081-A13F33E9CB7F}">
      <dsp:nvSpPr>
        <dsp:cNvPr id="0" name=""/>
        <dsp:cNvSpPr/>
      </dsp:nvSpPr>
      <dsp:spPr>
        <a:xfrm>
          <a:off x="0" y="36306"/>
          <a:ext cx="7853208" cy="719549"/>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Obligations of the Service Provider</a:t>
          </a:r>
          <a:endParaRPr lang="el-GR" sz="3000" b="1" kern="1200" dirty="0"/>
        </a:p>
      </dsp:txBody>
      <dsp:txXfrm>
        <a:off x="0" y="36306"/>
        <a:ext cx="7853208" cy="71954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A6DEA9-E47D-46BE-B0B0-3E432AAB1D7E}">
      <dsp:nvSpPr>
        <dsp:cNvPr id="0" name=""/>
        <dsp:cNvSpPr/>
      </dsp:nvSpPr>
      <dsp:spPr>
        <a:xfrm>
          <a:off x="0" y="113259"/>
          <a:ext cx="7997224" cy="565643"/>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Correction of Input Errors-Double Click Requirement</a:t>
          </a:r>
          <a:endParaRPr lang="el-GR" sz="2000" b="1" kern="1200" dirty="0"/>
        </a:p>
      </dsp:txBody>
      <dsp:txXfrm>
        <a:off x="0" y="113259"/>
        <a:ext cx="7997224" cy="5656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039362-4B2E-4D67-BBA3-5EBCA67DDF0B}">
      <dsp:nvSpPr>
        <dsp:cNvPr id="0" name=""/>
        <dsp:cNvSpPr/>
      </dsp:nvSpPr>
      <dsp:spPr>
        <a:xfrm>
          <a:off x="0" y="351"/>
          <a:ext cx="6840760" cy="719376"/>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fr-FR" sz="2400" b="1" kern="1200" dirty="0" smtClean="0"/>
            <a:t>The EU Directive on electronic commerce</a:t>
          </a:r>
          <a:endParaRPr lang="fr-FR" sz="2400" kern="1200" dirty="0"/>
        </a:p>
      </dsp:txBody>
      <dsp:txXfrm>
        <a:off x="0" y="351"/>
        <a:ext cx="6840760" cy="719376"/>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7FB0C9-D5EF-4519-BB56-91A59928A15C}">
      <dsp:nvSpPr>
        <dsp:cNvPr id="0" name=""/>
        <dsp:cNvSpPr/>
      </dsp:nvSpPr>
      <dsp:spPr>
        <a:xfrm>
          <a:off x="0" y="41249"/>
          <a:ext cx="7709192" cy="709662"/>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No additional payments as default option</a:t>
          </a:r>
          <a:endParaRPr lang="el-GR" sz="2500" b="1" kern="1200" dirty="0"/>
        </a:p>
      </dsp:txBody>
      <dsp:txXfrm>
        <a:off x="0" y="41249"/>
        <a:ext cx="7709192" cy="709662"/>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CDB33F-9702-49CB-ABED-3B4B53552484}">
      <dsp:nvSpPr>
        <dsp:cNvPr id="0" name=""/>
        <dsp:cNvSpPr/>
      </dsp:nvSpPr>
      <dsp:spPr>
        <a:xfrm>
          <a:off x="0" y="328"/>
          <a:ext cx="7925216"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Distance contracts</a:t>
          </a:r>
          <a:endParaRPr lang="el-GR" sz="3300" b="1" kern="1200" dirty="0"/>
        </a:p>
      </dsp:txBody>
      <dsp:txXfrm>
        <a:off x="0" y="328"/>
        <a:ext cx="7925216" cy="791505"/>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DC6A10-5791-496F-9134-F223CF2038E9}">
      <dsp:nvSpPr>
        <dsp:cNvPr id="0" name=""/>
        <dsp:cNvSpPr/>
      </dsp:nvSpPr>
      <dsp:spPr>
        <a:xfrm>
          <a:off x="0" y="120253"/>
          <a:ext cx="7925216" cy="55165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dirty="0" smtClean="0"/>
            <a:t>Information prior to an order being placed (1)</a:t>
          </a:r>
          <a:endParaRPr lang="el-GR" sz="2300" b="1" kern="1200" dirty="0"/>
        </a:p>
      </dsp:txBody>
      <dsp:txXfrm>
        <a:off x="0" y="120253"/>
        <a:ext cx="7925216" cy="551655"/>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64C46E-A331-40B7-A2F0-A34576B8F2AD}">
      <dsp:nvSpPr>
        <dsp:cNvPr id="0" name=""/>
        <dsp:cNvSpPr/>
      </dsp:nvSpPr>
      <dsp:spPr>
        <a:xfrm>
          <a:off x="0" y="41249"/>
          <a:ext cx="7709192" cy="527670"/>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t>Information prior to an order being placed (2)</a:t>
          </a:r>
          <a:endParaRPr lang="el-GR" sz="2200" b="1" kern="1200" dirty="0"/>
        </a:p>
      </dsp:txBody>
      <dsp:txXfrm>
        <a:off x="0" y="41249"/>
        <a:ext cx="7709192" cy="52767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B4DE5D-1FB9-49F9-93E4-DC77AC54AC3D}">
      <dsp:nvSpPr>
        <dsp:cNvPr id="0" name=""/>
        <dsp:cNvSpPr/>
      </dsp:nvSpPr>
      <dsp:spPr>
        <a:xfrm>
          <a:off x="0" y="120253"/>
          <a:ext cx="7997224" cy="55165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dirty="0" smtClean="0"/>
            <a:t>Additional requirements for distance contracts </a:t>
          </a:r>
          <a:endParaRPr lang="el-GR" sz="2300" b="1" kern="1200" dirty="0"/>
        </a:p>
      </dsp:txBody>
      <dsp:txXfrm>
        <a:off x="0" y="120253"/>
        <a:ext cx="7997224" cy="551655"/>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C2EA4F-5427-41CE-B5C1-AC4310E9E7F9}">
      <dsp:nvSpPr>
        <dsp:cNvPr id="0" name=""/>
        <dsp:cNvSpPr/>
      </dsp:nvSpPr>
      <dsp:spPr>
        <a:xfrm>
          <a:off x="0" y="36306"/>
          <a:ext cx="7637184" cy="719549"/>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Information on a durable medium</a:t>
          </a:r>
          <a:endParaRPr lang="el-GR" sz="3000" b="1" kern="1200" dirty="0"/>
        </a:p>
      </dsp:txBody>
      <dsp:txXfrm>
        <a:off x="0" y="36306"/>
        <a:ext cx="7637184" cy="719549"/>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247692-EE93-4FF4-9729-5972413C9A75}">
      <dsp:nvSpPr>
        <dsp:cNvPr id="0" name=""/>
        <dsp:cNvSpPr/>
      </dsp:nvSpPr>
      <dsp:spPr>
        <a:xfrm>
          <a:off x="0" y="328"/>
          <a:ext cx="7925216"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Terms bind the parties</a:t>
          </a:r>
          <a:endParaRPr lang="el-GR" sz="3300" b="1" kern="1200" dirty="0"/>
        </a:p>
      </dsp:txBody>
      <dsp:txXfrm>
        <a:off x="0" y="328"/>
        <a:ext cx="7925216" cy="79150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4A423-C995-4EF6-A970-2FB331CAA975}">
      <dsp:nvSpPr>
        <dsp:cNvPr id="0" name=""/>
        <dsp:cNvSpPr/>
      </dsp:nvSpPr>
      <dsp:spPr>
        <a:xfrm>
          <a:off x="0" y="328"/>
          <a:ext cx="7853208"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Contracts not covered</a:t>
          </a:r>
          <a:endParaRPr lang="el-GR" sz="3300" b="1" kern="1200" dirty="0"/>
        </a:p>
      </dsp:txBody>
      <dsp:txXfrm>
        <a:off x="0" y="328"/>
        <a:ext cx="7853208" cy="79150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ACAC7E-06B7-40AA-B375-609085D94FF1}">
      <dsp:nvSpPr>
        <dsp:cNvPr id="0" name=""/>
        <dsp:cNvSpPr/>
      </dsp:nvSpPr>
      <dsp:spPr>
        <a:xfrm>
          <a:off x="0" y="73"/>
          <a:ext cx="7565176" cy="689248"/>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fr-FR" sz="3200" b="1" kern="1200" dirty="0" smtClean="0"/>
            <a:t>UK legislation</a:t>
          </a:r>
          <a:endParaRPr lang="fr-FR" sz="3200" kern="1200" dirty="0"/>
        </a:p>
      </dsp:txBody>
      <dsp:txXfrm>
        <a:off x="0" y="73"/>
        <a:ext cx="7565176" cy="68924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42B697-C651-47F8-BEBC-5B28D18CC341}">
      <dsp:nvSpPr>
        <dsp:cNvPr id="0" name=""/>
        <dsp:cNvSpPr/>
      </dsp:nvSpPr>
      <dsp:spPr>
        <a:xfrm>
          <a:off x="0" y="2961"/>
          <a:ext cx="7853208" cy="786240"/>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1" kern="1200" dirty="0" smtClean="0"/>
            <a:t>US legislation on e-commerce</a:t>
          </a:r>
          <a:endParaRPr lang="el-GR" sz="3200" b="1" kern="1200" dirty="0"/>
        </a:p>
      </dsp:txBody>
      <dsp:txXfrm>
        <a:off x="0" y="2961"/>
        <a:ext cx="7853208" cy="7862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E01F01-7280-445F-8465-63CC5CEF8827}">
      <dsp:nvSpPr>
        <dsp:cNvPr id="0" name=""/>
        <dsp:cNvSpPr/>
      </dsp:nvSpPr>
      <dsp:spPr>
        <a:xfrm>
          <a:off x="0" y="2961"/>
          <a:ext cx="7709192" cy="786240"/>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fr-FR" sz="2800" b="1" kern="1200" dirty="0" smtClean="0"/>
            <a:t>General rules on contract formation</a:t>
          </a:r>
          <a:endParaRPr lang="fr-FR" sz="2800" b="1" kern="1200" dirty="0"/>
        </a:p>
      </dsp:txBody>
      <dsp:txXfrm>
        <a:off x="0" y="2961"/>
        <a:ext cx="7709192" cy="7862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531C1-E507-4150-A8C2-F011BF2F186D}">
      <dsp:nvSpPr>
        <dsp:cNvPr id="0" name=""/>
        <dsp:cNvSpPr/>
      </dsp:nvSpPr>
      <dsp:spPr>
        <a:xfrm>
          <a:off x="0" y="16191"/>
          <a:ext cx="8183880" cy="875160"/>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General rules of contract formation are also applicable to electronic contracts.</a:t>
          </a:r>
          <a:endParaRPr lang="el-GR" sz="2200" b="1" kern="1200" dirty="0"/>
        </a:p>
      </dsp:txBody>
      <dsp:txXfrm>
        <a:off x="0" y="16191"/>
        <a:ext cx="8183880" cy="87516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689A97-EC95-49D1-BEB4-D597C4F9639B}">
      <dsp:nvSpPr>
        <dsp:cNvPr id="0" name=""/>
        <dsp:cNvSpPr/>
      </dsp:nvSpPr>
      <dsp:spPr>
        <a:xfrm>
          <a:off x="0" y="328"/>
          <a:ext cx="7925216" cy="791505"/>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Valid Offer &amp; Acceptance</a:t>
          </a:r>
          <a:endParaRPr lang="el-GR" sz="3300" b="1" kern="1200" dirty="0"/>
        </a:p>
      </dsp:txBody>
      <dsp:txXfrm>
        <a:off x="0" y="328"/>
        <a:ext cx="7925216" cy="79150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708780-AB9D-45AF-8F19-2E95A4C50119}">
      <dsp:nvSpPr>
        <dsp:cNvPr id="0" name=""/>
        <dsp:cNvSpPr/>
      </dsp:nvSpPr>
      <dsp:spPr>
        <a:xfrm>
          <a:off x="0" y="108261"/>
          <a:ext cx="7925216" cy="575639"/>
        </a:xfrm>
        <a:prstGeom prst="roundRect">
          <a:avLst/>
        </a:prstGeom>
        <a:gradFill rotWithShape="1">
          <a:gsLst>
            <a:gs pos="0">
              <a:schemeClr val="accent1">
                <a:shade val="45000"/>
                <a:satMod val="155000"/>
              </a:schemeClr>
            </a:gs>
            <a:gs pos="60000">
              <a:schemeClr val="accent1">
                <a:shade val="95000"/>
                <a:satMod val="150000"/>
              </a:schemeClr>
            </a:gs>
            <a:gs pos="100000">
              <a:schemeClr val="accent1">
                <a:tint val="87000"/>
                <a:satMod val="250000"/>
              </a:schemeClr>
            </a:gs>
          </a:gsLst>
          <a:lin ang="16200000" scaled="0"/>
        </a:gradFill>
        <a:ln w="9525" cap="flat" cmpd="sng" algn="ctr">
          <a:solidFill>
            <a:schemeClr val="accent1">
              <a:satMod val="150000"/>
            </a:schemeClr>
          </a:solidFill>
          <a:prstDash val="solid"/>
        </a:ln>
        <a:effectLst>
          <a:outerShdw blurRad="65500" dist="38100" dir="5400000" rotWithShape="0">
            <a:srgbClr val="000000">
              <a:alpha val="4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Law applicable to the contract - General rule</a:t>
          </a:r>
          <a:endParaRPr lang="el-GR" sz="2400" b="1" kern="1200" dirty="0"/>
        </a:p>
      </dsp:txBody>
      <dsp:txXfrm>
        <a:off x="0" y="108261"/>
        <a:ext cx="7925216" cy="575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Modifiez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8" name="Espace réservé du pied de page 7"/>
          <p:cNvSpPr>
            <a:spLocks noGrp="1"/>
          </p:cNvSpPr>
          <p:nvPr>
            <p:ph type="ftr" sz="quarter" idx="11"/>
          </p:nvPr>
        </p:nvSpPr>
        <p:spPr/>
        <p:txBody>
          <a:bodyPr/>
          <a:lstStyle>
            <a:extLst/>
          </a:lstStyle>
          <a:p>
            <a:endParaRPr lang="fr-FR" dirty="0"/>
          </a:p>
        </p:txBody>
      </p:sp>
      <p:sp>
        <p:nvSpPr>
          <p:cNvPr id="11" name="Espace réservé du numéro de diapositive 10"/>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5" name="Espace réservé du pied de page 4"/>
          <p:cNvSpPr>
            <a:spLocks noGrp="1"/>
          </p:cNvSpPr>
          <p:nvPr>
            <p:ph type="ftr" sz="quarter" idx="11"/>
          </p:nvPr>
        </p:nvSpPr>
        <p:spPr/>
        <p:txBody>
          <a:bodyPr/>
          <a:lstStyle>
            <a:extLst/>
          </a:lstStyle>
          <a:p>
            <a:endParaRPr lang="fr-FR" dirty="0"/>
          </a:p>
        </p:txBody>
      </p:sp>
      <p:sp>
        <p:nvSpPr>
          <p:cNvPr id="6" name="Espace réservé du numéro de diapositive 5"/>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6" name="Espace réservé du pied de page 5"/>
          <p:cNvSpPr>
            <a:spLocks noGrp="1"/>
          </p:cNvSpPr>
          <p:nvPr>
            <p:ph type="ftr" sz="quarter" idx="11"/>
          </p:nvPr>
        </p:nvSpPr>
        <p:spPr/>
        <p:txBody>
          <a:bodyPr/>
          <a:lstStyle>
            <a:extLst/>
          </a:lstStyle>
          <a:p>
            <a:endParaRPr lang="fr-FR" dirty="0"/>
          </a:p>
        </p:txBody>
      </p:sp>
      <p:sp>
        <p:nvSpPr>
          <p:cNvPr id="7" name="Espace réservé du numéro de diapositive 6"/>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8" name="Espace réservé du pied de page 7"/>
          <p:cNvSpPr>
            <a:spLocks noGrp="1"/>
          </p:cNvSpPr>
          <p:nvPr>
            <p:ph type="ftr" sz="quarter" idx="11"/>
          </p:nvPr>
        </p:nvSpPr>
        <p:spPr/>
        <p:txBody>
          <a:bodyPr/>
          <a:lstStyle>
            <a:extLst/>
          </a:lstStyle>
          <a:p>
            <a:endParaRPr lang="fr-FR" dirty="0"/>
          </a:p>
        </p:txBody>
      </p:sp>
      <p:sp>
        <p:nvSpPr>
          <p:cNvPr id="9" name="Espace réservé du numéro de diapositive 8"/>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4" name="Espace réservé du pied de page 3"/>
          <p:cNvSpPr>
            <a:spLocks noGrp="1"/>
          </p:cNvSpPr>
          <p:nvPr>
            <p:ph type="ftr" sz="quarter" idx="11"/>
          </p:nvPr>
        </p:nvSpPr>
        <p:spPr/>
        <p:txBody>
          <a:bodyPr/>
          <a:lstStyle>
            <a:extLst/>
          </a:lstStyle>
          <a:p>
            <a:endParaRPr lang="fr-FR" dirty="0"/>
          </a:p>
        </p:txBody>
      </p:sp>
      <p:sp>
        <p:nvSpPr>
          <p:cNvPr id="5" name="Espace réservé du numéro de diapositive 4"/>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Espace réservé de la date 1"/>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3" name="Espace réservé du pied de page 2"/>
          <p:cNvSpPr>
            <a:spLocks noGrp="1"/>
          </p:cNvSpPr>
          <p:nvPr>
            <p:ph type="ftr" sz="quarter" idx="11"/>
          </p:nvPr>
        </p:nvSpPr>
        <p:spPr/>
        <p:txBody>
          <a:bodyPr/>
          <a:lstStyle>
            <a:extLst/>
          </a:lstStyle>
          <a:p>
            <a:endParaRPr lang="fr-FR" dirty="0"/>
          </a:p>
        </p:txBody>
      </p:sp>
      <p:sp>
        <p:nvSpPr>
          <p:cNvPr id="4" name="Espace réservé du numéro de diapositive 3"/>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6" name="Espace réservé du pied de page 5"/>
          <p:cNvSpPr>
            <a:spLocks noGrp="1"/>
          </p:cNvSpPr>
          <p:nvPr>
            <p:ph type="ftr" sz="quarter" idx="11"/>
          </p:nvPr>
        </p:nvSpPr>
        <p:spPr/>
        <p:txBody>
          <a:bodyPr/>
          <a:lstStyle>
            <a:extLst/>
          </a:lstStyle>
          <a:p>
            <a:endParaRPr lang="fr-FR" dirty="0"/>
          </a:p>
        </p:txBody>
      </p:sp>
      <p:sp>
        <p:nvSpPr>
          <p:cNvPr id="7" name="Espace réservé du numéro de diapositive 6"/>
          <p:cNvSpPr>
            <a:spLocks noGrp="1"/>
          </p:cNvSpPr>
          <p:nvPr>
            <p:ph type="sldNum" sz="quarter" idx="12"/>
          </p:nvPr>
        </p:nvSpPr>
        <p:spPr/>
        <p:txBody>
          <a:bodyPr/>
          <a:lstStyle>
            <a:extLst/>
          </a:lstStyle>
          <a:p>
            <a:fld id="{5DC8E9CB-0D7A-4890-BAD3-E1A68D6323B3}"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1FCF1D7-1D02-4BBE-A9D0-0060FF15CC6E}" type="datetimeFigureOut">
              <a:rPr lang="fr-FR" smtClean="0"/>
              <a:pPr/>
              <a:t>13/09/2016</a:t>
            </a:fld>
            <a:endParaRPr lang="fr-FR" dirty="0"/>
          </a:p>
        </p:txBody>
      </p:sp>
      <p:sp>
        <p:nvSpPr>
          <p:cNvPr id="6" name="Espace réservé du pied de page 5"/>
          <p:cNvSpPr>
            <a:spLocks noGrp="1"/>
          </p:cNvSpPr>
          <p:nvPr>
            <p:ph type="ftr" sz="quarter" idx="11"/>
          </p:nvPr>
        </p:nvSpPr>
        <p:spPr/>
        <p:txBody>
          <a:bodyPr/>
          <a:lstStyle>
            <a:extLst/>
          </a:lstStyle>
          <a:p>
            <a:endParaRPr lang="fr-FR" dirty="0"/>
          </a:p>
        </p:txBody>
      </p:sp>
      <p:sp>
        <p:nvSpPr>
          <p:cNvPr id="7" name="Espace réservé du numéro de diapositive 6"/>
          <p:cNvSpPr>
            <a:spLocks noGrp="1"/>
          </p:cNvSpPr>
          <p:nvPr>
            <p:ph type="sldNum" sz="quarter" idx="12"/>
          </p:nvPr>
        </p:nvSpPr>
        <p:spPr/>
        <p:txBody>
          <a:bodyPr/>
          <a:lstStyle>
            <a:extLst/>
          </a:lstStyle>
          <a:p>
            <a:fld id="{5DC8E9CB-0D7A-4890-BAD3-E1A68D6323B3}" type="slidenum">
              <a:rPr lang="fr-FR" smtClean="0"/>
              <a:pPr/>
              <a:t>‹#›</a:t>
            </a:fld>
            <a:endParaRPr lang="fr-FR" dirty="0"/>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dirty="0"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fr-FR" smtClean="0"/>
              <a:t>Modifiez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1FCF1D7-1D02-4BBE-A9D0-0060FF15CC6E}" type="datetimeFigureOut">
              <a:rPr lang="fr-FR" smtClean="0"/>
              <a:pPr/>
              <a:t>13/09/2016</a:t>
            </a:fld>
            <a:endParaRPr lang="fr-FR" dirty="0"/>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dirty="0"/>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DC8E9CB-0D7A-4890-BAD3-E1A68D6323B3}" type="slidenum">
              <a:rPr lang="fr-FR" smtClean="0"/>
              <a:pPr/>
              <a:t>‹#›</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5.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5.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5.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5.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5.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5.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5.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60649"/>
            <a:ext cx="7772400" cy="3339802"/>
          </a:xfrm>
        </p:spPr>
        <p:txBody>
          <a:bodyPr/>
          <a:lstStyle/>
          <a:p>
            <a:r>
              <a:rPr lang="fr-FR" dirty="0" smtClean="0"/>
              <a:t>IT LAW &amp; ETHICS</a:t>
            </a:r>
            <a:endParaRPr lang="fr-FR" dirty="0"/>
          </a:p>
        </p:txBody>
      </p:sp>
      <p:sp>
        <p:nvSpPr>
          <p:cNvPr id="3" name="Sous-titre 2"/>
          <p:cNvSpPr>
            <a:spLocks noGrp="1"/>
          </p:cNvSpPr>
          <p:nvPr>
            <p:ph type="subTitle" idx="1"/>
          </p:nvPr>
        </p:nvSpPr>
        <p:spPr>
          <a:xfrm>
            <a:off x="722376" y="3685032"/>
            <a:ext cx="7772400" cy="1400152"/>
          </a:xfrm>
        </p:spPr>
        <p:txBody>
          <a:bodyPr>
            <a:normAutofit lnSpcReduction="10000"/>
          </a:bodyPr>
          <a:lstStyle/>
          <a:p>
            <a:endParaRPr lang="fr-FR" b="1" dirty="0" smtClean="0">
              <a:solidFill>
                <a:schemeClr val="tx1"/>
              </a:solidFill>
            </a:endParaRPr>
          </a:p>
          <a:p>
            <a:r>
              <a:rPr lang="fr-FR" b="1" dirty="0" smtClean="0">
                <a:solidFill>
                  <a:schemeClr val="tx1"/>
                </a:solidFill>
              </a:rPr>
              <a:t>Eleftheria TZAMAROU</a:t>
            </a:r>
          </a:p>
          <a:p>
            <a:endParaRPr lang="fr-FR" sz="2800" dirty="0" smtClean="0">
              <a:solidFill>
                <a:schemeClr val="tx1"/>
              </a:solidFill>
            </a:endParaRPr>
          </a:p>
          <a:p>
            <a:r>
              <a:rPr lang="fr-FR" sz="2200" dirty="0" smtClean="0">
                <a:solidFill>
                  <a:schemeClr val="tx1"/>
                </a:solidFill>
              </a:rPr>
              <a:t>Fall semester 2016</a:t>
            </a:r>
            <a:endParaRPr lang="fr-FR" sz="2200" dirty="0">
              <a:solidFill>
                <a:schemeClr val="tx1"/>
              </a:solidFill>
            </a:endParaRPr>
          </a:p>
        </p:txBody>
      </p:sp>
    </p:spTree>
    <p:extLst>
      <p:ext uri="{BB962C8B-B14F-4D97-AF65-F5344CB8AC3E}">
        <p14:creationId xmlns="" xmlns:p14="http://schemas.microsoft.com/office/powerpoint/2010/main" val="421302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607224" y="579438"/>
          <a:ext cx="7853208"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quarter" idx="2"/>
          </p:nvPr>
        </p:nvSpPr>
        <p:spPr>
          <a:xfrm>
            <a:off x="607224" y="1447800"/>
            <a:ext cx="7853208" cy="4357464"/>
          </a:xfrm>
        </p:spPr>
        <p:txBody>
          <a:bodyPr>
            <a:normAutofit fontScale="70000" lnSpcReduction="20000"/>
          </a:bodyPr>
          <a:lstStyle/>
          <a:p>
            <a:r>
              <a:rPr lang="fr-FR" b="1" dirty="0" smtClean="0">
                <a:latin typeface="Verdana" pitchFamily="34" charset="0"/>
                <a:ea typeface="Verdana" pitchFamily="34" charset="0"/>
                <a:cs typeface="Verdana" pitchFamily="34" charset="0"/>
              </a:rPr>
              <a:t>Uniform Computer Information Transactions Act (UCITA)</a:t>
            </a:r>
            <a:r>
              <a:rPr lang="fr-FR" dirty="0" smtClean="0">
                <a:latin typeface="Verdana" pitchFamily="34" charset="0"/>
                <a:ea typeface="Verdana" pitchFamily="34" charset="0"/>
                <a:cs typeface="Verdana" pitchFamily="34" charset="0"/>
                <a:sym typeface="Wingdings" pitchFamily="2" charset="2"/>
              </a:rPr>
              <a:t></a:t>
            </a:r>
            <a:r>
              <a:rPr lang="en-US" dirty="0" smtClean="0">
                <a:latin typeface="Verdana" pitchFamily="34" charset="0"/>
                <a:ea typeface="Verdana" pitchFamily="34" charset="0"/>
                <a:cs typeface="Verdana" pitchFamily="34" charset="0"/>
                <a:sym typeface="Wingdings" pitchFamily="2" charset="2"/>
              </a:rPr>
              <a:t> </a:t>
            </a:r>
            <a:r>
              <a:rPr lang="en-US" dirty="0" smtClean="0">
                <a:latin typeface="Verdana" pitchFamily="34" charset="0"/>
                <a:ea typeface="Verdana" pitchFamily="34" charset="0"/>
                <a:cs typeface="Verdana" pitchFamily="34" charset="0"/>
              </a:rPr>
              <a:t>a uniform commercial code for software licenses and other computer information transactions.</a:t>
            </a:r>
            <a:endParaRPr lang="fr-FR" dirty="0" smtClean="0">
              <a:latin typeface="Verdana" pitchFamily="34" charset="0"/>
              <a:ea typeface="Verdana" pitchFamily="34" charset="0"/>
              <a:cs typeface="Verdana" pitchFamily="34" charset="0"/>
            </a:endParaRPr>
          </a:p>
          <a:p>
            <a:r>
              <a:rPr lang="en-US" dirty="0" smtClean="0">
                <a:solidFill>
                  <a:srgbClr val="000000"/>
                </a:solidFill>
                <a:latin typeface="Verdana" pitchFamily="34" charset="0"/>
                <a:ea typeface="Verdana" pitchFamily="34" charset="0"/>
                <a:cs typeface="Verdana" pitchFamily="34" charset="0"/>
              </a:rPr>
              <a:t>In 1999, </a:t>
            </a:r>
            <a:r>
              <a:rPr lang="en-US" b="1" dirty="0" smtClean="0">
                <a:solidFill>
                  <a:srgbClr val="000000"/>
                </a:solidFill>
                <a:latin typeface="Verdana" pitchFamily="34" charset="0"/>
                <a:ea typeface="Verdana" pitchFamily="34" charset="0"/>
                <a:cs typeface="Verdana" pitchFamily="34" charset="0"/>
              </a:rPr>
              <a:t>the Uniform Electronic Transactions Act (UETA) </a:t>
            </a:r>
            <a:r>
              <a:rPr lang="en-US" dirty="0" smtClean="0">
                <a:solidFill>
                  <a:srgbClr val="000000"/>
                </a:solidFill>
                <a:latin typeface="Verdana" pitchFamily="34" charset="0"/>
                <a:ea typeface="Verdana" pitchFamily="34" charset="0"/>
                <a:cs typeface="Verdana" pitchFamily="34" charset="0"/>
              </a:rPr>
              <a:t>represents the first national effort to provide uniform rules to govern electronic commerce transactions.</a:t>
            </a:r>
          </a:p>
          <a:p>
            <a:r>
              <a:rPr lang="en-US" b="1" dirty="0" smtClean="0">
                <a:latin typeface="Verdana" pitchFamily="34" charset="0"/>
                <a:ea typeface="Verdana" pitchFamily="34" charset="0"/>
                <a:cs typeface="Verdana" pitchFamily="34" charset="0"/>
              </a:rPr>
              <a:t>Electronic Signatures in Global and National Commerce Act (E-Sign)</a:t>
            </a:r>
            <a:r>
              <a:rPr lang="en-US" dirty="0" smtClean="0">
                <a:solidFill>
                  <a:srgbClr val="000000"/>
                </a:solidFill>
                <a:latin typeface="Verdana" pitchFamily="34" charset="0"/>
                <a:ea typeface="Verdana" pitchFamily="34" charset="0"/>
                <a:cs typeface="Verdana" pitchFamily="34" charset="0"/>
              </a:rPr>
              <a:t> adopted in 2000</a:t>
            </a:r>
          </a:p>
          <a:p>
            <a:pPr>
              <a:buNone/>
            </a:pPr>
            <a:endParaRPr lang="en-US" dirty="0" smtClean="0">
              <a:solidFill>
                <a:srgbClr val="000000"/>
              </a:solidFill>
              <a:latin typeface="Verdana" pitchFamily="34" charset="0"/>
              <a:ea typeface="Verdana" pitchFamily="34" charset="0"/>
              <a:cs typeface="Verdana" pitchFamily="34" charset="0"/>
            </a:endParaRPr>
          </a:p>
          <a:p>
            <a:r>
              <a:rPr lang="en-US" dirty="0" smtClean="0"/>
              <a:t>These uniform acts are not binding law in a particular state until the state chooses to adopt the act through its respective legislative process</a:t>
            </a:r>
            <a:endParaRPr lang="en-US" dirty="0" smtClean="0">
              <a:solidFill>
                <a:srgbClr val="000000"/>
              </a:solidFill>
              <a:latin typeface="Verdana" pitchFamily="34" charset="0"/>
              <a:ea typeface="Verdana" pitchFamily="34" charset="0"/>
              <a:cs typeface="Verdana" pitchFamily="34" charset="0"/>
            </a:endParaRPr>
          </a:p>
          <a:p>
            <a:pPr marL="0" indent="0">
              <a:buNone/>
            </a:pPr>
            <a:endParaRPr lang="en-US" dirty="0" smtClean="0">
              <a:solidFill>
                <a:srgbClr val="333333"/>
              </a:solidFill>
              <a:latin typeface="Verdana" pitchFamily="34" charset="0"/>
              <a:ea typeface="Verdana" pitchFamily="34" charset="0"/>
              <a:cs typeface="Verdana" pitchFamily="34" charset="0"/>
            </a:endParaRPr>
          </a:p>
          <a:p>
            <a:r>
              <a:rPr lang="en-US" dirty="0" smtClean="0">
                <a:solidFill>
                  <a:srgbClr val="333333"/>
                </a:solidFill>
                <a:latin typeface="Verdana" pitchFamily="34" charset="0"/>
                <a:ea typeface="Verdana" pitchFamily="34" charset="0"/>
                <a:cs typeface="Verdana" pitchFamily="34" charset="0"/>
              </a:rPr>
              <a:t>The </a:t>
            </a:r>
            <a:r>
              <a:rPr lang="en-US" b="1" dirty="0" smtClean="0">
                <a:solidFill>
                  <a:srgbClr val="333333"/>
                </a:solidFill>
                <a:latin typeface="Verdana" pitchFamily="34" charset="0"/>
                <a:ea typeface="Verdana" pitchFamily="34" charset="0"/>
                <a:cs typeface="Verdana" pitchFamily="34" charset="0"/>
              </a:rPr>
              <a:t>Federal Trade Commission </a:t>
            </a:r>
            <a:r>
              <a:rPr lang="en-US" dirty="0" smtClean="0">
                <a:latin typeface="Verdana" pitchFamily="34" charset="0"/>
                <a:ea typeface="Verdana" pitchFamily="34" charset="0"/>
                <a:cs typeface="Verdana" pitchFamily="34" charset="0"/>
              </a:rPr>
              <a:t>(FTC) is the primary federal agency regulating e-commerce activities, including use of commercial e-mails, online advertising and consumer privacy. FTC's E-Commerce Guide provides an overview of e-commerce rules and regulations.</a:t>
            </a:r>
          </a:p>
          <a:p>
            <a:endParaRPr lang="el-GR"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467544" y="5229200"/>
          <a:ext cx="8183880" cy="907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Espace réservé du contenu 4"/>
          <p:cNvSpPr>
            <a:spLocks noGrp="1"/>
          </p:cNvSpPr>
          <p:nvPr>
            <p:ph idx="1"/>
          </p:nvPr>
        </p:nvSpPr>
        <p:spPr>
          <a:xfrm>
            <a:off x="502920" y="1412776"/>
            <a:ext cx="8183880" cy="3305528"/>
          </a:xfrm>
        </p:spPr>
        <p:txBody>
          <a:bodyPr>
            <a:normAutofit fontScale="62500" lnSpcReduction="20000"/>
          </a:bodyPr>
          <a:lstStyle/>
          <a:p>
            <a:pPr algn="ctr">
              <a:buNone/>
            </a:pPr>
            <a:endParaRPr lang="en-US" b="1" dirty="0" smtClean="0"/>
          </a:p>
          <a:p>
            <a:pPr>
              <a:lnSpc>
                <a:spcPct val="170000"/>
              </a:lnSpc>
            </a:pPr>
            <a:r>
              <a:rPr lang="en-US" sz="3000" b="1" dirty="0" smtClean="0"/>
              <a:t>Offer</a:t>
            </a:r>
            <a:endParaRPr lang="el-GR" sz="3000" dirty="0" smtClean="0"/>
          </a:p>
          <a:p>
            <a:pPr>
              <a:lnSpc>
                <a:spcPct val="170000"/>
              </a:lnSpc>
            </a:pPr>
            <a:r>
              <a:rPr lang="en-US" sz="3000" b="1" dirty="0" smtClean="0"/>
              <a:t>Acceptance</a:t>
            </a:r>
            <a:endParaRPr lang="el-GR" sz="3000" dirty="0" smtClean="0"/>
          </a:p>
          <a:p>
            <a:pPr>
              <a:lnSpc>
                <a:spcPct val="170000"/>
              </a:lnSpc>
            </a:pPr>
            <a:r>
              <a:rPr lang="en-US" sz="3000" b="1" dirty="0" smtClean="0"/>
              <a:t>Consideration (known only to common law countries, such as England)</a:t>
            </a:r>
            <a:endParaRPr lang="el-GR" sz="3000" dirty="0" smtClean="0"/>
          </a:p>
          <a:p>
            <a:pPr>
              <a:lnSpc>
                <a:spcPct val="170000"/>
              </a:lnSpc>
            </a:pPr>
            <a:r>
              <a:rPr lang="en-US" sz="3000" b="1" dirty="0" smtClean="0"/>
              <a:t>Legal intention to create legal relations</a:t>
            </a:r>
            <a:endParaRPr lang="el-GR" sz="3000" dirty="0" smtClean="0"/>
          </a:p>
          <a:p>
            <a:pPr>
              <a:lnSpc>
                <a:spcPct val="170000"/>
              </a:lnSpc>
            </a:pPr>
            <a:r>
              <a:rPr lang="en-US" sz="3000" b="1" dirty="0" smtClean="0"/>
              <a:t>Legal capacity to contract</a:t>
            </a:r>
            <a:endParaRPr lang="el-GR" sz="3000" dirty="0" smtClean="0"/>
          </a:p>
          <a:p>
            <a:endParaRPr lang="fr-FR" sz="2800" dirty="0"/>
          </a:p>
        </p:txBody>
      </p:sp>
    </p:spTree>
    <p:extLst>
      <p:ext uri="{BB962C8B-B14F-4D97-AF65-F5344CB8AC3E}">
        <p14:creationId xmlns="" xmlns:p14="http://schemas.microsoft.com/office/powerpoint/2010/main" val="83258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3100" dirty="0" smtClean="0">
                <a:solidFill>
                  <a:srgbClr val="FF0000"/>
                </a:solidFill>
              </a:rPr>
              <a:t>Offer and Acceptance:  main issues </a:t>
            </a:r>
            <a:r>
              <a:rPr lang="el-GR" dirty="0" smtClean="0">
                <a:solidFill>
                  <a:srgbClr val="FF0000"/>
                </a:solidFill>
              </a:rPr>
              <a:t/>
            </a:r>
            <a:br>
              <a:rPr lang="el-GR" dirty="0" smtClean="0">
                <a:solidFill>
                  <a:srgbClr val="FF0000"/>
                </a:solidFill>
              </a:rPr>
            </a:br>
            <a:endParaRPr lang="el-GR" dirty="0">
              <a:solidFill>
                <a:srgbClr val="FF0000"/>
              </a:solidFill>
            </a:endParaRPr>
          </a:p>
        </p:txBody>
      </p:sp>
      <p:pic>
        <p:nvPicPr>
          <p:cNvPr id="5" name="Content Placeholder 4" descr="images.png"/>
          <p:cNvPicPr>
            <a:picLocks noGrp="1" noChangeAspect="1"/>
          </p:cNvPicPr>
          <p:nvPr>
            <p:ph idx="1"/>
          </p:nvPr>
        </p:nvPicPr>
        <p:blipFill>
          <a:blip r:embed="rId2" cstate="print"/>
          <a:stretch>
            <a:fillRect/>
          </a:stretch>
        </p:blipFill>
        <p:spPr>
          <a:xfrm>
            <a:off x="1979712" y="980728"/>
            <a:ext cx="5544616" cy="338437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quarter" idx="2"/>
          </p:nvPr>
        </p:nvSpPr>
        <p:spPr>
          <a:xfrm>
            <a:off x="607224" y="1447800"/>
            <a:ext cx="8141240" cy="4501480"/>
          </a:xfrm>
        </p:spPr>
        <p:txBody>
          <a:bodyPr>
            <a:normAutofit/>
          </a:bodyPr>
          <a:lstStyle/>
          <a:p>
            <a:r>
              <a:rPr lang="en-US" sz="2800" dirty="0" smtClean="0"/>
              <a:t>They can determine the </a:t>
            </a:r>
            <a:r>
              <a:rPr lang="en-US" sz="2800" b="1" dirty="0" smtClean="0"/>
              <a:t>precise time </a:t>
            </a:r>
            <a:r>
              <a:rPr lang="en-US" sz="2800" dirty="0" smtClean="0"/>
              <a:t>that a contract is made </a:t>
            </a:r>
            <a:r>
              <a:rPr lang="en-US" sz="2800" dirty="0" smtClean="0">
                <a:sym typeface="Wingdings" pitchFamily="2" charset="2"/>
              </a:rPr>
              <a:t></a:t>
            </a:r>
            <a:r>
              <a:rPr lang="en-US" sz="2800" dirty="0" smtClean="0"/>
              <a:t>from which moment the parties are legally obliged</a:t>
            </a:r>
          </a:p>
          <a:p>
            <a:r>
              <a:rPr lang="en-US" sz="2800" b="1" dirty="0" smtClean="0"/>
              <a:t>Transfer of ownership in a contract of sale</a:t>
            </a:r>
          </a:p>
          <a:p>
            <a:r>
              <a:rPr lang="en-US" sz="2800" dirty="0" smtClean="0"/>
              <a:t>The </a:t>
            </a:r>
            <a:r>
              <a:rPr lang="en-US" sz="2800" b="1" dirty="0" smtClean="0"/>
              <a:t>place of the contract</a:t>
            </a:r>
            <a:r>
              <a:rPr lang="en-US" sz="2800" dirty="0" smtClean="0"/>
              <a:t>, if the parties are located in different jurisdictions, and accordingly, </a:t>
            </a:r>
            <a:r>
              <a:rPr lang="en-US" sz="2800" b="1" dirty="0" smtClean="0"/>
              <a:t>what laws will apply</a:t>
            </a:r>
            <a:r>
              <a:rPr lang="en-US" sz="2800" dirty="0" smtClean="0"/>
              <a:t>, and </a:t>
            </a:r>
            <a:r>
              <a:rPr lang="en-US" sz="2800" b="1" dirty="0" smtClean="0"/>
              <a:t>which courts will have jurisdiction. </a:t>
            </a:r>
            <a:endParaRPr lang="el-GR"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4429472"/>
          </a:xfrm>
        </p:spPr>
        <p:txBody>
          <a:bodyPr>
            <a:normAutofit fontScale="92500"/>
          </a:bodyPr>
          <a:lstStyle/>
          <a:p>
            <a:r>
              <a:rPr lang="en-US" dirty="0" smtClean="0"/>
              <a:t>Recognition of the autonomy of the parties to choose the preferred applicable law.</a:t>
            </a:r>
          </a:p>
          <a:p>
            <a:r>
              <a:rPr lang="en-US" dirty="0" smtClean="0"/>
              <a:t>If the trader carries out his activities in the country of the consumer's habitual residence or if </a:t>
            </a:r>
            <a:r>
              <a:rPr lang="en-US" b="1" dirty="0" smtClean="0"/>
              <a:t>he directs such activities </a:t>
            </a:r>
            <a:r>
              <a:rPr lang="en-US" dirty="0" smtClean="0"/>
              <a:t>to that country or to several countries including that country, </a:t>
            </a:r>
            <a:r>
              <a:rPr lang="en-US" b="1" dirty="0" smtClean="0"/>
              <a:t>the law applicable to the contract is</a:t>
            </a:r>
            <a:r>
              <a:rPr lang="en-US" dirty="0" smtClean="0"/>
              <a:t> </a:t>
            </a:r>
            <a:r>
              <a:rPr lang="en-US" b="1" dirty="0" smtClean="0"/>
              <a:t>that of the country in which the consumer is habitually resident. </a:t>
            </a:r>
          </a:p>
          <a:p>
            <a:r>
              <a:rPr lang="en-US" dirty="0" smtClean="0"/>
              <a:t>If the parties have chosen a different law, that choice cannot deprive the consumer of the protection afforded by the mandatory provisions of the consumer's country of residence. </a:t>
            </a:r>
            <a:endParaRPr lang="el-GR" dirty="0" smtClean="0"/>
          </a:p>
          <a:p>
            <a:endParaRPr lang="el-G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812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25216" cy="4357464"/>
          </a:xfrm>
        </p:spPr>
        <p:txBody>
          <a:bodyPr>
            <a:normAutofit fontScale="92500" lnSpcReduction="10000"/>
          </a:bodyPr>
          <a:lstStyle/>
          <a:p>
            <a:r>
              <a:rPr lang="en-US" b="1" dirty="0" smtClean="0"/>
              <a:t>A statement made with intention to be bound </a:t>
            </a:r>
            <a:r>
              <a:rPr lang="en-US" dirty="0" smtClean="0"/>
              <a:t>when it is accepted by the person to whom it is addressed.</a:t>
            </a:r>
          </a:p>
          <a:p>
            <a:r>
              <a:rPr lang="en-US" b="1" dirty="0" smtClean="0"/>
              <a:t>Specific, comprehensive and capable of immediate acceptance</a:t>
            </a:r>
          </a:p>
          <a:p>
            <a:r>
              <a:rPr lang="en-US" dirty="0" smtClean="0"/>
              <a:t>An electronic offer is usually published or transmitted electronically through website shops, Usenet newsgroups, or electronic mailing list, or sent by email to a specific recipient</a:t>
            </a:r>
          </a:p>
          <a:p>
            <a:r>
              <a:rPr lang="en-US" b="1" dirty="0" smtClean="0"/>
              <a:t>Distinct from invitation to treat or request for information</a:t>
            </a:r>
          </a:p>
          <a:p>
            <a:r>
              <a:rPr lang="en-US" b="1" dirty="0" smtClean="0"/>
              <a:t>The offer is effective when</a:t>
            </a:r>
            <a:r>
              <a:rPr lang="en-US" dirty="0" smtClean="0"/>
              <a:t>, and not until, it is </a:t>
            </a:r>
            <a:r>
              <a:rPr lang="en-US" b="1" dirty="0" smtClean="0"/>
              <a:t>communicated to the offeree.</a:t>
            </a:r>
          </a:p>
          <a:p>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853208"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853208" cy="4429472"/>
          </a:xfrm>
        </p:spPr>
        <p:txBody>
          <a:bodyPr>
            <a:normAutofit lnSpcReduction="10000"/>
          </a:bodyPr>
          <a:lstStyle/>
          <a:p>
            <a:r>
              <a:rPr lang="en-US" b="1" dirty="0" smtClean="0"/>
              <a:t>Final and unqualified expression of assent to the terms of an offer. </a:t>
            </a:r>
            <a:r>
              <a:rPr lang="en-US" dirty="0" smtClean="0"/>
              <a:t>It turns a specific and comprehensive offer into an agreement. The acceptance must be </a:t>
            </a:r>
            <a:r>
              <a:rPr lang="en-US" b="1" dirty="0" smtClean="0"/>
              <a:t>unconditional and unequivocal. </a:t>
            </a:r>
          </a:p>
          <a:p>
            <a:r>
              <a:rPr lang="en-US" b="1" dirty="0" smtClean="0"/>
              <a:t>Acceptance has no effect until it is communicated to the offeror,</a:t>
            </a:r>
            <a:r>
              <a:rPr lang="en-US" dirty="0" smtClean="0"/>
              <a:t> otherwise the offeror would be bound without knowing that his offer had been accepted. </a:t>
            </a:r>
          </a:p>
          <a:p>
            <a:r>
              <a:rPr lang="en-US" dirty="0" smtClean="0"/>
              <a:t>Online acceptance can be made by the same mode of communication used to make the offer in the first place, or by using other modes</a:t>
            </a:r>
            <a:endParaRPr lang="el-GR" dirty="0" smtClean="0"/>
          </a:p>
          <a:p>
            <a:endParaRPr lang="el-G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971600" y="548680"/>
          <a:ext cx="763718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467544" y="1484784"/>
            <a:ext cx="8208912" cy="4357464"/>
          </a:xfrm>
        </p:spPr>
        <p:txBody>
          <a:bodyPr/>
          <a:lstStyle/>
          <a:p>
            <a:r>
              <a:rPr lang="en-US" b="1" dirty="0" smtClean="0"/>
              <a:t>Revocation of an offer </a:t>
            </a:r>
            <a:r>
              <a:rPr lang="en-US" dirty="0" smtClean="0"/>
              <a:t>may be made at any time </a:t>
            </a:r>
            <a:r>
              <a:rPr lang="en-US" b="1" dirty="0" smtClean="0"/>
              <a:t>before it is accepted </a:t>
            </a:r>
            <a:r>
              <a:rPr lang="en-US" dirty="0" smtClean="0"/>
              <a:t>and becomes </a:t>
            </a:r>
            <a:r>
              <a:rPr lang="en-US" b="1" dirty="0" smtClean="0"/>
              <a:t>effective when it is “received” by the offeree</a:t>
            </a:r>
          </a:p>
          <a:p>
            <a:pPr>
              <a:buNone/>
            </a:pPr>
            <a:endParaRPr lang="en-US" dirty="0" smtClean="0"/>
          </a:p>
          <a:p>
            <a:r>
              <a:rPr lang="en-US" b="1" dirty="0" smtClean="0"/>
              <a:t>An acceptance </a:t>
            </a:r>
            <a:r>
              <a:rPr lang="en-US" dirty="0" smtClean="0"/>
              <a:t>can be revoked provided that the </a:t>
            </a:r>
            <a:r>
              <a:rPr lang="en-US" b="1" dirty="0" smtClean="0"/>
              <a:t>revocation reaches the offeror before the acceptance</a:t>
            </a:r>
            <a:r>
              <a:rPr lang="en-US" dirty="0" smtClean="0"/>
              <a:t>. </a:t>
            </a:r>
            <a:endParaRPr lang="el-GR" dirty="0" smtClean="0"/>
          </a:p>
          <a:p>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812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25216" cy="4141440"/>
          </a:xfrm>
        </p:spPr>
        <p:txBody>
          <a:bodyPr/>
          <a:lstStyle/>
          <a:p>
            <a:endParaRPr lang="en-US" b="1" dirty="0" smtClean="0"/>
          </a:p>
          <a:p>
            <a:r>
              <a:rPr lang="en-US" sz="2800" b="1" dirty="0" smtClean="0"/>
              <a:t>Declaration Rules</a:t>
            </a:r>
          </a:p>
          <a:p>
            <a:r>
              <a:rPr lang="en-US" sz="2800" b="1" dirty="0" smtClean="0"/>
              <a:t>Receipt Rules</a:t>
            </a:r>
          </a:p>
          <a:p>
            <a:r>
              <a:rPr lang="en-US" sz="2800" b="1" dirty="0" smtClean="0"/>
              <a:t>Postal / Dispatch Rules</a:t>
            </a:r>
          </a:p>
          <a:p>
            <a:r>
              <a:rPr lang="en-US" sz="2800" b="1" dirty="0" smtClean="0"/>
              <a:t>Information / Knowledge Rules</a:t>
            </a:r>
          </a:p>
          <a:p>
            <a:pPr>
              <a:buNone/>
            </a:pPr>
            <a:endParaRPr lang="en-US" sz="2800" b="1" dirty="0" smtClean="0"/>
          </a:p>
          <a:p>
            <a:endParaRPr lang="el-GR"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814124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p:txBody>
          <a:bodyPr>
            <a:normAutofit/>
          </a:bodyPr>
          <a:lstStyle/>
          <a:p>
            <a:r>
              <a:rPr lang="en-US" sz="2000" dirty="0" smtClean="0">
                <a:solidFill>
                  <a:srgbClr val="FF0000"/>
                </a:solidFill>
                <a:effectLst/>
              </a:rPr>
              <a:t>This article can be applied to all websites, regardless of their status as an offer or an invitation to treat.</a:t>
            </a:r>
            <a:endParaRPr lang="el-GR" sz="2000" dirty="0"/>
          </a:p>
        </p:txBody>
      </p:sp>
      <p:sp>
        <p:nvSpPr>
          <p:cNvPr id="5" name="Content Placeholder 4"/>
          <p:cNvSpPr>
            <a:spLocks noGrp="1"/>
          </p:cNvSpPr>
          <p:nvPr>
            <p:ph sz="quarter" idx="2"/>
          </p:nvPr>
        </p:nvSpPr>
        <p:spPr>
          <a:xfrm>
            <a:off x="467544" y="1447800"/>
            <a:ext cx="8208912" cy="3781400"/>
          </a:xfrm>
        </p:spPr>
        <p:txBody>
          <a:bodyPr>
            <a:normAutofit lnSpcReduction="10000"/>
          </a:bodyPr>
          <a:lstStyle/>
          <a:p>
            <a:r>
              <a:rPr lang="en-US" b="1" dirty="0" smtClean="0"/>
              <a:t>Use of a two-step-procedure for</a:t>
            </a:r>
            <a:r>
              <a:rPr lang="el-GR" b="1" dirty="0" smtClean="0"/>
              <a:t> </a:t>
            </a:r>
            <a:r>
              <a:rPr lang="en-US" b="1" dirty="0" smtClean="0"/>
              <a:t>conclusion of online contract</a:t>
            </a:r>
            <a:endParaRPr lang="en-US" b="1" i="1" dirty="0" smtClean="0"/>
          </a:p>
          <a:p>
            <a:endParaRPr lang="en-US" b="1" dirty="0" smtClean="0"/>
          </a:p>
          <a:p>
            <a:pPr>
              <a:buNone/>
            </a:pPr>
            <a:r>
              <a:rPr lang="en-US" b="1" dirty="0" smtClean="0"/>
              <a:t>1.</a:t>
            </a:r>
            <a:r>
              <a:rPr lang="en-US" dirty="0" smtClean="0"/>
              <a:t> The service provider has to acknowledge the  receipt of the recipient’s order without undue delay and by electronic means.</a:t>
            </a:r>
            <a:endParaRPr lang="el-GR" dirty="0" smtClean="0"/>
          </a:p>
          <a:p>
            <a:pPr>
              <a:buNone/>
            </a:pPr>
            <a:r>
              <a:rPr lang="en-US" b="1" dirty="0" smtClean="0"/>
              <a:t>2.</a:t>
            </a:r>
            <a:r>
              <a:rPr lang="en-US" dirty="0" smtClean="0"/>
              <a:t> The order and the acknowledgement of receipt are deemed to be received when the parties to whom they are addressed are able to access them.</a:t>
            </a:r>
            <a:endParaRPr lang="el-GR" dirty="0" smtClean="0"/>
          </a:p>
          <a:p>
            <a:endParaRPr lang="el-G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893792"/>
          </a:xfrm>
        </p:spPr>
        <p:txBody>
          <a:bodyPr>
            <a:normAutofit/>
          </a:bodyPr>
          <a:lstStyle/>
          <a:p>
            <a:r>
              <a:rPr lang="fr-FR" dirty="0" smtClean="0"/>
              <a:t>Session 1: </a:t>
            </a:r>
            <a:r>
              <a:rPr lang="en-US" dirty="0" smtClean="0"/>
              <a:t>Online contracting</a:t>
            </a: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34098" y="530225"/>
            <a:ext cx="8121842" cy="4626967"/>
          </a:xfrm>
        </p:spPr>
      </p:pic>
    </p:spTree>
    <p:extLst>
      <p:ext uri="{BB962C8B-B14F-4D97-AF65-F5344CB8AC3E}">
        <p14:creationId xmlns="" xmlns:p14="http://schemas.microsoft.com/office/powerpoint/2010/main" val="11254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812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141240" cy="4789512"/>
          </a:xfrm>
        </p:spPr>
        <p:txBody>
          <a:bodyPr>
            <a:normAutofit fontScale="92500" lnSpcReduction="20000"/>
          </a:bodyPr>
          <a:lstStyle/>
          <a:p>
            <a:r>
              <a:rPr lang="en-US" b="1" dirty="0" smtClean="0"/>
              <a:t>An electronic contract is concluded when the acknowledgement of receipt of the recipient’s order is communicated by the service provider. </a:t>
            </a:r>
            <a:endParaRPr lang="el-GR" b="1" dirty="0" smtClean="0"/>
          </a:p>
          <a:p>
            <a:r>
              <a:rPr lang="en-US" dirty="0" smtClean="0"/>
              <a:t>Acknowledgement of receipt or confirmation only contain a repetition of the terms to which the parties are already bound or order details. It may also take the form of the provision of the service paid for where that service is an information society service, such as a song download.</a:t>
            </a:r>
          </a:p>
          <a:p>
            <a:r>
              <a:rPr lang="en-US" b="1" dirty="0" smtClean="0"/>
              <a:t>Usage of automatic mailing </a:t>
            </a:r>
            <a:r>
              <a:rPr lang="en-US" dirty="0" smtClean="0"/>
              <a:t>enables the service provider to automatically send an acknowledgement of receipt of the customer’s order. </a:t>
            </a:r>
          </a:p>
          <a:p>
            <a:r>
              <a:rPr lang="en-US" dirty="0" smtClean="0"/>
              <a:t>Some websites even provide </a:t>
            </a:r>
            <a:r>
              <a:rPr lang="en-US" b="1" dirty="0" smtClean="0"/>
              <a:t>automatic display of acknowledgement of receipt of the order in the website directly after the customer clicks on “OK” or “submit”. </a:t>
            </a:r>
            <a:endParaRPr lang="el-GR" b="1" dirty="0" smtClean="0"/>
          </a:p>
          <a:p>
            <a:endParaRPr lang="el-G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579438"/>
            <a:ext cx="7853208" cy="792162"/>
          </a:xfrm>
        </p:spPr>
        <p:style>
          <a:lnRef idx="1">
            <a:schemeClr val="accent1"/>
          </a:lnRef>
          <a:fillRef idx="3">
            <a:schemeClr val="accent1"/>
          </a:fillRef>
          <a:effectRef idx="2">
            <a:schemeClr val="accent1"/>
          </a:effectRef>
          <a:fontRef idx="minor">
            <a:schemeClr val="lt1"/>
          </a:fontRef>
        </p:style>
        <p:txBody>
          <a:bodyPr>
            <a:normAutofit fontScale="92500" lnSpcReduction="10000"/>
          </a:bodyPr>
          <a:lstStyle/>
          <a:p>
            <a:pPr lvl="0" algn="ctr"/>
            <a:endParaRPr lang="el-GR" dirty="0" smtClean="0">
              <a:solidFill>
                <a:schemeClr val="bg1"/>
              </a:solidFill>
            </a:endParaRPr>
          </a:p>
          <a:p>
            <a:pPr lvl="0" algn="ctr"/>
            <a:r>
              <a:rPr lang="en-US" dirty="0" smtClean="0">
                <a:solidFill>
                  <a:schemeClr val="bg1"/>
                </a:solidFill>
              </a:rPr>
              <a:t>Application of Receipt Rule Theory</a:t>
            </a:r>
            <a:endParaRPr lang="el-GR" dirty="0" smtClean="0">
              <a:solidFill>
                <a:schemeClr val="bg1"/>
              </a:solidFill>
            </a:endParaRPr>
          </a:p>
          <a:p>
            <a:endParaRPr lang="el-GR" dirty="0"/>
          </a:p>
        </p:txBody>
      </p:sp>
      <p:sp>
        <p:nvSpPr>
          <p:cNvPr id="5" name="Content Placeholder 4"/>
          <p:cNvSpPr>
            <a:spLocks noGrp="1"/>
          </p:cNvSpPr>
          <p:nvPr>
            <p:ph sz="quarter" idx="2"/>
          </p:nvPr>
        </p:nvSpPr>
        <p:spPr>
          <a:xfrm>
            <a:off x="607224" y="1447800"/>
            <a:ext cx="7997224" cy="4357464"/>
          </a:xfrm>
        </p:spPr>
        <p:txBody>
          <a:bodyPr>
            <a:normAutofit/>
          </a:bodyPr>
          <a:lstStyle/>
          <a:p>
            <a:r>
              <a:rPr lang="en-US" dirty="0" smtClean="0"/>
              <a:t>The communicated document </a:t>
            </a:r>
            <a:r>
              <a:rPr lang="en-US" b="1" dirty="0" smtClean="0"/>
              <a:t>is deemed to be received</a:t>
            </a:r>
            <a:r>
              <a:rPr lang="en-US" dirty="0" smtClean="0"/>
              <a:t> when the intended party is </a:t>
            </a:r>
            <a:r>
              <a:rPr lang="en-US" b="1" dirty="0" smtClean="0"/>
              <a:t>“able to access” it.</a:t>
            </a:r>
            <a:r>
              <a:rPr lang="en-US" dirty="0" smtClean="0"/>
              <a:t> The wording“able” in this phrase makes it clear that the party must possess the ability to access but no need to actually “access” the communicated document. </a:t>
            </a:r>
          </a:p>
          <a:p>
            <a:r>
              <a:rPr lang="en-US" b="1" dirty="0" smtClean="0"/>
              <a:t>Time of receipt</a:t>
            </a:r>
            <a:r>
              <a:rPr lang="en-US" dirty="0" smtClean="0">
                <a:sym typeface="Wingdings" pitchFamily="2" charset="2"/>
              </a:rPr>
              <a:t> time when a message is accessible</a:t>
            </a:r>
          </a:p>
          <a:p>
            <a:r>
              <a:rPr lang="en-US" dirty="0" smtClean="0"/>
              <a:t>The mere fact of the document being deposited in the recipient’s email inbox signifies receipt.</a:t>
            </a:r>
            <a:endParaRPr lang="el-GR" dirty="0" smtClean="0"/>
          </a:p>
          <a:p>
            <a:endParaRPr lang="el-G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70000" lnSpcReduction="20000"/>
          </a:bodyPr>
          <a:lstStyle/>
          <a:p>
            <a:pPr algn="ctr"/>
            <a:endParaRPr lang="en-US" dirty="0" smtClean="0"/>
          </a:p>
          <a:p>
            <a:pPr algn="ctr"/>
            <a:r>
              <a:rPr lang="en-US" dirty="0" smtClean="0">
                <a:solidFill>
                  <a:schemeClr val="bg1"/>
                </a:solidFill>
              </a:rPr>
              <a:t>Information society service</a:t>
            </a:r>
            <a:endParaRPr lang="el-GR" dirty="0" smtClean="0">
              <a:solidFill>
                <a:schemeClr val="bg1"/>
              </a:solidFill>
            </a:endParaRPr>
          </a:p>
          <a:p>
            <a:endParaRPr lang="el-GR" dirty="0">
              <a:solidFill>
                <a:schemeClr val="bg1"/>
              </a:solidFill>
            </a:endParaRPr>
          </a:p>
        </p:txBody>
      </p:sp>
      <p:sp>
        <p:nvSpPr>
          <p:cNvPr id="4" name="Text Placeholder 3"/>
          <p:cNvSpPr>
            <a:spLocks noGrp="1"/>
          </p:cNvSpPr>
          <p:nvPr>
            <p:ph type="body" sz="half" idx="3"/>
          </p:nvPr>
        </p:nvSpPr>
        <p:spPr/>
        <p:style>
          <a:lnRef idx="3">
            <a:schemeClr val="lt1"/>
          </a:lnRef>
          <a:fillRef idx="1">
            <a:schemeClr val="accent3"/>
          </a:fillRef>
          <a:effectRef idx="1">
            <a:schemeClr val="accent3"/>
          </a:effectRef>
          <a:fontRef idx="minor">
            <a:schemeClr val="lt1"/>
          </a:fontRef>
        </p:style>
        <p:txBody>
          <a:bodyPr>
            <a:normAutofit fontScale="92500" lnSpcReduction="10000"/>
          </a:bodyPr>
          <a:lstStyle/>
          <a:p>
            <a:pPr algn="ctr"/>
            <a:r>
              <a:rPr lang="en-US" dirty="0" smtClean="0">
                <a:solidFill>
                  <a:schemeClr val="bg1"/>
                </a:solidFill>
              </a:rPr>
              <a:t>Intermediary service provider</a:t>
            </a:r>
            <a:endParaRPr lang="el-GR" dirty="0">
              <a:solidFill>
                <a:schemeClr val="bg1"/>
              </a:solidFill>
            </a:endParaRPr>
          </a:p>
        </p:txBody>
      </p:sp>
      <p:sp>
        <p:nvSpPr>
          <p:cNvPr id="5" name="Content Placeholder 4"/>
          <p:cNvSpPr>
            <a:spLocks noGrp="1"/>
          </p:cNvSpPr>
          <p:nvPr>
            <p:ph sz="quarter" idx="2"/>
          </p:nvPr>
        </p:nvSpPr>
        <p:spPr>
          <a:xfrm>
            <a:off x="607224" y="1447800"/>
            <a:ext cx="3931920" cy="4573488"/>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sz="2200" dirty="0" smtClean="0"/>
              <a:t>Any service normally provided for remuneration, at a distance, by means of electronic equipment for the processing (including digital compression) and storage of data, and at the individual request of a recipient of a service</a:t>
            </a:r>
          </a:p>
          <a:p>
            <a:endParaRPr lang="en-US" sz="1900" dirty="0" smtClean="0"/>
          </a:p>
          <a:p>
            <a:r>
              <a:rPr lang="en-US" sz="2000" dirty="0" smtClean="0"/>
              <a:t>Example: sale of goods on-line, offering online information or commercial communications-adverts, video-on-demand </a:t>
            </a:r>
            <a:endParaRPr lang="el-GR" sz="2000" dirty="0" smtClean="0"/>
          </a:p>
          <a:p>
            <a:endParaRPr lang="el-GR" dirty="0"/>
          </a:p>
        </p:txBody>
      </p:sp>
      <p:sp>
        <p:nvSpPr>
          <p:cNvPr id="6" name="Content Placeholder 5"/>
          <p:cNvSpPr>
            <a:spLocks noGrp="1"/>
          </p:cNvSpPr>
          <p:nvPr>
            <p:ph sz="quarter" idx="4"/>
          </p:nvPr>
        </p:nvSpPr>
        <p:spPr>
          <a:xfrm>
            <a:off x="4652169" y="1447800"/>
            <a:ext cx="3931920" cy="4573488"/>
          </a:xfrm>
        </p:spPr>
        <p:style>
          <a:lnRef idx="1">
            <a:schemeClr val="accent3"/>
          </a:lnRef>
          <a:fillRef idx="2">
            <a:schemeClr val="accent3"/>
          </a:fillRef>
          <a:effectRef idx="1">
            <a:schemeClr val="accent3"/>
          </a:effectRef>
          <a:fontRef idx="minor">
            <a:schemeClr val="dk1"/>
          </a:fontRef>
        </p:style>
        <p:txBody>
          <a:bodyPr/>
          <a:lstStyle/>
          <a:p>
            <a:r>
              <a:rPr lang="en-US" sz="2800" dirty="0" smtClean="0"/>
              <a:t>Any natural or legal person providing an information society service</a:t>
            </a:r>
            <a:endParaRPr lang="el-GR" sz="2800" dirty="0" smtClean="0"/>
          </a:p>
          <a:p>
            <a:endParaRPr lang="el-G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069232" cy="4429472"/>
          </a:xfrm>
        </p:spPr>
        <p:txBody>
          <a:bodyPr>
            <a:normAutofit/>
          </a:bodyPr>
          <a:lstStyle/>
          <a:p>
            <a:r>
              <a:rPr lang="en-US" sz="3200" dirty="0" smtClean="0"/>
              <a:t>The E-commerce Directive has introduced specific liability exemptions for three distinct types of intermediary services.</a:t>
            </a:r>
            <a:r>
              <a:rPr lang="en-US" sz="3200" dirty="0" smtClean="0">
                <a:solidFill>
                  <a:srgbClr val="C00000"/>
                </a:solidFill>
              </a:rPr>
              <a:t> </a:t>
            </a:r>
            <a:r>
              <a:rPr lang="en-US" sz="3200" dirty="0" smtClean="0"/>
              <a:t>Where the ISP: </a:t>
            </a:r>
          </a:p>
          <a:p>
            <a:pPr marL="571500" indent="-571500">
              <a:buAutoNum type="romanLcParenR"/>
            </a:pPr>
            <a:r>
              <a:rPr lang="en-US" sz="3200" dirty="0" smtClean="0">
                <a:solidFill>
                  <a:srgbClr val="C00000"/>
                </a:solidFill>
              </a:rPr>
              <a:t>acts as a mere conduit</a:t>
            </a:r>
          </a:p>
          <a:p>
            <a:pPr marL="571500" indent="-571500">
              <a:buAutoNum type="romanLcParenR"/>
            </a:pPr>
            <a:r>
              <a:rPr lang="en-US" sz="3200" dirty="0" smtClean="0">
                <a:solidFill>
                  <a:srgbClr val="C00000"/>
                </a:solidFill>
              </a:rPr>
              <a:t>cashes the material or</a:t>
            </a:r>
          </a:p>
          <a:p>
            <a:pPr marL="571500" indent="-571500">
              <a:buAutoNum type="romanLcParenR"/>
            </a:pPr>
            <a:r>
              <a:rPr lang="en-US" sz="3200" dirty="0" smtClean="0">
                <a:solidFill>
                  <a:srgbClr val="C00000"/>
                </a:solidFill>
              </a:rPr>
              <a:t>hosts the material.</a:t>
            </a:r>
            <a:endParaRPr lang="el-GR" sz="3200" dirty="0" smtClean="0">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579438"/>
            <a:ext cx="7997224" cy="792162"/>
          </a:xfrm>
        </p:spPr>
        <p:style>
          <a:lnRef idx="1">
            <a:schemeClr val="accent1"/>
          </a:lnRef>
          <a:fillRef idx="3">
            <a:schemeClr val="accent1"/>
          </a:fillRef>
          <a:effectRef idx="2">
            <a:schemeClr val="accent1"/>
          </a:effectRef>
          <a:fontRef idx="minor">
            <a:schemeClr val="lt1"/>
          </a:fontRef>
        </p:style>
        <p:txBody>
          <a:bodyPr/>
          <a:lstStyle/>
          <a:p>
            <a:pPr algn="ctr"/>
            <a:r>
              <a:rPr lang="en-US" dirty="0" smtClean="0"/>
              <a:t>Mere conduit</a:t>
            </a:r>
            <a:endParaRPr lang="el-GR" dirty="0"/>
          </a:p>
        </p:txBody>
      </p:sp>
      <p:sp>
        <p:nvSpPr>
          <p:cNvPr id="5" name="Content Placeholder 4"/>
          <p:cNvSpPr>
            <a:spLocks noGrp="1"/>
          </p:cNvSpPr>
          <p:nvPr>
            <p:ph sz="quarter" idx="2"/>
          </p:nvPr>
        </p:nvSpPr>
        <p:spPr>
          <a:xfrm>
            <a:off x="607224" y="1447800"/>
            <a:ext cx="8069232" cy="4429472"/>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b="1" dirty="0" smtClean="0">
                <a:solidFill>
                  <a:srgbClr val="C00000"/>
                </a:solidFill>
              </a:rPr>
              <a:t>ISP transmits in a communication network information provided by a recipient of the service or provide access to a communication network(Internet)</a:t>
            </a:r>
            <a:r>
              <a:rPr lang="en-US" b="1" dirty="0" smtClean="0">
                <a:solidFill>
                  <a:srgbClr val="C00000"/>
                </a:solidFill>
                <a:sym typeface="Wingdings" pitchFamily="2" charset="2"/>
              </a:rPr>
              <a:t> no liability if the ISP:</a:t>
            </a:r>
          </a:p>
          <a:p>
            <a:r>
              <a:rPr lang="en-US" b="1" dirty="0" smtClean="0">
                <a:solidFill>
                  <a:srgbClr val="002060"/>
                </a:solidFill>
                <a:sym typeface="Wingdings" pitchFamily="2" charset="2"/>
              </a:rPr>
              <a:t>does not initiate the transmission</a:t>
            </a:r>
          </a:p>
          <a:p>
            <a:r>
              <a:rPr lang="en-US" b="1" dirty="0" smtClean="0">
                <a:solidFill>
                  <a:srgbClr val="002060"/>
                </a:solidFill>
                <a:sym typeface="Wingdings" pitchFamily="2" charset="2"/>
              </a:rPr>
              <a:t>does not select the receiver of the transmission and </a:t>
            </a:r>
          </a:p>
          <a:p>
            <a:r>
              <a:rPr lang="en-US" b="1" dirty="0" smtClean="0">
                <a:solidFill>
                  <a:srgbClr val="002060"/>
                </a:solidFill>
                <a:sym typeface="Wingdings" pitchFamily="2" charset="2"/>
              </a:rPr>
              <a:t>does not select or modify the information contained in the transmission</a:t>
            </a:r>
          </a:p>
          <a:p>
            <a:pPr>
              <a:buNone/>
            </a:pPr>
            <a:r>
              <a:rPr lang="en-US" dirty="0" smtClean="0"/>
              <a:t>   The ISP is playing a passive role in such activities by acting as a mere "carrier" of data provided by third parties through its network.</a:t>
            </a:r>
            <a:endParaRPr lang="en-US" b="1" dirty="0" smtClean="0">
              <a:solidFill>
                <a:srgbClr val="002060"/>
              </a:solidFill>
              <a:sym typeface="Wingdings" pitchFamily="2" charset="2"/>
            </a:endParaRPr>
          </a:p>
          <a:p>
            <a:endParaRPr lang="el-G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579438"/>
            <a:ext cx="7997224" cy="792162"/>
          </a:xfrm>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Cashing</a:t>
            </a:r>
            <a:endParaRPr lang="el-GR" dirty="0"/>
          </a:p>
        </p:txBody>
      </p:sp>
      <p:sp>
        <p:nvSpPr>
          <p:cNvPr id="5" name="Content Placeholder 4"/>
          <p:cNvSpPr>
            <a:spLocks noGrp="1"/>
          </p:cNvSpPr>
          <p:nvPr>
            <p:ph sz="quarter" idx="2"/>
          </p:nvPr>
        </p:nvSpPr>
        <p:spPr>
          <a:xfrm>
            <a:off x="607224" y="1447800"/>
            <a:ext cx="8069232" cy="4429472"/>
          </a:xfrm>
        </p:spPr>
        <p:txBody>
          <a:bodyPr>
            <a:normAutofit fontScale="85000" lnSpcReduction="10000"/>
          </a:bodyPr>
          <a:lstStyle/>
          <a:p>
            <a:pPr>
              <a:lnSpc>
                <a:spcPct val="120000"/>
              </a:lnSpc>
              <a:buNone/>
            </a:pPr>
            <a:r>
              <a:rPr lang="en-US" b="1" dirty="0" smtClean="0"/>
              <a:t>   The purpose of a caching service is to avoid saturating the Internet with the repetitive high demand of certain material. </a:t>
            </a:r>
            <a:r>
              <a:rPr lang="en-US" dirty="0" smtClean="0"/>
              <a:t>Caching is used to cut down the amount of time it takes to request information. It works by keeping a temporary copy of information that has been requested locally for a defined amount of time.</a:t>
            </a:r>
            <a:endParaRPr lang="en-US" b="1" dirty="0" smtClean="0"/>
          </a:p>
          <a:p>
            <a:pPr>
              <a:lnSpc>
                <a:spcPct val="120000"/>
              </a:lnSpc>
              <a:buNone/>
            </a:pPr>
            <a:r>
              <a:rPr lang="en-US" b="1" dirty="0" smtClean="0"/>
              <a:t>   This allows delivery to information seekers in the quickest way, because the data has less distance to travel to reach end-users. This automatic, intermediate, and temporary storage of data in local servers is called "caching“</a:t>
            </a:r>
          </a:p>
          <a:p>
            <a:endParaRPr lang="el-G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579438"/>
            <a:ext cx="7997224" cy="79216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t>Hosting</a:t>
            </a:r>
            <a:endParaRPr lang="el-GR" dirty="0"/>
          </a:p>
        </p:txBody>
      </p:sp>
      <p:sp>
        <p:nvSpPr>
          <p:cNvPr id="5" name="Content Placeholder 4"/>
          <p:cNvSpPr>
            <a:spLocks noGrp="1"/>
          </p:cNvSpPr>
          <p:nvPr>
            <p:ph sz="quarter" idx="2"/>
          </p:nvPr>
        </p:nvSpPr>
        <p:spPr>
          <a:xfrm>
            <a:off x="607224" y="1447800"/>
            <a:ext cx="8069232" cy="4429472"/>
          </a:xfrm>
        </p:spPr>
        <p:txBody>
          <a:bodyPr>
            <a:normAutofit fontScale="92500" lnSpcReduction="20000"/>
          </a:bodyPr>
          <a:lstStyle/>
          <a:p>
            <a:r>
              <a:rPr lang="en-US" b="1" dirty="0" smtClean="0"/>
              <a:t>P</a:t>
            </a:r>
            <a:r>
              <a:rPr lang="en-US" b="1" dirty="0" smtClean="0"/>
              <a:t>rovision </a:t>
            </a:r>
            <a:r>
              <a:rPr lang="en-US" b="1" dirty="0" smtClean="0"/>
              <a:t>of an information society service that consists of the storage of information provided by a recipient of the service.</a:t>
            </a:r>
            <a:r>
              <a:rPr lang="en-US" dirty="0" smtClean="0"/>
              <a:t> </a:t>
            </a:r>
          </a:p>
          <a:p>
            <a:r>
              <a:rPr lang="en-US" dirty="0" smtClean="0"/>
              <a:t>The host shall not be liable for the information stored at the request of the recipient of the service on condition that:</a:t>
            </a:r>
          </a:p>
          <a:p>
            <a:r>
              <a:rPr lang="en-US" b="1" dirty="0" smtClean="0"/>
              <a:t>He does not have actual knowledge of illegal activity or information and is not aware of facts or circumstances from which the illegal activity or information is apparent. </a:t>
            </a:r>
            <a:endParaRPr lang="el-GR" b="1" dirty="0" smtClean="0"/>
          </a:p>
          <a:p>
            <a:pPr>
              <a:buNone/>
            </a:pPr>
            <a:endParaRPr lang="en-US" b="1" dirty="0" smtClean="0">
              <a:sym typeface="Symbol"/>
            </a:endParaRPr>
          </a:p>
          <a:p>
            <a:r>
              <a:rPr lang="en-US" b="1" dirty="0" smtClean="0"/>
              <a:t>The host upon obtaining knowledge of or awareness of illegal activities, acts expeditiously to remove or to disable access to the information.</a:t>
            </a:r>
            <a:r>
              <a:rPr lang="en-US" dirty="0" smtClean="0"/>
              <a:t> </a:t>
            </a:r>
            <a:endParaRPr lang="el-G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81200" cy="68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11560" y="1412776"/>
            <a:ext cx="8064896" cy="4464496"/>
          </a:xfrm>
        </p:spPr>
        <p:txBody>
          <a:bodyPr>
            <a:normAutofit fontScale="92500" lnSpcReduction="20000"/>
          </a:bodyPr>
          <a:lstStyle/>
          <a:p>
            <a:r>
              <a:rPr lang="en-US" dirty="0" smtClean="0"/>
              <a:t>Retailers have to comply with extensive </a:t>
            </a:r>
            <a:r>
              <a:rPr lang="en-US" b="1" dirty="0" smtClean="0"/>
              <a:t>information requirements “prior to an order being placed by the recipient of the service”.</a:t>
            </a:r>
          </a:p>
          <a:p>
            <a:r>
              <a:rPr lang="en-US" dirty="0" smtClean="0"/>
              <a:t>Information should be provided </a:t>
            </a:r>
            <a:r>
              <a:rPr lang="en-US" b="1" dirty="0" smtClean="0"/>
              <a:t>in a way clear, comprehensible and appropriate to the means of distance communication. </a:t>
            </a:r>
          </a:p>
          <a:p>
            <a:r>
              <a:rPr lang="en-US" dirty="0" smtClean="0"/>
              <a:t>Failure to provide the required information, or to provide it in an appropriate way, could result in cancellation rights being extended by up to a year.</a:t>
            </a:r>
            <a:endParaRPr lang="el-GR" dirty="0" smtClean="0"/>
          </a:p>
          <a:p>
            <a:pPr>
              <a:buNone/>
            </a:pPr>
            <a:endParaRPr lang="en-US" b="1" dirty="0" smtClean="0"/>
          </a:p>
          <a:p>
            <a:r>
              <a:rPr lang="en-US" b="1" dirty="0" smtClean="0"/>
              <a:t>US Uniform Electronic Transactions Act (UETA)</a:t>
            </a:r>
            <a:r>
              <a:rPr lang="en-US" dirty="0" smtClean="0"/>
              <a:t> does not specify any information that online merchants are required to give to their clients prior to the formation of contracts. </a:t>
            </a:r>
            <a:endParaRPr lang="el-GR" dirty="0" smtClean="0"/>
          </a:p>
          <a:p>
            <a:endParaRPr lang="el-G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853208"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4429472"/>
          </a:xfrm>
        </p:spPr>
        <p:txBody>
          <a:bodyPr>
            <a:normAutofit fontScale="92500"/>
          </a:bodyPr>
          <a:lstStyle/>
          <a:p>
            <a:r>
              <a:rPr lang="en-US" dirty="0" smtClean="0"/>
              <a:t>The Service Provider must provide information on:</a:t>
            </a:r>
          </a:p>
          <a:p>
            <a:pPr>
              <a:buNone/>
            </a:pPr>
            <a:r>
              <a:rPr lang="en-US" dirty="0" smtClean="0"/>
              <a:t> </a:t>
            </a:r>
          </a:p>
          <a:p>
            <a:pPr marL="457200" indent="-457200">
              <a:buAutoNum type="alphaLcParenBoth"/>
            </a:pPr>
            <a:r>
              <a:rPr lang="en-US" dirty="0" smtClean="0"/>
              <a:t>the </a:t>
            </a:r>
            <a:r>
              <a:rPr lang="en-US" b="1" dirty="0" smtClean="0"/>
              <a:t>different technical steps </a:t>
            </a:r>
            <a:r>
              <a:rPr lang="en-US" dirty="0" smtClean="0"/>
              <a:t>that a consumer must follow to conclude a contract, </a:t>
            </a:r>
          </a:p>
          <a:p>
            <a:pPr marL="457200" indent="-457200">
              <a:buAutoNum type="alphaLcParenBoth"/>
            </a:pPr>
            <a:r>
              <a:rPr lang="en-US" b="1" dirty="0" smtClean="0"/>
              <a:t>whether the contract will be filed </a:t>
            </a:r>
            <a:r>
              <a:rPr lang="en-US" dirty="0" smtClean="0"/>
              <a:t>by the service provider and </a:t>
            </a:r>
            <a:r>
              <a:rPr lang="en-US" b="1" dirty="0" smtClean="0"/>
              <a:t>whether it will be accessible</a:t>
            </a:r>
          </a:p>
          <a:p>
            <a:pPr marL="457200" indent="-457200">
              <a:buAutoNum type="alphaLcParenBoth"/>
            </a:pPr>
            <a:r>
              <a:rPr lang="en-US" dirty="0" smtClean="0"/>
              <a:t>the </a:t>
            </a:r>
            <a:r>
              <a:rPr lang="en-US" b="1" dirty="0" smtClean="0"/>
              <a:t>technical means for identifying and correcting input errors </a:t>
            </a:r>
            <a:r>
              <a:rPr lang="en-US" dirty="0" smtClean="0"/>
              <a:t>prior to the placing of the order, and</a:t>
            </a:r>
          </a:p>
          <a:p>
            <a:pPr marL="457200" indent="-457200">
              <a:buAutoNum type="alphaLcParenBoth"/>
            </a:pPr>
            <a:r>
              <a:rPr lang="en-US" dirty="0" smtClean="0"/>
              <a:t>the </a:t>
            </a:r>
            <a:r>
              <a:rPr lang="en-US" b="1" dirty="0" smtClean="0"/>
              <a:t>languages offered for the conclusion of the contract. </a:t>
            </a:r>
            <a:endParaRPr lang="el-GR" b="1" dirty="0" smtClean="0"/>
          </a:p>
          <a:p>
            <a:endParaRPr lang="el-G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81128"/>
            <a:ext cx="8183880" cy="1368152"/>
          </a:xfrm>
        </p:spPr>
        <p:style>
          <a:lnRef idx="2">
            <a:schemeClr val="accent1"/>
          </a:lnRef>
          <a:fillRef idx="1">
            <a:schemeClr val="lt1"/>
          </a:fillRef>
          <a:effectRef idx="0">
            <a:schemeClr val="accent1"/>
          </a:effectRef>
          <a:fontRef idx="minor">
            <a:schemeClr val="dk1"/>
          </a:fontRef>
        </p:style>
        <p:txBody>
          <a:bodyPr>
            <a:normAutofit/>
          </a:bodyPr>
          <a:lstStyle/>
          <a:p>
            <a:r>
              <a:rPr lang="en-US" sz="1600" dirty="0" smtClean="0">
                <a:solidFill>
                  <a:schemeClr val="tx1"/>
                </a:solidFill>
                <a:effectLst>
                  <a:outerShdw blurRad="38100" dist="38100" dir="2700000" algn="tl">
                    <a:srgbClr val="000000">
                      <a:alpha val="43137"/>
                    </a:srgbClr>
                  </a:outerShdw>
                </a:effectLst>
              </a:rPr>
              <a:t>Example:</a:t>
            </a:r>
            <a:r>
              <a:rPr lang="en-US" sz="1600" b="0" dirty="0" smtClean="0">
                <a:solidFill>
                  <a:schemeClr val="tx1"/>
                </a:solidFill>
                <a:effectLst>
                  <a:outerShdw blurRad="38100" dist="38100" dir="2700000" algn="tl" rotWithShape="0">
                    <a:srgbClr val="000000">
                      <a:alpha val="43137"/>
                    </a:srgbClr>
                  </a:outerShdw>
                </a:effectLst>
              </a:rPr>
              <a:t> A </a:t>
            </a:r>
            <a:r>
              <a:rPr lang="en-US" sz="1600" b="0" dirty="0" smtClean="0">
                <a:solidFill>
                  <a:schemeClr val="tx1"/>
                </a:solidFill>
                <a:effectLst>
                  <a:outerShdw blurRad="38100" dist="38100" dir="2700000" algn="tl">
                    <a:srgbClr val="000000">
                      <a:alpha val="43137"/>
                    </a:srgbClr>
                  </a:outerShdw>
                </a:effectLst>
              </a:rPr>
              <a:t>second page or confirmation window presenting an overview of what has been ordered, and allowing the identification and correction of input errors before sending the order to the service provider. It requires the customer to confirm that input by clicking once again on “OK” or a similar button</a:t>
            </a:r>
            <a:endParaRPr lang="el-GR" dirty="0"/>
          </a:p>
        </p:txBody>
      </p:sp>
      <p:graphicFrame>
        <p:nvGraphicFramePr>
          <p:cNvPr id="7" name="Diagram 6"/>
          <p:cNvGraphicFramePr/>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340768"/>
            <a:ext cx="7997224" cy="3096344"/>
          </a:xfrm>
        </p:spPr>
        <p:txBody>
          <a:bodyPr>
            <a:normAutofit fontScale="92500" lnSpcReduction="10000"/>
          </a:bodyPr>
          <a:lstStyle/>
          <a:p>
            <a:r>
              <a:rPr lang="en-US" dirty="0" smtClean="0"/>
              <a:t>Placing an order by clicking “OK” or “Submit” on the provided form, </a:t>
            </a:r>
          </a:p>
          <a:p>
            <a:pPr algn="ctr">
              <a:buNone/>
            </a:pPr>
            <a:r>
              <a:rPr lang="en-US" b="1" u="sng" dirty="0" smtClean="0">
                <a:solidFill>
                  <a:srgbClr val="FF0000"/>
                </a:solidFill>
              </a:rPr>
              <a:t>BUT</a:t>
            </a:r>
          </a:p>
          <a:p>
            <a:r>
              <a:rPr lang="en-US" dirty="0" smtClean="0"/>
              <a:t>Article 11(2) of the E-commerce Directive stipulates that the service provider should make available to the recipient of the service </a:t>
            </a:r>
            <a:r>
              <a:rPr lang="en-US" b="1" dirty="0" smtClean="0"/>
              <a:t>appropriate, effective, and accessible technical means allowing him to identify and correct input errors, prior to the placing of the order.</a:t>
            </a:r>
            <a:endParaRPr lang="el-GR" b="1"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half" idx="3"/>
          </p:nvPr>
        </p:nvSpPr>
        <p:spPr>
          <a:xfrm>
            <a:off x="899592" y="579438"/>
            <a:ext cx="7684497" cy="792162"/>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fr-FR" sz="3200" dirty="0" smtClean="0"/>
              <a:t>E-commerce</a:t>
            </a:r>
            <a:endParaRPr lang="fr-FR" sz="3200" dirty="0"/>
          </a:p>
        </p:txBody>
      </p:sp>
      <p:sp>
        <p:nvSpPr>
          <p:cNvPr id="8" name="Espace réservé du contenu 7"/>
          <p:cNvSpPr>
            <a:spLocks noGrp="1"/>
          </p:cNvSpPr>
          <p:nvPr>
            <p:ph sz="quarter" idx="4"/>
          </p:nvPr>
        </p:nvSpPr>
        <p:spPr>
          <a:xfrm>
            <a:off x="683568" y="1412776"/>
            <a:ext cx="7992888" cy="4824536"/>
          </a:xfrm>
        </p:spPr>
        <p:txBody>
          <a:bodyPr>
            <a:normAutofit fontScale="70000" lnSpcReduction="20000"/>
          </a:bodyPr>
          <a:lstStyle/>
          <a:p>
            <a:r>
              <a:rPr lang="fr-FR" sz="3100" b="1" dirty="0" smtClean="0">
                <a:latin typeface="Cambria"/>
                <a:ea typeface="MS Mincho"/>
                <a:cs typeface="Times New Roman"/>
              </a:rPr>
              <a:t>The </a:t>
            </a:r>
            <a:r>
              <a:rPr lang="fr-FR" sz="3100" b="1" dirty="0">
                <a:latin typeface="Cambria"/>
                <a:ea typeface="MS Mincho"/>
                <a:cs typeface="Times New Roman"/>
              </a:rPr>
              <a:t>part of such activity that </a:t>
            </a:r>
            <a:r>
              <a:rPr lang="fr-FR" sz="3100" b="1" dirty="0" smtClean="0">
                <a:latin typeface="Cambria"/>
                <a:ea typeface="MS Mincho"/>
                <a:cs typeface="Times New Roman"/>
              </a:rPr>
              <a:t>consists </a:t>
            </a:r>
            <a:r>
              <a:rPr lang="fr-FR" sz="3100" b="1" dirty="0">
                <a:latin typeface="Cambria"/>
                <a:ea typeface="MS Mincho"/>
                <a:cs typeface="Times New Roman"/>
              </a:rPr>
              <a:t>in the sale or purchase of goods and </a:t>
            </a:r>
            <a:r>
              <a:rPr lang="fr-FR" sz="3100" b="1" dirty="0" smtClean="0">
                <a:latin typeface="Cambria"/>
                <a:ea typeface="MS Mincho"/>
                <a:cs typeface="Times New Roman"/>
              </a:rPr>
              <a:t>services</a:t>
            </a:r>
          </a:p>
          <a:p>
            <a:pPr>
              <a:spcAft>
                <a:spcPts val="1000"/>
              </a:spcAft>
            </a:pPr>
            <a:r>
              <a:rPr lang="fr-FR" sz="3100" b="1" dirty="0">
                <a:latin typeface="Cambria"/>
                <a:ea typeface="MS Mincho"/>
                <a:cs typeface="Times New Roman"/>
              </a:rPr>
              <a:t>WTO </a:t>
            </a:r>
            <a:r>
              <a:rPr lang="fr-FR" sz="3100" b="1" dirty="0" smtClean="0">
                <a:latin typeface="Cambria"/>
                <a:ea typeface="MS Mincho"/>
                <a:cs typeface="Times New Roman"/>
              </a:rPr>
              <a:t>definition → ‘the </a:t>
            </a:r>
            <a:r>
              <a:rPr lang="fr-FR" sz="3100" b="1" dirty="0">
                <a:latin typeface="Cambria"/>
                <a:ea typeface="MS Mincho"/>
                <a:cs typeface="Times New Roman"/>
              </a:rPr>
              <a:t>production, distribution, marketing, sale or delivery of goods and services by electronic means’. </a:t>
            </a:r>
            <a:endParaRPr lang="fr-FR" sz="3100" b="1" dirty="0" smtClean="0">
              <a:latin typeface="Cambria"/>
              <a:ea typeface="MS Mincho"/>
              <a:cs typeface="Times New Roman"/>
            </a:endParaRPr>
          </a:p>
          <a:p>
            <a:r>
              <a:rPr lang="fr-FR" sz="3100" dirty="0">
                <a:latin typeface="Cambria"/>
                <a:ea typeface="MS Mincho"/>
                <a:cs typeface="Times New Roman"/>
              </a:rPr>
              <a:t>may take various forms : </a:t>
            </a:r>
            <a:endParaRPr lang="fr-FR" sz="3100" dirty="0" smtClean="0">
              <a:latin typeface="Cambria"/>
              <a:ea typeface="MS Mincho"/>
              <a:cs typeface="Times New Roman"/>
            </a:endParaRPr>
          </a:p>
          <a:p>
            <a:pPr>
              <a:buClr>
                <a:srgbClr val="C00000"/>
              </a:buClr>
              <a:buFont typeface="Wingdings" panose="05000000000000000000" pitchFamily="2" charset="2"/>
              <a:buChar char="Ø"/>
            </a:pPr>
            <a:r>
              <a:rPr lang="fr-FR" sz="3100" b="1" dirty="0" smtClean="0">
                <a:solidFill>
                  <a:srgbClr val="C00000"/>
                </a:solidFill>
                <a:latin typeface="Cambria"/>
                <a:ea typeface="MS Mincho"/>
                <a:cs typeface="Times New Roman"/>
              </a:rPr>
              <a:t>a </a:t>
            </a:r>
            <a:r>
              <a:rPr lang="fr-FR" sz="3100" b="1" dirty="0">
                <a:solidFill>
                  <a:srgbClr val="C00000"/>
                </a:solidFill>
                <a:latin typeface="Cambria"/>
                <a:ea typeface="MS Mincho"/>
                <a:cs typeface="Times New Roman"/>
              </a:rPr>
              <a:t>relation between the entrepreneur and consumer (business-to-consumer, also known as B2C</a:t>
            </a:r>
            <a:r>
              <a:rPr lang="fr-FR" sz="3100" b="1" dirty="0" smtClean="0">
                <a:solidFill>
                  <a:srgbClr val="C00000"/>
                </a:solidFill>
                <a:latin typeface="Cambria"/>
                <a:ea typeface="MS Mincho"/>
                <a:cs typeface="Times New Roman"/>
              </a:rPr>
              <a:t>)</a:t>
            </a:r>
          </a:p>
          <a:p>
            <a:pPr>
              <a:buClr>
                <a:srgbClr val="C00000"/>
              </a:buClr>
              <a:buFont typeface="Wingdings" panose="05000000000000000000" pitchFamily="2" charset="2"/>
              <a:buChar char="Ø"/>
            </a:pPr>
            <a:r>
              <a:rPr lang="fr-FR" sz="3100" b="1" dirty="0" smtClean="0">
                <a:solidFill>
                  <a:srgbClr val="C00000"/>
                </a:solidFill>
                <a:latin typeface="Cambria"/>
                <a:ea typeface="MS Mincho"/>
                <a:cs typeface="Times New Roman"/>
              </a:rPr>
              <a:t>mutual </a:t>
            </a:r>
            <a:r>
              <a:rPr lang="fr-FR" sz="3100" b="1" dirty="0">
                <a:solidFill>
                  <a:srgbClr val="C00000"/>
                </a:solidFill>
                <a:latin typeface="Cambria"/>
                <a:ea typeface="MS Mincho"/>
                <a:cs typeface="Times New Roman"/>
              </a:rPr>
              <a:t>relations between entepreneurs (business-to-business or B2B</a:t>
            </a:r>
            <a:r>
              <a:rPr lang="fr-FR" sz="3100" b="1" dirty="0" smtClean="0">
                <a:solidFill>
                  <a:srgbClr val="C00000"/>
                </a:solidFill>
                <a:latin typeface="Cambria"/>
                <a:ea typeface="MS Mincho"/>
                <a:cs typeface="Times New Roman"/>
              </a:rPr>
              <a:t>)</a:t>
            </a:r>
          </a:p>
          <a:p>
            <a:pPr>
              <a:buClr>
                <a:srgbClr val="C00000"/>
              </a:buClr>
              <a:buFont typeface="Wingdings" panose="05000000000000000000" pitchFamily="2" charset="2"/>
              <a:buChar char="Ø"/>
            </a:pPr>
            <a:r>
              <a:rPr lang="fr-FR" sz="3100" b="1" dirty="0">
                <a:solidFill>
                  <a:srgbClr val="C00000"/>
                </a:solidFill>
                <a:latin typeface="Cambria"/>
                <a:ea typeface="MS Mincho"/>
                <a:cs typeface="Times New Roman"/>
              </a:rPr>
              <a:t>transactions between the business and governmental sectors (B2G</a:t>
            </a:r>
            <a:r>
              <a:rPr lang="fr-FR" sz="3100" b="1" dirty="0" smtClean="0">
                <a:solidFill>
                  <a:srgbClr val="C00000"/>
                </a:solidFill>
                <a:latin typeface="Cambria"/>
                <a:ea typeface="MS Mincho"/>
                <a:cs typeface="Times New Roman"/>
              </a:rPr>
              <a:t>)</a:t>
            </a:r>
          </a:p>
          <a:p>
            <a:pPr>
              <a:buClr>
                <a:srgbClr val="C00000"/>
              </a:buClr>
              <a:buFont typeface="Wingdings" panose="05000000000000000000" pitchFamily="2" charset="2"/>
              <a:buChar char="Ø"/>
            </a:pPr>
            <a:r>
              <a:rPr lang="fr-FR" sz="3100" b="1" dirty="0">
                <a:solidFill>
                  <a:srgbClr val="C00000"/>
                </a:solidFill>
                <a:latin typeface="Cambria"/>
                <a:ea typeface="MS Mincho"/>
                <a:cs typeface="Times New Roman"/>
              </a:rPr>
              <a:t>natural persons not conducting economic activity may effect transactions online (consumer-to-consumer or C2C)</a:t>
            </a:r>
            <a:endParaRPr lang="fr-FR" sz="3100" b="1" dirty="0" smtClean="0">
              <a:solidFill>
                <a:srgbClr val="C00000"/>
              </a:solidFill>
              <a:latin typeface="Cambria"/>
              <a:ea typeface="MS Mincho"/>
              <a:cs typeface="Times New Roman"/>
            </a:endParaRPr>
          </a:p>
          <a:p>
            <a:pPr>
              <a:buFont typeface="Wingdings" panose="05000000000000000000" pitchFamily="2" charset="2"/>
              <a:buChar char="Ø"/>
            </a:pPr>
            <a:endParaRPr lang="fr-FR" sz="2000" dirty="0" smtClean="0">
              <a:solidFill>
                <a:srgbClr val="C00000"/>
              </a:solidFill>
              <a:latin typeface="Cambria"/>
              <a:ea typeface="MS Mincho"/>
              <a:cs typeface="Times New Roman"/>
            </a:endParaRPr>
          </a:p>
          <a:p>
            <a:pPr>
              <a:buFont typeface="Wingdings" panose="05000000000000000000" pitchFamily="2" charset="2"/>
              <a:buChar char="Ø"/>
            </a:pPr>
            <a:endParaRPr lang="fr-FR" dirty="0" smtClean="0">
              <a:latin typeface="Cambria"/>
              <a:ea typeface="MS Mincho"/>
              <a:cs typeface="Times New Roman"/>
            </a:endParaRPr>
          </a:p>
          <a:p>
            <a:pPr>
              <a:buFont typeface="Wingdings" panose="05000000000000000000" pitchFamily="2" charset="2"/>
              <a:buChar char="Ø"/>
            </a:pPr>
            <a:endParaRPr lang="fr-FR" dirty="0"/>
          </a:p>
        </p:txBody>
      </p:sp>
    </p:spTree>
    <p:extLst>
      <p:ext uri="{BB962C8B-B14F-4D97-AF65-F5344CB8AC3E}">
        <p14:creationId xmlns="" xmlns:p14="http://schemas.microsoft.com/office/powerpoint/2010/main" val="1853727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069232" cy="4429472"/>
          </a:xfrm>
        </p:spPr>
        <p:txBody>
          <a:bodyPr>
            <a:normAutofit fontScale="92500"/>
          </a:bodyPr>
          <a:lstStyle/>
          <a:p>
            <a:pPr algn="ctr"/>
            <a:r>
              <a:rPr lang="en-US" b="1" dirty="0" smtClean="0">
                <a:solidFill>
                  <a:srgbClr val="C00000"/>
                </a:solidFill>
              </a:rPr>
              <a:t>Pre-ticked boxes when placing an order</a:t>
            </a:r>
            <a:endParaRPr lang="el-GR" dirty="0" smtClean="0">
              <a:solidFill>
                <a:srgbClr val="C00000"/>
              </a:solidFill>
            </a:endParaRPr>
          </a:p>
          <a:p>
            <a:endParaRPr lang="el-GR" dirty="0" smtClean="0"/>
          </a:p>
          <a:p>
            <a:r>
              <a:rPr lang="en-US" b="1" dirty="0" smtClean="0"/>
              <a:t>For online purchases</a:t>
            </a:r>
            <a:r>
              <a:rPr lang="en-US" dirty="0" smtClean="0"/>
              <a:t>, consumer should explicitly acknowledge, for example by pressing a button, that he is aware that placing an order implies an obligation to pay.</a:t>
            </a:r>
          </a:p>
          <a:p>
            <a:r>
              <a:rPr lang="en-US" dirty="0" smtClean="0"/>
              <a:t>Traders will need the active consent of the consumer for all payments. </a:t>
            </a:r>
            <a:r>
              <a:rPr lang="en-US" b="1" dirty="0" smtClean="0"/>
              <a:t>Pre-ticked boxes for additional payments,</a:t>
            </a:r>
            <a:r>
              <a:rPr lang="en-US" dirty="0" smtClean="0"/>
              <a:t> for instance, </a:t>
            </a:r>
            <a:r>
              <a:rPr lang="en-US" b="1" dirty="0" smtClean="0"/>
              <a:t>are no longer permitted. </a:t>
            </a:r>
          </a:p>
          <a:p>
            <a:r>
              <a:rPr lang="en-US" dirty="0" smtClean="0"/>
              <a:t>Consumers will not be liable for costs which they have not been told, pre-contract, that they must bear. </a:t>
            </a:r>
          </a:p>
          <a:p>
            <a:pPr lvl="0">
              <a:buNone/>
            </a:pPr>
            <a:endParaRPr lang="el-GR" dirty="0" smtClean="0"/>
          </a:p>
          <a:p>
            <a:endParaRPr lang="el-GR" dirty="0" smtClean="0"/>
          </a:p>
          <a:p>
            <a:endParaRPr lang="el-G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4501480"/>
          </a:xfrm>
        </p:spPr>
        <p:txBody>
          <a:bodyPr>
            <a:normAutofit/>
          </a:bodyPr>
          <a:lstStyle/>
          <a:p>
            <a:endParaRPr lang="en-US" dirty="0" smtClean="0"/>
          </a:p>
          <a:p>
            <a:r>
              <a:rPr lang="en-US" dirty="0" smtClean="0"/>
              <a:t>Any contract concluded between the trader and the consumer </a:t>
            </a:r>
            <a:r>
              <a:rPr lang="en-US" b="1" dirty="0" smtClean="0"/>
              <a:t>under an organised distance sales or service-provision scheme</a:t>
            </a:r>
            <a:r>
              <a:rPr lang="en-US" dirty="0" smtClean="0"/>
              <a:t> </a:t>
            </a:r>
            <a:r>
              <a:rPr lang="en-US" b="1" dirty="0" smtClean="0"/>
              <a:t>without the simultaneous physical presence of the trader and the consumer,</a:t>
            </a:r>
            <a:r>
              <a:rPr lang="en-US" dirty="0" smtClean="0"/>
              <a:t> </a:t>
            </a:r>
            <a:r>
              <a:rPr lang="en-US" b="1" dirty="0" smtClean="0"/>
              <a:t>with the exclusive use of one or more means of distance communication </a:t>
            </a:r>
            <a:r>
              <a:rPr lang="en-US" dirty="0" smtClean="0"/>
              <a:t>up to and including the time at which the contract is concluded. </a:t>
            </a:r>
            <a:endParaRPr lang="el-G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069232" cy="4501480"/>
          </a:xfrm>
        </p:spPr>
        <p:txBody>
          <a:bodyPr>
            <a:normAutofit/>
          </a:bodyPr>
          <a:lstStyle/>
          <a:p>
            <a:pPr marL="265176" lvl="1" indent="-265176">
              <a:buSzPct val="80000"/>
              <a:buFont typeface="Wingdings 2"/>
              <a:buChar char=""/>
            </a:pPr>
            <a:r>
              <a:rPr lang="en-US" sz="1800" dirty="0" smtClean="0"/>
              <a:t>Full trading name and contact details</a:t>
            </a:r>
          </a:p>
          <a:p>
            <a:pPr marL="265176" lvl="1" indent="-265176">
              <a:buSzPct val="80000"/>
              <a:buFont typeface="Wingdings 2"/>
              <a:buChar char=""/>
            </a:pPr>
            <a:r>
              <a:rPr lang="en-US" sz="1800" dirty="0" smtClean="0"/>
              <a:t>Address and identity of any other trader for whom the trader is acting</a:t>
            </a:r>
          </a:p>
          <a:p>
            <a:r>
              <a:rPr lang="en-US" sz="1800" dirty="0" smtClean="0"/>
              <a:t>Main characteristics of the goods, services or digital content</a:t>
            </a:r>
          </a:p>
          <a:p>
            <a:pPr lvl="0"/>
            <a:r>
              <a:rPr lang="en-US" sz="1800" dirty="0" smtClean="0"/>
              <a:t>T</a:t>
            </a:r>
            <a:r>
              <a:rPr lang="el-GR" sz="1800" dirty="0" smtClean="0"/>
              <a:t>he price, including all taxes</a:t>
            </a:r>
            <a:r>
              <a:rPr lang="en-US" sz="1800" dirty="0" smtClean="0"/>
              <a:t> or the manner in which the price will be calculated if this can’t be determined</a:t>
            </a:r>
            <a:endParaRPr lang="el-GR" sz="1800" dirty="0" smtClean="0"/>
          </a:p>
          <a:p>
            <a:r>
              <a:rPr lang="en-US" sz="1800" dirty="0" smtClean="0"/>
              <a:t>The arrangements for payment, delivery of goods or performance of services and any additional delivery costs </a:t>
            </a:r>
          </a:p>
          <a:p>
            <a:r>
              <a:rPr lang="en-US" sz="1800" dirty="0" smtClean="0"/>
              <a:t>Any additional cost for using a specific means of distance communication to make the contract where that cost is calculated other than at the basic rate (i.e. if you make an extra charge for buying by phone)</a:t>
            </a:r>
            <a:endParaRPr lang="el-GR" sz="1800" dirty="0" smtClean="0"/>
          </a:p>
          <a:p>
            <a:pPr lvl="0"/>
            <a:r>
              <a:rPr lang="en-US" sz="1800" dirty="0" smtClean="0"/>
              <a:t>The minimum duration of the contract (i.e. a minimum period for a mobile phone contract) and the conditions for terminating it </a:t>
            </a:r>
            <a:endParaRPr lang="el-GR" sz="1800" dirty="0" smtClean="0"/>
          </a:p>
          <a:p>
            <a:endParaRPr lang="el-G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4429472"/>
          </a:xfrm>
        </p:spPr>
        <p:txBody>
          <a:bodyPr>
            <a:normAutofit fontScale="92500" lnSpcReduction="20000"/>
          </a:bodyPr>
          <a:lstStyle/>
          <a:p>
            <a:pPr lvl="0"/>
            <a:r>
              <a:rPr lang="en-US" dirty="0" smtClean="0"/>
              <a:t>the conditions, time limits and procedure for exercising a right to cancel, if there is one (Cooling off period of 14 days). The trader needs to provide, or make available, a standard cancellation form to make cancelling easy </a:t>
            </a:r>
            <a:endParaRPr lang="el-GR" dirty="0" smtClean="0"/>
          </a:p>
          <a:p>
            <a:pPr lvl="0"/>
            <a:r>
              <a:rPr lang="en-US" dirty="0" smtClean="0"/>
              <a:t>details of who pays for the cost of returning items if you have a right to cancel and change your mind</a:t>
            </a:r>
          </a:p>
          <a:p>
            <a:pPr lvl="0"/>
            <a:r>
              <a:rPr lang="en-US" dirty="0" smtClean="0"/>
              <a:t>the complaint handling policy </a:t>
            </a:r>
          </a:p>
          <a:p>
            <a:pPr lvl="0"/>
            <a:r>
              <a:rPr lang="en-US" dirty="0" smtClean="0"/>
              <a:t>functionality and interoperability of digital content</a:t>
            </a:r>
          </a:p>
          <a:p>
            <a:r>
              <a:rPr lang="en-US" dirty="0" smtClean="0"/>
              <a:t>the monthly, or billing period, costs of open-ended contracts or subscriptions( i.e. internet or pay-TV subscriptions)</a:t>
            </a:r>
          </a:p>
          <a:p>
            <a:pPr lvl="0"/>
            <a:r>
              <a:rPr lang="en-US" dirty="0" smtClean="0"/>
              <a:t>any guarantees or after-sales services you offer</a:t>
            </a:r>
          </a:p>
          <a:p>
            <a:r>
              <a:rPr lang="en-US" dirty="0" smtClean="0"/>
              <a:t>dispute resolution mechanisms</a:t>
            </a:r>
          </a:p>
          <a:p>
            <a:pPr lvl="0"/>
            <a:endParaRPr lang="el-GR" dirty="0" smtClean="0"/>
          </a:p>
          <a:p>
            <a:endParaRPr lang="el-G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5149552"/>
          </a:xfrm>
        </p:spPr>
        <p:txBody>
          <a:bodyPr>
            <a:normAutofit/>
          </a:bodyPr>
          <a:lstStyle/>
          <a:p>
            <a:r>
              <a:rPr lang="en-US" dirty="0" smtClean="0"/>
              <a:t>Retailer must also ensure that consumers expressly acknowledge that they are under an obligation to pay when they place their order. </a:t>
            </a:r>
          </a:p>
          <a:p>
            <a:r>
              <a:rPr lang="en-US" dirty="0" smtClean="0"/>
              <a:t>If a button or similar function is used to enable the consumer to place their order this </a:t>
            </a:r>
            <a:r>
              <a:rPr lang="en-US" b="1" dirty="0" smtClean="0"/>
              <a:t>must be labelled in an easily legible manner with the words 'order with obligation to pay'; you may use different phrases, such as 'buy now', 'pay now' or 'confirm purchase',</a:t>
            </a:r>
            <a:r>
              <a:rPr lang="en-US" dirty="0" smtClean="0"/>
              <a:t> as long as they have a similar effect. </a:t>
            </a:r>
          </a:p>
          <a:p>
            <a:r>
              <a:rPr lang="en-US" dirty="0" smtClean="0"/>
              <a:t>If retailer does not meet this requirement the consumer will not be bound by the contract.</a:t>
            </a:r>
            <a:endParaRPr lang="el-G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63718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7997224" cy="4285456"/>
          </a:xfrm>
        </p:spPr>
        <p:txBody>
          <a:bodyPr>
            <a:normAutofit/>
          </a:bodyPr>
          <a:lstStyle/>
          <a:p>
            <a:r>
              <a:rPr lang="en-US" dirty="0" smtClean="0"/>
              <a:t>A durable medium is defined as paper, email or other medium that:</a:t>
            </a:r>
            <a:endParaRPr lang="el-GR" dirty="0" smtClean="0"/>
          </a:p>
          <a:p>
            <a:pPr lvl="0"/>
            <a:r>
              <a:rPr lang="en-US" dirty="0" smtClean="0"/>
              <a:t>allows the information to be addressed personally to the recipient</a:t>
            </a:r>
            <a:endParaRPr lang="el-GR" dirty="0" smtClean="0"/>
          </a:p>
          <a:p>
            <a:pPr lvl="0"/>
            <a:r>
              <a:rPr lang="en-US" dirty="0" smtClean="0"/>
              <a:t>enables the recipient to store the information and access it for future reference (this includes placing the information in the customer's personal account area of retailer’s website, which he can access by logging in)</a:t>
            </a:r>
            <a:endParaRPr lang="el-GR" dirty="0" smtClean="0"/>
          </a:p>
          <a:p>
            <a:pPr lvl="0"/>
            <a:r>
              <a:rPr lang="en-US" dirty="0" smtClean="0"/>
              <a:t>allows unchanged reproduction of this information</a:t>
            </a:r>
            <a:endParaRPr lang="el-GR" dirty="0" smtClean="0"/>
          </a:p>
          <a:p>
            <a:endParaRPr lang="el-G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069232" cy="4573488"/>
          </a:xfrm>
        </p:spPr>
        <p:txBody>
          <a:bodyPr>
            <a:normAutofit fontScale="85000" lnSpcReduction="20000"/>
          </a:bodyPr>
          <a:lstStyle/>
          <a:p>
            <a:r>
              <a:rPr lang="en-US" b="1" dirty="0" smtClean="0"/>
              <a:t>The information provided on the trader’s website should be binding on the parties and, if the trader wishes to alter any of its elements, he should obtain the consumer’s express consent</a:t>
            </a:r>
          </a:p>
          <a:p>
            <a:pPr>
              <a:buNone/>
            </a:pPr>
            <a:endParaRPr lang="en-US" b="1" dirty="0" smtClean="0"/>
          </a:p>
          <a:p>
            <a:r>
              <a:rPr lang="en-US" b="1" dirty="0" smtClean="0"/>
              <a:t>Failure to do so will mean that the consumer is not bound by the change of information.</a:t>
            </a:r>
          </a:p>
          <a:p>
            <a:endParaRPr lang="el-GR" dirty="0" smtClean="0"/>
          </a:p>
          <a:p>
            <a:r>
              <a:rPr lang="en-US" dirty="0" smtClean="0"/>
              <a:t>-</a:t>
            </a:r>
            <a:r>
              <a:rPr lang="en-US" i="1" dirty="0" smtClean="0"/>
              <a:t>For example, the parties could expressly agree, by exchanging e-mails, on a different time of delivery of the goods than the one specified on the trader’s website; </a:t>
            </a:r>
            <a:endParaRPr lang="el-GR" dirty="0" smtClean="0"/>
          </a:p>
          <a:p>
            <a:pPr>
              <a:buNone/>
            </a:pPr>
            <a:endParaRPr lang="el-GR" dirty="0" smtClean="0"/>
          </a:p>
          <a:p>
            <a:r>
              <a:rPr lang="en-US" i="1" dirty="0" smtClean="0"/>
              <a:t>-However, a provision in the general terms and conditions stating that the trader may derogate from the information provided on the website would not comply with the requirement for express agreement of the parties. </a:t>
            </a:r>
            <a:endParaRPr lang="el-GR" dirty="0" smtClean="0"/>
          </a:p>
          <a:p>
            <a:pPr>
              <a:buNone/>
            </a:pP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607224" y="579438"/>
            <a:ext cx="7925216" cy="792162"/>
          </a:xfrm>
        </p:spPr>
        <p:txBody>
          <a:bodyPr>
            <a:normAutofit/>
          </a:bodyPr>
          <a:lstStyle/>
          <a:p>
            <a:pPr algn="ctr"/>
            <a:r>
              <a:rPr lang="fr-FR" sz="3200" dirty="0" smtClean="0">
                <a:solidFill>
                  <a:srgbClr val="0070C0"/>
                </a:solidFill>
              </a:rPr>
              <a:t>E-commerce in Europe</a:t>
            </a:r>
            <a:endParaRPr lang="fr-FR" sz="3200" dirty="0">
              <a:solidFill>
                <a:srgbClr val="0070C0"/>
              </a:solidFill>
            </a:endParaRPr>
          </a:p>
        </p:txBody>
      </p:sp>
      <p:pic>
        <p:nvPicPr>
          <p:cNvPr id="9" name="Espace réservé du contenu 8"/>
          <p:cNvPicPr>
            <a:picLocks noGrp="1" noChangeAspect="1"/>
          </p:cNvPicPr>
          <p:nvPr>
            <p:ph sz="quarter" idx="2"/>
          </p:nvPr>
        </p:nvPicPr>
        <p:blipFill>
          <a:blip r:embed="rId2" cstate="print">
            <a:extLst>
              <a:ext uri="{28A0092B-C50C-407E-A947-70E740481C1C}">
                <a14:useLocalDpi xmlns="" xmlns:a14="http://schemas.microsoft.com/office/drawing/2010/main" val="0"/>
              </a:ext>
            </a:extLst>
          </a:blip>
          <a:stretch>
            <a:fillRect/>
          </a:stretch>
        </p:blipFill>
        <p:spPr>
          <a:xfrm>
            <a:off x="395536" y="1484784"/>
            <a:ext cx="8352928" cy="4752528"/>
          </a:xfrm>
        </p:spPr>
      </p:pic>
    </p:spTree>
    <p:extLst>
      <p:ext uri="{BB962C8B-B14F-4D97-AF65-F5344CB8AC3E}">
        <p14:creationId xmlns="" xmlns:p14="http://schemas.microsoft.com/office/powerpoint/2010/main" val="47568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2920" y="4725144"/>
            <a:ext cx="8183880" cy="1080120"/>
          </a:xfrm>
          <a:solidFill>
            <a:schemeClr val="bg1">
              <a:lumMod val="85000"/>
            </a:schemeClr>
          </a:solidFill>
        </p:spPr>
        <p:txBody>
          <a:bodyPr>
            <a:normAutofit fontScale="90000"/>
          </a:bodyPr>
          <a:lstStyle/>
          <a:p>
            <a:pPr algn="ctr"/>
            <a:r>
              <a:rPr lang="fr-FR" dirty="0" smtClean="0">
                <a:solidFill>
                  <a:srgbClr val="002060"/>
                </a:solidFill>
                <a:effectLst/>
              </a:rPr>
              <a:t>International legislation on </a:t>
            </a:r>
            <a:br>
              <a:rPr lang="fr-FR" dirty="0" smtClean="0">
                <a:solidFill>
                  <a:srgbClr val="002060"/>
                </a:solidFill>
                <a:effectLst/>
              </a:rPr>
            </a:br>
            <a:r>
              <a:rPr lang="fr-FR" dirty="0" smtClean="0">
                <a:solidFill>
                  <a:srgbClr val="002060"/>
                </a:solidFill>
                <a:effectLst/>
              </a:rPr>
              <a:t>e-commerce</a:t>
            </a:r>
            <a:endParaRPr lang="fr-FR" dirty="0">
              <a:solidFill>
                <a:srgbClr val="002060"/>
              </a:solidFill>
              <a:effectLst/>
            </a:endParaRPr>
          </a:p>
        </p:txBody>
      </p:sp>
      <p:pic>
        <p:nvPicPr>
          <p:cNvPr id="9" name="Espace réservé du contenu 8"/>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55576" y="530225"/>
            <a:ext cx="7704855" cy="3978895"/>
          </a:xfrm>
        </p:spPr>
      </p:pic>
    </p:spTree>
    <p:extLst>
      <p:ext uri="{BB962C8B-B14F-4D97-AF65-F5344CB8AC3E}">
        <p14:creationId xmlns="" xmlns:p14="http://schemas.microsoft.com/office/powerpoint/2010/main" val="96166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607224" y="579438"/>
          <a:ext cx="7925216" cy="617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2"/>
          </p:nvPr>
        </p:nvSpPr>
        <p:spPr>
          <a:xfrm>
            <a:off x="607224" y="1196752"/>
            <a:ext cx="8069232" cy="4680520"/>
          </a:xfrm>
        </p:spPr>
        <p:txBody>
          <a:bodyPr>
            <a:normAutofit fontScale="77500" lnSpcReduction="20000"/>
          </a:bodyPr>
          <a:lstStyle/>
          <a:p>
            <a:r>
              <a:rPr lang="en-US" b="1" kern="1800" dirty="0" smtClean="0">
                <a:solidFill>
                  <a:srgbClr val="000000"/>
                </a:solidFill>
                <a:ea typeface="Times New Roman"/>
              </a:rPr>
              <a:t>Electronic Commerce Directive (2000/31/EC Directive) </a:t>
            </a:r>
            <a:endParaRPr lang="el-GR" b="1" kern="1800" dirty="0" smtClean="0">
              <a:solidFill>
                <a:srgbClr val="000000"/>
              </a:solidFill>
              <a:ea typeface="Times New Roman"/>
            </a:endParaRPr>
          </a:p>
          <a:p>
            <a:endParaRPr lang="en-US" b="1" kern="1800" dirty="0" smtClean="0">
              <a:solidFill>
                <a:srgbClr val="000000"/>
              </a:solidFill>
              <a:ea typeface="Times New Roman"/>
            </a:endParaRPr>
          </a:p>
          <a:p>
            <a:r>
              <a:rPr lang="en-US" b="1" dirty="0" smtClean="0"/>
              <a:t>The Directive 2011/83/EC on consumer rights </a:t>
            </a:r>
            <a:r>
              <a:rPr lang="en-US" dirty="0" smtClean="0"/>
              <a:t>replaces, </a:t>
            </a:r>
            <a:r>
              <a:rPr lang="en-US" b="1" dirty="0" smtClean="0"/>
              <a:t>as of 13 June 2014</a:t>
            </a:r>
            <a:r>
              <a:rPr lang="en-US" dirty="0" smtClean="0"/>
              <a:t>, Directive 97/7/EC on the protection of consumers in respect of distance contracts and Directive 85/577/EEC to protect consumer in respect of contracts negotiated away from business premises.</a:t>
            </a:r>
            <a:endParaRPr lang="el-GR" dirty="0" smtClean="0"/>
          </a:p>
          <a:p>
            <a:pPr>
              <a:buNone/>
            </a:pPr>
            <a:endParaRPr lang="en-US" dirty="0" smtClean="0"/>
          </a:p>
          <a:p>
            <a:r>
              <a:rPr lang="en-US" b="1" dirty="0" smtClean="0"/>
              <a:t>REGULATION (EU) No 910/2014 on electronic identification and trust services for electronic transactions in the internal market </a:t>
            </a:r>
            <a:r>
              <a:rPr lang="en-US" dirty="0" smtClean="0"/>
              <a:t>and repealing Directive 1999/93/EC</a:t>
            </a:r>
            <a:r>
              <a:rPr lang="en-US" b="1" dirty="0" smtClean="0"/>
              <a:t> </a:t>
            </a:r>
            <a:r>
              <a:rPr lang="en-US" dirty="0" smtClean="0"/>
              <a:t>on a Community framework for electronic signatures </a:t>
            </a:r>
            <a:endParaRPr lang="el-GR" dirty="0" smtClean="0"/>
          </a:p>
          <a:p>
            <a:endParaRPr lang="en-US" b="1" kern="1800" dirty="0" smtClean="0">
              <a:solidFill>
                <a:srgbClr val="000000"/>
              </a:solidFill>
              <a:ea typeface="Times New Roman"/>
            </a:endParaRPr>
          </a:p>
          <a:p>
            <a:r>
              <a:rPr lang="en-US" b="1" dirty="0" smtClean="0"/>
              <a:t>The Directive 93/13/EEC on Unfair Terms in Consumer Contracts </a:t>
            </a:r>
            <a:r>
              <a:rPr lang="en-US" dirty="0" smtClean="0"/>
              <a:t>protects consumers' rights where they enter into agreements with retailers who try to impose unfair terms in the agreement. </a:t>
            </a:r>
            <a:endParaRPr lang="en-US" b="1" kern="1800" dirty="0" smtClean="0">
              <a:solidFill>
                <a:srgbClr val="000000"/>
              </a:solidFill>
              <a:ea typeface="Times New Roman"/>
            </a:endParaRPr>
          </a:p>
          <a:p>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 xmlns:p14="http://schemas.microsoft.com/office/powerpoint/2010/main" val="420411912"/>
              </p:ext>
            </p:extLst>
          </p:nvPr>
        </p:nvGraphicFramePr>
        <p:xfrm>
          <a:off x="1187624" y="548680"/>
          <a:ext cx="6840760"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4"/>
          <p:cNvSpPr>
            <a:spLocks noGrp="1"/>
          </p:cNvSpPr>
          <p:nvPr>
            <p:ph sz="quarter" idx="2"/>
          </p:nvPr>
        </p:nvSpPr>
        <p:spPr>
          <a:xfrm>
            <a:off x="607224" y="1340768"/>
            <a:ext cx="8141240" cy="4608512"/>
          </a:xfrm>
        </p:spPr>
        <p:txBody>
          <a:bodyPr>
            <a:normAutofit/>
          </a:bodyPr>
          <a:lstStyle/>
          <a:p>
            <a:r>
              <a:rPr lang="en-US" sz="2200" b="1" kern="1800" dirty="0" smtClean="0">
                <a:solidFill>
                  <a:srgbClr val="000000"/>
                </a:solidFill>
                <a:latin typeface="Arial"/>
                <a:ea typeface="Times New Roman"/>
              </a:rPr>
              <a:t> </a:t>
            </a:r>
            <a:r>
              <a:rPr lang="en-US" sz="2200" b="1" kern="1800" dirty="0">
                <a:solidFill>
                  <a:srgbClr val="000000"/>
                </a:solidFill>
                <a:latin typeface="Arial"/>
                <a:ea typeface="Times New Roman"/>
              </a:rPr>
              <a:t>Electronic Commerce </a:t>
            </a:r>
            <a:r>
              <a:rPr lang="en-US" sz="2200" b="1" kern="1800" dirty="0" smtClean="0">
                <a:solidFill>
                  <a:srgbClr val="000000"/>
                </a:solidFill>
                <a:latin typeface="Arial"/>
                <a:ea typeface="Times New Roman"/>
              </a:rPr>
              <a:t>Directive (2000/31/EC </a:t>
            </a:r>
            <a:r>
              <a:rPr lang="en-US" sz="2200" b="1" kern="1800" dirty="0">
                <a:solidFill>
                  <a:srgbClr val="000000"/>
                </a:solidFill>
                <a:latin typeface="Arial"/>
                <a:ea typeface="Times New Roman"/>
              </a:rPr>
              <a:t>Directive) </a:t>
            </a:r>
            <a:r>
              <a:rPr lang="en-US" sz="2200" b="1" kern="1800" dirty="0" smtClean="0">
                <a:solidFill>
                  <a:srgbClr val="000000"/>
                </a:solidFill>
                <a:latin typeface="Arial"/>
                <a:ea typeface="Times New Roman"/>
              </a:rPr>
              <a:t>adopted on 8 June 2000</a:t>
            </a:r>
          </a:p>
          <a:p>
            <a:pPr lvl="1">
              <a:buClr>
                <a:srgbClr val="C00000"/>
              </a:buClr>
              <a:buFont typeface="Wingdings" panose="05000000000000000000" pitchFamily="2" charset="2"/>
              <a:buChar char="Ø"/>
            </a:pPr>
            <a:r>
              <a:rPr lang="en-US" sz="1800" dirty="0">
                <a:solidFill>
                  <a:srgbClr val="C00000"/>
                </a:solidFill>
              </a:rPr>
              <a:t>sets up an Internal Market framework for electronic commerce, which provides legal certainty for business and </a:t>
            </a:r>
            <a:r>
              <a:rPr lang="en-US" sz="1800" dirty="0" smtClean="0">
                <a:solidFill>
                  <a:srgbClr val="C00000"/>
                </a:solidFill>
              </a:rPr>
              <a:t>consumers</a:t>
            </a:r>
            <a:r>
              <a:rPr lang="en-US" sz="1800" dirty="0" smtClean="0">
                <a:solidFill>
                  <a:srgbClr val="C00000"/>
                </a:solidFill>
                <a:sym typeface="Wingdings" panose="05000000000000000000" pitchFamily="2" charset="2"/>
              </a:rPr>
              <a:t> removes obstacles to cross-border online services in the EU internal market (free movement of services)</a:t>
            </a:r>
            <a:endParaRPr lang="en-US" sz="1800" dirty="0" smtClean="0">
              <a:solidFill>
                <a:srgbClr val="C00000"/>
              </a:solidFill>
            </a:endParaRPr>
          </a:p>
          <a:p>
            <a:pPr lvl="1">
              <a:buClr>
                <a:srgbClr val="C00000"/>
              </a:buClr>
              <a:buFont typeface="Wingdings" panose="05000000000000000000" pitchFamily="2" charset="2"/>
              <a:buChar char="Ø"/>
            </a:pPr>
            <a:r>
              <a:rPr lang="en-US" sz="1800" dirty="0">
                <a:solidFill>
                  <a:srgbClr val="C00000"/>
                </a:solidFill>
              </a:rPr>
              <a:t> </a:t>
            </a:r>
            <a:r>
              <a:rPr lang="en-US" sz="1800" dirty="0" smtClean="0">
                <a:solidFill>
                  <a:srgbClr val="C00000"/>
                </a:solidFill>
              </a:rPr>
              <a:t>deals mostly with electronic contracts in business-to-consumer (“B2C”) transactions , </a:t>
            </a:r>
          </a:p>
          <a:p>
            <a:pPr lvl="2">
              <a:buClr>
                <a:srgbClr val="FF0000"/>
              </a:buClr>
              <a:buFont typeface="Wingdings" pitchFamily="2" charset="2"/>
              <a:buChar char="q"/>
            </a:pPr>
            <a:r>
              <a:rPr lang="en-US" sz="1600" dirty="0" smtClean="0"/>
              <a:t>aims to remove the restrictions on the enforceability of electronic contracts due to their electronic nature (Article 9)</a:t>
            </a:r>
            <a:r>
              <a:rPr lang="el-GR" sz="1600" dirty="0" smtClean="0"/>
              <a:t>,</a:t>
            </a:r>
            <a:endParaRPr lang="en-US" sz="1600" dirty="0" smtClean="0"/>
          </a:p>
          <a:p>
            <a:pPr lvl="2">
              <a:buClr>
                <a:srgbClr val="FF0000"/>
              </a:buClr>
              <a:buFont typeface="Wingdings" pitchFamily="2" charset="2"/>
              <a:buChar char="q"/>
            </a:pPr>
            <a:r>
              <a:rPr lang="en-US" sz="1600" dirty="0" smtClean="0"/>
              <a:t>ensures that the recipient of services is provided with explanatory information when entering into an electronic contract (Article 10),</a:t>
            </a:r>
          </a:p>
          <a:p>
            <a:pPr lvl="2">
              <a:buClr>
                <a:srgbClr val="FF0000"/>
              </a:buClr>
              <a:buFont typeface="Wingdings" pitchFamily="2" charset="2"/>
              <a:buChar char="q"/>
            </a:pPr>
            <a:r>
              <a:rPr lang="en-US" sz="1600" dirty="0" smtClean="0"/>
              <a:t>imposes obligations on the service provider in relation to the placing of orders by the recipient of the services (Article 11).</a:t>
            </a:r>
            <a:endParaRPr lang="el-GR" sz="1600" dirty="0" smtClean="0"/>
          </a:p>
          <a:p>
            <a:pPr lvl="2">
              <a:buClr>
                <a:srgbClr val="3F83BB"/>
              </a:buClr>
              <a:buFont typeface="Wingdings" panose="05000000000000000000" pitchFamily="2" charset="2"/>
              <a:buChar char="§"/>
            </a:pPr>
            <a:endParaRPr lang="en-US" sz="1600" b="1" dirty="0" smtClean="0">
              <a:solidFill>
                <a:srgbClr val="0070C0"/>
              </a:solidFill>
            </a:endParaRPr>
          </a:p>
          <a:p>
            <a:pPr lvl="2">
              <a:buClr>
                <a:srgbClr val="3F83BB"/>
              </a:buClr>
              <a:buNone/>
            </a:pPr>
            <a:endParaRPr lang="en-US" sz="1600" b="1" kern="1800" dirty="0" smtClean="0">
              <a:solidFill>
                <a:srgbClr val="0070C0"/>
              </a:solidFill>
              <a:ea typeface="Times New Roman"/>
            </a:endParaRPr>
          </a:p>
          <a:p>
            <a:endParaRPr lang="fr-FR" sz="2200" dirty="0">
              <a:solidFill>
                <a:srgbClr val="0070C0"/>
              </a:solidFill>
            </a:endParaRPr>
          </a:p>
        </p:txBody>
      </p:sp>
    </p:spTree>
    <p:extLst>
      <p:ext uri="{BB962C8B-B14F-4D97-AF65-F5344CB8AC3E}">
        <p14:creationId xmlns="" xmlns:p14="http://schemas.microsoft.com/office/powerpoint/2010/main" val="139719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853208"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quarter" idx="2"/>
          </p:nvPr>
        </p:nvSpPr>
        <p:spPr>
          <a:xfrm>
            <a:off x="607224" y="1447800"/>
            <a:ext cx="8069232" cy="4501480"/>
          </a:xfrm>
        </p:spPr>
        <p:txBody>
          <a:bodyPr>
            <a:normAutofit/>
          </a:bodyPr>
          <a:lstStyle/>
          <a:p>
            <a:r>
              <a:rPr lang="en-US" sz="2800" dirty="0" smtClean="0"/>
              <a:t>Contracts that create or transfer real estate property rights, except rental rights;</a:t>
            </a:r>
            <a:endParaRPr lang="el-GR" sz="2800" dirty="0" smtClean="0"/>
          </a:p>
          <a:p>
            <a:r>
              <a:rPr lang="en-US" sz="2800" dirty="0" smtClean="0"/>
              <a:t>Contracts requiring, in order to be valid, registration with public authority;</a:t>
            </a:r>
            <a:endParaRPr lang="el-GR" sz="2800" dirty="0" smtClean="0"/>
          </a:p>
          <a:p>
            <a:r>
              <a:rPr lang="en-US" sz="2800" dirty="0" smtClean="0"/>
              <a:t>Contracts of suretyship; and</a:t>
            </a:r>
            <a:endParaRPr lang="el-GR" sz="2800" dirty="0" smtClean="0"/>
          </a:p>
          <a:p>
            <a:r>
              <a:rPr lang="en-US" sz="2800" dirty="0" smtClean="0"/>
              <a:t>Contracts falling within the scope of the law of succession and family law.</a:t>
            </a:r>
            <a:endParaRPr lang="el-GR" sz="2800" dirty="0" smtClean="0"/>
          </a:p>
          <a:p>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 xmlns:p14="http://schemas.microsoft.com/office/powerpoint/2010/main" val="2595240686"/>
              </p:ext>
            </p:extLst>
          </p:nvPr>
        </p:nvGraphicFramePr>
        <p:xfrm>
          <a:off x="607224" y="579438"/>
          <a:ext cx="7565176" cy="68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4"/>
          <p:cNvSpPr>
            <a:spLocks noGrp="1"/>
          </p:cNvSpPr>
          <p:nvPr>
            <p:ph sz="quarter" idx="2"/>
          </p:nvPr>
        </p:nvSpPr>
        <p:spPr>
          <a:xfrm>
            <a:off x="607224" y="1340768"/>
            <a:ext cx="7997224" cy="4536504"/>
          </a:xfrm>
        </p:spPr>
        <p:txBody>
          <a:bodyPr>
            <a:normAutofit fontScale="92500" lnSpcReduction="10000"/>
          </a:bodyPr>
          <a:lstStyle/>
          <a:p>
            <a:pPr lvl="0"/>
            <a:r>
              <a:rPr lang="fr-FR" b="1" dirty="0"/>
              <a:t>Electronic Commerce Regulations </a:t>
            </a:r>
            <a:r>
              <a:rPr lang="fr-FR" b="1" dirty="0" smtClean="0"/>
              <a:t>2002</a:t>
            </a:r>
            <a:r>
              <a:rPr lang="fr-FR" dirty="0" smtClean="0"/>
              <a:t> came into force in 2002 and </a:t>
            </a:r>
            <a:r>
              <a:rPr lang="en-US" dirty="0" smtClean="0"/>
              <a:t>transpose </a:t>
            </a:r>
            <a:r>
              <a:rPr lang="en-US" dirty="0"/>
              <a:t>the Electronic Commerce Directive </a:t>
            </a:r>
            <a:r>
              <a:rPr lang="en-US" dirty="0" smtClean="0"/>
              <a:t>2000/31/EC</a:t>
            </a:r>
          </a:p>
          <a:p>
            <a:pPr lvl="0"/>
            <a:endParaRPr lang="en-US" dirty="0" smtClean="0"/>
          </a:p>
          <a:p>
            <a:r>
              <a:rPr lang="en-US" b="1" dirty="0" smtClean="0"/>
              <a:t>Consumer </a:t>
            </a:r>
            <a:r>
              <a:rPr lang="en-US" b="1" dirty="0"/>
              <a:t>Contracts </a:t>
            </a:r>
            <a:r>
              <a:rPr lang="en-US" b="1" dirty="0" smtClean="0"/>
              <a:t>Regulations 2013 </a:t>
            </a:r>
            <a:r>
              <a:rPr lang="en-US" dirty="0" smtClean="0"/>
              <a:t>came into force in June 2014 replacing the Consumer Protection (Distance Selling) Regulations 2000 </a:t>
            </a:r>
          </a:p>
          <a:p>
            <a:endParaRPr lang="en-US" dirty="0" smtClean="0"/>
          </a:p>
          <a:p>
            <a:pPr lvl="0"/>
            <a:r>
              <a:rPr lang="en-US" b="1" dirty="0" smtClean="0"/>
              <a:t>Electronic Communications Act 2000 </a:t>
            </a:r>
            <a:r>
              <a:rPr lang="en-US" dirty="0" smtClean="0"/>
              <a:t>on admissibility of electronic signatures</a:t>
            </a:r>
          </a:p>
          <a:p>
            <a:pPr lvl="0"/>
            <a:endParaRPr lang="el-GR" dirty="0" smtClean="0"/>
          </a:p>
          <a:p>
            <a:r>
              <a:rPr lang="en-US" b="1" dirty="0" smtClean="0"/>
              <a:t>The Unfair Terms in Consumer Contracts Regulations 1999 </a:t>
            </a:r>
          </a:p>
          <a:p>
            <a:pPr lvl="0"/>
            <a:endParaRPr lang="en-US" sz="1800" dirty="0" smtClean="0"/>
          </a:p>
          <a:p>
            <a:endParaRPr lang="fr-FR" dirty="0" smtClean="0"/>
          </a:p>
          <a:p>
            <a:endParaRPr lang="fr-FR" dirty="0"/>
          </a:p>
        </p:txBody>
      </p:sp>
    </p:spTree>
    <p:extLst>
      <p:ext uri="{BB962C8B-B14F-4D97-AF65-F5344CB8AC3E}">
        <p14:creationId xmlns="" xmlns:p14="http://schemas.microsoft.com/office/powerpoint/2010/main" val="3871043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6363</TotalTime>
  <Words>2414</Words>
  <Application>Microsoft Office PowerPoint</Application>
  <PresentationFormat>On-screen Show (4:3)</PresentationFormat>
  <Paragraphs>196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Aspect</vt:lpstr>
      <vt:lpstr>IT LAW &amp; ETHICS</vt:lpstr>
      <vt:lpstr>Session 1: Online contracting</vt:lpstr>
      <vt:lpstr>Slide 3</vt:lpstr>
      <vt:lpstr>Slide 4</vt:lpstr>
      <vt:lpstr>International legislation on  e-commerce</vt:lpstr>
      <vt:lpstr>Slide 6</vt:lpstr>
      <vt:lpstr>Slide 7</vt:lpstr>
      <vt:lpstr>Slide 8</vt:lpstr>
      <vt:lpstr>Slide 9</vt:lpstr>
      <vt:lpstr>Slide 10</vt:lpstr>
      <vt:lpstr>Slide 11</vt:lpstr>
      <vt:lpstr>Offer and Acceptance:  main issues  </vt:lpstr>
      <vt:lpstr>Slide 13</vt:lpstr>
      <vt:lpstr>Slide 14</vt:lpstr>
      <vt:lpstr>Slide 15</vt:lpstr>
      <vt:lpstr>Slide 16</vt:lpstr>
      <vt:lpstr>Slide 17</vt:lpstr>
      <vt:lpstr>Slide 18</vt:lpstr>
      <vt:lpstr>This article can be applied to all websites, regardless of their status as an offer or an invitation to treat.</vt:lpstr>
      <vt:lpstr>Slide 20</vt:lpstr>
      <vt:lpstr>Slide 21</vt:lpstr>
      <vt:lpstr>Slide 22</vt:lpstr>
      <vt:lpstr>Slide 23</vt:lpstr>
      <vt:lpstr>Slide 24</vt:lpstr>
      <vt:lpstr>Slide 25</vt:lpstr>
      <vt:lpstr>Slide 26</vt:lpstr>
      <vt:lpstr>Slide 27</vt:lpstr>
      <vt:lpstr>Slide 28</vt:lpstr>
      <vt:lpstr>Example: A second page or confirmation window presenting an overview of what has been ordered, and allowing the identification and correction of input errors before sending the order to the service provider. It requires the customer to confirm that input by clicking once again on “OK” or a similar button</vt:lpstr>
      <vt:lpstr>Slide 30</vt:lpstr>
      <vt:lpstr>Slide 31</vt:lpstr>
      <vt:lpstr>Slide 32</vt:lpstr>
      <vt:lpstr>Slide 33</vt:lpstr>
      <vt:lpstr>Slide 34</vt:lpstr>
      <vt:lpstr>Slide 35</vt:lpstr>
      <vt:lpstr>Slide 36</vt:lpstr>
    </vt:vector>
  </TitlesOfParts>
  <Company>Sciences PO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LAW &amp; ETHICS</dc:title>
  <dc:creator>SciencesPo</dc:creator>
  <cp:lastModifiedBy>user</cp:lastModifiedBy>
  <cp:revision>185</cp:revision>
  <dcterms:created xsi:type="dcterms:W3CDTF">2016-07-06T11:29:25Z</dcterms:created>
  <dcterms:modified xsi:type="dcterms:W3CDTF">2016-09-13T08:26:28Z</dcterms:modified>
</cp:coreProperties>
</file>