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2B77-72A6-4EFE-B366-836BF5A19DDE}" type="datetimeFigureOut">
              <a:rPr lang="fr-FR" smtClean="0"/>
              <a:t>23/10/2012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7887-E935-4BBB-95D7-EBA3A83C6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15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2B77-72A6-4EFE-B366-836BF5A19DDE}" type="datetimeFigureOut">
              <a:rPr lang="fr-FR" smtClean="0"/>
              <a:t>23/10/2012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7887-E935-4BBB-95D7-EBA3A83C6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8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2B77-72A6-4EFE-B366-836BF5A19DDE}" type="datetimeFigureOut">
              <a:rPr lang="fr-FR" smtClean="0"/>
              <a:t>23/10/2012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7887-E935-4BBB-95D7-EBA3A83C6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61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2B77-72A6-4EFE-B366-836BF5A19DDE}" type="datetimeFigureOut">
              <a:rPr lang="fr-FR" smtClean="0"/>
              <a:t>23/10/2012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7887-E935-4BBB-95D7-EBA3A83C6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39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2B77-72A6-4EFE-B366-836BF5A19DDE}" type="datetimeFigureOut">
              <a:rPr lang="fr-FR" smtClean="0"/>
              <a:t>23/10/2012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7887-E935-4BBB-95D7-EBA3A83C6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48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2B77-72A6-4EFE-B366-836BF5A19DDE}" type="datetimeFigureOut">
              <a:rPr lang="fr-FR" smtClean="0"/>
              <a:t>23/10/2012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7887-E935-4BBB-95D7-EBA3A83C6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97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2B77-72A6-4EFE-B366-836BF5A19DDE}" type="datetimeFigureOut">
              <a:rPr lang="fr-FR" smtClean="0"/>
              <a:t>23/10/2012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7887-E935-4BBB-95D7-EBA3A83C6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8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2B77-72A6-4EFE-B366-836BF5A19DDE}" type="datetimeFigureOut">
              <a:rPr lang="fr-FR" smtClean="0"/>
              <a:t>23/10/2012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7887-E935-4BBB-95D7-EBA3A83C6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27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2B77-72A6-4EFE-B366-836BF5A19DDE}" type="datetimeFigureOut">
              <a:rPr lang="fr-FR" smtClean="0"/>
              <a:t>23/10/2012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7887-E935-4BBB-95D7-EBA3A83C6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72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2B77-72A6-4EFE-B366-836BF5A19DDE}" type="datetimeFigureOut">
              <a:rPr lang="fr-FR" smtClean="0"/>
              <a:t>23/10/2012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7887-E935-4BBB-95D7-EBA3A83C6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86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2B77-72A6-4EFE-B366-836BF5A19DDE}" type="datetimeFigureOut">
              <a:rPr lang="fr-FR" smtClean="0"/>
              <a:t>23/10/2012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7887-E935-4BBB-95D7-EBA3A83C6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2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2B77-72A6-4EFE-B366-836BF5A19DDE}" type="datetimeFigureOut">
              <a:rPr lang="fr-FR" smtClean="0"/>
              <a:t>23/10/2012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D7887-E935-4BBB-95D7-EBA3A83C6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02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Chap. 3 </a:t>
            </a:r>
            <a:r>
              <a:rPr lang="fr-FR" b="1" dirty="0" err="1"/>
              <a:t>Récursion</a:t>
            </a:r>
            <a:r>
              <a:rPr lang="fr-FR" b="1" dirty="0"/>
              <a:t> et induction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59632" y="3356992"/>
            <a:ext cx="6512768" cy="2281808"/>
          </a:xfrm>
        </p:spPr>
        <p:txBody>
          <a:bodyPr>
            <a:normAutofit fontScale="55000" lnSpcReduction="20000"/>
          </a:bodyPr>
          <a:lstStyle/>
          <a:p>
            <a:r>
              <a:rPr lang="fr-FR" dirty="0"/>
              <a:t>Les définitions par récurrence consistent à construire des objets finis, à partir d'autres, selon certaines règles. Les démonstrations par récurrence permettent de raisonner sur les objets construits de cette façon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/>
              <a:t>L'informatique manipule précisément des objets de ce type. Les définitions récursives interviennent constamment dans les SDD, de même que dans la conception des programmes récursifs.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3522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836713"/>
            <a:ext cx="58143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Une telle définition se présentera donc sous la forme générique intuitive </a:t>
            </a:r>
            <a:r>
              <a:rPr lang="fr-FR" sz="2000" dirty="0" smtClean="0"/>
              <a:t>suivante</a:t>
            </a:r>
          </a:p>
          <a:p>
            <a:endParaRPr lang="fr-FR" sz="2000" dirty="0"/>
          </a:p>
          <a:p>
            <a:r>
              <a:rPr lang="fr-FR" sz="2000" dirty="0"/>
              <a:t>(B) certains éléments de l'ensemble X sont donnés explicitement (bases de la définition récursive</a:t>
            </a:r>
            <a:r>
              <a:rPr lang="fr-FR" sz="2000" dirty="0" smtClean="0"/>
              <a:t>),</a:t>
            </a:r>
          </a:p>
          <a:p>
            <a:endParaRPr lang="fr-FR" sz="2000" dirty="0"/>
          </a:p>
          <a:p>
            <a:r>
              <a:rPr lang="fr-FR" sz="2000" dirty="0" smtClean="0"/>
              <a:t>(I) les </a:t>
            </a:r>
            <a:r>
              <a:rPr lang="fr-FR" sz="2000" dirty="0"/>
              <a:t>autres éléments de l'ensemble X sont définis en fonction d'éléments appartenant déjà à l'ensemble X (étapes inductives de la définition récursive).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376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i="1" u="sng" dirty="0"/>
              <a:t>Exemple</a:t>
            </a:r>
            <a:r>
              <a:rPr lang="fr-FR" b="1" u="sng" dirty="0"/>
              <a:t/>
            </a:r>
            <a:br>
              <a:rPr lang="fr-FR" b="1" u="sng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La partie X de N définie </a:t>
            </a:r>
            <a:r>
              <a:rPr lang="fr-FR" dirty="0" err="1"/>
              <a:t>inductivement</a:t>
            </a:r>
            <a:r>
              <a:rPr lang="fr-FR" dirty="0"/>
              <a:t> par</a:t>
            </a:r>
          </a:p>
          <a:p>
            <a:pPr marL="0" indent="0">
              <a:buNone/>
            </a:pPr>
            <a:r>
              <a:rPr lang="fr-FR" dirty="0"/>
              <a:t>(B) 0</a:t>
            </a:r>
            <a:r>
              <a:rPr lang="fr-FR" dirty="0">
                <a:sym typeface="Symbol"/>
              </a:rPr>
              <a:t></a:t>
            </a:r>
            <a:r>
              <a:rPr lang="fr-FR" dirty="0"/>
              <a:t>X</a:t>
            </a:r>
          </a:p>
          <a:p>
            <a:pPr marL="0" lvl="0" indent="0">
              <a:buNone/>
            </a:pPr>
            <a:r>
              <a:rPr lang="fr-FR" dirty="0" smtClean="0"/>
              <a:t>(I) </a:t>
            </a:r>
            <a:r>
              <a:rPr lang="fr-FR" dirty="0" err="1" smtClean="0"/>
              <a:t>n</a:t>
            </a:r>
            <a:r>
              <a:rPr lang="fr-FR" dirty="0" err="1">
                <a:sym typeface="Symbol"/>
              </a:rPr>
              <a:t></a:t>
            </a:r>
            <a:r>
              <a:rPr lang="fr-FR" dirty="0" err="1"/>
              <a:t>X</a:t>
            </a:r>
            <a:r>
              <a:rPr lang="fr-FR" dirty="0"/>
              <a:t> </a:t>
            </a:r>
            <a:r>
              <a:rPr lang="fr-FR" dirty="0">
                <a:sym typeface="Symbol"/>
              </a:rPr>
              <a:t></a:t>
            </a:r>
            <a:r>
              <a:rPr lang="fr-FR" dirty="0"/>
              <a:t> n + 1 </a:t>
            </a:r>
            <a:r>
              <a:rPr lang="fr-FR" dirty="0">
                <a:sym typeface="Symbol"/>
              </a:rPr>
              <a:t></a:t>
            </a:r>
            <a:r>
              <a:rPr lang="fr-FR" dirty="0"/>
              <a:t> X</a:t>
            </a:r>
          </a:p>
          <a:p>
            <a:pPr marL="0" indent="0">
              <a:buNone/>
            </a:pPr>
            <a:r>
              <a:rPr lang="fr-FR" dirty="0"/>
              <a:t>n'est autre que N tout entier. (B) et (I) constituent donc une définition inductive de 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30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/>
              <a:t>Fonctions définies </a:t>
            </a:r>
            <a:r>
              <a:rPr lang="fr-FR" b="1" u="sng" dirty="0" err="1"/>
              <a:t>inductivement</a:t>
            </a:r>
            <a:r>
              <a:rPr lang="fr-FR" b="1" u="sng" dirty="0"/>
              <a:t>.</a:t>
            </a:r>
            <a:br>
              <a:rPr lang="fr-FR" b="1" u="sng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Lorsque' on veut définir une fonction sur un ensemble défini </a:t>
            </a:r>
            <a:r>
              <a:rPr lang="fr-FR" dirty="0" err="1"/>
              <a:t>inductivement</a:t>
            </a:r>
            <a:r>
              <a:rPr lang="fr-FR" dirty="0"/>
              <a:t>, il est très commode d'utiliser une définition inductive. 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Intuitivement</a:t>
            </a:r>
            <a:r>
              <a:rPr lang="fr-FR" dirty="0"/>
              <a:t>, on définit la fonction directement sur les éléments de la base puis </a:t>
            </a:r>
            <a:r>
              <a:rPr lang="fr-FR" dirty="0" err="1"/>
              <a:t>inductivement</a:t>
            </a:r>
            <a:r>
              <a:rPr lang="fr-FR" dirty="0"/>
              <a:t> sur les nouveaux éléments construits à partir d'éléments déjà connus.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17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i="1" u="sng" dirty="0"/>
              <a:t>Exemple 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 smtClean="0"/>
              <a:t>La </a:t>
            </a:r>
            <a:r>
              <a:rPr lang="fr-FR" dirty="0"/>
              <a:t>fonction factorielle sur N se définit </a:t>
            </a:r>
            <a:r>
              <a:rPr lang="fr-FR" dirty="0" err="1"/>
              <a:t>inductivement</a:t>
            </a:r>
            <a:r>
              <a:rPr lang="fr-FR" dirty="0"/>
              <a:t> par</a:t>
            </a:r>
          </a:p>
          <a:p>
            <a:pPr lvl="0"/>
            <a:r>
              <a:rPr lang="en-GB" dirty="0" smtClean="0"/>
              <a:t>(B) fact(0</a:t>
            </a:r>
            <a:r>
              <a:rPr lang="en-GB" dirty="0"/>
              <a:t>) = 1,</a:t>
            </a:r>
            <a:endParaRPr lang="fr-FR" dirty="0"/>
          </a:p>
          <a:p>
            <a:r>
              <a:rPr lang="en-GB" dirty="0"/>
              <a:t>(I)  fact(n + 1) = (n+1) * fact(n).</a:t>
            </a:r>
            <a:endParaRPr lang="fr-FR" dirty="0"/>
          </a:p>
          <a:p>
            <a:r>
              <a:rPr lang="fr-FR" dirty="0"/>
              <a:t>On utilise ici la définition inductive de </a:t>
            </a:r>
            <a:r>
              <a:rPr lang="fr-FR" b="1" dirty="0"/>
              <a:t>N </a:t>
            </a:r>
            <a:r>
              <a:rPr lang="fr-FR" dirty="0"/>
              <a:t>donnée dans l'exemple précédent. On a bien exprimé la fonction factorielle directement pour l'unique élément de la base (0) et en fonction de n et </a:t>
            </a:r>
            <a:r>
              <a:rPr lang="fr-FR" dirty="0" err="1"/>
              <a:t>fact</a:t>
            </a:r>
            <a:r>
              <a:rPr lang="fr-FR" dirty="0"/>
              <a:t>(n) pour le nouvel élément n + 1.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750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045534"/>
              </p:ext>
            </p:extLst>
          </p:nvPr>
        </p:nvGraphicFramePr>
        <p:xfrm>
          <a:off x="1619672" y="1124744"/>
          <a:ext cx="5943600" cy="274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36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Tours de Hanoi</a:t>
                      </a:r>
                      <a:endParaRPr lang="fr-F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26533"/>
            <a:ext cx="829126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Exemple d'un problème récurrent.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19672" y="1772816"/>
            <a:ext cx="58143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Petit divertissement mathématique mis au point par un mathématicien français Edouard Lucas en 1883. 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Il </a:t>
            </a:r>
            <a:r>
              <a:rPr lang="fr-FR" dirty="0"/>
              <a:t>consiste en 3 piquets, le premier porte n disque de tailles toutes différentes, empilés du plus grand (en bas) au plus petit (en haut). 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problème des tours de Hanoï consiste à faire passer tous ces disques au piquet 2, en s'aidant du troisième piquet, sachant qu'on ne déplace qu'un disque à la fois, et en respectant la règle suivante : aucun disque ne doit être empilé sur un disque de diamètre inférieur. 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746125" y="504825"/>
            <a:ext cx="0" cy="82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1203325" y="504825"/>
            <a:ext cx="0" cy="82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1843088" y="504825"/>
            <a:ext cx="0" cy="82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471488" y="1377950"/>
            <a:ext cx="5476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654050" y="1144588"/>
            <a:ext cx="182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561975" y="1281113"/>
            <a:ext cx="366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4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1640" y="404664"/>
            <a:ext cx="55263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Il existe un algorithme récursif très classique pour résoudre ce problème. 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Supposons </a:t>
            </a:r>
            <a:r>
              <a:rPr lang="fr-FR" dirty="0"/>
              <a:t>qu'on sache déplacer n-1 disques. Pour en déplacer n, il suffit de déplacer (n-1) disques du piquet 1 au piquet 3, puis de déplacer le grand disque du piquet 1 au piquet 2, on termine en déplaçant les (n-1) autres disques du piquet 3 vers le piquet 2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/>
              <a:t>Si </a:t>
            </a:r>
            <a:r>
              <a:rPr lang="fr-FR" dirty="0" err="1"/>
              <a:t>h</a:t>
            </a:r>
            <a:r>
              <a:rPr lang="fr-FR" baseline="-25000" dirty="0" err="1"/>
              <a:t>n</a:t>
            </a:r>
            <a:r>
              <a:rPr lang="fr-FR" dirty="0"/>
              <a:t> est le nombre de déplacement de disques nécessaires, on a la formule de récurrence suivante : </a:t>
            </a:r>
            <a:r>
              <a:rPr lang="fr-FR" dirty="0" err="1"/>
              <a:t>h</a:t>
            </a:r>
            <a:r>
              <a:rPr lang="fr-FR" baseline="-25000" dirty="0" err="1"/>
              <a:t>n</a:t>
            </a:r>
            <a:r>
              <a:rPr lang="fr-FR" dirty="0"/>
              <a:t>=2h</a:t>
            </a:r>
            <a:r>
              <a:rPr lang="fr-FR" baseline="-25000" dirty="0"/>
              <a:t>n-1</a:t>
            </a:r>
            <a:r>
              <a:rPr lang="fr-FR" dirty="0"/>
              <a:t>+1, avec la condition h</a:t>
            </a:r>
            <a:r>
              <a:rPr lang="fr-FR" baseline="-25000" dirty="0"/>
              <a:t>1</a:t>
            </a:r>
            <a:r>
              <a:rPr lang="fr-FR" dirty="0"/>
              <a:t>=1. 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Par </a:t>
            </a:r>
            <a:r>
              <a:rPr lang="fr-FR" dirty="0"/>
              <a:t>un calcul par récurrence facile, on trouve : </a:t>
            </a:r>
            <a:r>
              <a:rPr lang="fr-FR" dirty="0" err="1"/>
              <a:t>h</a:t>
            </a:r>
            <a:r>
              <a:rPr lang="fr-FR" baseline="-25000" dirty="0" err="1"/>
              <a:t>n</a:t>
            </a:r>
            <a:r>
              <a:rPr lang="fr-FR" dirty="0"/>
              <a:t>=2</a:t>
            </a:r>
            <a:r>
              <a:rPr lang="fr-FR" baseline="30000" dirty="0"/>
              <a:t>n</a:t>
            </a:r>
            <a:r>
              <a:rPr lang="fr-FR" dirty="0"/>
              <a:t>-1.</a:t>
            </a:r>
          </a:p>
        </p:txBody>
      </p:sp>
    </p:spTree>
    <p:extLst>
      <p:ext uri="{BB962C8B-B14F-4D97-AF65-F5344CB8AC3E}">
        <p14:creationId xmlns:p14="http://schemas.microsoft.com/office/powerpoint/2010/main" val="47781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1640" y="1268760"/>
            <a:ext cx="55263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u="sng" dirty="0"/>
              <a:t>Démontrons par induction que </a:t>
            </a:r>
            <a:r>
              <a:rPr lang="fr-FR" u="sng" dirty="0" err="1" smtClean="0"/>
              <a:t>h</a:t>
            </a:r>
            <a:r>
              <a:rPr lang="fr-FR" u="sng" baseline="-25000" dirty="0" err="1" smtClean="0"/>
              <a:t>n</a:t>
            </a:r>
            <a:r>
              <a:rPr lang="fr-FR" u="sng" dirty="0" smtClean="0"/>
              <a:t>=2</a:t>
            </a:r>
            <a:r>
              <a:rPr lang="fr-FR" u="sng" baseline="30000" dirty="0" smtClean="0"/>
              <a:t>n</a:t>
            </a:r>
            <a:r>
              <a:rPr lang="fr-FR" u="sng" dirty="0" smtClean="0"/>
              <a:t>-1</a:t>
            </a:r>
          </a:p>
          <a:p>
            <a:endParaRPr lang="fr-FR" dirty="0"/>
          </a:p>
          <a:p>
            <a:r>
              <a:rPr lang="fr-FR" dirty="0"/>
              <a:t> </a:t>
            </a:r>
          </a:p>
          <a:p>
            <a:r>
              <a:rPr lang="fr-FR" dirty="0" smtClean="0"/>
              <a:t>(</a:t>
            </a:r>
            <a:r>
              <a:rPr lang="fr-FR" dirty="0"/>
              <a:t>B) 	    h</a:t>
            </a:r>
            <a:r>
              <a:rPr lang="fr-FR" baseline="-25000" dirty="0"/>
              <a:t>1</a:t>
            </a:r>
            <a:r>
              <a:rPr lang="fr-FR" dirty="0"/>
              <a:t> = 1 = 2</a:t>
            </a:r>
            <a:r>
              <a:rPr lang="fr-FR" baseline="30000" dirty="0"/>
              <a:t>1</a:t>
            </a:r>
            <a:r>
              <a:rPr lang="fr-FR" dirty="0"/>
              <a:t> – 1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Si </a:t>
            </a:r>
            <a:r>
              <a:rPr lang="fr-FR" dirty="0"/>
              <a:t>h</a:t>
            </a:r>
            <a:r>
              <a:rPr lang="fr-FR" baseline="-25000" dirty="0"/>
              <a:t>n-1 </a:t>
            </a:r>
            <a:r>
              <a:rPr lang="fr-FR" dirty="0"/>
              <a:t>= 2</a:t>
            </a:r>
            <a:r>
              <a:rPr lang="fr-FR" baseline="30000" dirty="0"/>
              <a:t>n-1 </a:t>
            </a:r>
            <a:r>
              <a:rPr lang="fr-FR" dirty="0"/>
              <a:t>– 1 alors </a:t>
            </a:r>
          </a:p>
          <a:p>
            <a:r>
              <a:rPr lang="de-DE" dirty="0" err="1"/>
              <a:t>h</a:t>
            </a:r>
            <a:r>
              <a:rPr lang="de-DE" baseline="-25000" dirty="0" err="1"/>
              <a:t>n</a:t>
            </a:r>
            <a:r>
              <a:rPr lang="de-DE" dirty="0"/>
              <a:t> = 2(2</a:t>
            </a:r>
            <a:r>
              <a:rPr lang="de-DE" baseline="30000" dirty="0"/>
              <a:t>n-1 </a:t>
            </a:r>
            <a:r>
              <a:rPr lang="de-DE" dirty="0"/>
              <a:t>– 1) + 1 = 2</a:t>
            </a:r>
            <a:r>
              <a:rPr lang="de-DE" baseline="30000" dirty="0"/>
              <a:t>n </a:t>
            </a:r>
            <a:r>
              <a:rPr lang="de-DE" dirty="0"/>
              <a:t>– </a:t>
            </a:r>
            <a:r>
              <a:rPr lang="de-DE" dirty="0" smtClean="0"/>
              <a:t>1</a:t>
            </a:r>
          </a:p>
          <a:p>
            <a:endParaRPr lang="de-DE" dirty="0"/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La partie la plus difficile est la recherche de formule. Il faut commencer par deviner la solution !</a:t>
            </a:r>
          </a:p>
        </p:txBody>
      </p:sp>
    </p:spTree>
    <p:extLst>
      <p:ext uri="{BB962C8B-B14F-4D97-AF65-F5344CB8AC3E}">
        <p14:creationId xmlns:p14="http://schemas.microsoft.com/office/powerpoint/2010/main" val="29077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Premier principe d'induction.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Sur N, le premier principe d'induction, aussi appelé souvent principe de récurrence mathématique, se révèle être un mode de raisonnement particulièrement utile.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31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Principe de récurrence (entre Euclide et Pascal)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Soit P(n) une propriété dépendant de l'entier n. Si les deux conditions suivantes sont vérifiées 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endParaRPr lang="fr-FR" u="sng" dirty="0"/>
          </a:p>
          <a:p>
            <a:r>
              <a:rPr lang="fr-FR" dirty="0"/>
              <a:t>(B)	P(0) est vrai,</a:t>
            </a:r>
          </a:p>
          <a:p>
            <a:pPr lvl="0"/>
            <a:r>
              <a:rPr lang="fr-FR" dirty="0">
                <a:sym typeface="Symbol"/>
              </a:rPr>
              <a:t></a:t>
            </a:r>
            <a:r>
              <a:rPr lang="nl-NL" dirty="0"/>
              <a:t>n</a:t>
            </a:r>
            <a:r>
              <a:rPr lang="fr-FR" dirty="0">
                <a:sym typeface="Symbol"/>
              </a:rPr>
              <a:t></a:t>
            </a:r>
            <a:r>
              <a:rPr lang="nl-NL" dirty="0"/>
              <a:t>N, (P(n) </a:t>
            </a:r>
            <a:r>
              <a:rPr lang="fr-FR" dirty="0">
                <a:sym typeface="Symbol"/>
              </a:rPr>
              <a:t></a:t>
            </a:r>
            <a:r>
              <a:rPr lang="nl-NL" dirty="0"/>
              <a:t>P(n+1)),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alors </a:t>
            </a:r>
            <a:r>
              <a:rPr lang="fr-FR" dirty="0">
                <a:sym typeface="Symbol"/>
              </a:rPr>
              <a:t></a:t>
            </a:r>
            <a:r>
              <a:rPr lang="fr-FR" dirty="0" err="1"/>
              <a:t>n</a:t>
            </a:r>
            <a:r>
              <a:rPr lang="fr-FR" dirty="0" err="1">
                <a:sym typeface="Symbol"/>
              </a:rPr>
              <a:t></a:t>
            </a:r>
            <a:r>
              <a:rPr lang="fr-FR" dirty="0" err="1"/>
              <a:t>N</a:t>
            </a:r>
            <a:r>
              <a:rPr lang="fr-FR" dirty="0"/>
              <a:t>, P(n) est vrai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(B) s'appelle l'étape de base de la récurrence (ou induction) et (I) l'étape inductive (on dit aussi parfois "passage de n à n+1").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063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On raisonne par l'absurde. </a:t>
            </a: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On considère </a:t>
            </a:r>
            <a:r>
              <a:rPr lang="fr-FR" dirty="0" smtClean="0"/>
              <a:t>l'ensemble </a:t>
            </a:r>
            <a:r>
              <a:rPr lang="fr-FR" dirty="0"/>
              <a:t>X = {k </a:t>
            </a:r>
            <a:r>
              <a:rPr lang="fr-FR" dirty="0">
                <a:sym typeface="Symbol"/>
              </a:rPr>
              <a:t></a:t>
            </a:r>
            <a:r>
              <a:rPr lang="fr-FR" dirty="0"/>
              <a:t>N / P(k) est faux</a:t>
            </a:r>
            <a:r>
              <a:rPr lang="fr-FR" dirty="0" smtClean="0"/>
              <a:t>}</a:t>
            </a:r>
          </a:p>
          <a:p>
            <a:pPr marL="0" indent="0">
              <a:buNone/>
            </a:pPr>
            <a:r>
              <a:rPr lang="fr-FR" dirty="0"/>
              <a:t>Si X est non vide, il admet un plus petit élément n. </a:t>
            </a:r>
            <a:r>
              <a:rPr lang="fr-FR" dirty="0">
                <a:solidFill>
                  <a:srgbClr val="00B050"/>
                </a:solidFill>
              </a:rPr>
              <a:t>D'après la condition (B)</a:t>
            </a:r>
            <a:r>
              <a:rPr lang="fr-FR" dirty="0"/>
              <a:t> n </a:t>
            </a:r>
            <a:r>
              <a:rPr lang="fr-FR" dirty="0">
                <a:sym typeface="Symbol"/>
              </a:rPr>
              <a:t></a:t>
            </a:r>
            <a:r>
              <a:rPr lang="fr-FR" dirty="0"/>
              <a:t> 0. Donc, n – 1 est un entier et n – 1 </a:t>
            </a:r>
            <a:r>
              <a:rPr lang="fr-FR" dirty="0">
                <a:sym typeface="Symbol"/>
              </a:rPr>
              <a:t></a:t>
            </a:r>
            <a:r>
              <a:rPr lang="fr-FR" dirty="0"/>
              <a:t> X, c'est-à-dire P(n – 1) est vrai. </a:t>
            </a:r>
            <a:endParaRPr lang="fr-FR" dirty="0" smtClean="0"/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</a:rPr>
              <a:t>En utilisant (I)</a:t>
            </a:r>
            <a:r>
              <a:rPr lang="fr-FR" dirty="0"/>
              <a:t>, on obtient alors P(n) vrai ce qui est une contradiction avec </a:t>
            </a:r>
            <a:r>
              <a:rPr lang="fr-FR" dirty="0" err="1"/>
              <a:t>n</a:t>
            </a:r>
            <a:r>
              <a:rPr lang="fr-FR" dirty="0" err="1">
                <a:sym typeface="Symbol"/>
              </a:rPr>
              <a:t></a:t>
            </a:r>
            <a:r>
              <a:rPr lang="fr-FR" dirty="0" err="1"/>
              <a:t>X</a:t>
            </a:r>
            <a:r>
              <a:rPr lang="fr-FR" dirty="0"/>
              <a:t>. Par conséquent, X est vide, ce qui prouve le théorème.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208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/>
              <a:t>Exemple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cherche à calculer la somme S</a:t>
            </a:r>
            <a:r>
              <a:rPr lang="fr-FR" baseline="-25000" dirty="0"/>
              <a:t>n</a:t>
            </a:r>
            <a:r>
              <a:rPr lang="fr-FR" dirty="0"/>
              <a:t> = 1 + 2 + … + n. </a:t>
            </a:r>
            <a:endParaRPr lang="fr-FR" dirty="0" smtClean="0"/>
          </a:p>
          <a:p>
            <a:r>
              <a:rPr lang="fr-FR" dirty="0"/>
              <a:t>On remarque que </a:t>
            </a:r>
            <a:r>
              <a:rPr lang="fr-FR" b="1" dirty="0" smtClean="0"/>
              <a:t>2S</a:t>
            </a:r>
            <a:r>
              <a:rPr lang="fr-FR" b="1" baseline="-25000" dirty="0" smtClean="0"/>
              <a:t>1</a:t>
            </a:r>
            <a:r>
              <a:rPr lang="fr-FR" b="1" dirty="0" smtClean="0"/>
              <a:t> </a:t>
            </a:r>
            <a:r>
              <a:rPr lang="fr-FR" b="1" dirty="0"/>
              <a:t>= 2 </a:t>
            </a:r>
            <a:r>
              <a:rPr lang="fr-FR" b="1" dirty="0" smtClean="0"/>
              <a:t>= </a:t>
            </a:r>
            <a:r>
              <a:rPr lang="fr-FR" b="1" dirty="0"/>
              <a:t>1*2, 2S</a:t>
            </a:r>
            <a:r>
              <a:rPr lang="fr-FR" b="1" baseline="-25000" dirty="0"/>
              <a:t>2</a:t>
            </a:r>
            <a:r>
              <a:rPr lang="fr-FR" b="1" dirty="0"/>
              <a:t> = 2 + 4 = 2 * 3, 2S</a:t>
            </a:r>
            <a:r>
              <a:rPr lang="fr-FR" b="1" baseline="-25000" dirty="0"/>
              <a:t>3</a:t>
            </a:r>
            <a:r>
              <a:rPr lang="fr-FR" b="1" dirty="0"/>
              <a:t> = 2 + 4 + 6 = 3 * 4</a:t>
            </a:r>
            <a:r>
              <a:rPr lang="fr-FR" b="1" dirty="0" smtClean="0"/>
              <a:t>.</a:t>
            </a:r>
          </a:p>
          <a:p>
            <a:r>
              <a:rPr lang="fr-FR" dirty="0"/>
              <a:t>On conjecture alors que pour </a:t>
            </a:r>
            <a:r>
              <a:rPr lang="fr-FR" dirty="0">
                <a:sym typeface="Symbol"/>
              </a:rPr>
              <a:t></a:t>
            </a:r>
            <a:r>
              <a:rPr lang="fr-FR" dirty="0"/>
              <a:t>n &gt; 0, 2S</a:t>
            </a:r>
            <a:r>
              <a:rPr lang="fr-FR" baseline="-25000" dirty="0"/>
              <a:t>n</a:t>
            </a:r>
            <a:r>
              <a:rPr lang="fr-FR" dirty="0"/>
              <a:t> = n(n+1). </a:t>
            </a:r>
            <a:r>
              <a:rPr lang="fr-FR" smtClean="0"/>
              <a:t>(</a:t>
            </a:r>
            <a:r>
              <a:rPr lang="fr-FR"/>
              <a:t>On va le montrer par </a:t>
            </a:r>
            <a:r>
              <a:rPr lang="fr-FR" smtClean="0"/>
              <a:t>récurrence)</a:t>
            </a:r>
            <a:endParaRPr lang="fr-FR"/>
          </a:p>
          <a:p>
            <a:pPr marL="0" indent="0">
              <a:buNone/>
            </a:pPr>
            <a:endParaRPr lang="fr-FR" b="1" u="sng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623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915450"/>
            <a:ext cx="7488832" cy="349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95144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Soit P(n) la propriété "2S</a:t>
            </a:r>
            <a:r>
              <a:rPr kumimoji="0" lang="fr-FR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n(n+1)",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4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on vérifie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(B) 2S</a:t>
            </a:r>
            <a:r>
              <a:rPr kumimoji="0" lang="fr-FR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1 *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4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Soit n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1, supposons P(n).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On a</a:t>
            </a:r>
            <a:endParaRPr kumimoji="0" lang="fr-FR" sz="14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2S</a:t>
            </a:r>
            <a:r>
              <a:rPr kumimoji="0" lang="fr-FR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n+1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= 2S</a:t>
            </a:r>
            <a:r>
              <a:rPr kumimoji="0" lang="fr-FR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+ 2(n+1) = n(n+1) + 2(n+1) = (n+1)(n+2), 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donc P(n+1) est vraie.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On peut alors en conclure que 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, P(n).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872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/>
              <a:t>Deuxième principe d'induction.</a:t>
            </a:r>
            <a:br>
              <a:rPr lang="fr-FR" b="1" u="sng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Dans le premier principe d'induction, la véracité de P(n + 1) dépend uniquement de celle de P(n), c'est-à-dire si la proposition P est vraie à l'étape n elle est aussi vraie à l'étape (n + 1).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Il </a:t>
            </a:r>
            <a:r>
              <a:rPr lang="fr-FR" dirty="0"/>
              <a:t>se peut qu'on ait des cas plus complexes, où pour établir que P est vraie à l'étape (n+1) on ait besoin d'utiliser explicitement le fait que P est vraie aux étapes 0, 1, …, n – 1, n. En ce cas il est plus pratique d'utiliser le deuxième principe </a:t>
            </a:r>
            <a:r>
              <a:rPr lang="fr-FR" dirty="0" smtClean="0"/>
              <a:t>d'induction: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562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764704"/>
            <a:ext cx="6030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Soit P(n) une propriété dépendant de l'entier n. Si la proposition suivante est vérifiée :</a:t>
            </a:r>
          </a:p>
          <a:p>
            <a:r>
              <a:rPr lang="fr-FR" dirty="0"/>
              <a:t>(I') </a:t>
            </a:r>
            <a:r>
              <a:rPr lang="fr-FR" dirty="0">
                <a:sym typeface="Symbol"/>
              </a:rPr>
              <a:t></a:t>
            </a:r>
            <a:r>
              <a:rPr lang="fr-FR" dirty="0" err="1"/>
              <a:t>n</a:t>
            </a:r>
            <a:r>
              <a:rPr lang="fr-FR" dirty="0" err="1">
                <a:sym typeface="Symbol"/>
              </a:rPr>
              <a:t></a:t>
            </a:r>
            <a:r>
              <a:rPr lang="fr-FR" dirty="0" err="1"/>
              <a:t>N</a:t>
            </a:r>
            <a:r>
              <a:rPr lang="fr-FR" dirty="0"/>
              <a:t>, ((</a:t>
            </a:r>
            <a:r>
              <a:rPr lang="fr-FR" dirty="0">
                <a:sym typeface="Symbol"/>
              </a:rPr>
              <a:t></a:t>
            </a:r>
            <a:r>
              <a:rPr lang="fr-FR" dirty="0"/>
              <a:t>k&lt;n, P(k))</a:t>
            </a:r>
            <a:r>
              <a:rPr lang="fr-FR" dirty="0">
                <a:sym typeface="Symbol"/>
              </a:rPr>
              <a:t></a:t>
            </a:r>
            <a:r>
              <a:rPr lang="fr-FR" dirty="0"/>
              <a:t>P(n))</a:t>
            </a:r>
          </a:p>
          <a:p>
            <a:r>
              <a:rPr lang="fr-FR" dirty="0"/>
              <a:t> </a:t>
            </a:r>
          </a:p>
          <a:p>
            <a:r>
              <a:rPr lang="fr-FR" dirty="0"/>
              <a:t>alors </a:t>
            </a:r>
            <a:r>
              <a:rPr lang="fr-FR" dirty="0">
                <a:sym typeface="Symbol"/>
              </a:rPr>
              <a:t></a:t>
            </a:r>
            <a:r>
              <a:rPr lang="fr-FR" dirty="0" err="1"/>
              <a:t>n</a:t>
            </a:r>
            <a:r>
              <a:rPr lang="fr-FR" dirty="0" err="1">
                <a:sym typeface="Symbol"/>
              </a:rPr>
              <a:t></a:t>
            </a:r>
            <a:r>
              <a:rPr lang="fr-FR" dirty="0" err="1"/>
              <a:t>N</a:t>
            </a:r>
            <a:r>
              <a:rPr lang="fr-FR" dirty="0"/>
              <a:t>, P(n) est vraie.</a:t>
            </a:r>
          </a:p>
        </p:txBody>
      </p:sp>
    </p:spTree>
    <p:extLst>
      <p:ext uri="{BB962C8B-B14F-4D97-AF65-F5344CB8AC3E}">
        <p14:creationId xmlns:p14="http://schemas.microsoft.com/office/powerpoint/2010/main" val="205848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/>
              <a:t>Ensembles définis </a:t>
            </a:r>
            <a:r>
              <a:rPr lang="fr-FR" b="1" u="sng" dirty="0" err="1"/>
              <a:t>inductivement</a:t>
            </a:r>
            <a:r>
              <a:rPr lang="fr-FR" b="1" u="sng" dirty="0"/>
              <a:t/>
            </a:r>
            <a:br>
              <a:rPr lang="fr-FR" b="1" u="sng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Il est très fréquent en informatique de définir </a:t>
            </a:r>
            <a:r>
              <a:rPr lang="fr-FR" dirty="0" err="1"/>
              <a:t>inductivement</a:t>
            </a:r>
            <a:r>
              <a:rPr lang="fr-FR" dirty="0"/>
              <a:t> (récursivement) des parties d'ensemble. </a:t>
            </a:r>
            <a:endParaRPr lang="fr-FR" dirty="0" smtClean="0"/>
          </a:p>
          <a:p>
            <a:r>
              <a:rPr lang="fr-FR" dirty="0" smtClean="0"/>
              <a:t>En </a:t>
            </a:r>
            <a:r>
              <a:rPr lang="fr-FR" dirty="0"/>
              <a:t>particulier, bon nombre de structures de données peuvent être définies de la sorte. </a:t>
            </a:r>
            <a:endParaRPr lang="fr-FR" dirty="0" smtClean="0"/>
          </a:p>
          <a:p>
            <a:r>
              <a:rPr lang="fr-FR" dirty="0" smtClean="0"/>
              <a:t>Intuitivement</a:t>
            </a:r>
            <a:r>
              <a:rPr lang="fr-FR" dirty="0"/>
              <a:t>, la définition inductive d'une partie X d'un ensemble consiste en la donnée explicite de certains éléments de l'ensemble X et de moyens de construire de nouveaux éléments de X à partir d'éléments déjà connus.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124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1033</Words>
  <Application>Microsoft Office PowerPoint</Application>
  <PresentationFormat>Affichage à l'écran (4:3)</PresentationFormat>
  <Paragraphs>93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Chap. 3 Récursion et induction. </vt:lpstr>
      <vt:lpstr>Premier principe d'induction. </vt:lpstr>
      <vt:lpstr>Principe de récurrence (entre Euclide et Pascal)</vt:lpstr>
      <vt:lpstr>Démonstration</vt:lpstr>
      <vt:lpstr>Exemple </vt:lpstr>
      <vt:lpstr>Présentation PowerPoint</vt:lpstr>
      <vt:lpstr>Deuxième principe d'induction. </vt:lpstr>
      <vt:lpstr>Présentation PowerPoint</vt:lpstr>
      <vt:lpstr>Ensembles définis inductivement </vt:lpstr>
      <vt:lpstr>Présentation PowerPoint</vt:lpstr>
      <vt:lpstr>Exemple </vt:lpstr>
      <vt:lpstr>Fonctions définies inductivement. </vt:lpstr>
      <vt:lpstr>Exemple  </vt:lpstr>
      <vt:lpstr>Exemple d'un problème récurrent. </vt:lpstr>
      <vt:lpstr>Présentation PowerPoint</vt:lpstr>
      <vt:lpstr>Présentation PowerPoint</vt:lpstr>
    </vt:vector>
  </TitlesOfParts>
  <Company>EFREI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Chap. 3 Récursion et induction.</dc:title>
  <dc:creator>Helen Kassel</dc:creator>
  <cp:lastModifiedBy>Helen Kassel</cp:lastModifiedBy>
  <cp:revision>7</cp:revision>
  <dcterms:created xsi:type="dcterms:W3CDTF">2012-10-22T09:33:36Z</dcterms:created>
  <dcterms:modified xsi:type="dcterms:W3CDTF">2012-10-23T08:35:48Z</dcterms:modified>
</cp:coreProperties>
</file>