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134D3B-5873-4F5D-9F31-2EF11442EAC3}" type="datetimeFigureOut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C27432-5D13-458B-9F76-3D4BFE9F3D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1976-3E5F-4EA5-96F7-50B57AEB7CAD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77928-8D3F-4F09-B125-08DFB9BFCF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CF8B-B93C-43F9-9A31-F49910DFC797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0BC3-4C3C-4E71-AFC4-0A4716B5187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66B16-C933-4466-94AF-7E71BD8E5C54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90DE4-7A96-495D-820C-5503077896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7738-B1B6-4010-A8D1-75E6B989BDA1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E3603-AC79-40E6-AB11-D2397C3283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19FD-32DD-4B5B-9DA3-DCDEB731C845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C2D3-0C1B-4411-98F9-457A4C0C57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010D-BF84-4466-AB44-8C61FC4660B3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A7C6-2243-4C85-B019-00D3E4918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D9D33-748D-4244-85C4-CCE54839DCB4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99A21-4AB2-4AF5-A942-D0B0582D1F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1083-591F-40AA-AA5F-5A4F2A7C111F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96D76-2496-40D7-BCF7-115A44807B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1BE3-1C7B-479D-80CA-008BA005B015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5022-8C4E-4361-AFC5-B677751C67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37649-9967-4279-B597-B2AD4DA463AE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8862-B7E5-4EF3-AC66-3F64826C85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340EF-5CF4-4ABA-89EB-D784BCF60845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17D4-9C2B-4A4D-A2FF-62D8A2D9FB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3DABEA-ED72-4FC9-BB82-4BBEA0423F29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AF47F-7306-480E-AB19-293425AA3A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b="1" smtClean="0">
                <a:solidFill>
                  <a:srgbClr val="FF0000"/>
                </a:solidFill>
              </a:rPr>
              <a:t>INTRODUCTION</a:t>
            </a:r>
            <a:br>
              <a:rPr lang="fr-FR" b="1" smtClean="0">
                <a:solidFill>
                  <a:srgbClr val="FF0000"/>
                </a:solidFill>
              </a:rPr>
            </a:br>
            <a:endParaRPr lang="fr-FR" smtClean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AC484-1588-480B-97FA-C8588A03CBCA}" type="slidenum">
              <a:rPr lang="fr-FR"/>
              <a:pPr>
                <a:defRPr/>
              </a:pPr>
              <a:t>1</a:t>
            </a:fld>
            <a:endParaRPr lang="fr-FR"/>
          </a:p>
        </p:txBody>
      </p:sp>
      <p:pic>
        <p:nvPicPr>
          <p:cNvPr id="5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u="sng" dirty="0" smtClean="0"/>
              <a:t> </a:t>
            </a:r>
            <a:r>
              <a:rPr lang="fr-FR" b="1" u="sng" dirty="0" smtClean="0">
                <a:solidFill>
                  <a:srgbClr val="FF0000"/>
                </a:solidFill>
              </a:rPr>
              <a:t>Structures de données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Une structure de données est un ensemble organisé d'informations reliées logiquement, ces informations pouvant être traitées collectivement ou individuellement.</a:t>
            </a:r>
          </a:p>
          <a:p>
            <a:pPr eaLnBrk="1" hangingPunct="1">
              <a:buFont typeface="Arial" charset="0"/>
              <a:buNone/>
            </a:pP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2E78-0CD5-4397-89CE-64502D09DFD9}" type="slidenum">
              <a:rPr lang="fr-FR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FF0000"/>
                </a:solidFill>
              </a:rPr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000" smtClean="0"/>
              <a:t>Tableau monodimensionnel (VECTEUR) constitué d'un certain nombre de composantes de même type.</a:t>
            </a:r>
          </a:p>
          <a:p>
            <a:pPr eaLnBrk="1" hangingPunct="1">
              <a:buFont typeface="Arial" charset="0"/>
              <a:buNone/>
            </a:pPr>
            <a:endParaRPr lang="fr-FR" sz="2000" smtClean="0"/>
          </a:p>
          <a:p>
            <a:pPr eaLnBrk="1" hangingPunct="1">
              <a:buFont typeface="Arial" charset="0"/>
              <a:buNone/>
            </a:pPr>
            <a:endParaRPr lang="fr-FR" sz="2000" smtClean="0"/>
          </a:p>
          <a:p>
            <a:pPr eaLnBrk="1" hangingPunct="1">
              <a:buFont typeface="Arial" charset="0"/>
              <a:buNone/>
            </a:pPr>
            <a:endParaRPr lang="fr-FR" sz="2000" smtClean="0"/>
          </a:p>
          <a:p>
            <a:pPr eaLnBrk="1" hangingPunct="1">
              <a:buFont typeface="Arial" charset="0"/>
              <a:buNone/>
            </a:pPr>
            <a:endParaRPr lang="fr-FR" sz="2000" smtClean="0"/>
          </a:p>
          <a:p>
            <a:pPr eaLnBrk="1" hangingPunct="1">
              <a:buFont typeface="Arial" charset="0"/>
              <a:buNone/>
            </a:pPr>
            <a:r>
              <a:rPr lang="fr-FR" sz="2000" smtClean="0"/>
              <a:t>On peut effectuer des opérations sur chaque composante prise individuellement mais on dispose aussi d'opérations globales portant sur le vecteur considéré comme un seul objet.</a:t>
            </a:r>
          </a:p>
          <a:p>
            <a:pPr eaLnBrk="1" hangingPunct="1"/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E2D3-66F2-4D6A-A929-60B182B42607}" type="slidenum">
              <a:rPr lang="fr-FR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0"/>
            <a:ext cx="9144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000">
                <a:cs typeface="Times New Roman" pitchFamily="18" charset="0"/>
              </a:rPr>
              <a:t>Une structure de données est caractérisée par ses composantes et leur arrangement mais surtout par son mode de traitement.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pPr eaLnBrk="0" hangingPunct="0"/>
            <a:endParaRPr lang="fr-FR" sz="2000">
              <a:cs typeface="Times New Roman" pitchFamily="18" charset="0"/>
            </a:endParaRPr>
          </a:p>
          <a:p>
            <a:pPr eaLnBrk="0" hangingPunct="0"/>
            <a:endParaRPr lang="fr-FR" sz="2000">
              <a:cs typeface="Times New Roman" pitchFamily="18" charset="0"/>
            </a:endParaRPr>
          </a:p>
          <a:p>
            <a:pPr eaLnBrk="0" hangingPunct="0"/>
            <a:endParaRPr lang="fr-FR" sz="2000">
              <a:cs typeface="Times New Roman" pitchFamily="18" charset="0"/>
            </a:endParaRPr>
          </a:p>
          <a:p>
            <a:pPr eaLnBrk="0" hangingPunct="0"/>
            <a:r>
              <a:rPr lang="fr-FR" sz="2000">
                <a:cs typeface="Times New Roman" pitchFamily="18" charset="0"/>
              </a:rPr>
              <a:t>Ainsi deux structures ayant les mêmes composantes, les mêmes arrangements comme les </a:t>
            </a:r>
            <a:r>
              <a:rPr lang="fr-FR" sz="2000">
                <a:solidFill>
                  <a:srgbClr val="00B050"/>
                </a:solidFill>
                <a:cs typeface="Times New Roman" pitchFamily="18" charset="0"/>
              </a:rPr>
              <a:t>PILES </a:t>
            </a:r>
            <a:r>
              <a:rPr lang="fr-FR" sz="2000">
                <a:cs typeface="Times New Roman" pitchFamily="18" charset="0"/>
              </a:rPr>
              <a:t>et </a:t>
            </a:r>
            <a:r>
              <a:rPr lang="fr-FR" sz="2000">
                <a:solidFill>
                  <a:srgbClr val="FF0000"/>
                </a:solidFill>
                <a:cs typeface="Times New Roman" pitchFamily="18" charset="0"/>
              </a:rPr>
              <a:t>FILES d'ATTENTE </a:t>
            </a:r>
            <a:r>
              <a:rPr lang="fr-FR" sz="2000">
                <a:cs typeface="Times New Roman" pitchFamily="18" charset="0"/>
              </a:rPr>
              <a:t>sont considérées comme différentes car leurs modes d'exploitation sont fondamentalement différents.</a:t>
            </a:r>
          </a:p>
          <a:p>
            <a:pPr eaLnBrk="0" hangingPunct="0"/>
            <a:endParaRPr lang="fr-FR" sz="20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36AA3-1DF7-4AF0-B8F0-7AE5F1FC6997}" type="slidenum">
              <a:rPr lang="fr-FR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rgbClr val="FF0000"/>
                </a:solidFill>
              </a:rPr>
              <a:t>A retenir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Algorithme et SDD sont indissociables</a:t>
            </a:r>
          </a:p>
          <a:p>
            <a:r>
              <a:rPr lang="fr-FR" smtClean="0"/>
              <a:t>Se conçoivent ensemble</a:t>
            </a:r>
          </a:p>
          <a:p>
            <a:r>
              <a:rPr lang="fr-FR" smtClean="0"/>
              <a:t>Répondent à un même but</a:t>
            </a:r>
          </a:p>
          <a:p>
            <a:pPr lvl="1"/>
            <a:r>
              <a:rPr lang="fr-FR" smtClean="0"/>
              <a:t>Réaliser une opération complexe</a:t>
            </a:r>
          </a:p>
          <a:p>
            <a:pPr lvl="1"/>
            <a:r>
              <a:rPr lang="fr-FR" smtClean="0"/>
              <a:t>De la manière la plus performante possible</a:t>
            </a:r>
          </a:p>
          <a:p>
            <a:pPr>
              <a:buFont typeface="Arial" charset="0"/>
              <a:buNone/>
            </a:pP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1FDD4-4EF6-4305-B995-510323B7A20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u="sng" dirty="0" smtClean="0"/>
              <a:t>Notion d'algorithme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L'</a:t>
            </a:r>
            <a:r>
              <a:rPr lang="fr-FR" b="1" dirty="0" smtClean="0"/>
              <a:t>algorithmique</a:t>
            </a:r>
            <a:r>
              <a:rPr lang="fr-FR" dirty="0" smtClean="0"/>
              <a:t> est l’ensemble des règles et des techniques qui sont impliquées dans la définition et la conception d'algorithmes, c'est à dire de processus systématiques de résolution, par le calcul, d'un problème permettant de décrire les étapes vers le résultat. En d'autres termes, un algorithme est une suite finie et non-ambiguë d’opérations permettant de donner la réponse à un problème. </a:t>
            </a:r>
            <a:r>
              <a:rPr lang="fr-FR" i="1" dirty="0" smtClean="0">
                <a:solidFill>
                  <a:srgbClr val="FF0000"/>
                </a:solidFill>
              </a:rPr>
              <a:t>(</a:t>
            </a:r>
            <a:r>
              <a:rPr lang="fr-FR" i="1" dirty="0" err="1" smtClean="0">
                <a:solidFill>
                  <a:srgbClr val="FF0000"/>
                </a:solidFill>
              </a:rPr>
              <a:t>Wikipédia</a:t>
            </a:r>
            <a:r>
              <a:rPr lang="fr-FR" i="1" dirty="0" smtClean="0">
                <a:solidFill>
                  <a:srgbClr val="FF0000"/>
                </a:solidFill>
              </a:rPr>
              <a:t>)</a:t>
            </a:r>
            <a:endParaRPr lang="fr-FR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AFCB2-2874-4CB2-83AA-A4EE6B819154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: définition plus simple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procédé systématique qui permet de traiter des informations s’appelle un algorithme.</a:t>
            </a:r>
          </a:p>
          <a:p>
            <a:r>
              <a:rPr lang="fr-FR" dirty="0" smtClean="0"/>
              <a:t>De manière plus générale, un algorithme est un procédé systématique qui permet de faire quelque chose.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E3603-AC79-40E6-AB11-D2397C32833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b="1">
                <a:cs typeface="Times New Roman" pitchFamily="18" charset="0"/>
              </a:rPr>
              <a:t>Un programme destiné à être exécuté par un ordinateur,</a:t>
            </a:r>
            <a:r>
              <a:rPr lang="fr-FR" sz="2400">
                <a:cs typeface="Times New Roman" pitchFamily="18" charset="0"/>
              </a:rPr>
              <a:t> </a:t>
            </a:r>
          </a:p>
          <a:p>
            <a:endParaRPr lang="fr-FR" sz="2400">
              <a:cs typeface="Times New Roman" pitchFamily="18" charset="0"/>
            </a:endParaRPr>
          </a:p>
          <a:p>
            <a:endParaRPr lang="fr-FR" sz="2400">
              <a:cs typeface="Times New Roman" pitchFamily="18" charset="0"/>
            </a:endParaRPr>
          </a:p>
          <a:p>
            <a:endParaRPr lang="fr-FR" sz="2400">
              <a:cs typeface="Times New Roman" pitchFamily="18" charset="0"/>
            </a:endParaRPr>
          </a:p>
          <a:p>
            <a:r>
              <a:rPr lang="fr-FR" sz="2400" b="1">
                <a:solidFill>
                  <a:srgbClr val="00B050"/>
                </a:solidFill>
                <a:cs typeface="Times New Roman" pitchFamily="18" charset="0"/>
              </a:rPr>
              <a:t>est la plupart du temps, la description d'un algorithme dans un langage accepté par cette machine.</a:t>
            </a:r>
            <a:endParaRPr lang="fr-FR" sz="2400" b="1">
              <a:solidFill>
                <a:srgbClr val="00B05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13E3E-4113-4CA0-BCAE-BF75935DAF29}" type="slidenum">
              <a:rPr lang="fr-FR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Algorithme (définition précise)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Un algorithme décrit un traitement sur un certain nombre, fini, de données (éventuellement aucune).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Un algorithme est la composition d'un ensemble fini d'étapes, chaque étape étant formée d'un nombre fini d'opérations dont chacune est 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définie de façon rigoureuse et non ambiguë;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effective, c.à.d. pouvant être effectivement réalisée par une machine : cela correspond à une action qui peut être réalisée avec un papier et un crayon en un temps fini ; par exemple la division entière est une opération effective, mais pas la division avec un nombre infini de décimales.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Quelle que soit la donnée sur laquelle on travaille, un algorithme doit toujours se terminer après un nombre fini d'opérations, et fournir un résultat.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D273B-2882-437F-8B0A-A87621FF5A44}" type="slidenum">
              <a:rPr lang="fr-FR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000">
                <a:cs typeface="Times New Roman" pitchFamily="18" charset="0"/>
              </a:rPr>
              <a:t>La première version de l'algorithme est autant que possible indépendante d'une implémentation particulière.</a:t>
            </a:r>
          </a:p>
          <a:p>
            <a:endParaRPr lang="fr-FR" sz="2000"/>
          </a:p>
          <a:p>
            <a:endParaRPr lang="fr-FR" sz="2000"/>
          </a:p>
          <a:p>
            <a:pPr eaLnBrk="0" hangingPunct="0"/>
            <a:r>
              <a:rPr lang="fr-FR" sz="2000">
                <a:cs typeface="Times New Roman" pitchFamily="18" charset="0"/>
              </a:rPr>
              <a:t>En particulier, la représentation des données n'est pas fixée.</a:t>
            </a:r>
          </a:p>
          <a:p>
            <a:pPr eaLnBrk="0" hangingPunct="0"/>
            <a:endParaRPr lang="fr-FR" sz="2000"/>
          </a:p>
          <a:p>
            <a:pPr eaLnBrk="0" hangingPunct="0"/>
            <a:r>
              <a:rPr lang="fr-FR" sz="2000">
                <a:latin typeface="Calibri" pitchFamily="34" charset="0"/>
              </a:rPr>
              <a:t>les données sont considérées de manière abstraite : on se donne une notation pour les décrire ainsi que l'ensemble des opérations qu'on peut leur appliquer et les propriétés de ces opérations. </a:t>
            </a:r>
          </a:p>
          <a:p>
            <a:pPr eaLnBrk="0" hangingPunct="0"/>
            <a:endParaRPr lang="fr-FR" sz="2000"/>
          </a:p>
          <a:p>
            <a:pPr eaLnBrk="0" hangingPunct="0"/>
            <a:r>
              <a:rPr lang="fr-FR" sz="2000">
                <a:latin typeface="Calibri" pitchFamily="34" charset="0"/>
              </a:rPr>
              <a:t>On parle alors de </a:t>
            </a:r>
            <a:r>
              <a:rPr lang="fr-FR" sz="2000" b="1" i="1">
                <a:latin typeface="Calibri" pitchFamily="34" charset="0"/>
              </a:rPr>
              <a:t>type abstrait de don</a:t>
            </a:r>
            <a:r>
              <a:rPr lang="fr-FR" sz="2000" i="1">
                <a:latin typeface="Calibri" pitchFamily="34" charset="0"/>
              </a:rPr>
              <a:t>n</a:t>
            </a:r>
            <a:r>
              <a:rPr lang="fr-FR" sz="2000" b="1" i="1">
                <a:latin typeface="Calibri" pitchFamily="34" charset="0"/>
              </a:rPr>
              <a:t>ées</a:t>
            </a:r>
            <a:r>
              <a:rPr lang="fr-FR" sz="2000">
                <a:latin typeface="Calibri" pitchFamily="34" charset="0"/>
              </a:rPr>
              <a:t>. La conception de l'algorithme se fait en utilisant les opérations du type abstrait.</a:t>
            </a:r>
          </a:p>
          <a:p>
            <a:pPr eaLnBrk="0" hangingPunct="0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B26CF-2B58-4069-8B8F-03A69821D5D5}" type="slidenum">
              <a:rPr lang="fr-FR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FF0000"/>
                </a:solidFill>
              </a:rPr>
              <a:t>Exemple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sz="2000" smtClean="0"/>
              <a:t>Considérons le type réel des langages de programmation : on a une convention pour écrire les constantes réelles ; on sait calculer sur les réels en utilisant +, -, *, … On peut manipuler les réels sans avoir à connaître leur représentation interne (mantisse, exposant).</a:t>
            </a:r>
          </a:p>
          <a:p>
            <a:pPr eaLnBrk="1" hangingPunct="1">
              <a:buFont typeface="Arial" charset="0"/>
              <a:buNone/>
            </a:pP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449-F913-48E6-8FA0-A01D3A6ADA36}" type="slidenum">
              <a:rPr lang="fr-FR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FF0000"/>
                </a:solidFill>
              </a:rPr>
              <a:t>Résolution des problèmes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000" smtClean="0"/>
              <a:t>Pour résoudre des problèmes nous allons appliquer une </a:t>
            </a:r>
            <a:r>
              <a:rPr lang="fr-FR" sz="2000" i="1" smtClean="0"/>
              <a:t>démarche descendante</a:t>
            </a:r>
            <a:r>
              <a:rPr lang="fr-FR" sz="2000" smtClean="0"/>
              <a:t> : on se donne la définition des types de données (on dit encore leur spécification), et on conçoit l'algorithme à ce niveau.</a:t>
            </a:r>
          </a:p>
          <a:p>
            <a:pPr eaLnBrk="1" hangingPunct="1">
              <a:buFont typeface="Arial" charset="0"/>
              <a:buNone/>
            </a:pPr>
            <a:endParaRPr lang="fr-FR" sz="2000" smtClean="0"/>
          </a:p>
          <a:p>
            <a:pPr eaLnBrk="1" hangingPunct="1"/>
            <a:r>
              <a:rPr lang="fr-FR" sz="2000" smtClean="0"/>
              <a:t>On donne ensuite une représentation concrète des types et des opérations, qui peut être encore un type abstrait, et ceci jusqu'à obtenir un programme exécutable.</a:t>
            </a:r>
          </a:p>
          <a:p>
            <a:pPr eaLnBrk="1" hangingPunct="1"/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B8208-B51F-4884-A007-4FE40CAE1063}" type="slidenum">
              <a:rPr lang="fr-FR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rgbClr val="FF0000"/>
                </a:solidFill>
              </a:rPr>
              <a:t>Algorithme : l’archétype antique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fr-FR" smtClean="0"/>
          </a:p>
          <a:p>
            <a:pPr>
              <a:buFont typeface="Arial" charset="0"/>
              <a:buNone/>
            </a:pP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D02B7-2DAD-4FD4-9886-D8D5AA543FB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Text Placeholder 6"/>
          <p:cNvSpPr txBox="1">
            <a:spLocks/>
          </p:cNvSpPr>
          <p:nvPr/>
        </p:nvSpPr>
        <p:spPr bwMode="auto">
          <a:xfrm>
            <a:off x="609600" y="1752600"/>
            <a:ext cx="353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sz="2000" dirty="0">
                <a:solidFill>
                  <a:srgbClr val="00B050"/>
                </a:solidFill>
                <a:latin typeface="+mn-lt"/>
              </a:rPr>
              <a:t>En langage algorithmique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4800600" y="1752600"/>
            <a:ext cx="3886200" cy="639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sz="2000" dirty="0">
                <a:solidFill>
                  <a:srgbClr val="00B0F0"/>
                </a:solidFill>
                <a:latin typeface="+mn-lt"/>
              </a:rPr>
              <a:t>Exemple de traduction en C</a:t>
            </a:r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38862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4800600" y="2514600"/>
            <a:ext cx="3886200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</a:rPr>
              <a:t>unsigned gcd(unsigned a, unsigned b)</a:t>
            </a:r>
            <a:endParaRPr lang="fr-FR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</a:rPr>
              <a:t>{</a:t>
            </a:r>
            <a:endParaRPr lang="fr-FR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</a:rPr>
              <a:t>  if (b == 0) return a;</a:t>
            </a:r>
            <a:endParaRPr lang="fr-FR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</a:rPr>
              <a:t>  else return gcd(b, a % b);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</a:rPr>
              <a:t>  // ou // return b ? gcd(b, a % b) : a; </a:t>
            </a:r>
            <a:endParaRPr lang="fr-FR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fr-FR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B08FA3F8F53446AF3686D79A112D5E" ma:contentTypeVersion="2" ma:contentTypeDescription="Crée un document." ma:contentTypeScope="" ma:versionID="18f2336b195e6b213b766a3a3f521608">
  <xsd:schema xmlns:xsd="http://www.w3.org/2001/XMLSchema" xmlns:xs="http://www.w3.org/2001/XMLSchema" xmlns:p="http://schemas.microsoft.com/office/2006/metadata/properties" xmlns:ns2="483c1f4d-d46a-4479-b108-9e49a56cf3b2" targetNamespace="http://schemas.microsoft.com/office/2006/metadata/properties" ma:root="true" ma:fieldsID="444c44edb450e6235689657f7656aae7" ns2:_="">
    <xsd:import namespace="483c1f4d-d46a-4479-b108-9e49a56cf3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1f4d-d46a-4479-b108-9e49a56cf3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6683C1-92DA-4D01-8CD0-66C5BDCCC086}"/>
</file>

<file path=customXml/itemProps2.xml><?xml version="1.0" encoding="utf-8"?>
<ds:datastoreItem xmlns:ds="http://schemas.openxmlformats.org/officeDocument/2006/customXml" ds:itemID="{69E2017F-8D7A-469B-91B3-D75783AAA291}"/>
</file>

<file path=customXml/itemProps3.xml><?xml version="1.0" encoding="utf-8"?>
<ds:datastoreItem xmlns:ds="http://schemas.openxmlformats.org/officeDocument/2006/customXml" ds:itemID="{AAA8FAC2-8295-4B94-82AD-3785BE78B887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635</Words>
  <Application>Microsoft Office PowerPoint</Application>
  <PresentationFormat>Affichage à l'écran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Thème Office</vt:lpstr>
      <vt:lpstr>INTRODUCTION </vt:lpstr>
      <vt:lpstr>Notion d'algorithme </vt:lpstr>
      <vt:lpstr>Algorithme : définition plus simple</vt:lpstr>
      <vt:lpstr>Présentation PowerPoint</vt:lpstr>
      <vt:lpstr>Algorithme (définition précise)</vt:lpstr>
      <vt:lpstr>Présentation PowerPoint</vt:lpstr>
      <vt:lpstr>Exemple</vt:lpstr>
      <vt:lpstr>Résolution des problèmes</vt:lpstr>
      <vt:lpstr>Algorithme : l’archétype antique</vt:lpstr>
      <vt:lpstr> Structures de données. </vt:lpstr>
      <vt:lpstr>Exemple</vt:lpstr>
      <vt:lpstr>Présentation PowerPoint</vt:lpstr>
      <vt:lpstr>A retenir</vt:lpstr>
    </vt:vector>
  </TitlesOfParts>
  <Company>EFREI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kassel</dc:creator>
  <cp:lastModifiedBy>Helen Kassel</cp:lastModifiedBy>
  <cp:revision>14</cp:revision>
  <dcterms:created xsi:type="dcterms:W3CDTF">2010-09-03T14:34:27Z</dcterms:created>
  <dcterms:modified xsi:type="dcterms:W3CDTF">2015-09-08T15:53:35Z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0x01010038B08FA3F8F53446AF3686D79A112D5E</vt:lpwstr>
  </property>
</Properties>
</file>