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4"/>
  </p:sldMasterIdLst>
  <p:notesMasterIdLst>
    <p:notesMasterId r:id="rId25"/>
  </p:notesMasterIdLst>
  <p:handoutMasterIdLst>
    <p:handoutMasterId r:id="rId26"/>
  </p:handoutMasterIdLst>
  <p:sldIdLst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726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1DC3D-A149-41D6-AA32-C0C33D73E2A3}" type="datetimeFigureOut">
              <a:rPr lang="fr-FR" smtClean="0"/>
              <a:pPr/>
              <a:t>27/09/2015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BEC9D-5376-4619-B1E2-A07C31ACDBE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632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D1A12-11D3-4EB7-9B15-E7C8E4DB269F}" type="datetimeFigureOut">
              <a:rPr lang="fr-FR" smtClean="0"/>
              <a:pPr/>
              <a:t>27/09/2015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840D9-4B70-4E01-9B92-1BA3EE2DC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93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67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58BF-7176-4DFA-A16B-1EE18C26448D}" type="datetime1">
              <a:rPr lang="en-US" smtClean="0"/>
              <a:pPr/>
              <a:t>9/27/2015</a:t>
            </a:fld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58BF-7176-4DFA-A16B-1EE18C26448D}" type="datetime1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58BF-7176-4DFA-A16B-1EE18C26448D}" type="datetime1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58BF-7176-4DFA-A16B-1EE18C26448D}" type="datetime1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58BF-7176-4DFA-A16B-1EE18C26448D}" type="datetime1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58BF-7176-4DFA-A16B-1EE18C26448D}" type="datetime1">
              <a:rPr lang="en-US" smtClean="0"/>
              <a:pPr/>
              <a:t>9/27/2015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58BF-7176-4DFA-A16B-1EE18C26448D}" type="datetime1">
              <a:rPr lang="en-US" smtClean="0"/>
              <a:pPr/>
              <a:t>9/27/2015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58BF-7176-4DFA-A16B-1EE18C26448D}" type="datetime1">
              <a:rPr lang="en-US" smtClean="0"/>
              <a:pPr/>
              <a:t>9/27/2015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58BF-7176-4DFA-A16B-1EE18C26448D}" type="datetime1">
              <a:rPr lang="en-US" smtClean="0"/>
              <a:pPr/>
              <a:t>9/27/2015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58BF-7176-4DFA-A16B-1EE18C26448D}" type="datetime1">
              <a:rPr lang="en-US" smtClean="0"/>
              <a:pPr/>
              <a:t>9/27/2015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58BF-7176-4DFA-A16B-1EE18C26448D}" type="datetime1">
              <a:rPr lang="en-US" smtClean="0"/>
              <a:pPr/>
              <a:t>9/27/2015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1058BF-7176-4DFA-A16B-1EE18C26448D}" type="datetime1">
              <a:rPr lang="en-US" smtClean="0"/>
              <a:pPr/>
              <a:t>9/27/2015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Définition d’un maillon de liste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langage algorithmique</a:t>
            </a:r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FR" dirty="0" smtClean="0"/>
              <a:t>Exemple de traduction en C</a:t>
            </a:r>
            <a:endParaRPr lang="fr-FR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800600" y="2514600"/>
            <a:ext cx="38862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maillon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{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T info;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maillon</a:t>
            </a:r>
            <a:r>
              <a:rPr lang="en-US" sz="1800" dirty="0" smtClean="0"/>
              <a:t> *</a:t>
            </a:r>
            <a:r>
              <a:rPr lang="en-US" sz="1800" dirty="0" err="1" smtClean="0"/>
              <a:t>succ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} </a:t>
            </a:r>
            <a:r>
              <a:rPr lang="en-US" sz="1800" dirty="0" err="1" smtClean="0"/>
              <a:t>maillon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 err="1" smtClean="0"/>
              <a:t>maillon</a:t>
            </a:r>
            <a:r>
              <a:rPr lang="en-US" sz="1800" dirty="0" smtClean="0"/>
              <a:t> *</a:t>
            </a:r>
            <a:r>
              <a:rPr lang="en-US" sz="1800" dirty="0" err="1" smtClean="0"/>
              <a:t>liste</a:t>
            </a:r>
            <a:r>
              <a:rPr lang="en-US" sz="1800" dirty="0" smtClean="0"/>
              <a:t>;</a:t>
            </a:r>
          </a:p>
          <a:p>
            <a:pPr>
              <a:buNone/>
            </a:pPr>
            <a:endParaRPr lang="fr-FR" sz="1800" dirty="0"/>
          </a:p>
        </p:txBody>
      </p:sp>
      <p:grpSp>
        <p:nvGrpSpPr>
          <p:cNvPr id="3" name="Group 27"/>
          <p:cNvGrpSpPr/>
          <p:nvPr/>
        </p:nvGrpSpPr>
        <p:grpSpPr>
          <a:xfrm>
            <a:off x="3429000" y="4953000"/>
            <a:ext cx="1447800" cy="914400"/>
            <a:chOff x="1447800" y="1600200"/>
            <a:chExt cx="1447800" cy="914400"/>
          </a:xfrm>
        </p:grpSpPr>
        <p:sp>
          <p:nvSpPr>
            <p:cNvPr id="13" name="Oval 12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fr-FR" sz="5500" dirty="0" smtClean="0"/>
            </a:p>
          </p:txBody>
        </p:sp>
        <p:cxnSp>
          <p:nvCxnSpPr>
            <p:cNvPr id="14" name="Straight Arrow Connector 13"/>
            <p:cNvCxnSpPr>
              <a:stCxn id="13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514600"/>
            <a:ext cx="4419600" cy="227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57435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Supprimer un élément d’une LSC</a:t>
            </a:r>
            <a:endParaRPr lang="fr-FR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3" name="Group 27"/>
          <p:cNvGrpSpPr/>
          <p:nvPr/>
        </p:nvGrpSpPr>
        <p:grpSpPr>
          <a:xfrm>
            <a:off x="1524000" y="3352800"/>
            <a:ext cx="1447800" cy="914400"/>
            <a:chOff x="1447800" y="1600200"/>
            <a:chExt cx="1447800" cy="914400"/>
          </a:xfrm>
        </p:grpSpPr>
        <p:sp>
          <p:nvSpPr>
            <p:cNvPr id="25" name="Oval 24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A</a:t>
              </a:r>
            </a:p>
          </p:txBody>
        </p:sp>
        <p:cxnSp>
          <p:nvCxnSpPr>
            <p:cNvPr id="26" name="Straight Arrow Connector 25"/>
            <p:cNvCxnSpPr>
              <a:stCxn id="25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2971800" y="3352800"/>
            <a:ext cx="990600" cy="9144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5500" dirty="0" smtClean="0"/>
              <a:t>B</a:t>
            </a:r>
          </a:p>
        </p:txBody>
      </p:sp>
      <p:cxnSp>
        <p:nvCxnSpPr>
          <p:cNvPr id="35" name="Straight Arrow Connector 34"/>
          <p:cNvCxnSpPr>
            <a:stCxn id="34" idx="6"/>
          </p:cNvCxnSpPr>
          <p:nvPr/>
        </p:nvCxnSpPr>
        <p:spPr>
          <a:xfrm>
            <a:off x="3962400" y="3810000"/>
            <a:ext cx="457200" cy="1588"/>
          </a:xfrm>
          <a:prstGeom prst="curved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1"/>
          <p:cNvGrpSpPr/>
          <p:nvPr/>
        </p:nvGrpSpPr>
        <p:grpSpPr>
          <a:xfrm>
            <a:off x="5867400" y="3352800"/>
            <a:ext cx="1447800" cy="914400"/>
            <a:chOff x="1447800" y="1600200"/>
            <a:chExt cx="1447800" cy="914400"/>
          </a:xfrm>
        </p:grpSpPr>
        <p:sp>
          <p:nvSpPr>
            <p:cNvPr id="40" name="Oval 39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D</a:t>
              </a:r>
            </a:p>
          </p:txBody>
        </p:sp>
        <p:cxnSp>
          <p:nvCxnSpPr>
            <p:cNvPr id="41" name="Straight Arrow Connector 40"/>
            <p:cNvCxnSpPr>
              <a:stCxn id="40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Multiply 41"/>
          <p:cNvSpPr/>
          <p:nvPr/>
        </p:nvSpPr>
        <p:spPr>
          <a:xfrm>
            <a:off x="7086600" y="3429000"/>
            <a:ext cx="609600" cy="7620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 28"/>
          <p:cNvGrpSpPr/>
          <p:nvPr/>
        </p:nvGrpSpPr>
        <p:grpSpPr>
          <a:xfrm>
            <a:off x="4419600" y="3352800"/>
            <a:ext cx="1447800" cy="914400"/>
            <a:chOff x="1447800" y="1600200"/>
            <a:chExt cx="1447800" cy="914400"/>
          </a:xfrm>
        </p:grpSpPr>
        <p:sp>
          <p:nvSpPr>
            <p:cNvPr id="44" name="Oval 43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C</a:t>
              </a:r>
            </a:p>
          </p:txBody>
        </p:sp>
        <p:cxnSp>
          <p:nvCxnSpPr>
            <p:cNvPr id="45" name="Straight Arrow Connector 44"/>
            <p:cNvCxnSpPr>
              <a:stCxn id="44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/>
          <p:cNvCxnSpPr>
            <a:endCxn id="44" idx="0"/>
          </p:cNvCxnSpPr>
          <p:nvPr/>
        </p:nvCxnSpPr>
        <p:spPr>
          <a:xfrm rot="16200000" flipH="1">
            <a:off x="4552950" y="2990850"/>
            <a:ext cx="685800" cy="381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434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cour</a:t>
            </a:r>
            <a:endParaRPr lang="fr-FR" i="1" dirty="0"/>
          </a:p>
        </p:txBody>
      </p:sp>
      <p:cxnSp>
        <p:nvCxnSpPr>
          <p:cNvPr id="50" name="Straight Arrow Connector 49"/>
          <p:cNvCxnSpPr/>
          <p:nvPr/>
        </p:nvCxnSpPr>
        <p:spPr>
          <a:xfrm rot="16200000" flipH="1">
            <a:off x="3105150" y="2990850"/>
            <a:ext cx="685800" cy="381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956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 smtClean="0"/>
              <a:t>prec</a:t>
            </a:r>
            <a:endParaRPr lang="fr-FR" i="1" dirty="0"/>
          </a:p>
        </p:txBody>
      </p:sp>
      <p:cxnSp>
        <p:nvCxnSpPr>
          <p:cNvPr id="60" name="Straight Arrow Connector 34"/>
          <p:cNvCxnSpPr>
            <a:stCxn id="34" idx="5"/>
            <a:endCxn id="40" idx="4"/>
          </p:cNvCxnSpPr>
          <p:nvPr/>
        </p:nvCxnSpPr>
        <p:spPr>
          <a:xfrm rot="16200000" flipH="1">
            <a:off x="5023060" y="2927559"/>
            <a:ext cx="133911" cy="2545370"/>
          </a:xfrm>
          <a:prstGeom prst="curvedConnector3">
            <a:avLst>
              <a:gd name="adj1" fmla="val 270710"/>
            </a:avLst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H="1">
            <a:off x="6000750" y="2990850"/>
            <a:ext cx="685800" cy="381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912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cour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Supprimer un élément d’une LSC</a:t>
            </a:r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"/>
          </p:nvPr>
        </p:nvSpPr>
        <p:spPr>
          <a:xfrm>
            <a:off x="2438400" y="1752600"/>
            <a:ext cx="4038600" cy="762000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Hypothèse : liste non vide</a:t>
            </a:r>
          </a:p>
          <a:p>
            <a:r>
              <a:rPr lang="fr-FR" dirty="0" smtClean="0"/>
              <a:t>Cas de la tête de liste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657475"/>
            <a:ext cx="79438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9248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Supprimer un élément d’une LSC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11"/>
          <p:cNvSpPr>
            <a:spLocks noGrp="1"/>
          </p:cNvSpPr>
          <p:nvPr>
            <p:ph sz="quarter" idx="1"/>
          </p:nvPr>
        </p:nvSpPr>
        <p:spPr>
          <a:xfrm>
            <a:off x="2971800" y="1524000"/>
            <a:ext cx="2895600" cy="381000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Reste de la liste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Insérer un élément dans une LSC triée</a:t>
            </a:r>
            <a:endParaRPr lang="fr-FR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" name="Group 27"/>
          <p:cNvGrpSpPr/>
          <p:nvPr/>
        </p:nvGrpSpPr>
        <p:grpSpPr>
          <a:xfrm>
            <a:off x="1524000" y="3352800"/>
            <a:ext cx="1447800" cy="914400"/>
            <a:chOff x="1447800" y="1600200"/>
            <a:chExt cx="1447800" cy="914400"/>
          </a:xfrm>
        </p:grpSpPr>
        <p:sp>
          <p:nvSpPr>
            <p:cNvPr id="25" name="Oval 24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A</a:t>
              </a:r>
            </a:p>
          </p:txBody>
        </p:sp>
        <p:cxnSp>
          <p:nvCxnSpPr>
            <p:cNvPr id="26" name="Straight Arrow Connector 25"/>
            <p:cNvCxnSpPr>
              <a:stCxn id="25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2971800" y="3352800"/>
            <a:ext cx="990600" cy="9144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5500" dirty="0" smtClean="0"/>
              <a:t>B</a:t>
            </a:r>
          </a:p>
        </p:txBody>
      </p:sp>
      <p:cxnSp>
        <p:nvCxnSpPr>
          <p:cNvPr id="35" name="Straight Arrow Connector 34"/>
          <p:cNvCxnSpPr>
            <a:stCxn id="34" idx="6"/>
          </p:cNvCxnSpPr>
          <p:nvPr/>
        </p:nvCxnSpPr>
        <p:spPr>
          <a:xfrm>
            <a:off x="3962400" y="3810000"/>
            <a:ext cx="457200" cy="1588"/>
          </a:xfrm>
          <a:prstGeom prst="curved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1"/>
          <p:cNvGrpSpPr/>
          <p:nvPr/>
        </p:nvGrpSpPr>
        <p:grpSpPr>
          <a:xfrm>
            <a:off x="5867400" y="3352800"/>
            <a:ext cx="1447800" cy="914400"/>
            <a:chOff x="1447800" y="1600200"/>
            <a:chExt cx="1447800" cy="914400"/>
          </a:xfrm>
        </p:grpSpPr>
        <p:sp>
          <p:nvSpPr>
            <p:cNvPr id="40" name="Oval 39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D</a:t>
              </a:r>
            </a:p>
          </p:txBody>
        </p:sp>
        <p:cxnSp>
          <p:nvCxnSpPr>
            <p:cNvPr id="41" name="Straight Arrow Connector 40"/>
            <p:cNvCxnSpPr>
              <a:stCxn id="40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Multiply 41"/>
          <p:cNvSpPr/>
          <p:nvPr/>
        </p:nvSpPr>
        <p:spPr>
          <a:xfrm>
            <a:off x="7086600" y="3429000"/>
            <a:ext cx="609600" cy="7620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val 43"/>
          <p:cNvSpPr/>
          <p:nvPr/>
        </p:nvSpPr>
        <p:spPr>
          <a:xfrm>
            <a:off x="4419600" y="3352800"/>
            <a:ext cx="990600" cy="9144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5500" dirty="0" smtClean="0"/>
              <a:t>C</a:t>
            </a:r>
          </a:p>
        </p:txBody>
      </p:sp>
      <p:cxnSp>
        <p:nvCxnSpPr>
          <p:cNvPr id="45" name="Straight Arrow Connector 44"/>
          <p:cNvCxnSpPr>
            <a:stCxn id="44" idx="6"/>
          </p:cNvCxnSpPr>
          <p:nvPr/>
        </p:nvCxnSpPr>
        <p:spPr>
          <a:xfrm>
            <a:off x="5410200" y="3810000"/>
            <a:ext cx="45720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H="1">
            <a:off x="3105150" y="2990850"/>
            <a:ext cx="685800" cy="381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956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 smtClean="0"/>
              <a:t>prec</a:t>
            </a:r>
            <a:endParaRPr lang="fr-FR" i="1" dirty="0"/>
          </a:p>
        </p:txBody>
      </p:sp>
      <p:cxnSp>
        <p:nvCxnSpPr>
          <p:cNvPr id="60" name="Straight Arrow Connector 34"/>
          <p:cNvCxnSpPr>
            <a:stCxn id="34" idx="5"/>
            <a:endCxn id="40" idx="4"/>
          </p:cNvCxnSpPr>
          <p:nvPr/>
        </p:nvCxnSpPr>
        <p:spPr>
          <a:xfrm rot="16200000" flipH="1">
            <a:off x="5023060" y="2927559"/>
            <a:ext cx="133911" cy="2545370"/>
          </a:xfrm>
          <a:prstGeom prst="curvedConnector3">
            <a:avLst>
              <a:gd name="adj1" fmla="val 270710"/>
            </a:avLst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H="1">
            <a:off x="6000750" y="2990850"/>
            <a:ext cx="685800" cy="381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912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cour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2819400"/>
            <a:ext cx="79438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Insérer un élément dans une LSC triée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"/>
          </p:nvPr>
        </p:nvSpPr>
        <p:spPr>
          <a:xfrm>
            <a:off x="1143000" y="1981200"/>
            <a:ext cx="6553200" cy="685800"/>
          </a:xfrm>
        </p:spPr>
        <p:txBody>
          <a:bodyPr>
            <a:normAutofit/>
          </a:bodyPr>
          <a:lstStyle/>
          <a:p>
            <a:r>
              <a:rPr lang="fr-FR" dirty="0" smtClean="0"/>
              <a:t>Cas spécial : </a:t>
            </a:r>
            <a:r>
              <a:rPr lang="fr-FR" i="1" dirty="0" smtClean="0"/>
              <a:t>l</a:t>
            </a:r>
            <a:r>
              <a:rPr lang="fr-FR" dirty="0" smtClean="0"/>
              <a:t> est vide : la donnée </a:t>
            </a:r>
            <a:r>
              <a:rPr lang="fr-FR" i="1" dirty="0" smtClean="0"/>
              <a:t>l</a:t>
            </a:r>
            <a:r>
              <a:rPr lang="fr-FR" dirty="0" smtClean="0"/>
              <a:t> est modifiée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3419475"/>
            <a:ext cx="79438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Insérer un élément dans une LSC triée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2133600"/>
            <a:ext cx="7696200" cy="685800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Cas spécial : insertion en tête de liste : la donnée </a:t>
            </a:r>
            <a:r>
              <a:rPr lang="fr-FR" i="1" dirty="0" smtClean="0"/>
              <a:t>l</a:t>
            </a:r>
            <a:r>
              <a:rPr lang="fr-FR" dirty="0" smtClean="0"/>
              <a:t> est modifiée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133600"/>
            <a:ext cx="79248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Insérer un élément dans une LSC triée</a:t>
            </a:r>
            <a:endParaRPr lang="fr-F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"/>
          </p:nvPr>
        </p:nvSpPr>
        <p:spPr>
          <a:xfrm>
            <a:off x="2057400" y="1752600"/>
            <a:ext cx="4876800" cy="381000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Cas général : cœur de liste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581400"/>
            <a:ext cx="79248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Insérer un élément dans une LSC triée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1676400"/>
            <a:ext cx="7696200" cy="1676400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Toujours se poser la question :</a:t>
            </a:r>
          </a:p>
          <a:p>
            <a:pPr lvl="1"/>
            <a:r>
              <a:rPr lang="fr-FR" dirty="0" smtClean="0"/>
              <a:t>Est-il nécessaire d’effectuer un traitement spécial pour</a:t>
            </a:r>
          </a:p>
          <a:p>
            <a:pPr lvl="2"/>
            <a:r>
              <a:rPr lang="fr-FR" dirty="0" smtClean="0"/>
              <a:t>La tête de liste</a:t>
            </a:r>
          </a:p>
          <a:p>
            <a:pPr lvl="2"/>
            <a:r>
              <a:rPr lang="fr-FR" dirty="0" smtClean="0"/>
              <a:t>La queue de liste</a:t>
            </a:r>
          </a:p>
          <a:p>
            <a:r>
              <a:rPr lang="fr-FR" dirty="0" smtClean="0"/>
              <a:t>Ici : cas spécial : la queue de liste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90800"/>
            <a:ext cx="79343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Supprimer un élément d’une LSC triée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"/>
          </p:nvPr>
        </p:nvSpPr>
        <p:spPr>
          <a:xfrm>
            <a:off x="2057400" y="1752600"/>
            <a:ext cx="5105400" cy="990600"/>
          </a:xfrm>
        </p:spPr>
        <p:txBody>
          <a:bodyPr>
            <a:normAutofit/>
          </a:bodyPr>
          <a:lstStyle/>
          <a:p>
            <a:r>
              <a:rPr lang="fr-FR" dirty="0" smtClean="0"/>
              <a:t>Adaptation de l’exemple 3</a:t>
            </a:r>
          </a:p>
          <a:p>
            <a:r>
              <a:rPr lang="fr-FR" dirty="0" smtClean="0"/>
              <a:t>Il faut sécuriser : la liste peut être vide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Supprimer un élément d’une LSC triée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"/>
          </p:nvPr>
        </p:nvSpPr>
        <p:spPr>
          <a:xfrm>
            <a:off x="762000" y="2057400"/>
            <a:ext cx="7620000" cy="609600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Le traitement principal reste le même que celui de l’exemple 3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48000"/>
            <a:ext cx="79057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133600"/>
            <a:ext cx="8153400" cy="3657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fr-FR" sz="7200" dirty="0" smtClean="0"/>
              <a:t>Manipulation d’une LSC</a:t>
            </a:r>
          </a:p>
          <a:p>
            <a:pPr algn="ctr"/>
            <a:endParaRPr lang="fr-FR" sz="7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Supprimer un élément d’une LSC triée</a:t>
            </a:r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"/>
          </p:nvPr>
        </p:nvSpPr>
        <p:spPr>
          <a:xfrm>
            <a:off x="990600" y="2057400"/>
            <a:ext cx="7162800" cy="381000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En revanche, on peut optimiser le parcours itératif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667000"/>
            <a:ext cx="79248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 smtClean="0"/>
              <a:t>1. Tester la présence d’un élément</a:t>
            </a:r>
          </a:p>
          <a:p>
            <a:pPr lvl="1"/>
            <a:r>
              <a:rPr lang="fr-FR" dirty="0" smtClean="0"/>
              <a:t>2. Créer une LSC depuis la ligne de commande</a:t>
            </a:r>
          </a:p>
          <a:p>
            <a:pPr lvl="1"/>
            <a:r>
              <a:rPr lang="fr-FR" dirty="0" smtClean="0"/>
              <a:t>3. Supprimer un élément d’une LSC</a:t>
            </a:r>
          </a:p>
          <a:p>
            <a:pPr lvl="1"/>
            <a:r>
              <a:rPr lang="fr-FR" dirty="0" smtClean="0"/>
              <a:t>4. Insérer un élément dans une LSC triée</a:t>
            </a:r>
          </a:p>
          <a:p>
            <a:pPr lvl="1"/>
            <a:r>
              <a:rPr lang="fr-FR" dirty="0" smtClean="0"/>
              <a:t>5. Supprimer un élément d’une LSC triée</a:t>
            </a:r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Tester la présence d’un élément</a:t>
            </a:r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543800" cy="685800"/>
          </a:xfrm>
        </p:spPr>
        <p:txBody>
          <a:bodyPr>
            <a:normAutofit/>
          </a:bodyPr>
          <a:lstStyle/>
          <a:p>
            <a:r>
              <a:rPr lang="fr-FR" dirty="0" smtClean="0"/>
              <a:t>Premier contact avec le langage algorithmique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2419350"/>
            <a:ext cx="79438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Tester la présence d’un élément</a:t>
            </a:r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Une seconde version</a:t>
            </a:r>
          </a:p>
          <a:p>
            <a:pPr lvl="1"/>
            <a:r>
              <a:rPr lang="fr-FR" dirty="0" smtClean="0"/>
              <a:t>Economie d’une variable contre entorse à une bonne pratique</a:t>
            </a:r>
          </a:p>
          <a:p>
            <a:pPr lvl="1"/>
            <a:r>
              <a:rPr lang="fr-FR" dirty="0" smtClean="0"/>
              <a:t>à vous de choisir votre « camp »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95600"/>
            <a:ext cx="793432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Créer une LSC depuis la ligne de cmd</a:t>
            </a:r>
            <a:endParaRPr lang="fr-F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3" name="Group 4"/>
          <p:cNvGrpSpPr/>
          <p:nvPr/>
        </p:nvGrpSpPr>
        <p:grpSpPr>
          <a:xfrm>
            <a:off x="5410200" y="2895600"/>
            <a:ext cx="1260987" cy="838200"/>
            <a:chOff x="1447800" y="1600200"/>
            <a:chExt cx="1447800" cy="914400"/>
          </a:xfrm>
        </p:grpSpPr>
        <p:sp>
          <p:nvSpPr>
            <p:cNvPr id="7" name="Oval 6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A</a:t>
              </a:r>
            </a:p>
          </p:txBody>
        </p:sp>
        <p:cxnSp>
          <p:nvCxnSpPr>
            <p:cNvPr id="8" name="Straight Arrow Connector 7"/>
            <p:cNvCxnSpPr>
              <a:stCxn id="7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Multiply 15"/>
          <p:cNvSpPr/>
          <p:nvPr/>
        </p:nvSpPr>
        <p:spPr>
          <a:xfrm>
            <a:off x="4419600" y="4114800"/>
            <a:ext cx="530942" cy="6985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/>
          <p:cNvCxnSpPr>
            <a:endCxn id="27" idx="2"/>
          </p:cNvCxnSpPr>
          <p:nvPr/>
        </p:nvCxnSpPr>
        <p:spPr>
          <a:xfrm>
            <a:off x="3505200" y="4419600"/>
            <a:ext cx="990600" cy="381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09800" y="42037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Variable </a:t>
            </a:r>
            <a:r>
              <a:rPr lang="fr-FR" i="1" dirty="0" smtClean="0"/>
              <a:t>l</a:t>
            </a:r>
            <a:r>
              <a:rPr lang="fr-FR" dirty="0" smtClean="0"/>
              <a:t> :</a:t>
            </a:r>
          </a:p>
          <a:p>
            <a:r>
              <a:rPr lang="fr-FR" dirty="0" smtClean="0"/>
              <a:t>adresse de la tête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2209800" y="2819400"/>
            <a:ext cx="1828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&gt;A</a:t>
            </a:r>
            <a:endParaRPr lang="fr-FR" sz="3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4495800" y="4038600"/>
            <a:ext cx="1260987" cy="838200"/>
            <a:chOff x="1447800" y="1600200"/>
            <a:chExt cx="1447800" cy="914400"/>
          </a:xfrm>
        </p:grpSpPr>
        <p:sp>
          <p:nvSpPr>
            <p:cNvPr id="27" name="Oval 26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A</a:t>
              </a:r>
            </a:p>
          </p:txBody>
        </p:sp>
        <p:cxnSp>
          <p:nvCxnSpPr>
            <p:cNvPr id="28" name="Straight Arrow Connector 27"/>
            <p:cNvCxnSpPr>
              <a:stCxn id="27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ultiply 28"/>
          <p:cNvSpPr/>
          <p:nvPr/>
        </p:nvSpPr>
        <p:spPr>
          <a:xfrm>
            <a:off x="5562600" y="4114800"/>
            <a:ext cx="530942" cy="6985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2209800" y="2819400"/>
            <a:ext cx="1828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&gt;B</a:t>
            </a:r>
            <a:endParaRPr lang="fr-FR" sz="3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6" name="Group 4"/>
          <p:cNvGrpSpPr/>
          <p:nvPr/>
        </p:nvGrpSpPr>
        <p:grpSpPr>
          <a:xfrm>
            <a:off x="5410200" y="2895600"/>
            <a:ext cx="1260987" cy="838200"/>
            <a:chOff x="1447800" y="1600200"/>
            <a:chExt cx="1447800" cy="914400"/>
          </a:xfrm>
        </p:grpSpPr>
        <p:sp>
          <p:nvSpPr>
            <p:cNvPr id="32" name="Oval 31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B</a:t>
              </a:r>
            </a:p>
          </p:txBody>
        </p:sp>
        <p:cxnSp>
          <p:nvCxnSpPr>
            <p:cNvPr id="33" name="Straight Arrow Connector 32"/>
            <p:cNvCxnSpPr>
              <a:stCxn id="32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4"/>
          <p:cNvGrpSpPr/>
          <p:nvPr/>
        </p:nvGrpSpPr>
        <p:grpSpPr>
          <a:xfrm>
            <a:off x="5715000" y="4038600"/>
            <a:ext cx="1260987" cy="838200"/>
            <a:chOff x="1447800" y="1600200"/>
            <a:chExt cx="1447800" cy="914400"/>
          </a:xfrm>
        </p:grpSpPr>
        <p:sp>
          <p:nvSpPr>
            <p:cNvPr id="36" name="Oval 35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B</a:t>
              </a:r>
            </a:p>
          </p:txBody>
        </p:sp>
        <p:cxnSp>
          <p:nvCxnSpPr>
            <p:cNvPr id="37" name="Straight Arrow Connector 36"/>
            <p:cNvCxnSpPr>
              <a:stCxn id="36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Multiply 37"/>
          <p:cNvSpPr/>
          <p:nvPr/>
        </p:nvSpPr>
        <p:spPr>
          <a:xfrm>
            <a:off x="6781800" y="4114800"/>
            <a:ext cx="530942" cy="6985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8" grpId="0"/>
      <p:bldP spid="24" grpId="0" animBg="1"/>
      <p:bldP spid="29" grpId="0" animBg="1"/>
      <p:bldP spid="29" grpId="1" animBg="1"/>
      <p:bldP spid="30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Créer une LSC depuis la ligne de cmd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76200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Déclarations : à noter : donnée modifiée : </a:t>
            </a:r>
            <a:r>
              <a:rPr lang="fr-FR" i="1" dirty="0" smtClean="0"/>
              <a:t>l</a:t>
            </a:r>
            <a:r>
              <a:rPr lang="fr-FR" dirty="0" smtClean="0"/>
              <a:t> se comporte comme une variable globale</a:t>
            </a:r>
          </a:p>
          <a:p>
            <a:r>
              <a:rPr lang="fr-FR" dirty="0" smtClean="0"/>
              <a:t>Cas de la tête de liste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0"/>
            <a:ext cx="79724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Créer une LSC depuis la ligne de cmd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11"/>
          <p:cNvSpPr>
            <a:spLocks noGrp="1"/>
          </p:cNvSpPr>
          <p:nvPr>
            <p:ph sz="quarter" idx="1"/>
          </p:nvPr>
        </p:nvSpPr>
        <p:spPr>
          <a:xfrm>
            <a:off x="1371600" y="1676400"/>
            <a:ext cx="6553200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Reste de la liste</a:t>
            </a:r>
          </a:p>
          <a:p>
            <a:r>
              <a:rPr lang="fr-FR" dirty="0" smtClean="0"/>
              <a:t>Quel est l’intérêt des variables </a:t>
            </a:r>
            <a:r>
              <a:rPr lang="fr-FR" i="1" dirty="0" smtClean="0"/>
              <a:t>queue</a:t>
            </a:r>
            <a:r>
              <a:rPr lang="fr-FR" dirty="0" smtClean="0"/>
              <a:t> et </a:t>
            </a:r>
            <a:r>
              <a:rPr lang="fr-FR" i="1" dirty="0" smtClean="0"/>
              <a:t>nouveau</a:t>
            </a:r>
            <a:r>
              <a:rPr lang="fr-FR" dirty="0" smtClean="0"/>
              <a:t> ?</a:t>
            </a:r>
          </a:p>
          <a:p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667000"/>
            <a:ext cx="79248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Créer une LSC depuis la ligne de cmd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1676400" y="1905000"/>
            <a:ext cx="5715000" cy="381000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Alternative sans utiliser la variable </a:t>
            </a:r>
            <a:r>
              <a:rPr lang="fr-FR" i="1" dirty="0" smtClean="0"/>
              <a:t>nouveau</a:t>
            </a:r>
            <a:endParaRPr lang="fr-FR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19400"/>
            <a:ext cx="79248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B08FA3F8F53446AF3686D79A112D5E" ma:contentTypeVersion="2" ma:contentTypeDescription="Crée un document." ma:contentTypeScope="" ma:versionID="18f2336b195e6b213b766a3a3f521608">
  <xsd:schema xmlns:xsd="http://www.w3.org/2001/XMLSchema" xmlns:xs="http://www.w3.org/2001/XMLSchema" xmlns:p="http://schemas.microsoft.com/office/2006/metadata/properties" xmlns:ns2="483c1f4d-d46a-4479-b108-9e49a56cf3b2" targetNamespace="http://schemas.microsoft.com/office/2006/metadata/properties" ma:root="true" ma:fieldsID="444c44edb450e6235689657f7656aae7" ns2:_="">
    <xsd:import namespace="483c1f4d-d46a-4479-b108-9e49a56cf3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3c1f4d-d46a-4479-b108-9e49a56cf3b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6F9A56-5D7F-46B8-B8F2-667DCFE51D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3c1f4d-d46a-4479-b108-9e49a56cf3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1C115D-F78F-46D7-BEC0-2D96B3C7DD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C68354-17FE-405F-86B6-17563A49001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3193</TotalTime>
  <Words>415</Words>
  <Application>Microsoft Office PowerPoint</Application>
  <PresentationFormat>Affichage à l'écran (4:3)</PresentationFormat>
  <Paragraphs>99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Calibri</vt:lpstr>
      <vt:lpstr>Franklin Gothic Book</vt:lpstr>
      <vt:lpstr>Perpetua</vt:lpstr>
      <vt:lpstr>Wingdings 2</vt:lpstr>
      <vt:lpstr>Capitaux</vt:lpstr>
      <vt:lpstr>Définition d’un maillon de liste</vt:lpstr>
      <vt:lpstr>Présentation PowerPoint</vt:lpstr>
      <vt:lpstr>Exemples</vt:lpstr>
      <vt:lpstr>Tester la présence d’un élément</vt:lpstr>
      <vt:lpstr>Tester la présence d’un élément</vt:lpstr>
      <vt:lpstr>Créer une LSC depuis la ligne de cmd</vt:lpstr>
      <vt:lpstr>Créer une LSC depuis la ligne de cmd</vt:lpstr>
      <vt:lpstr>Créer une LSC depuis la ligne de cmd</vt:lpstr>
      <vt:lpstr>Créer une LSC depuis la ligne de cmd</vt:lpstr>
      <vt:lpstr>Supprimer un élément d’une LSC</vt:lpstr>
      <vt:lpstr>Supprimer un élément d’une LSC</vt:lpstr>
      <vt:lpstr>Supprimer un élément d’une LSC</vt:lpstr>
      <vt:lpstr>Insérer un élément dans une LSC triée</vt:lpstr>
      <vt:lpstr>Insérer un élément dans une LSC triée</vt:lpstr>
      <vt:lpstr>Insérer un élément dans une LSC triée</vt:lpstr>
      <vt:lpstr>Insérer un élément dans une LSC triée</vt:lpstr>
      <vt:lpstr>Insérer un élément dans une LSC triée</vt:lpstr>
      <vt:lpstr>Supprimer un élément d’une LSC triée</vt:lpstr>
      <vt:lpstr>Supprimer un élément d’une LSC triée</vt:lpstr>
      <vt:lpstr>Supprimer un élément d’une LSC triée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De Données</dc:title>
  <dc:creator>Pepper</dc:creator>
  <cp:lastModifiedBy>Adrien</cp:lastModifiedBy>
  <cp:revision>277</cp:revision>
  <dcterms:created xsi:type="dcterms:W3CDTF">2006-08-16T00:00:00Z</dcterms:created>
  <dcterms:modified xsi:type="dcterms:W3CDTF">2015-09-27T16:40:36Z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0x01010038B08FA3F8F53446AF3686D79A112D5E</vt:lpwstr>
  </property>
</Properties>
</file>