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9"/>
  </p:notesMasterIdLst>
  <p:handoutMasterIdLst>
    <p:handoutMasterId r:id="rId30"/>
  </p:handoutMasterIdLst>
  <p:sldIdLst>
    <p:sldId id="305" r:id="rId2"/>
    <p:sldId id="313" r:id="rId3"/>
    <p:sldId id="314" r:id="rId4"/>
    <p:sldId id="315" r:id="rId5"/>
    <p:sldId id="316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30" r:id="rId16"/>
    <p:sldId id="333" r:id="rId17"/>
    <p:sldId id="334" r:id="rId18"/>
    <p:sldId id="335" r:id="rId19"/>
    <p:sldId id="336" r:id="rId20"/>
    <p:sldId id="331" r:id="rId21"/>
    <p:sldId id="337" r:id="rId22"/>
    <p:sldId id="338" r:id="rId23"/>
    <p:sldId id="339" r:id="rId24"/>
    <p:sldId id="340" r:id="rId25"/>
    <p:sldId id="341" r:id="rId26"/>
    <p:sldId id="342" r:id="rId27"/>
    <p:sldId id="34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726" autoAdjust="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1DC3D-A149-41D6-AA32-C0C33D73E2A3}" type="datetimeFigureOut">
              <a:rPr lang="fr-FR" smtClean="0"/>
              <a:pPr/>
              <a:t>26/10/2012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BEC9D-5376-4619-B1E2-A07C31ACDBE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18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D1A12-11D3-4EB7-9B15-E7C8E4DB269F}" type="datetimeFigureOut">
              <a:rPr lang="fr-FR" smtClean="0"/>
              <a:pPr/>
              <a:t>26/10/2012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840D9-4B70-4E01-9B92-1BA3EE2DC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109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 on inverse, défiler</a:t>
            </a:r>
            <a:r>
              <a:rPr lang="fr-FR" baseline="0" dirty="0" smtClean="0"/>
              <a:t> implique d’itérer jusqu’au </a:t>
            </a:r>
            <a:r>
              <a:rPr lang="fr-FR" baseline="0" dirty="0" err="1" smtClean="0"/>
              <a:t>prec</a:t>
            </a:r>
            <a:r>
              <a:rPr lang="fr-FR" baseline="0" dirty="0" smtClean="0"/>
              <a:t> de la queue : </a:t>
            </a:r>
            <a:r>
              <a:rPr lang="fr-FR" baseline="0" dirty="0" err="1" smtClean="0"/>
              <a:t>contreperf</a:t>
            </a:r>
            <a:r>
              <a:rPr lang="fr-FR" baseline="0" dirty="0" smtClean="0"/>
              <a:t> !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 on inverse, défiler</a:t>
            </a:r>
            <a:r>
              <a:rPr lang="fr-FR" baseline="0" dirty="0" smtClean="0"/>
              <a:t> implique d’itérer jusqu’au </a:t>
            </a:r>
            <a:r>
              <a:rPr lang="fr-FR" baseline="0" dirty="0" err="1" smtClean="0"/>
              <a:t>prec</a:t>
            </a:r>
            <a:r>
              <a:rPr lang="fr-FR" baseline="0" dirty="0" smtClean="0"/>
              <a:t> de la queue : </a:t>
            </a:r>
            <a:r>
              <a:rPr lang="fr-FR" baseline="0" dirty="0" err="1" smtClean="0"/>
              <a:t>contreperf</a:t>
            </a:r>
            <a:r>
              <a:rPr lang="fr-FR" baseline="0" dirty="0" smtClean="0"/>
              <a:t> !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201-EC5C-4C11-9862-F32BE4180687}" type="datetime1">
              <a:rPr lang="en-US" smtClean="0"/>
              <a:pPr/>
              <a:t>10/26/2012</a:t>
            </a:fld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201-EC5C-4C11-9862-F32BE4180687}" type="datetime1">
              <a:rPr lang="en-US" smtClean="0"/>
              <a:pPr/>
              <a:t>10/26/2012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201-EC5C-4C11-9862-F32BE4180687}" type="datetime1">
              <a:rPr lang="en-US" smtClean="0"/>
              <a:pPr/>
              <a:t>10/26/2012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201-EC5C-4C11-9862-F32BE4180687}" type="datetime1">
              <a:rPr lang="en-US" smtClean="0"/>
              <a:pPr/>
              <a:t>10/26/2012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201-EC5C-4C11-9862-F32BE4180687}" type="datetime1">
              <a:rPr lang="en-US" smtClean="0"/>
              <a:pPr/>
              <a:t>10/26/2012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201-EC5C-4C11-9862-F32BE4180687}" type="datetime1">
              <a:rPr lang="en-US" smtClean="0"/>
              <a:pPr/>
              <a:t>10/26/2012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201-EC5C-4C11-9862-F32BE4180687}" type="datetime1">
              <a:rPr lang="en-US" smtClean="0"/>
              <a:pPr/>
              <a:t>10/26/2012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201-EC5C-4C11-9862-F32BE4180687}" type="datetime1">
              <a:rPr lang="en-US" smtClean="0"/>
              <a:pPr/>
              <a:t>10/26/2012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201-EC5C-4C11-9862-F32BE4180687}" type="datetime1">
              <a:rPr lang="en-US" smtClean="0"/>
              <a:pPr/>
              <a:t>10/26/2012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201-EC5C-4C11-9862-F32BE4180687}" type="datetime1">
              <a:rPr lang="en-US" smtClean="0"/>
              <a:pPr/>
              <a:t>10/26/2012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201-EC5C-4C11-9862-F32BE4180687}" type="datetime1">
              <a:rPr lang="en-US" smtClean="0"/>
              <a:pPr/>
              <a:t>10/26/2012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8743201-EC5C-4C11-9862-F32BE4180687}" type="datetime1">
              <a:rPr lang="en-US" smtClean="0"/>
              <a:pPr/>
              <a:t>10/26/2012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II. Chaînage, SDD séquentielles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514600"/>
          </a:xfrm>
        </p:spPr>
        <p:txBody>
          <a:bodyPr>
            <a:normAutofit/>
          </a:bodyPr>
          <a:lstStyle/>
          <a:p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>
                <a:solidFill>
                  <a:srgbClr val="FF0000"/>
                </a:solidFill>
              </a:rPr>
              <a:t>Piles et Files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de pile vide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90800"/>
            <a:ext cx="79343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Empiler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79343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Dépiler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79438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Implémentation statique de la file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Tableau </a:t>
            </a:r>
            <a:r>
              <a:rPr lang="fr-FR" i="1" dirty="0" smtClean="0"/>
              <a:t>P</a:t>
            </a:r>
            <a:r>
              <a:rPr lang="fr-FR" dirty="0" smtClean="0"/>
              <a:t>[1..</a:t>
            </a:r>
            <a:r>
              <a:rPr lang="fr-FR" i="1" dirty="0" smtClean="0"/>
              <a:t>n</a:t>
            </a:r>
            <a:r>
              <a:rPr lang="fr-FR" dirty="0" smtClean="0"/>
              <a:t>] et attributs</a:t>
            </a:r>
          </a:p>
          <a:p>
            <a:pPr lvl="1"/>
            <a:r>
              <a:rPr lang="fr-FR" i="1" dirty="0" smtClean="0"/>
              <a:t>entrée</a:t>
            </a:r>
            <a:r>
              <a:rPr lang="fr-FR" dirty="0" smtClean="0"/>
              <a:t>  : index de la position libre suivante</a:t>
            </a:r>
          </a:p>
          <a:p>
            <a:pPr lvl="1"/>
            <a:r>
              <a:rPr lang="fr-FR" i="1" dirty="0" smtClean="0"/>
              <a:t>sortie : index de l’élément de tête</a:t>
            </a:r>
          </a:p>
          <a:p>
            <a:r>
              <a:rPr lang="fr-FR" dirty="0" smtClean="0"/>
              <a:t>Opérations sur les index : modulo </a:t>
            </a:r>
            <a:r>
              <a:rPr lang="fr-FR" i="1" dirty="0" smtClean="0"/>
              <a:t>n</a:t>
            </a:r>
          </a:p>
          <a:p>
            <a:pPr lvl="1"/>
            <a:r>
              <a:rPr lang="fr-FR" dirty="0" smtClean="0"/>
              <a:t>Principe similaire à ce qui a été vu pour le buffer clavier</a:t>
            </a:r>
          </a:p>
          <a:p>
            <a:r>
              <a:rPr lang="fr-FR" dirty="0" smtClean="0"/>
              <a:t>Repérage</a:t>
            </a:r>
          </a:p>
          <a:p>
            <a:pPr lvl="1"/>
            <a:r>
              <a:rPr lang="fr-FR" dirty="0" smtClean="0"/>
              <a:t>L’élément situé à l’entrée de la file : </a:t>
            </a:r>
            <a:r>
              <a:rPr lang="fr-FR" i="1" dirty="0" smtClean="0"/>
              <a:t>P</a:t>
            </a:r>
            <a:r>
              <a:rPr lang="fr-FR" dirty="0" smtClean="0"/>
              <a:t>[</a:t>
            </a:r>
            <a:r>
              <a:rPr lang="fr-FR" i="1" dirty="0" smtClean="0"/>
              <a:t>entrée</a:t>
            </a:r>
            <a:r>
              <a:rPr lang="fr-FR" dirty="0" smtClean="0"/>
              <a:t> – 1]</a:t>
            </a:r>
          </a:p>
          <a:p>
            <a:pPr lvl="1"/>
            <a:r>
              <a:rPr lang="fr-FR" dirty="0" smtClean="0"/>
              <a:t>L’élément situé à la sortie de la file : </a:t>
            </a:r>
            <a:r>
              <a:rPr lang="fr-FR" i="1" dirty="0" smtClean="0"/>
              <a:t>P</a:t>
            </a:r>
            <a:r>
              <a:rPr lang="fr-FR" dirty="0" smtClean="0"/>
              <a:t>[</a:t>
            </a:r>
            <a:r>
              <a:rPr lang="fr-FR" i="1" dirty="0" smtClean="0"/>
              <a:t>sortie</a:t>
            </a:r>
            <a:r>
              <a:rPr lang="fr-FR" dirty="0" smtClean="0"/>
              <a:t>]</a:t>
            </a:r>
          </a:p>
          <a:p>
            <a:r>
              <a:rPr lang="fr-FR" dirty="0" smtClean="0"/>
              <a:t>Difficulté : gestion des débordements positif et négatif</a:t>
            </a:r>
          </a:p>
          <a:p>
            <a:pPr lvl="1"/>
            <a:r>
              <a:rPr lang="fr-FR" dirty="0" smtClean="0"/>
              <a:t>File vide ssi </a:t>
            </a:r>
            <a:r>
              <a:rPr lang="fr-FR" i="1" dirty="0" smtClean="0"/>
              <a:t>entrée</a:t>
            </a:r>
            <a:r>
              <a:rPr lang="fr-FR" dirty="0" smtClean="0"/>
              <a:t> = </a:t>
            </a:r>
            <a:r>
              <a:rPr lang="fr-FR" i="1" dirty="0" smtClean="0"/>
              <a:t>index</a:t>
            </a:r>
          </a:p>
          <a:p>
            <a:pPr lvl="1"/>
            <a:r>
              <a:rPr lang="fr-FR" dirty="0" smtClean="0"/>
              <a:t>Et pour la file pleine ?</a:t>
            </a:r>
          </a:p>
          <a:p>
            <a:pPr lvl="1"/>
            <a:r>
              <a:rPr lang="fr-FR" dirty="0" smtClean="0"/>
              <a:t>Pourquoi la capacité est-elle limitée à </a:t>
            </a:r>
            <a:r>
              <a:rPr lang="fr-FR" i="1" dirty="0" smtClean="0"/>
              <a:t>n</a:t>
            </a:r>
            <a:r>
              <a:rPr lang="fr-FR" dirty="0" smtClean="0"/>
              <a:t> – 1 ?</a:t>
            </a:r>
          </a:p>
          <a:p>
            <a:pPr marL="0" indent="0">
              <a:buNone/>
            </a:pPr>
            <a:endParaRPr lang="fr-FR" dirty="0" smtClean="0"/>
          </a:p>
          <a:p>
            <a:pPr lvl="2"/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Implémentation dynamique de la pile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Deux possibilités</a:t>
            </a:r>
          </a:p>
          <a:p>
            <a:pPr lvl="1"/>
            <a:r>
              <a:rPr lang="fr-FR" dirty="0" smtClean="0"/>
              <a:t>A) Utiliser simplement une LSC</a:t>
            </a:r>
          </a:p>
          <a:p>
            <a:pPr lvl="1"/>
            <a:r>
              <a:rPr lang="fr-FR" dirty="0" smtClean="0"/>
              <a:t>B) Composer dans une structure</a:t>
            </a:r>
          </a:p>
          <a:p>
            <a:pPr lvl="2"/>
            <a:r>
              <a:rPr lang="fr-FR" dirty="0" smtClean="0"/>
              <a:t>une LSC</a:t>
            </a:r>
          </a:p>
          <a:p>
            <a:pPr lvl="2"/>
            <a:r>
              <a:rPr lang="fr-FR" dirty="0" smtClean="0"/>
              <a:t>un champ « profondeur </a:t>
            </a:r>
            <a:r>
              <a:rPr lang="fr-FR" dirty="0" smtClean="0"/>
              <a:t>»</a:t>
            </a:r>
          </a:p>
          <a:p>
            <a:r>
              <a:rPr lang="fr-FR" dirty="0" smtClean="0"/>
              <a:t>Dans les deux cas, la tête joue le rôle de sommet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pPr lvl="2"/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Implémentation dynamique de la pile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langage algorithmique</a:t>
            </a:r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FR" dirty="0" smtClean="0"/>
              <a:t>Exemple de traduction en C</a:t>
            </a:r>
            <a:endParaRPr lang="fr-FR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800600" y="2514600"/>
            <a:ext cx="38862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pile</a:t>
            </a:r>
          </a:p>
          <a:p>
            <a:pPr>
              <a:buNone/>
            </a:pPr>
            <a:r>
              <a:rPr lang="en-US" sz="1800" dirty="0" smtClean="0"/>
              <a:t>{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liste</a:t>
            </a:r>
            <a:r>
              <a:rPr lang="en-US" sz="1800" dirty="0" smtClean="0"/>
              <a:t> </a:t>
            </a:r>
            <a:r>
              <a:rPr lang="en-US" sz="1800" dirty="0" err="1" smtClean="0"/>
              <a:t>sommet</a:t>
            </a:r>
            <a:r>
              <a:rPr lang="en-US" sz="1800" dirty="0" smtClean="0"/>
              <a:t>;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unsigned hauteur; // option</a:t>
            </a:r>
          </a:p>
          <a:p>
            <a:pPr>
              <a:buNone/>
            </a:pPr>
            <a:r>
              <a:rPr lang="en-US" sz="1800" dirty="0" smtClean="0"/>
              <a:t>} pile;</a:t>
            </a:r>
          </a:p>
          <a:p>
            <a:pPr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pile *</a:t>
            </a:r>
            <a:r>
              <a:rPr lang="en-US" sz="1800" dirty="0" err="1" smtClean="0"/>
              <a:t>pile_adr</a:t>
            </a:r>
            <a:r>
              <a:rPr lang="en-US" sz="1800" dirty="0" smtClean="0"/>
              <a:t>;</a:t>
            </a:r>
          </a:p>
          <a:p>
            <a:pPr>
              <a:buNone/>
            </a:pPr>
            <a:endParaRPr lang="fr-FR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514600"/>
            <a:ext cx="4419599" cy="2328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une pile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79438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038600"/>
            <a:ext cx="79533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de pile vide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79438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962400"/>
            <a:ext cx="79533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Empiler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79343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Dépiler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79343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Motivation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 de nombreux algorithmes et SDD séquentielles</a:t>
            </a:r>
          </a:p>
          <a:p>
            <a:pPr lvl="1"/>
            <a:r>
              <a:rPr lang="fr-FR" dirty="0" smtClean="0"/>
              <a:t>Opérations limitées et contraintes</a:t>
            </a:r>
          </a:p>
          <a:p>
            <a:pPr lvl="2"/>
            <a:r>
              <a:rPr lang="fr-FR" dirty="0" smtClean="0"/>
              <a:t>Ajout et retrait seulement aux extrémités (tête, queue)</a:t>
            </a:r>
          </a:p>
          <a:p>
            <a:pPr lvl="2"/>
            <a:r>
              <a:rPr lang="fr-FR" dirty="0" smtClean="0"/>
              <a:t>Ecrire : créer un maillon, copier l’élément, ajouter le maillon</a:t>
            </a:r>
          </a:p>
          <a:p>
            <a:pPr lvl="2"/>
            <a:r>
              <a:rPr lang="fr-FR" dirty="0" smtClean="0"/>
              <a:t>Lire : retirer le maillon, copier l’élément, supprimer le maillon</a:t>
            </a:r>
          </a:p>
          <a:p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smtClean="0"/>
              <a:t>Deux structures fondamentales</a:t>
            </a:r>
          </a:p>
          <a:p>
            <a:pPr lvl="1"/>
            <a:r>
              <a:rPr lang="fr-FR" dirty="0" smtClean="0"/>
              <a:t>Ajout et retrait seulement en tête : </a:t>
            </a:r>
            <a:r>
              <a:rPr lang="fr-FR" b="1" i="1" dirty="0" smtClean="0"/>
              <a:t>pile</a:t>
            </a:r>
          </a:p>
          <a:p>
            <a:pPr lvl="1"/>
            <a:r>
              <a:rPr lang="fr-FR" dirty="0" smtClean="0"/>
              <a:t>Ajout </a:t>
            </a:r>
            <a:r>
              <a:rPr lang="fr-FR" dirty="0" err="1" smtClean="0"/>
              <a:t>resp</a:t>
            </a:r>
            <a:r>
              <a:rPr lang="fr-FR" dirty="0" smtClean="0"/>
              <a:t>. retrait en queue </a:t>
            </a:r>
            <a:r>
              <a:rPr lang="fr-FR" dirty="0" err="1" smtClean="0"/>
              <a:t>resp</a:t>
            </a:r>
            <a:r>
              <a:rPr lang="fr-FR" dirty="0" smtClean="0"/>
              <a:t>. en tête : </a:t>
            </a:r>
            <a:r>
              <a:rPr lang="fr-FR" b="1" i="1" dirty="0" smtClean="0"/>
              <a:t>file</a:t>
            </a:r>
            <a:endParaRPr lang="fr-FR" dirty="0" smtClean="0"/>
          </a:p>
          <a:p>
            <a:endParaRPr lang="fr-FR" dirty="0" smtClean="0"/>
          </a:p>
          <a:p>
            <a:pPr lvl="2"/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Implémentation dynamique de la file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Structure</a:t>
            </a:r>
          </a:p>
          <a:p>
            <a:pPr lvl="1"/>
            <a:r>
              <a:rPr lang="fr-FR" dirty="0" smtClean="0"/>
              <a:t>Une LSC</a:t>
            </a:r>
          </a:p>
          <a:p>
            <a:pPr lvl="1"/>
            <a:r>
              <a:rPr lang="fr-FR" dirty="0" smtClean="0"/>
              <a:t>Deux adresses :</a:t>
            </a:r>
          </a:p>
          <a:p>
            <a:pPr lvl="2"/>
            <a:r>
              <a:rPr lang="fr-FR" dirty="0" smtClean="0"/>
              <a:t>La sortie de file (la tête de la LSC)</a:t>
            </a:r>
          </a:p>
          <a:p>
            <a:pPr lvl="2"/>
            <a:r>
              <a:rPr lang="fr-FR" dirty="0" smtClean="0"/>
              <a:t>La sortie de file (la tête de la LSC)</a:t>
            </a:r>
          </a:p>
          <a:p>
            <a:pPr lvl="1"/>
            <a:r>
              <a:rPr lang="fr-FR" dirty="0" smtClean="0"/>
              <a:t>Option</a:t>
            </a:r>
          </a:p>
          <a:p>
            <a:pPr lvl="2"/>
            <a:r>
              <a:rPr lang="fr-FR" dirty="0" smtClean="0"/>
              <a:t>un champ « largeur »</a:t>
            </a:r>
          </a:p>
          <a:p>
            <a:pPr lvl="1"/>
            <a:r>
              <a:rPr lang="fr-FR" dirty="0" smtClean="0"/>
              <a:t>On ne présente ci-après que la version sans « largeur »</a:t>
            </a:r>
          </a:p>
          <a:p>
            <a:pPr lvl="2"/>
            <a:r>
              <a:rPr lang="fr-FR" dirty="0" smtClean="0"/>
              <a:t>Pour adapter vos </a:t>
            </a:r>
            <a:r>
              <a:rPr lang="fr-FR" dirty="0" err="1" smtClean="0"/>
              <a:t>algos</a:t>
            </a:r>
            <a:r>
              <a:rPr lang="fr-FR" dirty="0" smtClean="0"/>
              <a:t> 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cf. pile</a:t>
            </a:r>
          </a:p>
          <a:p>
            <a:endParaRPr lang="fr-FR" dirty="0" smtClean="0"/>
          </a:p>
          <a:p>
            <a:pPr lvl="2"/>
            <a:endParaRPr lang="fr-F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Implémentation dynamique de la file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langage algorithmique</a:t>
            </a:r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FR" dirty="0" smtClean="0"/>
              <a:t>Exemple de traduction en C</a:t>
            </a:r>
            <a:endParaRPr lang="fr-FR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800600" y="2514600"/>
            <a:ext cx="38862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smtClean="0"/>
              <a:t>file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{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liste</a:t>
            </a:r>
            <a:r>
              <a:rPr lang="en-US" sz="1800" dirty="0" smtClean="0"/>
              <a:t> entree;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liste</a:t>
            </a:r>
            <a:r>
              <a:rPr lang="en-US" sz="1800" dirty="0" smtClean="0"/>
              <a:t> sortie;</a:t>
            </a:r>
          </a:p>
          <a:p>
            <a:pPr>
              <a:buNone/>
            </a:pPr>
            <a:r>
              <a:rPr lang="en-US" sz="1800" dirty="0" smtClean="0"/>
              <a:t>} </a:t>
            </a:r>
            <a:r>
              <a:rPr lang="en-US" sz="1800" dirty="0" smtClean="0"/>
              <a:t>file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file *</a:t>
            </a:r>
            <a:r>
              <a:rPr lang="en-US" sz="1800" dirty="0" err="1" smtClean="0"/>
              <a:t>file_adr</a:t>
            </a:r>
            <a:r>
              <a:rPr lang="en-US" sz="1800" dirty="0" smtClean="0"/>
              <a:t>;</a:t>
            </a:r>
          </a:p>
          <a:p>
            <a:pPr>
              <a:buNone/>
            </a:pPr>
            <a:endParaRPr lang="fr-FR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971800"/>
            <a:ext cx="4419600" cy="13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une file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2743200"/>
            <a:ext cx="79343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de file vide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743200"/>
            <a:ext cx="79438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Enfiler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137160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/>
              <a:t>Algorithme 37</a:t>
            </a:r>
            <a:r>
              <a:rPr lang="fr-FR" dirty="0"/>
              <a:t> :  Enfiler (f : </a:t>
            </a:r>
            <a:r>
              <a:rPr lang="fr-FR" dirty="0" err="1"/>
              <a:t>file_adr</a:t>
            </a:r>
            <a:r>
              <a:rPr lang="fr-FR" dirty="0"/>
              <a:t>, e : T) (version dynamique</a:t>
            </a:r>
          </a:p>
          <a:p>
            <a:r>
              <a:rPr lang="fr-FR" b="1" dirty="0"/>
              <a:t>Donnée</a:t>
            </a:r>
            <a:r>
              <a:rPr lang="fr-FR" dirty="0"/>
              <a:t> : l’adresse de la file f</a:t>
            </a:r>
          </a:p>
          <a:p>
            <a:r>
              <a:rPr lang="fr-FR" b="1" dirty="0"/>
              <a:t>Donnée</a:t>
            </a:r>
            <a:r>
              <a:rPr lang="fr-FR" dirty="0"/>
              <a:t> : l’élément e à enfiler dans f</a:t>
            </a:r>
          </a:p>
          <a:p>
            <a:r>
              <a:rPr lang="fr-FR" b="1" dirty="0"/>
              <a:t>Variable locale</a:t>
            </a:r>
            <a:r>
              <a:rPr lang="fr-FR" dirty="0"/>
              <a:t> : L’adresse m du maillon à créer pour stocker </a:t>
            </a:r>
            <a:r>
              <a:rPr lang="fr-FR" dirty="0" smtClean="0"/>
              <a:t>e</a:t>
            </a:r>
          </a:p>
          <a:p>
            <a:endParaRPr lang="fr-FR" dirty="0"/>
          </a:p>
          <a:p>
            <a:r>
              <a:rPr lang="fr-FR" b="1" dirty="0"/>
              <a:t>début</a:t>
            </a:r>
            <a:endParaRPr lang="fr-FR" dirty="0"/>
          </a:p>
          <a:p>
            <a:r>
              <a:rPr lang="fr-FR" dirty="0"/>
              <a:t>m </a:t>
            </a:r>
            <a:r>
              <a:rPr lang="fr-FR" dirty="0">
                <a:sym typeface="Wingdings"/>
              </a:rPr>
              <a:t></a:t>
            </a:r>
            <a:r>
              <a:rPr lang="fr-FR" dirty="0"/>
              <a:t> </a:t>
            </a:r>
            <a:r>
              <a:rPr lang="fr-FR" b="1" dirty="0"/>
              <a:t>réserver</a:t>
            </a:r>
            <a:r>
              <a:rPr lang="fr-FR" dirty="0"/>
              <a:t> maillon</a:t>
            </a:r>
          </a:p>
          <a:p>
            <a:r>
              <a:rPr lang="fr-FR" dirty="0"/>
              <a:t>m </a:t>
            </a:r>
            <a:r>
              <a:rPr lang="fr-FR" dirty="0">
                <a:sym typeface="Wingdings"/>
              </a:rPr>
              <a:t></a:t>
            </a:r>
            <a:r>
              <a:rPr lang="fr-FR" dirty="0"/>
              <a:t>info </a:t>
            </a:r>
            <a:r>
              <a:rPr lang="fr-FR" dirty="0">
                <a:sym typeface="Wingdings"/>
              </a:rPr>
              <a:t></a:t>
            </a:r>
            <a:r>
              <a:rPr lang="fr-FR" dirty="0"/>
              <a:t> e</a:t>
            </a:r>
          </a:p>
          <a:p>
            <a:r>
              <a:rPr lang="fr-FR" dirty="0"/>
              <a:t>m </a:t>
            </a:r>
            <a:r>
              <a:rPr lang="fr-FR" dirty="0">
                <a:sym typeface="Wingdings"/>
              </a:rPr>
              <a:t></a:t>
            </a:r>
            <a:r>
              <a:rPr lang="fr-FR" dirty="0"/>
              <a:t> </a:t>
            </a:r>
            <a:r>
              <a:rPr lang="fr-FR" dirty="0" err="1"/>
              <a:t>succ</a:t>
            </a:r>
            <a:r>
              <a:rPr lang="fr-FR" dirty="0"/>
              <a:t> </a:t>
            </a:r>
            <a:r>
              <a:rPr lang="fr-FR" dirty="0">
                <a:sym typeface="Wingdings"/>
              </a:rPr>
              <a:t></a:t>
            </a:r>
            <a:r>
              <a:rPr lang="fr-FR" dirty="0"/>
              <a:t> nul</a:t>
            </a:r>
          </a:p>
          <a:p>
            <a:r>
              <a:rPr lang="fr-FR" b="1" dirty="0"/>
              <a:t>si</a:t>
            </a:r>
            <a:r>
              <a:rPr lang="fr-FR" dirty="0"/>
              <a:t> </a:t>
            </a:r>
            <a:r>
              <a:rPr lang="fr-FR" dirty="0" err="1"/>
              <a:t>EstFileVide</a:t>
            </a:r>
            <a:r>
              <a:rPr lang="fr-FR" dirty="0"/>
              <a:t> (f) </a:t>
            </a:r>
            <a:r>
              <a:rPr lang="fr-FR" b="1" dirty="0"/>
              <a:t>alors</a:t>
            </a:r>
            <a:endParaRPr lang="fr-FR" dirty="0"/>
          </a:p>
          <a:p>
            <a:r>
              <a:rPr lang="fr-FR" b="1" dirty="0"/>
              <a:t>	</a:t>
            </a:r>
            <a:r>
              <a:rPr lang="fr-FR" dirty="0"/>
              <a:t>f </a:t>
            </a:r>
            <a:r>
              <a:rPr lang="fr-FR" dirty="0">
                <a:sym typeface="Wingdings"/>
              </a:rPr>
              <a:t></a:t>
            </a:r>
            <a:r>
              <a:rPr lang="fr-FR" dirty="0"/>
              <a:t> sortie </a:t>
            </a:r>
            <a:r>
              <a:rPr lang="fr-FR" dirty="0">
                <a:sym typeface="Wingdings"/>
              </a:rPr>
              <a:t></a:t>
            </a:r>
            <a:r>
              <a:rPr lang="fr-FR" dirty="0"/>
              <a:t> m</a:t>
            </a:r>
          </a:p>
          <a:p>
            <a:r>
              <a:rPr lang="fr-FR" b="1" dirty="0"/>
              <a:t>sinon</a:t>
            </a:r>
            <a:endParaRPr lang="fr-FR" dirty="0"/>
          </a:p>
          <a:p>
            <a:r>
              <a:rPr lang="fr-FR" b="1" dirty="0"/>
              <a:t>	</a:t>
            </a:r>
            <a:r>
              <a:rPr lang="fr-FR" dirty="0"/>
              <a:t>f </a:t>
            </a:r>
            <a:r>
              <a:rPr lang="fr-FR" dirty="0">
                <a:sym typeface="Wingdings"/>
              </a:rPr>
              <a:t></a:t>
            </a:r>
            <a:r>
              <a:rPr lang="fr-FR" dirty="0"/>
              <a:t> entrée </a:t>
            </a:r>
            <a:r>
              <a:rPr lang="fr-FR" dirty="0">
                <a:sym typeface="Wingdings"/>
              </a:rPr>
              <a:t></a:t>
            </a:r>
            <a:r>
              <a:rPr lang="fr-FR" dirty="0"/>
              <a:t> </a:t>
            </a:r>
            <a:r>
              <a:rPr lang="fr-FR" dirty="0" err="1"/>
              <a:t>succ</a:t>
            </a:r>
            <a:r>
              <a:rPr lang="fr-FR" dirty="0"/>
              <a:t> </a:t>
            </a:r>
            <a:r>
              <a:rPr lang="fr-FR" dirty="0">
                <a:sym typeface="Wingdings"/>
              </a:rPr>
              <a:t></a:t>
            </a:r>
            <a:r>
              <a:rPr lang="fr-FR" dirty="0"/>
              <a:t> m</a:t>
            </a:r>
          </a:p>
          <a:p>
            <a:r>
              <a:rPr lang="fr-FR" b="1" dirty="0"/>
              <a:t>fin</a:t>
            </a:r>
            <a:endParaRPr lang="fr-FR" dirty="0"/>
          </a:p>
          <a:p>
            <a:r>
              <a:rPr lang="fr-FR" dirty="0"/>
              <a:t>f </a:t>
            </a:r>
            <a:r>
              <a:rPr lang="fr-FR" dirty="0">
                <a:sym typeface="Wingdings"/>
              </a:rPr>
              <a:t></a:t>
            </a:r>
            <a:r>
              <a:rPr lang="fr-FR" dirty="0"/>
              <a:t>entrée </a:t>
            </a:r>
            <a:r>
              <a:rPr lang="fr-FR" dirty="0">
                <a:sym typeface="Wingdings"/>
              </a:rPr>
              <a:t></a:t>
            </a:r>
            <a:r>
              <a:rPr lang="fr-FR" dirty="0"/>
              <a:t> m</a:t>
            </a:r>
          </a:p>
          <a:p>
            <a:r>
              <a:rPr lang="fr-FR" b="1" dirty="0"/>
              <a:t>fin</a:t>
            </a:r>
            <a:endParaRPr lang="fr-F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Défiler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3113843" y="1943470"/>
            <a:ext cx="64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</a:t>
            </a:r>
            <a:r>
              <a:rPr lang="fr-FR" dirty="0" smtClean="0"/>
              <a:t>    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90600" y="1276905"/>
            <a:ext cx="4419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/>
              <a:t>Algorithme 38</a:t>
            </a:r>
            <a:r>
              <a:rPr lang="fr-FR" sz="1600" dirty="0"/>
              <a:t> :  </a:t>
            </a:r>
            <a:r>
              <a:rPr lang="fr-FR" sz="1600" dirty="0" err="1"/>
              <a:t>Defiler</a:t>
            </a:r>
            <a:r>
              <a:rPr lang="fr-FR" sz="1600" dirty="0"/>
              <a:t> (f : </a:t>
            </a:r>
            <a:r>
              <a:rPr lang="fr-FR" sz="1600" dirty="0" err="1"/>
              <a:t>file_adr</a:t>
            </a:r>
            <a:r>
              <a:rPr lang="fr-FR" sz="1600" dirty="0"/>
              <a:t>) : T (version dynamique</a:t>
            </a:r>
          </a:p>
          <a:p>
            <a:r>
              <a:rPr lang="fr-FR" sz="1600" b="1" dirty="0"/>
              <a:t>Donnée</a:t>
            </a:r>
            <a:r>
              <a:rPr lang="fr-FR" sz="1600" dirty="0"/>
              <a:t> : l’adresse de la file f</a:t>
            </a:r>
          </a:p>
          <a:p>
            <a:r>
              <a:rPr lang="fr-FR" sz="1600" b="1" dirty="0"/>
              <a:t>Variable locale</a:t>
            </a:r>
            <a:r>
              <a:rPr lang="fr-FR" sz="1600" dirty="0"/>
              <a:t> : L’élément e défilé de f</a:t>
            </a:r>
          </a:p>
          <a:p>
            <a:r>
              <a:rPr lang="fr-FR" sz="1600" b="1" dirty="0"/>
              <a:t>Variable locale</a:t>
            </a:r>
            <a:r>
              <a:rPr lang="fr-FR" sz="1600" dirty="0"/>
              <a:t> : L’adresse m du maillon à supprimer après l’extraction de </a:t>
            </a:r>
            <a:r>
              <a:rPr lang="fr-FR" sz="1600" dirty="0" smtClean="0"/>
              <a:t>e</a:t>
            </a:r>
          </a:p>
          <a:p>
            <a:endParaRPr lang="fr-FR" sz="1600" dirty="0"/>
          </a:p>
          <a:p>
            <a:r>
              <a:rPr lang="fr-FR" sz="1600" b="1" dirty="0"/>
              <a:t>début</a:t>
            </a:r>
            <a:endParaRPr lang="fr-FR" sz="1600" dirty="0"/>
          </a:p>
          <a:p>
            <a:r>
              <a:rPr lang="fr-FR" sz="1600" dirty="0"/>
              <a:t>	</a:t>
            </a:r>
            <a:r>
              <a:rPr lang="fr-FR" sz="1600" b="1" dirty="0"/>
              <a:t>si</a:t>
            </a:r>
            <a:r>
              <a:rPr lang="fr-FR" sz="1600" dirty="0"/>
              <a:t> </a:t>
            </a:r>
            <a:r>
              <a:rPr lang="fr-FR" sz="1600" dirty="0" err="1"/>
              <a:t>EstFileVide</a:t>
            </a:r>
            <a:r>
              <a:rPr lang="fr-FR" sz="1600" dirty="0"/>
              <a:t> (f) </a:t>
            </a:r>
            <a:r>
              <a:rPr lang="fr-FR" sz="1600" b="1" dirty="0"/>
              <a:t>alors </a:t>
            </a:r>
            <a:endParaRPr lang="fr-FR" sz="1600" b="1" dirty="0" smtClean="0"/>
          </a:p>
          <a:p>
            <a:r>
              <a:rPr lang="fr-FR" sz="1600" b="1" dirty="0" smtClean="0"/>
              <a:t>		erreur </a:t>
            </a:r>
            <a:r>
              <a:rPr lang="fr-FR" sz="1600" dirty="0" smtClean="0"/>
              <a:t>débordement 		négatif</a:t>
            </a:r>
            <a:endParaRPr lang="fr-FR" sz="1600" dirty="0"/>
          </a:p>
          <a:p>
            <a:r>
              <a:rPr lang="fr-FR" sz="1600" b="1" dirty="0" smtClean="0"/>
              <a:t>	sinon</a:t>
            </a:r>
            <a:endParaRPr lang="fr-FR" sz="1600" dirty="0"/>
          </a:p>
          <a:p>
            <a:r>
              <a:rPr lang="fr-FR" sz="1600" b="1" dirty="0"/>
              <a:t>	</a:t>
            </a:r>
            <a:r>
              <a:rPr lang="fr-FR" sz="1600" b="1" dirty="0" smtClean="0"/>
              <a:t>	</a:t>
            </a:r>
            <a:r>
              <a:rPr lang="fr-FR" sz="1600" dirty="0" smtClean="0"/>
              <a:t>m </a:t>
            </a:r>
            <a:r>
              <a:rPr lang="fr-FR" sz="1600" dirty="0">
                <a:sym typeface="Wingdings"/>
              </a:rPr>
              <a:t></a:t>
            </a:r>
            <a:r>
              <a:rPr lang="fr-FR" sz="1600" dirty="0"/>
              <a:t> </a:t>
            </a:r>
            <a:r>
              <a:rPr lang="fr-FR" sz="1600" dirty="0" err="1"/>
              <a:t>f</a:t>
            </a:r>
            <a:r>
              <a:rPr lang="fr-FR" sz="1600" dirty="0" err="1">
                <a:sym typeface="Wingdings"/>
              </a:rPr>
              <a:t></a:t>
            </a:r>
            <a:r>
              <a:rPr lang="fr-FR" sz="1600" dirty="0" err="1"/>
              <a:t>sortie</a:t>
            </a:r>
            <a:endParaRPr lang="fr-FR" sz="1600" dirty="0"/>
          </a:p>
          <a:p>
            <a:r>
              <a:rPr lang="fr-FR" sz="1600" dirty="0"/>
              <a:t>	</a:t>
            </a:r>
            <a:r>
              <a:rPr lang="fr-FR" sz="1600" dirty="0" smtClean="0"/>
              <a:t>	</a:t>
            </a:r>
            <a:r>
              <a:rPr lang="fr-FR" sz="1600" dirty="0" err="1" smtClean="0"/>
              <a:t>f</a:t>
            </a:r>
            <a:r>
              <a:rPr lang="fr-FR" sz="1600" dirty="0" err="1">
                <a:sym typeface="Wingdings"/>
              </a:rPr>
              <a:t></a:t>
            </a:r>
            <a:r>
              <a:rPr lang="fr-FR" sz="1600" dirty="0" err="1"/>
              <a:t>sortie</a:t>
            </a:r>
            <a:r>
              <a:rPr lang="fr-FR" sz="1600" dirty="0"/>
              <a:t> </a:t>
            </a:r>
            <a:r>
              <a:rPr lang="fr-FR" sz="1600" dirty="0">
                <a:sym typeface="Wingdings"/>
              </a:rPr>
              <a:t></a:t>
            </a:r>
            <a:r>
              <a:rPr lang="fr-FR" sz="1600" dirty="0" err="1"/>
              <a:t>m</a:t>
            </a:r>
            <a:r>
              <a:rPr lang="fr-FR" sz="1600" dirty="0" err="1">
                <a:sym typeface="Wingdings"/>
              </a:rPr>
              <a:t></a:t>
            </a:r>
            <a:r>
              <a:rPr lang="fr-FR" sz="1600" dirty="0" err="1"/>
              <a:t>succ</a:t>
            </a:r>
            <a:endParaRPr lang="fr-FR" sz="1600" dirty="0"/>
          </a:p>
          <a:p>
            <a:r>
              <a:rPr lang="fr-FR" sz="1600" b="1" dirty="0"/>
              <a:t>	</a:t>
            </a:r>
            <a:r>
              <a:rPr lang="fr-FR" sz="1600" b="1" dirty="0" smtClean="0"/>
              <a:t>	si</a:t>
            </a:r>
            <a:r>
              <a:rPr lang="fr-FR" sz="1600" dirty="0" smtClean="0"/>
              <a:t> </a:t>
            </a:r>
            <a:r>
              <a:rPr lang="fr-FR" sz="1600" dirty="0" err="1"/>
              <a:t>f</a:t>
            </a:r>
            <a:r>
              <a:rPr lang="fr-FR" sz="1600" dirty="0" err="1">
                <a:sym typeface="Wingdings"/>
              </a:rPr>
              <a:t></a:t>
            </a:r>
            <a:r>
              <a:rPr lang="fr-FR" sz="1600" dirty="0" err="1"/>
              <a:t>sortie</a:t>
            </a:r>
            <a:r>
              <a:rPr lang="fr-FR" sz="1600" dirty="0"/>
              <a:t> = nul </a:t>
            </a:r>
            <a:r>
              <a:rPr lang="fr-FR" sz="1600" b="1" dirty="0"/>
              <a:t>alors</a:t>
            </a:r>
            <a:r>
              <a:rPr lang="fr-FR" sz="1600" dirty="0"/>
              <a:t> </a:t>
            </a:r>
            <a:endParaRPr lang="fr-FR" sz="1600" dirty="0" smtClean="0"/>
          </a:p>
          <a:p>
            <a:r>
              <a:rPr lang="fr-FR" sz="1600" dirty="0"/>
              <a:t>	</a:t>
            </a:r>
            <a:r>
              <a:rPr lang="fr-FR" sz="1600" dirty="0" smtClean="0"/>
              <a:t>		</a:t>
            </a:r>
            <a:r>
              <a:rPr lang="fr-FR" sz="1600" dirty="0" err="1" smtClean="0"/>
              <a:t>f</a:t>
            </a:r>
            <a:r>
              <a:rPr lang="fr-FR" sz="1600" dirty="0" err="1">
                <a:sym typeface="Wingdings"/>
              </a:rPr>
              <a:t></a:t>
            </a:r>
            <a:r>
              <a:rPr lang="fr-FR" sz="1600" dirty="0" err="1"/>
              <a:t>entrée</a:t>
            </a:r>
            <a:r>
              <a:rPr lang="fr-FR" sz="1600" dirty="0"/>
              <a:t> </a:t>
            </a:r>
            <a:r>
              <a:rPr lang="fr-FR" sz="1600" dirty="0">
                <a:sym typeface="Wingdings"/>
              </a:rPr>
              <a:t></a:t>
            </a:r>
            <a:r>
              <a:rPr lang="fr-FR" sz="1600" dirty="0" smtClean="0"/>
              <a:t>nul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	</a:t>
            </a:r>
            <a:r>
              <a:rPr lang="fr-FR" sz="1600" b="1" dirty="0" smtClean="0"/>
              <a:t>fin</a:t>
            </a:r>
            <a:endParaRPr lang="fr-FR" sz="1600" b="1" dirty="0"/>
          </a:p>
          <a:p>
            <a:r>
              <a:rPr lang="fr-FR" sz="1600" dirty="0" smtClean="0"/>
              <a:t>		e </a:t>
            </a:r>
            <a:r>
              <a:rPr lang="fr-FR" sz="1600" dirty="0">
                <a:sym typeface="Wingdings"/>
              </a:rPr>
              <a:t></a:t>
            </a:r>
            <a:r>
              <a:rPr lang="fr-FR" sz="1600" dirty="0"/>
              <a:t> </a:t>
            </a:r>
            <a:r>
              <a:rPr lang="fr-FR" sz="1600" dirty="0" err="1"/>
              <a:t>m</a:t>
            </a:r>
            <a:r>
              <a:rPr lang="fr-FR" sz="1600" dirty="0" err="1">
                <a:sym typeface="Wingdings"/>
              </a:rPr>
              <a:t></a:t>
            </a:r>
            <a:r>
              <a:rPr lang="fr-FR" sz="1600" dirty="0" err="1"/>
              <a:t>info</a:t>
            </a:r>
            <a:endParaRPr lang="fr-FR" sz="1600" dirty="0"/>
          </a:p>
          <a:p>
            <a:r>
              <a:rPr lang="fr-FR" sz="1600" dirty="0" smtClean="0"/>
              <a:t>		libérer </a:t>
            </a:r>
            <a:r>
              <a:rPr lang="fr-FR" sz="1600" dirty="0"/>
              <a:t>m</a:t>
            </a:r>
          </a:p>
          <a:p>
            <a:r>
              <a:rPr lang="fr-FR" sz="1600" dirty="0" smtClean="0"/>
              <a:t>		retourner </a:t>
            </a:r>
            <a:r>
              <a:rPr lang="fr-FR" sz="1600" dirty="0"/>
              <a:t>e</a:t>
            </a:r>
          </a:p>
          <a:p>
            <a:r>
              <a:rPr lang="fr-FR" sz="1600" b="1" dirty="0" smtClean="0"/>
              <a:t>	fin</a:t>
            </a:r>
            <a:endParaRPr lang="fr-FR" sz="1600" dirty="0"/>
          </a:p>
          <a:p>
            <a:r>
              <a:rPr lang="fr-FR" sz="1600" b="1" dirty="0"/>
              <a:t>fin</a:t>
            </a:r>
            <a:endParaRPr lang="fr-FR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Simuler la récursivité avec une pile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9600"/>
          </a:xfrm>
        </p:spPr>
        <p:txBody>
          <a:bodyPr>
            <a:normAutofit/>
          </a:bodyPr>
          <a:lstStyle/>
          <a:p>
            <a:r>
              <a:rPr lang="fr-FR" dirty="0" smtClean="0"/>
              <a:t>Soit l’algorithme récursif suivant :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85800" y="5029200"/>
            <a:ext cx="8153400" cy="12192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fr-FR" sz="2900" noProof="0" dirty="0" smtClean="0"/>
              <a:t>En donner la version itérative qui simule la récursivité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fr-FR" sz="2900" noProof="0" dirty="0" smtClean="0"/>
              <a:t>Tip – Utiliser une pile auxiliaire comme pile d’appels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33600"/>
            <a:ext cx="79343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Simuler la récursivité avec une pile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828800"/>
            <a:ext cx="7924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Vocabulaire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Désignation comportementale FIFO/LIFO</a:t>
            </a:r>
          </a:p>
          <a:p>
            <a:pPr lvl="1"/>
            <a:r>
              <a:rPr lang="fr-FR" b="1" dirty="0" smtClean="0"/>
              <a:t>F</a:t>
            </a:r>
            <a:r>
              <a:rPr lang="fr-FR" dirty="0" smtClean="0"/>
              <a:t>irst </a:t>
            </a:r>
            <a:r>
              <a:rPr lang="fr-FR" b="1" dirty="0" smtClean="0"/>
              <a:t>I</a:t>
            </a:r>
            <a:r>
              <a:rPr lang="fr-FR" dirty="0" smtClean="0"/>
              <a:t>n </a:t>
            </a:r>
            <a:r>
              <a:rPr lang="fr-FR" b="1" dirty="0" smtClean="0"/>
              <a:t>F</a:t>
            </a:r>
            <a:r>
              <a:rPr lang="fr-FR" dirty="0" smtClean="0"/>
              <a:t>irst </a:t>
            </a:r>
            <a:r>
              <a:rPr lang="fr-FR" b="1" dirty="0" smtClean="0"/>
              <a:t>O</a:t>
            </a:r>
            <a:r>
              <a:rPr lang="fr-FR" dirty="0" smtClean="0"/>
              <a:t>ut = une file (EN : queue)</a:t>
            </a:r>
          </a:p>
          <a:p>
            <a:pPr lvl="1"/>
            <a:r>
              <a:rPr lang="fr-FR" b="1" dirty="0" smtClean="0"/>
              <a:t>L</a:t>
            </a:r>
            <a:r>
              <a:rPr lang="fr-FR" dirty="0" smtClean="0"/>
              <a:t>ast </a:t>
            </a:r>
            <a:r>
              <a:rPr lang="fr-FR" b="1" dirty="0" smtClean="0"/>
              <a:t>I</a:t>
            </a:r>
            <a:r>
              <a:rPr lang="fr-FR" dirty="0" smtClean="0"/>
              <a:t>n </a:t>
            </a:r>
            <a:r>
              <a:rPr lang="fr-FR" b="1" dirty="0" smtClean="0"/>
              <a:t>F</a:t>
            </a:r>
            <a:r>
              <a:rPr lang="fr-FR" dirty="0" smtClean="0"/>
              <a:t>irst </a:t>
            </a:r>
            <a:r>
              <a:rPr lang="fr-FR" b="1" dirty="0" smtClean="0"/>
              <a:t>O</a:t>
            </a:r>
            <a:r>
              <a:rPr lang="fr-FR" dirty="0" smtClean="0"/>
              <a:t>ut = une pile (EN : </a:t>
            </a:r>
            <a:r>
              <a:rPr lang="fr-FR" dirty="0" err="1" smtClean="0"/>
              <a:t>stack</a:t>
            </a:r>
            <a:r>
              <a:rPr lang="fr-FR" dirty="0" smtClean="0"/>
              <a:t>)</a:t>
            </a:r>
          </a:p>
          <a:p>
            <a:r>
              <a:rPr lang="fr-FR" dirty="0" smtClean="0"/>
              <a:t>Extrémités</a:t>
            </a:r>
          </a:p>
          <a:p>
            <a:pPr lvl="1"/>
            <a:r>
              <a:rPr lang="fr-FR" dirty="0" smtClean="0"/>
              <a:t>Têtes</a:t>
            </a:r>
          </a:p>
          <a:p>
            <a:pPr lvl="2"/>
            <a:r>
              <a:rPr lang="fr-FR" dirty="0" smtClean="0"/>
              <a:t>Pile : sommet (EN : top)</a:t>
            </a:r>
          </a:p>
          <a:p>
            <a:pPr lvl="2"/>
            <a:r>
              <a:rPr lang="fr-FR" dirty="0" smtClean="0"/>
              <a:t>File : sortie</a:t>
            </a:r>
          </a:p>
          <a:p>
            <a:pPr lvl="1"/>
            <a:r>
              <a:rPr lang="fr-FR" dirty="0" smtClean="0"/>
              <a:t>Queues</a:t>
            </a:r>
          </a:p>
          <a:p>
            <a:pPr lvl="2"/>
            <a:r>
              <a:rPr lang="fr-FR" dirty="0" smtClean="0"/>
              <a:t>Pile : base</a:t>
            </a:r>
          </a:p>
          <a:p>
            <a:pPr lvl="2"/>
            <a:r>
              <a:rPr lang="fr-FR" dirty="0" smtClean="0"/>
              <a:t>File : entrée</a:t>
            </a:r>
          </a:p>
          <a:p>
            <a:r>
              <a:rPr lang="fr-FR" dirty="0" smtClean="0"/>
              <a:t>Opérations</a:t>
            </a:r>
          </a:p>
          <a:p>
            <a:pPr lvl="1"/>
            <a:r>
              <a:rPr lang="fr-FR" dirty="0" smtClean="0"/>
              <a:t>EN : push/pop</a:t>
            </a:r>
          </a:p>
          <a:p>
            <a:pPr lvl="1"/>
            <a:r>
              <a:rPr lang="fr-FR" dirty="0" smtClean="0"/>
              <a:t>FR : empiler/dépiler </a:t>
            </a:r>
            <a:r>
              <a:rPr lang="fr-FR" dirty="0" err="1" smtClean="0"/>
              <a:t>resp</a:t>
            </a:r>
            <a:r>
              <a:rPr lang="fr-FR" dirty="0" smtClean="0"/>
              <a:t>. enfiler/défiler</a:t>
            </a:r>
          </a:p>
          <a:p>
            <a:r>
              <a:rPr lang="fr-FR" dirty="0" smtClean="0"/>
              <a:t>Dimensions</a:t>
            </a:r>
          </a:p>
          <a:p>
            <a:pPr lvl="1"/>
            <a:r>
              <a:rPr lang="fr-FR" dirty="0" smtClean="0"/>
              <a:t>Hauteur d’une pile vs. longueur d’une file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pPr lvl="2"/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066800" y="2438400"/>
            <a:ext cx="1447800" cy="3352800"/>
            <a:chOff x="1600200" y="2438400"/>
            <a:chExt cx="1447800" cy="3352800"/>
          </a:xfrm>
        </p:grpSpPr>
        <p:sp>
          <p:nvSpPr>
            <p:cNvPr id="8" name="Rounded Rectangle 7"/>
            <p:cNvSpPr/>
            <p:nvPr/>
          </p:nvSpPr>
          <p:spPr>
            <a:xfrm>
              <a:off x="1600200" y="2438400"/>
              <a:ext cx="1447800" cy="838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Sommet</a:t>
              </a:r>
              <a:endParaRPr lang="fr-FR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600200" y="3276600"/>
              <a:ext cx="1447800" cy="838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00200" y="4114800"/>
              <a:ext cx="1447800" cy="838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600200" y="4953000"/>
              <a:ext cx="1447800" cy="838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Base</a:t>
              </a:r>
              <a:endParaRPr lang="fr-FR" dirty="0"/>
            </a:p>
          </p:txBody>
        </p:sp>
      </p:grpSp>
      <p:grpSp>
        <p:nvGrpSpPr>
          <p:cNvPr id="18" name="Group 17"/>
          <p:cNvGrpSpPr/>
          <p:nvPr/>
        </p:nvGrpSpPr>
        <p:grpSpPr>
          <a:xfrm rot="5400000">
            <a:off x="5181600" y="2438400"/>
            <a:ext cx="1447800" cy="3352800"/>
            <a:chOff x="5715000" y="2438400"/>
            <a:chExt cx="1447800" cy="3352800"/>
          </a:xfrm>
        </p:grpSpPr>
        <p:sp>
          <p:nvSpPr>
            <p:cNvPr id="14" name="Rounded Rectangle 13"/>
            <p:cNvSpPr/>
            <p:nvPr/>
          </p:nvSpPr>
          <p:spPr>
            <a:xfrm>
              <a:off x="5715000" y="2438400"/>
              <a:ext cx="1447800" cy="838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Sortie</a:t>
              </a:r>
              <a:endParaRPr lang="fr-FR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715000" y="3276600"/>
              <a:ext cx="1447800" cy="838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715000" y="4114800"/>
              <a:ext cx="1447800" cy="838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715000" y="4953000"/>
              <a:ext cx="1447800" cy="838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Entrée</a:t>
              </a:r>
              <a:endParaRPr lang="fr-FR" dirty="0"/>
            </a:p>
          </p:txBody>
        </p:sp>
      </p:grpSp>
      <p:sp>
        <p:nvSpPr>
          <p:cNvPr id="20" name="Curved Down Arrow 19"/>
          <p:cNvSpPr/>
          <p:nvPr/>
        </p:nvSpPr>
        <p:spPr>
          <a:xfrm>
            <a:off x="609600" y="1905000"/>
            <a:ext cx="1295400" cy="533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PUSH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Curved Down Arrow 20"/>
          <p:cNvSpPr/>
          <p:nvPr/>
        </p:nvSpPr>
        <p:spPr>
          <a:xfrm>
            <a:off x="1752600" y="1905000"/>
            <a:ext cx="1295400" cy="533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POP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2971800" y="3962400"/>
            <a:ext cx="1219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365760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26" name="Right Arrow 25"/>
          <p:cNvSpPr/>
          <p:nvPr/>
        </p:nvSpPr>
        <p:spPr>
          <a:xfrm>
            <a:off x="7620000" y="3962400"/>
            <a:ext cx="1219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TextBox 26"/>
          <p:cNvSpPr txBox="1"/>
          <p:nvPr/>
        </p:nvSpPr>
        <p:spPr>
          <a:xfrm>
            <a:off x="7848600" y="36576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POP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Applications types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De manière générale</a:t>
            </a:r>
          </a:p>
          <a:p>
            <a:pPr lvl="1"/>
            <a:r>
              <a:rPr lang="fr-FR" dirty="0" smtClean="0"/>
              <a:t>La pile sert à mémoriser des résultats intermédiaires</a:t>
            </a:r>
          </a:p>
          <a:p>
            <a:pPr lvl="2"/>
            <a:r>
              <a:rPr lang="fr-FR" dirty="0" smtClean="0"/>
              <a:t>Pile d’appels, analyseur syntaxique</a:t>
            </a:r>
          </a:p>
          <a:p>
            <a:pPr lvl="1"/>
            <a:r>
              <a:rPr lang="fr-FR" dirty="0" smtClean="0"/>
              <a:t>La file sert en temporiser des flux</a:t>
            </a:r>
          </a:p>
          <a:p>
            <a:pPr lvl="2"/>
            <a:r>
              <a:rPr lang="fr-FR" dirty="0" smtClean="0"/>
              <a:t>Tampons pour la communication inter processus</a:t>
            </a:r>
          </a:p>
          <a:p>
            <a:r>
              <a:rPr lang="fr-FR" dirty="0" smtClean="0"/>
              <a:t>En algorithmique</a:t>
            </a:r>
          </a:p>
          <a:p>
            <a:pPr lvl="1"/>
            <a:r>
              <a:rPr lang="fr-FR" dirty="0" smtClean="0"/>
              <a:t>Structures auxiliaires élémentaires les plus courantes</a:t>
            </a:r>
          </a:p>
          <a:p>
            <a:pPr lvl="2"/>
            <a:r>
              <a:rPr lang="fr-FR" dirty="0" smtClean="0"/>
              <a:t>Algorithme générique de parcours itératif d’un arbre</a:t>
            </a:r>
          </a:p>
          <a:p>
            <a:pPr lvl="3"/>
            <a:r>
              <a:rPr lang="fr-FR" dirty="0" smtClean="0"/>
              <a:t>Utilisation d’une pile : parcours en profondeur</a:t>
            </a:r>
          </a:p>
          <a:p>
            <a:pPr lvl="3"/>
            <a:r>
              <a:rPr lang="fr-FR" dirty="0" smtClean="0"/>
              <a:t>Utilisation d’une file : parcours en largeur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pPr lvl="2"/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 opérations (et pas davantage)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Spécification</a:t>
            </a:r>
          </a:p>
          <a:p>
            <a:pPr lvl="1"/>
            <a:r>
              <a:rPr lang="fr-FR" dirty="0" smtClean="0"/>
              <a:t>Création et </a:t>
            </a:r>
            <a:r>
              <a:rPr lang="fr-FR" dirty="0" err="1" smtClean="0"/>
              <a:t>supression</a:t>
            </a:r>
            <a:endParaRPr lang="fr-FR" dirty="0" smtClean="0"/>
          </a:p>
          <a:p>
            <a:pPr lvl="1"/>
            <a:r>
              <a:rPr lang="fr-FR" dirty="0" smtClean="0"/>
              <a:t>Tester si la </a:t>
            </a:r>
            <a:r>
              <a:rPr lang="fr-FR" dirty="0" err="1" smtClean="0"/>
              <a:t>_ile</a:t>
            </a:r>
            <a:r>
              <a:rPr lang="fr-FR" dirty="0" smtClean="0"/>
              <a:t> est vide</a:t>
            </a:r>
          </a:p>
          <a:p>
            <a:pPr lvl="1"/>
            <a:r>
              <a:rPr lang="fr-FR" dirty="0" err="1" smtClean="0"/>
              <a:t>E__iler</a:t>
            </a:r>
            <a:r>
              <a:rPr lang="fr-FR" dirty="0" smtClean="0"/>
              <a:t> (push)</a:t>
            </a:r>
          </a:p>
          <a:p>
            <a:pPr lvl="1"/>
            <a:r>
              <a:rPr lang="fr-FR" dirty="0" err="1" smtClean="0"/>
              <a:t>Dé_iler</a:t>
            </a:r>
            <a:r>
              <a:rPr lang="fr-FR" dirty="0" smtClean="0"/>
              <a:t> (pop)</a:t>
            </a:r>
          </a:p>
          <a:p>
            <a:r>
              <a:rPr lang="fr-FR" dirty="0" smtClean="0"/>
              <a:t>Implémentation</a:t>
            </a:r>
          </a:p>
          <a:p>
            <a:pPr lvl="1"/>
            <a:r>
              <a:rPr lang="fr-FR" dirty="0" smtClean="0"/>
              <a:t>Statique avec tableau</a:t>
            </a:r>
          </a:p>
          <a:p>
            <a:pPr lvl="1"/>
            <a:r>
              <a:rPr lang="fr-FR" dirty="0" smtClean="0"/>
              <a:t>Dynamique avec chaînage</a:t>
            </a:r>
          </a:p>
          <a:p>
            <a:pPr lvl="2"/>
            <a:r>
              <a:rPr lang="fr-FR" dirty="0" smtClean="0"/>
              <a:t>L’utilisation d’une LSC ? Pertinent !</a:t>
            </a:r>
          </a:p>
          <a:p>
            <a:endParaRPr lang="fr-FR" dirty="0" smtClean="0"/>
          </a:p>
          <a:p>
            <a:pPr lvl="2"/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Implémentation statique de la pile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Limitée à </a:t>
            </a:r>
            <a:r>
              <a:rPr lang="fr-FR" i="1" dirty="0" smtClean="0"/>
              <a:t>n</a:t>
            </a:r>
            <a:r>
              <a:rPr lang="fr-FR" dirty="0" smtClean="0"/>
              <a:t> éléments</a:t>
            </a:r>
          </a:p>
          <a:p>
            <a:r>
              <a:rPr lang="fr-FR" dirty="0" smtClean="0"/>
              <a:t>Tableau </a:t>
            </a:r>
            <a:r>
              <a:rPr lang="fr-FR" i="1" dirty="0" smtClean="0"/>
              <a:t>P</a:t>
            </a:r>
            <a:r>
              <a:rPr lang="fr-FR" dirty="0" smtClean="0"/>
              <a:t>[1..</a:t>
            </a:r>
            <a:r>
              <a:rPr lang="fr-FR" i="1" dirty="0" smtClean="0"/>
              <a:t>n</a:t>
            </a:r>
            <a:r>
              <a:rPr lang="fr-FR" dirty="0" smtClean="0"/>
              <a:t>] et attribut </a:t>
            </a:r>
            <a:r>
              <a:rPr lang="fr-FR" i="1" dirty="0" smtClean="0"/>
              <a:t>sommet</a:t>
            </a:r>
          </a:p>
          <a:p>
            <a:r>
              <a:rPr lang="fr-FR" dirty="0" smtClean="0"/>
              <a:t>L’élément situé à la base de la pile : </a:t>
            </a:r>
            <a:r>
              <a:rPr lang="fr-FR" i="1" dirty="0" smtClean="0"/>
              <a:t>P</a:t>
            </a:r>
            <a:r>
              <a:rPr lang="fr-FR" dirty="0" smtClean="0"/>
              <a:t>[1]</a:t>
            </a:r>
          </a:p>
          <a:p>
            <a:r>
              <a:rPr lang="fr-FR" dirty="0" smtClean="0"/>
              <a:t>L’élément situé au sommet de la pile : </a:t>
            </a:r>
            <a:r>
              <a:rPr lang="fr-FR" i="1" dirty="0" smtClean="0"/>
              <a:t>P</a:t>
            </a:r>
            <a:r>
              <a:rPr lang="fr-FR" dirty="0" smtClean="0"/>
              <a:t>[</a:t>
            </a:r>
            <a:r>
              <a:rPr lang="fr-FR" i="1" dirty="0" smtClean="0"/>
              <a:t>sommet</a:t>
            </a:r>
            <a:r>
              <a:rPr lang="fr-FR" dirty="0" smtClean="0"/>
              <a:t>]</a:t>
            </a:r>
          </a:p>
          <a:p>
            <a:r>
              <a:rPr lang="fr-FR" dirty="0" smtClean="0"/>
              <a:t>La pile est vide ssi </a:t>
            </a:r>
            <a:r>
              <a:rPr lang="fr-FR" i="1" dirty="0" smtClean="0"/>
              <a:t>sommet</a:t>
            </a:r>
            <a:r>
              <a:rPr lang="fr-FR" dirty="0" smtClean="0"/>
              <a:t> = 0</a:t>
            </a:r>
          </a:p>
          <a:p>
            <a:r>
              <a:rPr lang="fr-FR" dirty="0" smtClean="0"/>
              <a:t>Un empilement peut avoir lieu ssi </a:t>
            </a:r>
            <a:r>
              <a:rPr lang="fr-FR" smtClean="0"/>
              <a:t>sommet </a:t>
            </a:r>
            <a:r>
              <a:rPr lang="fr-FR" dirty="0" smtClean="0">
                <a:latin typeface="Arial"/>
                <a:cs typeface="Arial"/>
              </a:rPr>
              <a:t>&lt;</a:t>
            </a:r>
            <a:r>
              <a:rPr lang="fr-FR" smtClean="0">
                <a:latin typeface="Arial"/>
                <a:cs typeface="Arial"/>
              </a:rPr>
              <a:t> </a:t>
            </a:r>
            <a:r>
              <a:rPr lang="fr-FR" i="1" dirty="0" smtClean="0">
                <a:latin typeface="Arial"/>
                <a:cs typeface="Arial"/>
              </a:rPr>
              <a:t>n</a:t>
            </a:r>
            <a:endParaRPr lang="fr-FR" i="1" dirty="0" smtClean="0"/>
          </a:p>
          <a:p>
            <a:pPr lvl="1"/>
            <a:r>
              <a:rPr lang="fr-FR" i="1" dirty="0" smtClean="0"/>
              <a:t>sommet</a:t>
            </a:r>
            <a:r>
              <a:rPr lang="fr-FR" dirty="0" smtClean="0"/>
              <a:t> est alors incrémenté</a:t>
            </a:r>
          </a:p>
          <a:p>
            <a:r>
              <a:rPr lang="fr-FR" dirty="0" smtClean="0"/>
              <a:t>Un dépilement peut avoir lieu </a:t>
            </a:r>
            <a:r>
              <a:rPr lang="fr-FR" dirty="0" err="1" smtClean="0"/>
              <a:t>ssi</a:t>
            </a:r>
            <a:r>
              <a:rPr lang="fr-FR" dirty="0" smtClean="0"/>
              <a:t> sommet &gt; 0</a:t>
            </a:r>
          </a:p>
          <a:p>
            <a:pPr lvl="1"/>
            <a:r>
              <a:rPr lang="fr-FR" i="1" dirty="0" smtClean="0"/>
              <a:t>sommet</a:t>
            </a:r>
            <a:r>
              <a:rPr lang="fr-FR" dirty="0" smtClean="0"/>
              <a:t> est alors décrémenté</a:t>
            </a:r>
          </a:p>
          <a:p>
            <a:endParaRPr lang="fr-FR" dirty="0" smtClean="0"/>
          </a:p>
          <a:p>
            <a:endParaRPr lang="fr-FR" dirty="0" smtClean="0"/>
          </a:p>
          <a:p>
            <a:pPr lvl="2"/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Implémentation statique de la pile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langage algorithmique</a:t>
            </a:r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FR" dirty="0" smtClean="0"/>
              <a:t>Exemple de traduction en C</a:t>
            </a:r>
            <a:endParaRPr lang="fr-FR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800600" y="2514600"/>
            <a:ext cx="38862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pile</a:t>
            </a:r>
          </a:p>
          <a:p>
            <a:pPr>
              <a:buNone/>
            </a:pPr>
            <a:r>
              <a:rPr lang="en-US" sz="1800" dirty="0" smtClean="0"/>
              <a:t>{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T </a:t>
            </a:r>
            <a:r>
              <a:rPr lang="en-US" sz="1800" dirty="0" err="1" smtClean="0"/>
              <a:t>donne</a:t>
            </a:r>
            <a:r>
              <a:rPr lang="en-US" sz="1800" dirty="0" smtClean="0"/>
              <a:t>[n];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sommet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} pile;</a:t>
            </a:r>
          </a:p>
          <a:p>
            <a:pPr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pile *</a:t>
            </a:r>
            <a:r>
              <a:rPr lang="en-US" sz="1800" dirty="0" err="1" smtClean="0"/>
              <a:t>pile_adr</a:t>
            </a:r>
            <a:r>
              <a:rPr lang="en-US" sz="1800" dirty="0" smtClean="0"/>
              <a:t>;</a:t>
            </a:r>
          </a:p>
          <a:p>
            <a:pPr>
              <a:buNone/>
            </a:pPr>
            <a:endParaRPr lang="fr-FR" sz="18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971800"/>
            <a:ext cx="4419600" cy="1298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une pile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90800"/>
            <a:ext cx="79343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4139</TotalTime>
  <Words>721</Words>
  <Application>Microsoft Office PowerPoint</Application>
  <PresentationFormat>Affichage à l'écran (4:3)</PresentationFormat>
  <Paragraphs>215</Paragraphs>
  <Slides>27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Capitaux</vt:lpstr>
      <vt:lpstr>II. Chaînage, SDD séquentielles</vt:lpstr>
      <vt:lpstr>Motivation</vt:lpstr>
      <vt:lpstr>Vocabulaire</vt:lpstr>
      <vt:lpstr>Représentation</vt:lpstr>
      <vt:lpstr>Applications types</vt:lpstr>
      <vt:lpstr>5 opérations (et pas davantage)</vt:lpstr>
      <vt:lpstr>Implémentation statique de la pile</vt:lpstr>
      <vt:lpstr>Implémentation statique de la pile</vt:lpstr>
      <vt:lpstr>Créer une pile</vt:lpstr>
      <vt:lpstr>Test de pile vide</vt:lpstr>
      <vt:lpstr>Empiler</vt:lpstr>
      <vt:lpstr>Dépiler</vt:lpstr>
      <vt:lpstr>Implémentation statique de la file</vt:lpstr>
      <vt:lpstr>Implémentation dynamique de la pile</vt:lpstr>
      <vt:lpstr>Implémentation dynamique de la pile</vt:lpstr>
      <vt:lpstr>Créer une pile</vt:lpstr>
      <vt:lpstr>Test de pile vide</vt:lpstr>
      <vt:lpstr>Empiler</vt:lpstr>
      <vt:lpstr>Dépiler</vt:lpstr>
      <vt:lpstr>Implémentation dynamique de la file</vt:lpstr>
      <vt:lpstr>Implémentation dynamique de la file</vt:lpstr>
      <vt:lpstr>Créer une file</vt:lpstr>
      <vt:lpstr>Test de file vide</vt:lpstr>
      <vt:lpstr>Enfiler</vt:lpstr>
      <vt:lpstr>Défiler</vt:lpstr>
      <vt:lpstr>Simuler la récursivité avec une pile</vt:lpstr>
      <vt:lpstr>Simuler la récursivité avec une pile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De Données</dc:title>
  <dc:creator>Pepper</dc:creator>
  <cp:lastModifiedBy>Helen Kassel</cp:lastModifiedBy>
  <cp:revision>349</cp:revision>
  <cp:lastPrinted>2012-10-26T13:22:53Z</cp:lastPrinted>
  <dcterms:created xsi:type="dcterms:W3CDTF">2006-08-16T00:00:00Z</dcterms:created>
  <dcterms:modified xsi:type="dcterms:W3CDTF">2012-10-26T14:14:06Z</dcterms:modified>
</cp:coreProperties>
</file>