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305" r:id="rId2"/>
    <p:sldId id="326" r:id="rId3"/>
    <p:sldId id="391" r:id="rId4"/>
    <p:sldId id="376" r:id="rId5"/>
    <p:sldId id="392" r:id="rId6"/>
    <p:sldId id="377" r:id="rId7"/>
    <p:sldId id="394" r:id="rId8"/>
    <p:sldId id="379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4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876AC9DE-2B06-432B-A476-43A8F8FDF601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92E87650-BBF1-4022-A4F3-5732D941F8C1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52E88873-B616-4BB0-BB6E-DBD5E0948D1A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3062CB6C-AEF7-4B55-BB70-0B59CF391A36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326587C2-6E62-472C-B487-BDBB490C0240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2B1190CE-6957-4C87-8383-720410458475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D85076AB-CF81-4D60-B969-7B6DD22ABE9F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CE0289ED-FFF5-4787-87EE-6C8DA300CD08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79AB3C9A-0F0B-43F6-8AB3-D784FB7A567B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1402702A-2524-4CE0-94A5-A7D4D0B40084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D8DDDC87-BDD4-4F0C-B814-163C88CE71E9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F0D1A420-6526-40B5-AF12-C429C579C91C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F9819DB2-927D-49FE-90BD-32B6CD67FFA9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0AB2C775-C26B-41A4-86D7-2573575967EF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02/12/2013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02/12/2013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56309F-884D-4E76-A07F-37950293D853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7FC-77DA-4139-AB86-BF4312C7C63B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EE1BEB-2075-4F02-8D36-4C8DD2226A93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FED-A1ED-4606-83AF-24AF45B5C821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0A20-EFF1-407A-A103-CA48121E1552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A158C2-28B5-4D31-BE60-B3A29BF79778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1BCF2E3-7D93-4952-BDE3-638C48C0F0E0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FC9-625B-4CE9-BE56-2DA104731076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9AE2-D84F-48B6-A3C5-9E3276D750E7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FDB6-2115-4094-92D6-79C5691F5A5F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956CB68-A386-4808-B146-FE5CCF72F610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743201-EC5C-4C11-9862-F32BE4180687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733800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VI. Tri par tas (</a:t>
            </a:r>
            <a:r>
              <a:rPr lang="fr-FR" dirty="0" err="1" smtClean="0"/>
              <a:t>Heap</a:t>
            </a:r>
            <a:r>
              <a:rPr lang="fr-FR" dirty="0" smtClean="0"/>
              <a:t> sort)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tas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Algorithme 69: </a:t>
            </a:r>
            <a:r>
              <a:rPr lang="fr-FR" dirty="0" err="1" smtClean="0"/>
              <a:t>TriParTas</a:t>
            </a:r>
            <a:r>
              <a:rPr lang="fr-FR" dirty="0" smtClean="0"/>
              <a:t>(t: tableau)</a:t>
            </a:r>
          </a:p>
          <a:p>
            <a:pPr lvl="1"/>
            <a:r>
              <a:rPr lang="fr-FR" dirty="0" smtClean="0"/>
              <a:t>Donnée modifiée : un tableau t à trier</a:t>
            </a:r>
          </a:p>
          <a:p>
            <a:pPr lvl="1"/>
            <a:r>
              <a:rPr lang="fr-FR" dirty="0" smtClean="0"/>
              <a:t>Variable locale : index i pour itérer t</a:t>
            </a:r>
          </a:p>
          <a:p>
            <a:pPr lvl="1"/>
            <a:r>
              <a:rPr lang="fr-FR" dirty="0"/>
              <a:t>d</a:t>
            </a:r>
            <a:r>
              <a:rPr lang="fr-FR" dirty="0"/>
              <a:t>ébut</a:t>
            </a:r>
          </a:p>
          <a:p>
            <a:pPr lvl="2"/>
            <a:r>
              <a:rPr lang="fr-FR" dirty="0" err="1" smtClean="0"/>
              <a:t>C</a:t>
            </a:r>
            <a:r>
              <a:rPr lang="fr-FR" dirty="0" err="1" smtClean="0"/>
              <a:t>onstruireTas</a:t>
            </a:r>
            <a:r>
              <a:rPr lang="fr-FR" dirty="0" smtClean="0"/>
              <a:t> (t)</a:t>
            </a:r>
          </a:p>
          <a:p>
            <a:pPr lvl="2"/>
            <a:r>
              <a:rPr lang="fr-FR" sz="2600" dirty="0" smtClean="0"/>
              <a:t>pour </a:t>
            </a:r>
            <a:r>
              <a:rPr lang="fr-FR" sz="2600" dirty="0"/>
              <a:t>i </a:t>
            </a:r>
            <a:r>
              <a:rPr lang="fr-FR" sz="2600" dirty="0">
                <a:sym typeface="Wingdings" panose="05000000000000000000" pitchFamily="2" charset="2"/>
              </a:rPr>
              <a:t> taille(t) à 2 faire</a:t>
            </a:r>
          </a:p>
          <a:p>
            <a:pPr lvl="4"/>
            <a:r>
              <a:rPr lang="fr-FR" sz="2600" dirty="0"/>
              <a:t>é</a:t>
            </a:r>
            <a:r>
              <a:rPr lang="fr-FR" sz="2600" dirty="0"/>
              <a:t>changer t[1] avec t[i]</a:t>
            </a:r>
          </a:p>
          <a:p>
            <a:pPr lvl="4"/>
            <a:r>
              <a:rPr lang="fr-FR" sz="2600" dirty="0"/>
              <a:t>t</a:t>
            </a:r>
            <a:r>
              <a:rPr lang="fr-FR" sz="2600" dirty="0"/>
              <a:t>aille (t) </a:t>
            </a:r>
            <a:r>
              <a:rPr lang="fr-FR" sz="2600" dirty="0">
                <a:sym typeface="Wingdings" panose="05000000000000000000" pitchFamily="2" charset="2"/>
              </a:rPr>
              <a:t> taille (t) – 1</a:t>
            </a:r>
          </a:p>
          <a:p>
            <a:pPr lvl="4"/>
            <a:r>
              <a:rPr lang="fr-FR" sz="2600" dirty="0" err="1"/>
              <a:t>Tas_sous_arbre</a:t>
            </a:r>
            <a:r>
              <a:rPr lang="fr-FR" sz="2600" dirty="0"/>
              <a:t> (t, </a:t>
            </a:r>
            <a:r>
              <a:rPr lang="fr-FR" sz="2600" dirty="0" smtClean="0"/>
              <a:t>1)</a:t>
            </a:r>
          </a:p>
          <a:p>
            <a:pPr marL="914400" lvl="4"/>
            <a:r>
              <a:rPr lang="fr-FR" sz="2600" dirty="0" smtClean="0"/>
              <a:t>fin</a:t>
            </a:r>
            <a:endParaRPr lang="fr-FR" sz="2600" dirty="0"/>
          </a:p>
          <a:p>
            <a:pPr marL="685800" lvl="2" indent="0">
              <a:buNone/>
            </a:pPr>
            <a:r>
              <a:rPr lang="fr-FR" sz="2600" dirty="0"/>
              <a:t>fin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7963045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 : Mappage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Trier par tas le tableau suivant</a:t>
            </a:r>
          </a:p>
          <a:p>
            <a:pPr lvl="1"/>
            <a:r>
              <a:rPr lang="fr-FR" dirty="0" smtClean="0"/>
              <a:t>44  55  12  42  94  18  6  67</a:t>
            </a:r>
          </a:p>
          <a:p>
            <a:r>
              <a:rPr lang="fr-FR" dirty="0" smtClean="0"/>
              <a:t>D’abord le mappage :</a:t>
            </a:r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37997480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200400"/>
            <a:ext cx="3505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ConstruireTas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ConstruireTas</a:t>
            </a:r>
            <a:endParaRPr lang="fr-FR" i="1" dirty="0" smtClean="0"/>
          </a:p>
          <a:p>
            <a:pPr lvl="1"/>
            <a:r>
              <a:rPr lang="fr-FR" dirty="0" smtClean="0"/>
              <a:t>Les feuilles (i &gt; n / 2) sont déjà des tas</a:t>
            </a:r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8339704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0112" y="28956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ConstruireTas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Les premiers Entasser</a:t>
            </a:r>
          </a:p>
          <a:p>
            <a:pPr lvl="1"/>
            <a:r>
              <a:rPr lang="fr-FR" dirty="0" smtClean="0"/>
              <a:t>Pas de rupture de structure de tas enfante</a:t>
            </a:r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60933758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912" y="31242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8712" y="31242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DD L2 - Ch 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80512" y="31242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ConstruireTas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L’entassement de la racine provoque une rupture de la structure de tas sur son SAG</a:t>
            </a:r>
          </a:p>
          <a:p>
            <a:pPr marL="365760" lvl="1" indent="0">
              <a:buNone/>
            </a:pPr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3852693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312" y="3772592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8100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max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i="1" dirty="0" smtClean="0">
                <a:sym typeface="Wingdings" pitchFamily="2" charset="2"/>
              </a:rPr>
              <a:t>Entasser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On place 94 en réserve et on entasse la racine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4993835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 descr="SDD L2 - Ch 6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228543" y="2895600"/>
            <a:ext cx="2733857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28956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max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i="1" dirty="0" smtClean="0">
                <a:sym typeface="Wingdings" pitchFamily="2" charset="2"/>
              </a:rPr>
              <a:t>Entasser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On place 67 en réserve et on entasse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47577560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DD L2 - Ch 6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219715" y="2895600"/>
            <a:ext cx="2733857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28956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max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i="1" dirty="0" smtClean="0">
                <a:sym typeface="Wingdings" pitchFamily="2" charset="2"/>
              </a:rPr>
              <a:t>Entasser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On place 55 en réserve et on entasse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95515484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SDD L2 - Ch 6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219715" y="2895600"/>
            <a:ext cx="2733857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28956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Finalisation en accéléré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On place 44 en réserve etc.</a:t>
            </a:r>
          </a:p>
          <a:p>
            <a:pPr lvl="1"/>
            <a:r>
              <a:rPr lang="fr-FR" dirty="0" smtClean="0"/>
              <a:t>Le tableau est finalement trié !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6800354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30480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DD L2 - Ch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8712" y="30480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DD L2 - Ch 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80512" y="3048000"/>
            <a:ext cx="2734888" cy="25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tas </a:t>
            </a:r>
            <a:r>
              <a:rPr lang="fr-FR" dirty="0" smtClean="0"/>
              <a:t>(</a:t>
            </a:r>
            <a:r>
              <a:rPr lang="fr-FR" dirty="0" err="1" smtClean="0"/>
              <a:t>heap</a:t>
            </a:r>
            <a:r>
              <a:rPr lang="fr-FR" dirty="0" smtClean="0"/>
              <a:t> binaire)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AB partiellement ordonné</a:t>
            </a:r>
          </a:p>
          <a:p>
            <a:pPr lvl="1"/>
            <a:r>
              <a:rPr lang="fr-FR" dirty="0" smtClean="0"/>
              <a:t>Chaque parent </a:t>
            </a:r>
            <a:r>
              <a:rPr lang="fr-FR" dirty="0" smtClean="0">
                <a:cs typeface="Arial"/>
              </a:rPr>
              <a:t>≥</a:t>
            </a:r>
            <a:r>
              <a:rPr lang="fr-FR" dirty="0" smtClean="0"/>
              <a:t> à chacun de ses enfants</a:t>
            </a:r>
            <a:endParaRPr lang="fr-FR" b="1" i="1" dirty="0" smtClean="0"/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51943092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DD L2 - Ch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971800"/>
            <a:ext cx="3567112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Heapsort</a:t>
            </a:r>
            <a:r>
              <a:rPr lang="fr-FR" dirty="0" smtClean="0"/>
              <a:t> (tri de tas)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fr-FR" dirty="0"/>
              <a:t>La méthode du </a:t>
            </a:r>
            <a:r>
              <a:rPr lang="fr-FR" dirty="0" err="1"/>
              <a:t>Heapsort</a:t>
            </a:r>
            <a:r>
              <a:rPr lang="fr-FR" dirty="0"/>
              <a:t> consiste à considérer le tableau à trier comme la représentation d'un arbre binaire stocké de manière compacte, à ordonner l'arbre verticalement, puis à trier l'arbre, c.à.d. extraire les extrema successifs. </a:t>
            </a:r>
          </a:p>
          <a:p>
            <a:pPr>
              <a:buFont typeface="Arial" pitchFamily="34" charset="0"/>
              <a:buChar char="•"/>
              <a:defRPr/>
            </a:pPr>
            <a:endParaRPr lang="fr-FR" dirty="0"/>
          </a:p>
          <a:p>
            <a:pPr>
              <a:buFont typeface="Arial" pitchFamily="34" charset="0"/>
              <a:buChar char="•"/>
              <a:defRPr/>
            </a:pPr>
            <a:r>
              <a:rPr lang="fr-FR" dirty="0"/>
              <a:t>Le </a:t>
            </a:r>
            <a:r>
              <a:rPr lang="fr-FR" dirty="0" err="1"/>
              <a:t>heapsort</a:t>
            </a:r>
            <a:r>
              <a:rPr lang="fr-FR" dirty="0"/>
              <a:t> manipule un tableau, c.à.d. que les données à trier sont stockées dans un tableau. On n'utilise pas des pointeurs, mais on utilise la représentation de tableau arborescente.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Mappage tableau / AB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Interprétation d’un tableau comme AB</a:t>
            </a:r>
          </a:p>
          <a:p>
            <a:r>
              <a:rPr lang="fr-FR" dirty="0" smtClean="0"/>
              <a:t>On utilise la relation entre index déjà étudiée</a:t>
            </a:r>
          </a:p>
          <a:p>
            <a:pPr lvl="1"/>
            <a:r>
              <a:rPr lang="fr-FR" dirty="0" smtClean="0"/>
              <a:t>Elément racine : </a:t>
            </a:r>
            <a:r>
              <a:rPr lang="fr-FR" i="1" dirty="0"/>
              <a:t>t</a:t>
            </a:r>
            <a:r>
              <a:rPr lang="fr-FR" dirty="0" smtClean="0"/>
              <a:t>[1</a:t>
            </a:r>
            <a:r>
              <a:rPr lang="fr-FR" dirty="0" smtClean="0"/>
              <a:t>]</a:t>
            </a:r>
          </a:p>
          <a:p>
            <a:pPr lvl="1"/>
            <a:r>
              <a:rPr lang="fr-FR" dirty="0" smtClean="0"/>
              <a:t>Enfants de l’élément </a:t>
            </a:r>
            <a:r>
              <a:rPr lang="fr-FR" i="1" dirty="0"/>
              <a:t>t</a:t>
            </a:r>
            <a:r>
              <a:rPr lang="fr-FR" dirty="0" smtClean="0"/>
              <a:t>[</a:t>
            </a:r>
            <a:r>
              <a:rPr lang="fr-FR" i="1" dirty="0" smtClean="0"/>
              <a:t>i</a:t>
            </a:r>
            <a:r>
              <a:rPr lang="fr-FR" dirty="0" smtClean="0"/>
              <a:t>]</a:t>
            </a:r>
            <a:endParaRPr lang="fr-FR" i="1" dirty="0" smtClean="0"/>
          </a:p>
          <a:p>
            <a:pPr lvl="2"/>
            <a:r>
              <a:rPr lang="fr-FR" dirty="0" smtClean="0"/>
              <a:t>Fils gauche : </a:t>
            </a:r>
            <a:r>
              <a:rPr lang="fr-FR" i="1" dirty="0"/>
              <a:t>t</a:t>
            </a:r>
            <a:r>
              <a:rPr lang="fr-FR" dirty="0" smtClean="0"/>
              <a:t>[2</a:t>
            </a:r>
            <a:r>
              <a:rPr lang="fr-FR" i="1" dirty="0" smtClean="0"/>
              <a:t>i</a:t>
            </a:r>
            <a:r>
              <a:rPr lang="fr-FR" dirty="0" smtClean="0"/>
              <a:t>]</a:t>
            </a:r>
          </a:p>
          <a:p>
            <a:pPr lvl="2"/>
            <a:r>
              <a:rPr lang="fr-FR" dirty="0" smtClean="0"/>
              <a:t>Fils </a:t>
            </a:r>
            <a:r>
              <a:rPr lang="fr-FR" dirty="0" smtClean="0"/>
              <a:t>droit : </a:t>
            </a:r>
            <a:r>
              <a:rPr lang="fr-FR" i="1" dirty="0"/>
              <a:t>t</a:t>
            </a:r>
            <a:r>
              <a:rPr lang="fr-FR" dirty="0" smtClean="0"/>
              <a:t>[2</a:t>
            </a:r>
            <a:r>
              <a:rPr lang="fr-FR" i="1" dirty="0" smtClean="0"/>
              <a:t>i</a:t>
            </a:r>
            <a:r>
              <a:rPr lang="fr-FR" dirty="0" smtClean="0"/>
              <a:t> </a:t>
            </a:r>
            <a:r>
              <a:rPr lang="fr-FR" dirty="0" smtClean="0"/>
              <a:t>+ 1]</a:t>
            </a:r>
          </a:p>
          <a:p>
            <a:pPr lvl="1"/>
            <a:r>
              <a:rPr lang="fr-FR" dirty="0" smtClean="0"/>
              <a:t>D’où les trois primitives</a:t>
            </a:r>
          </a:p>
          <a:p>
            <a:pPr lvl="2"/>
            <a:r>
              <a:rPr lang="fr-FR" i="1" dirty="0" smtClean="0"/>
              <a:t>Père</a:t>
            </a:r>
            <a:r>
              <a:rPr lang="fr-FR" dirty="0" smtClean="0"/>
              <a:t>(</a:t>
            </a:r>
            <a:r>
              <a:rPr lang="fr-FR" i="1" dirty="0" smtClean="0"/>
              <a:t>i</a:t>
            </a:r>
            <a:r>
              <a:rPr lang="fr-FR" dirty="0" smtClean="0"/>
              <a:t>) qui retourne </a:t>
            </a:r>
          </a:p>
          <a:p>
            <a:pPr lvl="2"/>
            <a:r>
              <a:rPr lang="fr-FR" i="1" dirty="0" smtClean="0"/>
              <a:t>Gauche</a:t>
            </a:r>
            <a:r>
              <a:rPr lang="fr-FR" dirty="0" smtClean="0"/>
              <a:t>(</a:t>
            </a:r>
            <a:r>
              <a:rPr lang="fr-FR" i="1" dirty="0" smtClean="0"/>
              <a:t>i</a:t>
            </a:r>
            <a:r>
              <a:rPr lang="fr-FR" dirty="0" smtClean="0"/>
              <a:t>) qui retourne 2</a:t>
            </a:r>
            <a:r>
              <a:rPr lang="fr-FR" i="1" dirty="0" smtClean="0"/>
              <a:t>i</a:t>
            </a:r>
          </a:p>
          <a:p>
            <a:pPr lvl="2"/>
            <a:r>
              <a:rPr lang="fr-FR" i="1" dirty="0" smtClean="0"/>
              <a:t>Droit</a:t>
            </a:r>
            <a:r>
              <a:rPr lang="fr-FR" dirty="0" smtClean="0"/>
              <a:t>(</a:t>
            </a:r>
            <a:r>
              <a:rPr lang="fr-FR" i="1" dirty="0" smtClean="0"/>
              <a:t>i</a:t>
            </a:r>
            <a:r>
              <a:rPr lang="fr-FR" dirty="0" smtClean="0"/>
              <a:t>) qui retourne 2</a:t>
            </a:r>
            <a:r>
              <a:rPr lang="fr-FR" i="1" dirty="0" smtClean="0"/>
              <a:t>i</a:t>
            </a:r>
            <a:r>
              <a:rPr lang="fr-FR" dirty="0" smtClean="0"/>
              <a:t> + 1</a:t>
            </a:r>
          </a:p>
          <a:p>
            <a:pPr lvl="1"/>
            <a:r>
              <a:rPr lang="fr-FR" dirty="0" smtClean="0"/>
              <a:t>Conséquence pour le tas</a:t>
            </a:r>
          </a:p>
          <a:p>
            <a:pPr lvl="2"/>
            <a:r>
              <a:rPr lang="fr-FR" dirty="0" smtClean="0"/>
              <a:t>Pour tout </a:t>
            </a:r>
            <a:r>
              <a:rPr lang="fr-FR" i="1" dirty="0" smtClean="0"/>
              <a:t>i</a:t>
            </a:r>
            <a:r>
              <a:rPr lang="fr-FR" dirty="0" smtClean="0"/>
              <a:t>, </a:t>
            </a:r>
            <a:r>
              <a:rPr lang="fr-FR" i="1" dirty="0"/>
              <a:t>t</a:t>
            </a:r>
            <a:r>
              <a:rPr lang="fr-FR" dirty="0" smtClean="0"/>
              <a:t>[</a:t>
            </a:r>
            <a:r>
              <a:rPr lang="fr-FR" i="1" dirty="0" smtClean="0"/>
              <a:t>Père</a:t>
            </a:r>
            <a:r>
              <a:rPr lang="fr-FR" dirty="0" smtClean="0"/>
              <a:t>(</a:t>
            </a:r>
            <a:r>
              <a:rPr lang="fr-FR" i="1" dirty="0" smtClean="0"/>
              <a:t>i</a:t>
            </a:r>
            <a:r>
              <a:rPr lang="fr-FR" dirty="0" smtClean="0"/>
              <a:t>)] </a:t>
            </a:r>
            <a:r>
              <a:rPr lang="fr-FR" dirty="0" smtClean="0">
                <a:cs typeface="Arial"/>
              </a:rPr>
              <a:t>≥ </a:t>
            </a:r>
            <a:r>
              <a:rPr lang="fr-FR" i="1" dirty="0">
                <a:cs typeface="Arial"/>
              </a:rPr>
              <a:t>t</a:t>
            </a:r>
            <a:r>
              <a:rPr lang="fr-FR" dirty="0" smtClean="0">
                <a:cs typeface="Arial"/>
              </a:rPr>
              <a:t>[</a:t>
            </a:r>
            <a:r>
              <a:rPr lang="fr-FR" i="1" dirty="0" smtClean="0">
                <a:cs typeface="Arial"/>
              </a:rPr>
              <a:t>i</a:t>
            </a:r>
            <a:r>
              <a:rPr lang="fr-FR" dirty="0" smtClean="0">
                <a:cs typeface="Arial"/>
              </a:rPr>
              <a:t>]</a:t>
            </a:r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34396816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3352800" y="4191000"/>
          <a:ext cx="473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8" imgW="253800" imgH="253800" progId="">
                  <p:embed/>
                </p:oleObj>
              </mc:Choice>
              <mc:Fallback>
                <p:oleObj name="Equation" r:id="rId8" imgW="25380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730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533400"/>
            <a:ext cx="6248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itchFamily="34" charset="0"/>
              </a:rPr>
              <a:t>On crée </a:t>
            </a:r>
            <a:r>
              <a:rPr lang="fr-FR" u="sng" dirty="0">
                <a:latin typeface="Calibri" pitchFamily="34" charset="0"/>
              </a:rPr>
              <a:t>l'arbre compact</a:t>
            </a:r>
            <a:r>
              <a:rPr lang="fr-FR" dirty="0">
                <a:latin typeface="Calibri" pitchFamily="34" charset="0"/>
              </a:rPr>
              <a:t> : remplissage s'est fait du haut vers le bas et pour chaque étage de la gauche vers la droite.</a:t>
            </a:r>
          </a:p>
          <a:p>
            <a:endParaRPr lang="fr-FR" dirty="0">
              <a:latin typeface="Calibri" pitchFamily="34" charset="0"/>
            </a:endParaRPr>
          </a:p>
          <a:p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h</a:t>
            </a:r>
            <a:r>
              <a:rPr lang="fr-FR" baseline="-25000" dirty="0" smtClean="0">
                <a:latin typeface="Calibri" pitchFamily="34" charset="0"/>
              </a:rPr>
              <a:t>1</a:t>
            </a:r>
            <a:r>
              <a:rPr lang="fr-FR" baseline="-25000" dirty="0">
                <a:latin typeface="Calibri" pitchFamily="34" charset="0"/>
              </a:rPr>
              <a:t>				</a:t>
            </a:r>
          </a:p>
          <a:p>
            <a:r>
              <a:rPr lang="fr-FR" dirty="0">
                <a:latin typeface="Calibri" pitchFamily="34" charset="0"/>
              </a:rPr>
              <a:t>h</a:t>
            </a:r>
            <a:r>
              <a:rPr lang="fr-FR" baseline="-25000" dirty="0">
                <a:latin typeface="Calibri" pitchFamily="34" charset="0"/>
              </a:rPr>
              <a:t>2		</a:t>
            </a:r>
            <a:r>
              <a:rPr lang="fr-FR" baseline="-25000" dirty="0" smtClean="0">
                <a:latin typeface="Calibri" pitchFamily="34" charset="0"/>
              </a:rPr>
              <a:t>		</a:t>
            </a:r>
          </a:p>
          <a:p>
            <a:r>
              <a:rPr lang="fr-FR" dirty="0" smtClean="0">
                <a:latin typeface="Calibri" pitchFamily="34" charset="0"/>
              </a:rPr>
              <a:t>h</a:t>
            </a:r>
            <a:r>
              <a:rPr lang="fr-FR" baseline="-25000" dirty="0" smtClean="0">
                <a:latin typeface="Calibri" pitchFamily="34" charset="0"/>
              </a:rPr>
              <a:t>3</a:t>
            </a:r>
          </a:p>
          <a:p>
            <a:r>
              <a:rPr lang="fr-FR" dirty="0" smtClean="0">
                <a:latin typeface="Calibri" pitchFamily="34" charset="0"/>
              </a:rPr>
              <a:t>h</a:t>
            </a:r>
            <a:r>
              <a:rPr lang="fr-FR" baseline="-25000" dirty="0" smtClean="0">
                <a:latin typeface="Calibri" pitchFamily="34" charset="0"/>
              </a:rPr>
              <a:t>4		</a:t>
            </a:r>
            <a:r>
              <a:rPr lang="fr-FR" dirty="0" smtClean="0">
                <a:latin typeface="Calibri" pitchFamily="34" charset="0"/>
              </a:rPr>
              <a:t>                   </a:t>
            </a:r>
            <a:r>
              <a:rPr lang="fr-FR" baseline="-25000" dirty="0" smtClean="0">
                <a:latin typeface="Calibri" pitchFamily="34" charset="0"/>
              </a:rPr>
              <a:t>	</a:t>
            </a:r>
            <a:r>
              <a:rPr lang="fr-FR" dirty="0" smtClean="0">
                <a:latin typeface="Calibri" pitchFamily="34" charset="0"/>
              </a:rPr>
              <a:t>           </a:t>
            </a:r>
            <a:endParaRPr lang="fr-FR" baseline="-25000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h</a:t>
            </a:r>
            <a:r>
              <a:rPr lang="fr-FR" baseline="-25000" dirty="0" smtClean="0">
                <a:latin typeface="Calibri" pitchFamily="34" charset="0"/>
              </a:rPr>
              <a:t>5</a:t>
            </a:r>
          </a:p>
          <a:p>
            <a:r>
              <a:rPr lang="fr-FR" dirty="0" smtClean="0">
                <a:latin typeface="Calibri" pitchFamily="34" charset="0"/>
              </a:rPr>
              <a:t>h</a:t>
            </a:r>
            <a:r>
              <a:rPr lang="fr-FR" baseline="-25000" dirty="0" smtClean="0">
                <a:latin typeface="Calibri" pitchFamily="34" charset="0"/>
              </a:rPr>
              <a:t>6</a:t>
            </a:r>
            <a:r>
              <a:rPr lang="fr-FR" baseline="-25000" dirty="0">
                <a:latin typeface="Calibri" pitchFamily="34" charset="0"/>
              </a:rPr>
              <a:t>		</a:t>
            </a:r>
            <a:r>
              <a:rPr lang="fr-FR" dirty="0">
                <a:latin typeface="Calibri" pitchFamily="34" charset="0"/>
              </a:rPr>
              <a:t> </a:t>
            </a:r>
            <a:endParaRPr lang="fr-FR" baseline="-25000" dirty="0">
              <a:latin typeface="Calibri" pitchFamily="34" charset="0"/>
            </a:endParaRPr>
          </a:p>
          <a:p>
            <a:r>
              <a:rPr lang="fr-FR" dirty="0">
                <a:latin typeface="Calibri" pitchFamily="34" charset="0"/>
              </a:rPr>
              <a:t>h</a:t>
            </a:r>
            <a:r>
              <a:rPr lang="fr-FR" baseline="-25000" dirty="0">
                <a:latin typeface="Calibri" pitchFamily="34" charset="0"/>
              </a:rPr>
              <a:t>7</a:t>
            </a:r>
          </a:p>
          <a:p>
            <a:r>
              <a:rPr lang="fr-FR" dirty="0">
                <a:latin typeface="Calibri" pitchFamily="34" charset="0"/>
              </a:rPr>
              <a:t>h</a:t>
            </a:r>
            <a:r>
              <a:rPr lang="fr-FR" baseline="-25000" dirty="0">
                <a:latin typeface="Calibri" pitchFamily="34" charset="0"/>
              </a:rPr>
              <a:t>8</a:t>
            </a:r>
          </a:p>
          <a:p>
            <a:endParaRPr lang="fr-FR" baseline="-25000" dirty="0">
              <a:latin typeface="Calibri" pitchFamily="34" charset="0"/>
            </a:endParaRPr>
          </a:p>
          <a:p>
            <a:endParaRPr lang="fr-FR" baseline="-25000" dirty="0">
              <a:latin typeface="Calibri" pitchFamily="34" charset="0"/>
            </a:endParaRPr>
          </a:p>
          <a:p>
            <a:r>
              <a:rPr lang="fr-FR" dirty="0">
                <a:latin typeface="Calibri" pitchFamily="34" charset="0"/>
              </a:rPr>
              <a:t>On peut voir que si l'indice j </a:t>
            </a:r>
            <a:r>
              <a:rPr lang="fr-FR" dirty="0">
                <a:latin typeface="Calibri" pitchFamily="34" charset="0"/>
                <a:sym typeface="Symbol" pitchFamily="18" charset="2"/>
              </a:rPr>
              <a:t>&gt;</a:t>
            </a:r>
            <a:r>
              <a:rPr lang="fr-FR" dirty="0">
                <a:latin typeface="Calibri" pitchFamily="34" charset="0"/>
              </a:rPr>
              <a:t> N/2 alors t[j] est une feuille.</a:t>
            </a:r>
          </a:p>
          <a:p>
            <a:endParaRPr lang="fr-FR" dirty="0">
              <a:latin typeface="Calibri" pitchFamily="34" charset="0"/>
            </a:endParaRPr>
          </a:p>
          <a:p>
            <a:r>
              <a:rPr lang="fr-FR" dirty="0">
                <a:latin typeface="Calibri" pitchFamily="34" charset="0"/>
              </a:rPr>
              <a:t>ex. Si n = 8 </a:t>
            </a:r>
            <a:r>
              <a:rPr lang="fr-FR" dirty="0">
                <a:latin typeface="Calibri" pitchFamily="34" charset="0"/>
                <a:sym typeface="Wingdings" pitchFamily="2" charset="2"/>
              </a:rPr>
              <a:t></a:t>
            </a:r>
            <a:r>
              <a:rPr lang="fr-FR" dirty="0">
                <a:latin typeface="Calibri" pitchFamily="34" charset="0"/>
              </a:rPr>
              <a:t> n/2 = 4 d'où t[5], t[6], t[7] et t[8]sont des feuilles</a:t>
            </a:r>
          </a:p>
          <a:p>
            <a:r>
              <a:rPr lang="fr-FR" dirty="0">
                <a:latin typeface="Calibri" pitchFamily="34" charset="0"/>
              </a:rPr>
              <a:t>      Si n = 7 </a:t>
            </a:r>
            <a:r>
              <a:rPr lang="fr-FR" dirty="0">
                <a:latin typeface="Calibri" pitchFamily="34" charset="0"/>
                <a:sym typeface="Wingdings" pitchFamily="2" charset="2"/>
              </a:rPr>
              <a:t></a:t>
            </a:r>
            <a:r>
              <a:rPr lang="fr-FR" dirty="0">
                <a:latin typeface="Calibri" pitchFamily="34" charset="0"/>
              </a:rPr>
              <a:t> n/2 = 3 d'où t[4], t[5], t[6] et t[7] sont des feuilles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304041" y="1600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1</a:t>
            </a:r>
            <a:endParaRPr lang="fr-FR" sz="1600" dirty="0"/>
          </a:p>
        </p:txBody>
      </p:sp>
      <p:sp>
        <p:nvSpPr>
          <p:cNvPr id="5" name="Ellipse 4"/>
          <p:cNvSpPr/>
          <p:nvPr/>
        </p:nvSpPr>
        <p:spPr>
          <a:xfrm>
            <a:off x="5570145" y="2040802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2</a:t>
            </a:r>
            <a:endParaRPr lang="fr-FR" sz="1600" dirty="0"/>
          </a:p>
        </p:txBody>
      </p:sp>
      <p:sp>
        <p:nvSpPr>
          <p:cNvPr id="6" name="Ellipse 5"/>
          <p:cNvSpPr/>
          <p:nvPr/>
        </p:nvSpPr>
        <p:spPr>
          <a:xfrm>
            <a:off x="7076320" y="2040802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3</a:t>
            </a:r>
            <a:endParaRPr lang="fr-FR" sz="1600" baseline="-25000" dirty="0">
              <a:latin typeface="Calibri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36745" y="275162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4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097463" y="275162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5</a:t>
            </a:r>
          </a:p>
        </p:txBody>
      </p:sp>
      <p:sp>
        <p:nvSpPr>
          <p:cNvPr id="9" name="Ellipse 8"/>
          <p:cNvSpPr/>
          <p:nvPr/>
        </p:nvSpPr>
        <p:spPr>
          <a:xfrm>
            <a:off x="6852152" y="275162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6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7660834" y="275162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7</a:t>
            </a:r>
            <a:endParaRPr lang="fr-FR" sz="1600" baseline="-25000" dirty="0">
              <a:latin typeface="Calibri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40313" y="3352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Calibri" pitchFamily="34" charset="0"/>
              </a:rPr>
              <a:t>h</a:t>
            </a:r>
            <a:r>
              <a:rPr lang="fr-FR" sz="1600" baseline="-25000" dirty="0">
                <a:latin typeface="Calibri" pitchFamily="34" charset="0"/>
              </a:rPr>
              <a:t>8</a:t>
            </a:r>
            <a:endParaRPr lang="fr-FR" sz="1600" baseline="-25000" dirty="0">
              <a:latin typeface="Calibri" pitchFamily="34" charset="0"/>
            </a:endParaRPr>
          </a:p>
        </p:txBody>
      </p:sp>
      <p:cxnSp>
        <p:nvCxnSpPr>
          <p:cNvPr id="18" name="Connecteur droit 17"/>
          <p:cNvCxnSpPr>
            <a:stCxn id="4" idx="3"/>
            <a:endCxn id="5" idx="7"/>
          </p:cNvCxnSpPr>
          <p:nvPr/>
        </p:nvCxnSpPr>
        <p:spPr>
          <a:xfrm flipH="1">
            <a:off x="6025430" y="1990445"/>
            <a:ext cx="356726" cy="1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797709" y="1965267"/>
            <a:ext cx="316994" cy="1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5" idx="3"/>
          </p:cNvCxnSpPr>
          <p:nvPr/>
        </p:nvCxnSpPr>
        <p:spPr>
          <a:xfrm flipH="1">
            <a:off x="5410200" y="2431047"/>
            <a:ext cx="238060" cy="32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5"/>
            <a:endCxn id="8" idx="0"/>
          </p:cNvCxnSpPr>
          <p:nvPr/>
        </p:nvCxnSpPr>
        <p:spPr>
          <a:xfrm>
            <a:off x="6025430" y="2431047"/>
            <a:ext cx="338733" cy="32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6" idx="4"/>
            <a:endCxn id="9" idx="0"/>
          </p:cNvCxnSpPr>
          <p:nvPr/>
        </p:nvCxnSpPr>
        <p:spPr>
          <a:xfrm flipH="1">
            <a:off x="7118852" y="2498002"/>
            <a:ext cx="224168" cy="253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6" idx="5"/>
            <a:endCxn id="10" idx="0"/>
          </p:cNvCxnSpPr>
          <p:nvPr/>
        </p:nvCxnSpPr>
        <p:spPr>
          <a:xfrm>
            <a:off x="7531605" y="2431047"/>
            <a:ext cx="395929" cy="32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3"/>
          </p:cNvCxnSpPr>
          <p:nvPr/>
        </p:nvCxnSpPr>
        <p:spPr>
          <a:xfrm flipH="1">
            <a:off x="4953000" y="3141868"/>
            <a:ext cx="161860" cy="21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Principe de l'algorithme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229600" cy="518160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fr-FR" sz="1050" b="1" dirty="0" smtClean="0"/>
              <a:t>TAS</a:t>
            </a:r>
            <a:r>
              <a:rPr lang="fr-FR" sz="1050" dirty="0" smtClean="0"/>
              <a:t> </a:t>
            </a:r>
            <a:r>
              <a:rPr lang="fr-FR" sz="1050" dirty="0"/>
              <a:t>: Ordonner verticalement l'arbre en commençant par le 'bas' (par les plus grands indices).</a:t>
            </a:r>
          </a:p>
          <a:p>
            <a:pPr>
              <a:buNone/>
              <a:defRPr/>
            </a:pPr>
            <a:r>
              <a:rPr lang="fr-FR" sz="1050" dirty="0"/>
              <a:t>		On ne commence pas par les derniers car ce sont des feuilles, ils n'ont pas de fils </a:t>
            </a:r>
            <a:r>
              <a:rPr lang="fr-FR" sz="1050" dirty="0">
                <a:sym typeface="Wingdings"/>
              </a:rPr>
              <a:t></a:t>
            </a:r>
            <a:r>
              <a:rPr lang="fr-FR" sz="1050" dirty="0"/>
              <a:t> </a:t>
            </a:r>
            <a:r>
              <a:rPr lang="fr-FR" sz="1050" dirty="0" smtClean="0"/>
              <a:t>TAS.</a:t>
            </a:r>
            <a:endParaRPr lang="fr-FR" sz="1050" dirty="0"/>
          </a:p>
          <a:p>
            <a:pPr>
              <a:buNone/>
              <a:defRPr/>
            </a:pPr>
            <a:r>
              <a:rPr lang="fr-FR" sz="1050" dirty="0">
                <a:sym typeface="Wingdings"/>
              </a:rPr>
              <a:t></a:t>
            </a:r>
            <a:r>
              <a:rPr lang="fr-FR" sz="1050" dirty="0"/>
              <a:t> début à </a:t>
            </a:r>
            <a:r>
              <a:rPr lang="fr-FR" sz="1050" b="1" dirty="0"/>
              <a:t>N/2</a:t>
            </a:r>
            <a:r>
              <a:rPr lang="fr-FR" sz="1050" dirty="0"/>
              <a:t>	</a:t>
            </a:r>
          </a:p>
          <a:p>
            <a:pPr>
              <a:buNone/>
              <a:defRPr/>
            </a:pPr>
            <a:r>
              <a:rPr lang="fr-FR" sz="1050" dirty="0"/>
              <a:t>a) Pour l'élément d'indice j regarder s'il a deux fils</a:t>
            </a:r>
          </a:p>
          <a:p>
            <a:pPr>
              <a:buNone/>
              <a:defRPr/>
            </a:pPr>
            <a:r>
              <a:rPr lang="fr-FR" sz="1050" dirty="0"/>
              <a:t>	1. Si oui, déterminer le plus grand des deux</a:t>
            </a:r>
          </a:p>
          <a:p>
            <a:pPr>
              <a:buNone/>
              <a:defRPr/>
            </a:pPr>
            <a:r>
              <a:rPr lang="fr-FR" sz="1050" dirty="0"/>
              <a:t>	    Sinon, rien à faire</a:t>
            </a:r>
          </a:p>
          <a:p>
            <a:pPr>
              <a:buNone/>
              <a:defRPr/>
            </a:pPr>
            <a:r>
              <a:rPr lang="fr-FR" sz="1050" dirty="0"/>
              <a:t>	2. SI t[j] &lt; l'élément déterminé dans a)1 les échanger.</a:t>
            </a:r>
          </a:p>
          <a:p>
            <a:pPr>
              <a:buNone/>
              <a:defRPr/>
            </a:pPr>
            <a:endParaRPr lang="fr-FR" sz="1050" dirty="0"/>
          </a:p>
          <a:p>
            <a:pPr>
              <a:buNone/>
              <a:defRPr/>
            </a:pPr>
            <a:r>
              <a:rPr lang="fr-FR" sz="1050" dirty="0"/>
              <a:t>b) SI l'élément descendu n'est pas une feuille</a:t>
            </a:r>
          </a:p>
          <a:p>
            <a:pPr>
              <a:buNone/>
              <a:defRPr/>
            </a:pPr>
            <a:r>
              <a:rPr lang="fr-FR" sz="1050" dirty="0"/>
              <a:t>	Recommencer en a).</a:t>
            </a:r>
          </a:p>
          <a:p>
            <a:pPr>
              <a:buNone/>
              <a:defRPr/>
            </a:pPr>
            <a:r>
              <a:rPr lang="fr-FR" sz="1050" dirty="0"/>
              <a:t>c) SI l'élément n'a pas été descendu ou SI l'élément descendu est une feuille </a:t>
            </a:r>
          </a:p>
          <a:p>
            <a:pPr>
              <a:buNone/>
              <a:defRPr/>
            </a:pPr>
            <a:r>
              <a:rPr lang="fr-FR" sz="1050" dirty="0"/>
              <a:t>	Fin pour cet élément</a:t>
            </a:r>
          </a:p>
          <a:p>
            <a:pPr>
              <a:buNone/>
              <a:defRPr/>
            </a:pPr>
            <a:r>
              <a:rPr lang="fr-FR" sz="1050" dirty="0"/>
              <a:t>	Retour en a) avec </a:t>
            </a:r>
            <a:r>
              <a:rPr lang="fr-FR" sz="1050" b="1" dirty="0"/>
              <a:t>j-1</a:t>
            </a:r>
          </a:p>
          <a:p>
            <a:pPr>
              <a:buNone/>
              <a:defRPr/>
            </a:pPr>
            <a:r>
              <a:rPr lang="fr-FR" sz="1050" dirty="0"/>
              <a:t>d) SI </a:t>
            </a:r>
            <a:r>
              <a:rPr lang="fr-FR" sz="1050" b="1" dirty="0"/>
              <a:t>j=0 </a:t>
            </a:r>
            <a:r>
              <a:rPr lang="fr-FR" sz="1050" dirty="0">
                <a:sym typeface="Wingdings"/>
              </a:rPr>
              <a:t></a:t>
            </a:r>
            <a:r>
              <a:rPr lang="fr-FR" sz="1050" dirty="0"/>
              <a:t> on a un </a:t>
            </a:r>
            <a:r>
              <a:rPr lang="fr-FR" sz="1050" dirty="0" smtClean="0"/>
              <a:t>TAS</a:t>
            </a:r>
            <a:endParaRPr lang="fr-FR" sz="1050" dirty="0"/>
          </a:p>
          <a:p>
            <a:pPr>
              <a:buNone/>
              <a:defRPr/>
            </a:pPr>
            <a:r>
              <a:rPr lang="fr-FR" sz="1050" dirty="0"/>
              <a:t> </a:t>
            </a:r>
            <a:r>
              <a:rPr lang="fr-FR" sz="1050" b="1" dirty="0" smtClean="0"/>
              <a:t>FIN </a:t>
            </a:r>
            <a:r>
              <a:rPr lang="fr-FR" sz="1050" b="1" dirty="0"/>
              <a:t>du 1</a:t>
            </a:r>
            <a:r>
              <a:rPr lang="fr-FR" sz="1050" b="1" dirty="0" smtClean="0"/>
              <a:t>)</a:t>
            </a:r>
            <a:r>
              <a:rPr lang="fr-FR" sz="1050" b="1" dirty="0"/>
              <a:t>	</a:t>
            </a:r>
            <a:r>
              <a:rPr lang="fr-FR" sz="1050" b="1" dirty="0" smtClean="0">
                <a:sym typeface="Wingdings"/>
              </a:rPr>
              <a:t></a:t>
            </a:r>
            <a:r>
              <a:rPr lang="fr-FR" sz="1050" b="1" dirty="0">
                <a:sym typeface="Wingdings"/>
              </a:rPr>
              <a:t>	</a:t>
            </a:r>
            <a:r>
              <a:rPr lang="fr-FR" sz="1050" b="1" dirty="0" smtClean="0"/>
              <a:t>max </a:t>
            </a:r>
            <a:r>
              <a:rPr lang="fr-FR" sz="1050" b="1" dirty="0"/>
              <a:t>en T[1]</a:t>
            </a:r>
          </a:p>
          <a:p>
            <a:pPr>
              <a:buNone/>
              <a:defRPr/>
            </a:pPr>
            <a:endParaRPr lang="fr-FR" sz="1050" b="1" dirty="0"/>
          </a:p>
          <a:p>
            <a:pPr>
              <a:buNone/>
              <a:defRPr/>
            </a:pPr>
            <a:r>
              <a:rPr lang="fr-FR" sz="1050" dirty="0" smtClean="0"/>
              <a:t>2</a:t>
            </a:r>
            <a:r>
              <a:rPr lang="fr-FR" sz="1050" dirty="0"/>
              <a:t>) </a:t>
            </a:r>
            <a:r>
              <a:rPr lang="fr-FR" sz="1050" b="1" dirty="0"/>
              <a:t>Si n &gt; 1 </a:t>
            </a:r>
            <a:r>
              <a:rPr lang="fr-FR" sz="1050" dirty="0"/>
              <a:t>Echanger t[1] et t[n] </a:t>
            </a:r>
            <a:r>
              <a:rPr lang="fr-FR" sz="1050" dirty="0">
                <a:sym typeface="Wingdings"/>
              </a:rPr>
              <a:t></a:t>
            </a:r>
            <a:r>
              <a:rPr lang="fr-FR" sz="1050" dirty="0"/>
              <a:t> le max est dans t[n]</a:t>
            </a:r>
          </a:p>
          <a:p>
            <a:pPr>
              <a:buNone/>
              <a:defRPr/>
            </a:pPr>
            <a:r>
              <a:rPr lang="fr-FR" sz="1050" dirty="0"/>
              <a:t>3) </a:t>
            </a:r>
            <a:r>
              <a:rPr lang="fr-FR" sz="1050" b="1" dirty="0"/>
              <a:t>Si n &gt; 2 </a:t>
            </a:r>
            <a:r>
              <a:rPr lang="fr-FR" sz="1050" dirty="0"/>
              <a:t>Refaire un </a:t>
            </a:r>
            <a:r>
              <a:rPr lang="fr-FR" sz="1050" b="1" dirty="0" smtClean="0"/>
              <a:t>TAS </a:t>
            </a:r>
            <a:r>
              <a:rPr lang="fr-FR" sz="1050" dirty="0" smtClean="0"/>
              <a:t>en </a:t>
            </a:r>
            <a:r>
              <a:rPr lang="fr-FR" sz="1050" dirty="0"/>
              <a:t>considérant seulement n-1 élément dans le tableau et en faisant 1) seulement pour l'indice 1 et</a:t>
            </a:r>
          </a:p>
          <a:p>
            <a:pPr>
              <a:buNone/>
              <a:defRPr/>
            </a:pPr>
            <a:r>
              <a:rPr lang="fr-FR" sz="1050" dirty="0" smtClean="0"/>
              <a:t>Retour </a:t>
            </a:r>
            <a:r>
              <a:rPr lang="fr-FR" sz="1050" dirty="0"/>
              <a:t>en  2</a:t>
            </a:r>
          </a:p>
          <a:p>
            <a:pPr>
              <a:buNone/>
              <a:defRPr/>
            </a:pPr>
            <a:endParaRPr lang="fr-FR" sz="1050" dirty="0"/>
          </a:p>
          <a:p>
            <a:pPr>
              <a:buNone/>
              <a:defRPr/>
            </a:pPr>
            <a:r>
              <a:rPr lang="fr-FR" sz="1050" b="1" dirty="0"/>
              <a:t>     Sinon fin : le tableau est trié.</a:t>
            </a:r>
          </a:p>
          <a:p>
            <a:pPr lvl="4"/>
            <a:endParaRPr lang="fr-FR" sz="1050" dirty="0" smtClean="0">
              <a:sym typeface="Wingdings" pitchFamily="2" charset="2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34335089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76201"/>
            <a:ext cx="8077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/>
              <a:t>Algorithme 67 </a:t>
            </a:r>
            <a:r>
              <a:rPr lang="fr-FR" sz="1400" i="1" dirty="0" err="1"/>
              <a:t>Tas_sous_arbre</a:t>
            </a:r>
            <a:r>
              <a:rPr lang="fr-FR" sz="1400" i="1" dirty="0"/>
              <a:t> </a:t>
            </a:r>
            <a:r>
              <a:rPr lang="fr-FR" sz="1400" dirty="0"/>
              <a:t>(t : tableau, i : </a:t>
            </a:r>
            <a:r>
              <a:rPr lang="fr-FR" sz="1400" dirty="0" smtClean="0"/>
              <a:t>entier)</a:t>
            </a:r>
            <a:endParaRPr lang="fr-FR" sz="1400" dirty="0"/>
          </a:p>
          <a:p>
            <a:r>
              <a:rPr lang="fr-FR" sz="1400" dirty="0"/>
              <a:t>Donnée modifiée : tableau t qui représente un AB</a:t>
            </a:r>
          </a:p>
          <a:p>
            <a:r>
              <a:rPr lang="fr-FR" sz="1400" dirty="0"/>
              <a:t>Donnée l’index i du </a:t>
            </a:r>
            <a:r>
              <a:rPr lang="fr-FR" sz="1400" dirty="0" err="1"/>
              <a:t>sous-arbre</a:t>
            </a:r>
            <a:r>
              <a:rPr lang="fr-FR" sz="1400" dirty="0"/>
              <a:t> dont on rétablit la structure de tas.</a:t>
            </a:r>
          </a:p>
          <a:p>
            <a:r>
              <a:rPr lang="fr-FR" sz="1400" dirty="0" smtClean="0"/>
              <a:t>Variable </a:t>
            </a:r>
            <a:r>
              <a:rPr lang="fr-FR" sz="1400" dirty="0"/>
              <a:t>locale l l’index de fils gauche de t[i]</a:t>
            </a:r>
          </a:p>
          <a:p>
            <a:r>
              <a:rPr lang="fr-FR" sz="1400" dirty="0"/>
              <a:t>Variable locale planque sert à sauvegarder t[i]</a:t>
            </a:r>
          </a:p>
          <a:p>
            <a:r>
              <a:rPr lang="fr-FR" sz="1400" dirty="0"/>
              <a:t>Variable locale descente un booléen permettant de décider s’il faut continuer la construction de tas pour le </a:t>
            </a:r>
            <a:r>
              <a:rPr lang="fr-FR" sz="1400" dirty="0" err="1"/>
              <a:t>sous-arbre</a:t>
            </a:r>
            <a:r>
              <a:rPr lang="fr-FR" sz="1400" dirty="0"/>
              <a:t> en question</a:t>
            </a:r>
          </a:p>
          <a:p>
            <a:r>
              <a:rPr lang="fr-FR" sz="1400" dirty="0"/>
              <a:t>début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l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2*i /* l est l'indice de fils gauche de l'élément i */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planque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t[i]</a:t>
            </a:r>
          </a:p>
          <a:p>
            <a:r>
              <a:rPr lang="fr-FR" sz="1400" dirty="0" smtClean="0"/>
              <a:t>  descente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vrai</a:t>
            </a:r>
          </a:p>
          <a:p>
            <a:r>
              <a:rPr lang="fr-FR" sz="1400" dirty="0" smtClean="0"/>
              <a:t>  tant </a:t>
            </a:r>
            <a:r>
              <a:rPr lang="fr-FR" sz="1400" dirty="0"/>
              <a:t>que descente=vrai et l </a:t>
            </a:r>
            <a:r>
              <a:rPr lang="fr-FR" sz="1400" dirty="0">
                <a:sym typeface="Symbol" panose="05050102010706020507" pitchFamily="18" charset="2"/>
              </a:rPr>
              <a:t></a:t>
            </a:r>
            <a:r>
              <a:rPr lang="fr-FR" sz="1400" dirty="0"/>
              <a:t> </a:t>
            </a:r>
            <a:r>
              <a:rPr lang="fr-FR" sz="1400" dirty="0" smtClean="0"/>
              <a:t>taille(t)  </a:t>
            </a:r>
            <a:r>
              <a:rPr lang="fr-FR" sz="1400" dirty="0"/>
              <a:t>faire/* t[i] n'est pas une feuille */</a:t>
            </a:r>
          </a:p>
          <a:p>
            <a:pPr lvl="1"/>
            <a:r>
              <a:rPr lang="fr-FR" sz="1400" dirty="0"/>
              <a:t>si l &lt; n  </a:t>
            </a:r>
            <a:r>
              <a:rPr lang="fr-FR" sz="1400" dirty="0" smtClean="0"/>
              <a:t>alors </a:t>
            </a:r>
            <a:r>
              <a:rPr lang="fr-FR" sz="1400" dirty="0"/>
              <a:t>/* il y a 2 fils */</a:t>
            </a:r>
          </a:p>
          <a:p>
            <a:r>
              <a:rPr lang="fr-FR" sz="1400" dirty="0"/>
              <a:t>	si t[l+1]&gt;t[l] alors</a:t>
            </a:r>
          </a:p>
          <a:p>
            <a:r>
              <a:rPr lang="fr-FR" sz="1400" dirty="0"/>
              <a:t>		l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l+1 /* on a dans l l'indice de l'élément à comparer avec l'élément i */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fin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fin</a:t>
            </a:r>
            <a:r>
              <a:rPr lang="fr-FR" sz="1400" dirty="0"/>
              <a:t>		</a:t>
            </a:r>
          </a:p>
          <a:p>
            <a:pPr lvl="1"/>
            <a:r>
              <a:rPr lang="fr-FR" sz="1400" dirty="0" smtClean="0"/>
              <a:t> si </a:t>
            </a:r>
            <a:r>
              <a:rPr lang="fr-FR" sz="1400" dirty="0"/>
              <a:t>t[l] &gt; planque ALORS</a:t>
            </a:r>
          </a:p>
          <a:p>
            <a:r>
              <a:rPr lang="en-GB" sz="1400" dirty="0"/>
              <a:t>	t[</a:t>
            </a:r>
            <a:r>
              <a:rPr lang="en-GB" sz="1400" dirty="0" err="1"/>
              <a:t>i</a:t>
            </a:r>
            <a:r>
              <a:rPr lang="en-GB" sz="1400" dirty="0"/>
              <a:t>]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en-GB" sz="1400" dirty="0"/>
              <a:t> t[l]</a:t>
            </a:r>
            <a:endParaRPr lang="fr-FR" sz="1400" dirty="0"/>
          </a:p>
          <a:p>
            <a:r>
              <a:rPr lang="en-GB" sz="1400" dirty="0"/>
              <a:t>	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en-GB" sz="1400" dirty="0"/>
              <a:t> l</a:t>
            </a:r>
            <a:endParaRPr lang="fr-FR" sz="1400" dirty="0"/>
          </a:p>
          <a:p>
            <a:r>
              <a:rPr lang="en-GB" sz="1400" dirty="0"/>
              <a:t>	</a:t>
            </a:r>
            <a:r>
              <a:rPr lang="fr-FR" sz="1400" dirty="0"/>
              <a:t>l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2*i /* descente dans l'arbre */</a:t>
            </a:r>
          </a:p>
          <a:p>
            <a:r>
              <a:rPr lang="fr-FR" sz="1400" dirty="0"/>
              <a:t>	t[i]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planque </a:t>
            </a:r>
          </a:p>
          <a:p>
            <a:pPr lvl="1"/>
            <a:r>
              <a:rPr lang="fr-FR" sz="1400" dirty="0"/>
              <a:t>fin</a:t>
            </a:r>
          </a:p>
          <a:p>
            <a:pPr lvl="1"/>
            <a:r>
              <a:rPr lang="fr-FR" sz="1400" dirty="0"/>
              <a:t>sinon</a:t>
            </a:r>
          </a:p>
          <a:p>
            <a:r>
              <a:rPr lang="fr-FR" sz="1400" dirty="0"/>
              <a:t>	descente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r>
              <a:rPr lang="fr-FR" sz="1400" dirty="0"/>
              <a:t> </a:t>
            </a:r>
            <a:r>
              <a:rPr lang="fr-FR" sz="1400" dirty="0" smtClean="0"/>
              <a:t>faux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fin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fin</a:t>
            </a:r>
          </a:p>
          <a:p>
            <a:r>
              <a:rPr lang="fr-FR" sz="1400" dirty="0" smtClean="0"/>
              <a:t>fin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184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 tas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/>
          </a:bodyPr>
          <a:lstStyle/>
          <a:p>
            <a:r>
              <a:rPr lang="fr-FR" dirty="0" smtClean="0"/>
              <a:t>C’est appliquer la procédure </a:t>
            </a:r>
            <a:r>
              <a:rPr lang="fr-FR" sz="3200" i="1" dirty="0" err="1"/>
              <a:t>Tas_sous_arbre</a:t>
            </a:r>
            <a:r>
              <a:rPr lang="fr-FR" dirty="0" smtClean="0"/>
              <a:t> </a:t>
            </a:r>
            <a:r>
              <a:rPr lang="fr-FR" dirty="0" smtClean="0"/>
              <a:t>à tous les sous-arbres en remontant de celui d’index max à l’arbre principal d’index 1</a:t>
            </a:r>
          </a:p>
          <a:p>
            <a:pPr lvl="1"/>
            <a:r>
              <a:rPr lang="fr-FR" dirty="0" smtClean="0"/>
              <a:t>Petite optimisation</a:t>
            </a:r>
          </a:p>
          <a:p>
            <a:pPr lvl="2"/>
            <a:r>
              <a:rPr lang="fr-FR" dirty="0" smtClean="0"/>
              <a:t>Appliquer </a:t>
            </a:r>
            <a:r>
              <a:rPr lang="fr-FR" sz="2400" i="1" dirty="0" err="1"/>
              <a:t>Tas_sous_arbre</a:t>
            </a:r>
            <a:r>
              <a:rPr lang="fr-FR" sz="2400" i="1" dirty="0"/>
              <a:t> </a:t>
            </a:r>
            <a:r>
              <a:rPr lang="fr-FR" dirty="0" smtClean="0"/>
              <a:t>à </a:t>
            </a:r>
            <a:r>
              <a:rPr lang="fr-FR" dirty="0" smtClean="0"/>
              <a:t>une feuille est inutile</a:t>
            </a:r>
          </a:p>
          <a:p>
            <a:pPr lvl="2"/>
            <a:r>
              <a:rPr lang="fr-FR" dirty="0" smtClean="0"/>
              <a:t>Quel est l’index du dernier nœud qui n’est pas une feuille ?</a:t>
            </a:r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9450344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066800" y="4648200"/>
            <a:ext cx="5486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/>
              <a:t>Algorithme 68 : </a:t>
            </a:r>
            <a:r>
              <a:rPr lang="fr-FR" sz="1400" b="1" i="1" dirty="0" err="1"/>
              <a:t>ConstruireTas</a:t>
            </a:r>
            <a:r>
              <a:rPr lang="fr-FR" sz="1400" b="1" i="1" dirty="0"/>
              <a:t> </a:t>
            </a:r>
            <a:r>
              <a:rPr lang="fr-FR" sz="1400" b="1" i="1" dirty="0" smtClean="0"/>
              <a:t>(t </a:t>
            </a:r>
            <a:r>
              <a:rPr lang="fr-FR" sz="1400" b="1" i="1" dirty="0"/>
              <a:t>: Tableau</a:t>
            </a:r>
            <a:r>
              <a:rPr lang="fr-FR" sz="1400" b="1" dirty="0"/>
              <a:t>)</a:t>
            </a:r>
          </a:p>
          <a:p>
            <a:r>
              <a:rPr lang="fr-FR" sz="1400" b="1" dirty="0"/>
              <a:t>Donnée modifiée : Tableau </a:t>
            </a:r>
            <a:r>
              <a:rPr lang="fr-FR" sz="1400" b="1" dirty="0" smtClean="0"/>
              <a:t>t </a:t>
            </a:r>
            <a:r>
              <a:rPr lang="fr-FR" sz="1400" b="1" dirty="0"/>
              <a:t>qui représente un AB à transformer en tas</a:t>
            </a:r>
          </a:p>
          <a:p>
            <a:r>
              <a:rPr lang="fr-FR" sz="1400" b="1" dirty="0"/>
              <a:t>Variable locale Index i pour itérer </a:t>
            </a:r>
            <a:r>
              <a:rPr lang="fr-FR" sz="1400" b="1" dirty="0" smtClean="0"/>
              <a:t>t</a:t>
            </a:r>
            <a:endParaRPr lang="fr-FR" sz="1400" b="1" dirty="0" smtClean="0"/>
          </a:p>
          <a:p>
            <a:endParaRPr lang="fr-FR" sz="1400" b="1" dirty="0"/>
          </a:p>
          <a:p>
            <a:r>
              <a:rPr lang="fr-FR" sz="1400" b="1" dirty="0"/>
              <a:t> </a:t>
            </a:r>
            <a:r>
              <a:rPr lang="fr-FR" sz="1400" b="1" dirty="0" smtClean="0"/>
              <a:t>        début</a:t>
            </a:r>
            <a:endParaRPr lang="fr-FR" sz="1400" b="1" dirty="0"/>
          </a:p>
          <a:p>
            <a:pPr lvl="1"/>
            <a:r>
              <a:rPr lang="fr-FR" sz="1400" b="1" dirty="0"/>
              <a:t>Pour i </a:t>
            </a:r>
            <a:r>
              <a:rPr lang="fr-FR" sz="1400" b="1" dirty="0">
                <a:sym typeface="Wingdings" pitchFamily="2" charset="2"/>
              </a:rPr>
              <a:t> taille </a:t>
            </a:r>
            <a:r>
              <a:rPr lang="fr-FR" sz="1400" b="1" dirty="0" smtClean="0">
                <a:sym typeface="Wingdings" pitchFamily="2" charset="2"/>
              </a:rPr>
              <a:t>(t)/2 </a:t>
            </a:r>
            <a:r>
              <a:rPr lang="fr-FR" sz="1400" b="1" dirty="0">
                <a:sym typeface="Wingdings" pitchFamily="2" charset="2"/>
              </a:rPr>
              <a:t>à 1 faire </a:t>
            </a:r>
            <a:r>
              <a:rPr lang="fr-FR" sz="1400" i="1" dirty="0" err="1" smtClean="0"/>
              <a:t>Tas_sous_arbre</a:t>
            </a:r>
            <a:r>
              <a:rPr lang="fr-FR" sz="1400" i="1" dirty="0" smtClean="0"/>
              <a:t>(t</a:t>
            </a:r>
            <a:r>
              <a:rPr lang="fr-FR" sz="1400" b="1" dirty="0" smtClean="0">
                <a:sym typeface="Wingdings" pitchFamily="2" charset="2"/>
              </a:rPr>
              <a:t>, </a:t>
            </a:r>
            <a:r>
              <a:rPr lang="fr-FR" sz="1400" b="1" i="1" dirty="0" smtClean="0">
                <a:sym typeface="Wingdings" pitchFamily="2" charset="2"/>
              </a:rPr>
              <a:t>i</a:t>
            </a:r>
            <a:r>
              <a:rPr lang="fr-FR" sz="1400" b="1" dirty="0" smtClean="0">
                <a:sym typeface="Wingdings" pitchFamily="2" charset="2"/>
              </a:rPr>
              <a:t>) </a:t>
            </a:r>
            <a:endParaRPr lang="fr-FR" sz="1400" b="1" dirty="0" smtClean="0">
              <a:sym typeface="Wingdings" pitchFamily="2" charset="2"/>
            </a:endParaRPr>
          </a:p>
          <a:p>
            <a:pPr lvl="1"/>
            <a:r>
              <a:rPr lang="fr-FR" sz="1400" b="1" dirty="0" smtClean="0">
                <a:sym typeface="Wingdings" pitchFamily="2" charset="2"/>
              </a:rPr>
              <a:t>fin</a:t>
            </a:r>
            <a:endParaRPr lang="fr-F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tas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Propriété : dans un tas, l’élément maximum est au sommet (racine)</a:t>
            </a:r>
          </a:p>
          <a:p>
            <a:r>
              <a:rPr lang="fr-FR" dirty="0" smtClean="0"/>
              <a:t>1. </a:t>
            </a:r>
            <a:r>
              <a:rPr lang="fr-FR" i="1" dirty="0" err="1" smtClean="0"/>
              <a:t>ConstruireTas</a:t>
            </a:r>
            <a:endParaRPr lang="fr-FR" i="1" dirty="0" smtClean="0"/>
          </a:p>
          <a:p>
            <a:pPr lvl="1"/>
            <a:r>
              <a:rPr lang="fr-FR" dirty="0" smtClean="0"/>
              <a:t>Pour amener le maximum en première position du table (racine)</a:t>
            </a:r>
          </a:p>
          <a:p>
            <a:r>
              <a:rPr lang="fr-FR" dirty="0" smtClean="0"/>
              <a:t>2. On extrait (mémorise) ce maximum</a:t>
            </a:r>
          </a:p>
          <a:p>
            <a:pPr lvl="1"/>
            <a:r>
              <a:rPr lang="fr-FR" dirty="0" smtClean="0"/>
              <a:t>Transposition du premier et du dernier éléments du tableau</a:t>
            </a:r>
          </a:p>
          <a:p>
            <a:pPr lvl="2"/>
            <a:r>
              <a:rPr lang="fr-FR" dirty="0" smtClean="0"/>
              <a:t>Echange de </a:t>
            </a:r>
            <a:r>
              <a:rPr lang="fr-FR" i="1" dirty="0"/>
              <a:t>t</a:t>
            </a:r>
            <a:r>
              <a:rPr lang="fr-FR" dirty="0" smtClean="0"/>
              <a:t>[1</a:t>
            </a:r>
            <a:r>
              <a:rPr lang="fr-FR" dirty="0" smtClean="0"/>
              <a:t>] et </a:t>
            </a:r>
            <a:r>
              <a:rPr lang="fr-FR" i="1" dirty="0" smtClean="0"/>
              <a:t>t</a:t>
            </a:r>
            <a:r>
              <a:rPr lang="fr-FR" dirty="0" smtClean="0"/>
              <a:t>[</a:t>
            </a:r>
            <a:r>
              <a:rPr lang="fr-FR" i="1" dirty="0" smtClean="0"/>
              <a:t>taille(t)</a:t>
            </a:r>
            <a:r>
              <a:rPr lang="fr-FR" dirty="0" smtClean="0"/>
              <a:t>] </a:t>
            </a:r>
            <a:r>
              <a:rPr lang="fr-FR" dirty="0" smtClean="0"/>
              <a:t>et </a:t>
            </a:r>
            <a:r>
              <a:rPr lang="fr-FR" i="1" dirty="0" smtClean="0"/>
              <a:t>taille(t)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</a:t>
            </a:r>
            <a:r>
              <a:rPr lang="fr-FR" i="1" dirty="0" smtClean="0">
                <a:sym typeface="Wingdings" pitchFamily="2" charset="2"/>
              </a:rPr>
              <a:t>taille(t)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– 1</a:t>
            </a:r>
          </a:p>
          <a:p>
            <a:pPr lvl="3"/>
            <a:r>
              <a:rPr lang="fr-FR" dirty="0" smtClean="0">
                <a:sym typeface="Wingdings" pitchFamily="2" charset="2"/>
              </a:rPr>
              <a:t>Cela entraîne la rupture de tas au niveau de la racine</a:t>
            </a:r>
          </a:p>
          <a:p>
            <a:pPr lvl="3"/>
            <a:r>
              <a:rPr lang="fr-FR" dirty="0" smtClean="0">
                <a:sym typeface="Wingdings" pitchFamily="2" charset="2"/>
              </a:rPr>
              <a:t>En revanche, tous les autres nœuds restent des tas !!</a:t>
            </a:r>
            <a:endParaRPr lang="fr-FR" dirty="0" smtClean="0"/>
          </a:p>
          <a:p>
            <a:r>
              <a:rPr lang="fr-FR" dirty="0" smtClean="0"/>
              <a:t>3. On répète </a:t>
            </a:r>
            <a:r>
              <a:rPr lang="fr-FR" sz="3200" i="1" dirty="0" err="1" smtClean="0"/>
              <a:t>Tas_sous_arbre</a:t>
            </a:r>
            <a:r>
              <a:rPr lang="fr-FR" dirty="0" smtClean="0"/>
              <a:t> </a:t>
            </a:r>
            <a:r>
              <a:rPr lang="fr-FR" dirty="0" smtClean="0"/>
              <a:t>sur la racine </a:t>
            </a:r>
            <a:r>
              <a:rPr lang="fr-FR" i="1" dirty="0"/>
              <a:t>t</a:t>
            </a:r>
            <a:r>
              <a:rPr lang="fr-FR" dirty="0" smtClean="0"/>
              <a:t>[1</a:t>
            </a:r>
            <a:r>
              <a:rPr lang="fr-FR" dirty="0" smtClean="0"/>
              <a:t>] suivi de 2.</a:t>
            </a:r>
          </a:p>
          <a:p>
            <a:pPr lvl="1"/>
            <a:r>
              <a:rPr lang="fr-FR" dirty="0" smtClean="0"/>
              <a:t>Tant que </a:t>
            </a:r>
            <a:r>
              <a:rPr lang="fr-FR" i="1" dirty="0" smtClean="0"/>
              <a:t>taille(t)</a:t>
            </a:r>
            <a:r>
              <a:rPr lang="fr-FR" dirty="0" smtClean="0"/>
              <a:t> </a:t>
            </a:r>
            <a:r>
              <a:rPr lang="fr-FR" dirty="0" smtClean="0"/>
              <a:t>&gt; 1</a:t>
            </a:r>
          </a:p>
          <a:p>
            <a:r>
              <a:rPr lang="fr-FR" dirty="0" smtClean="0"/>
              <a:t>A l’issue de ce traitement, </a:t>
            </a:r>
            <a:r>
              <a:rPr lang="fr-FR" dirty="0" smtClean="0"/>
              <a:t>t </a:t>
            </a:r>
            <a:r>
              <a:rPr lang="fr-FR" dirty="0" smtClean="0"/>
              <a:t>est trié en ordre croissant</a:t>
            </a:r>
          </a:p>
          <a:p>
            <a:pPr lvl="1"/>
            <a:endParaRPr lang="fr-FR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923129"/>
              </p:ext>
            </p:extLst>
          </p:nvPr>
        </p:nvGraphicFramePr>
        <p:xfrm>
          <a:off x="0" y="6477000"/>
          <a:ext cx="38100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5250</TotalTime>
  <Words>657</Words>
  <Application>Microsoft Office PowerPoint</Application>
  <PresentationFormat>Affichage à l'écran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VI. Tri par tas (Heap sort)</vt:lpstr>
      <vt:lpstr>Notion de tas (heap binaire)</vt:lpstr>
      <vt:lpstr>Heapsort (tri de tas)</vt:lpstr>
      <vt:lpstr>Mappage tableau / AB</vt:lpstr>
      <vt:lpstr>Présentation PowerPoint</vt:lpstr>
      <vt:lpstr>Principe de l'algorithme</vt:lpstr>
      <vt:lpstr>Présentation PowerPoint</vt:lpstr>
      <vt:lpstr>Construire un tas</vt:lpstr>
      <vt:lpstr>Tri par tas</vt:lpstr>
      <vt:lpstr>Tri par tas</vt:lpstr>
      <vt:lpstr>Exemple complet : Mappage</vt:lpstr>
      <vt:lpstr>ConstruireTas</vt:lpstr>
      <vt:lpstr>ConstruireTas</vt:lpstr>
      <vt:lpstr>ConstruireTas</vt:lpstr>
      <vt:lpstr>1er max  Entasser</vt:lpstr>
      <vt:lpstr>2nd max  Entasser</vt:lpstr>
      <vt:lpstr>3ème max  Entasser</vt:lpstr>
      <vt:lpstr>Finalisation en accéléré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Helen Kassel</cp:lastModifiedBy>
  <cp:revision>425</cp:revision>
  <dcterms:created xsi:type="dcterms:W3CDTF">2006-08-16T00:00:00Z</dcterms:created>
  <dcterms:modified xsi:type="dcterms:W3CDTF">2013-12-02T16:50:45Z</dcterms:modified>
</cp:coreProperties>
</file>