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1"/>
  </p:notesMasterIdLst>
  <p:sldIdLst>
    <p:sldId id="256" r:id="rId2"/>
    <p:sldId id="271" r:id="rId3"/>
    <p:sldId id="272" r:id="rId4"/>
    <p:sldId id="275" r:id="rId5"/>
    <p:sldId id="281" r:id="rId6"/>
    <p:sldId id="276" r:id="rId7"/>
    <p:sldId id="282" r:id="rId8"/>
    <p:sldId id="279" r:id="rId9"/>
    <p:sldId id="280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5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B384553-A129-417B-B32A-FE2A363A6FC4}" type="datetimeFigureOut">
              <a:rPr lang="fr-FR"/>
              <a:pPr>
                <a:defRPr/>
              </a:pPr>
              <a:t>13/12/2013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E86512A-5C5B-489A-AF3E-2C9DEEFCE98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85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4684C3-475A-4456-868E-72B852679032}" type="datetime1">
              <a:rPr lang="fr-FR" smtClean="0"/>
              <a:pPr>
                <a:defRPr/>
              </a:pPr>
              <a:t>13/12/2013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43551-4FC4-418E-B0F7-906A9FF267A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899B2E-06A3-4D03-8CDF-CFB419E03263}" type="datetime1">
              <a:rPr lang="fr-FR" smtClean="0"/>
              <a:pPr>
                <a:defRPr/>
              </a:pPr>
              <a:t>13/12/2013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1756A-79B4-4654-8815-49A0A64FD78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F3EBC-D4A8-4196-8989-717825C90A2E}" type="datetime1">
              <a:rPr lang="fr-FR" smtClean="0"/>
              <a:pPr>
                <a:defRPr/>
              </a:pPr>
              <a:t>13/12/2013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66262-A853-458C-BB8B-DDB161B82E1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BED425-9367-4F2F-BE96-451C55C3720A}" type="datetime1">
              <a:rPr lang="fr-FR" smtClean="0"/>
              <a:pPr>
                <a:defRPr/>
              </a:pPr>
              <a:t>13/12/2013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5A225-B76A-474E-B262-EABC922E56E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B151F0-2CB7-41F4-99BF-B7BFB6DB16F7}" type="datetime1">
              <a:rPr lang="fr-FR" smtClean="0"/>
              <a:pPr>
                <a:defRPr/>
              </a:pPr>
              <a:t>13/12/2013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F0617-61E8-4901-9491-BB7EE1461644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AFC0B-233A-47CF-8445-ACDB6256E524}" type="datetime1">
              <a:rPr lang="fr-FR" smtClean="0"/>
              <a:pPr>
                <a:defRPr/>
              </a:pPr>
              <a:t>13/12/2013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AD0BE-35A1-4F90-962C-C08354654FB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E1394E-550B-4B5E-9DF8-ECDCCF26F49E}" type="datetime1">
              <a:rPr lang="fr-FR" smtClean="0"/>
              <a:pPr>
                <a:defRPr/>
              </a:pPr>
              <a:t>13/12/2013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1E3DC-DBD0-42CB-B9A6-ABA6C4BBA65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BA5732-8F30-4710-8222-C29BA55A3562}" type="datetime1">
              <a:rPr lang="fr-FR" smtClean="0"/>
              <a:pPr>
                <a:defRPr/>
              </a:pPr>
              <a:t>13/12/2013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FF99F-86EC-465D-A255-C1600E1E772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0A3EB-D86B-4820-908D-866325CFF11F}" type="datetime1">
              <a:rPr lang="fr-FR" smtClean="0"/>
              <a:pPr>
                <a:defRPr/>
              </a:pPr>
              <a:t>13/12/2013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C8EB0-3B60-49FF-9A54-721529AF13E0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6885D5-6520-4FBA-A55E-69C9883B8492}" type="datetime1">
              <a:rPr lang="fr-FR" smtClean="0"/>
              <a:pPr>
                <a:defRPr/>
              </a:pPr>
              <a:t>13/12/2013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11177-8A5F-401E-8B11-D0E468F2FB4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62049-3A71-4DD7-9B16-BDB8FBFD950F}" type="datetime1">
              <a:rPr lang="fr-FR" smtClean="0"/>
              <a:pPr>
                <a:defRPr/>
              </a:pPr>
              <a:t>13/12/2013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FBBDB8F4-7710-4D8F-9D3F-5518B07E84C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24F3710-D402-4CDC-8AF1-FBCC474AE556}" type="datetime1">
              <a:rPr lang="fr-FR" smtClean="0"/>
              <a:pPr>
                <a:defRPr/>
              </a:pPr>
              <a:t>13/12/2013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61F5DC5-A938-40C1-8C9C-EEBE281F483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b="1" u="sng" smtClean="0"/>
              <a:t>6 (b). </a:t>
            </a:r>
            <a:r>
              <a:rPr lang="fr-FR" b="1" u="sng" dirty="0" smtClean="0"/>
              <a:t>Méthodes de tri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D02CD-1D24-47EC-BC3C-AF2F1897A7A6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smtClean="0"/>
              <a:t>Tri rapide ou Quicksort</a:t>
            </a:r>
            <a:endParaRPr lang="fr-FR" smtClean="0"/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fr-FR" smtClean="0"/>
              <a:t>Principe : La méthode du Quicksort due au C.A. Hoare (1962) utilise les principes généraux de division et équilibrage.</a:t>
            </a:r>
          </a:p>
          <a:p>
            <a:endParaRPr lang="fr-FR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464CD4D-05BB-4BE9-9B95-BB2788B206D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smtClean="0"/>
              <a:t>Méthode du Quicksort</a:t>
            </a:r>
            <a:br>
              <a:rPr lang="fr-FR" b="1" u="sng" smtClean="0"/>
            </a:br>
            <a:endParaRPr lang="fr-FR" smtClean="0"/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fr-FR" sz="1800" b="1" dirty="0" smtClean="0"/>
              <a:t>On veut trier A</a:t>
            </a:r>
            <a:r>
              <a:rPr lang="fr-FR" sz="1800" b="1" baseline="-25000" dirty="0" smtClean="0"/>
              <a:t>1</a:t>
            </a:r>
            <a:r>
              <a:rPr lang="fr-FR" sz="1800" b="1" dirty="0" smtClean="0"/>
              <a:t>, A</a:t>
            </a:r>
            <a:r>
              <a:rPr lang="fr-FR" sz="1800" b="1" baseline="-25000" dirty="0" smtClean="0"/>
              <a:t>2</a:t>
            </a:r>
            <a:r>
              <a:rPr lang="fr-FR" sz="1800" b="1" dirty="0" smtClean="0"/>
              <a:t>, …, A</a:t>
            </a:r>
            <a:r>
              <a:rPr lang="fr-FR" sz="1800" b="1" baseline="-25000" dirty="0" smtClean="0"/>
              <a:t>n</a:t>
            </a:r>
          </a:p>
          <a:p>
            <a:pPr>
              <a:buFont typeface="Arial" charset="0"/>
              <a:buNone/>
            </a:pPr>
            <a:r>
              <a:rPr lang="fr-FR" sz="1800" dirty="0" smtClean="0"/>
              <a:t>On suit la procédure suivante :</a:t>
            </a:r>
          </a:p>
          <a:p>
            <a:pPr>
              <a:buFont typeface="Arial" charset="0"/>
              <a:buAutoNum type="arabicPeriod"/>
            </a:pPr>
            <a:r>
              <a:rPr lang="fr-FR" sz="1800" dirty="0" smtClean="0"/>
              <a:t>On choisit un élément particulier appelé pivot</a:t>
            </a:r>
          </a:p>
          <a:p>
            <a:pPr>
              <a:buFont typeface="Arial" charset="0"/>
              <a:buAutoNum type="arabicPeriod"/>
            </a:pPr>
            <a:endParaRPr lang="fr-FR" sz="1800" dirty="0" smtClean="0"/>
          </a:p>
          <a:p>
            <a:pPr>
              <a:buFont typeface="Arial" charset="0"/>
              <a:buNone/>
            </a:pPr>
            <a:r>
              <a:rPr lang="fr-FR" sz="1800" dirty="0" smtClean="0"/>
              <a:t>2. On réorganise le tableau de telle sorte que</a:t>
            </a:r>
          </a:p>
          <a:p>
            <a:pPr>
              <a:buFont typeface="Arial" charset="0"/>
              <a:buNone/>
            </a:pPr>
            <a:r>
              <a:rPr lang="fr-FR" sz="1800" dirty="0" smtClean="0"/>
              <a:t>	i) le pivot soit en A</a:t>
            </a:r>
            <a:r>
              <a:rPr lang="fr-FR" sz="1800" baseline="-25000" dirty="0" smtClean="0"/>
              <a:t>s</a:t>
            </a:r>
          </a:p>
          <a:p>
            <a:pPr>
              <a:buFont typeface="Arial" charset="0"/>
              <a:buNone/>
            </a:pPr>
            <a:r>
              <a:rPr lang="en-GB" sz="1800" dirty="0" smtClean="0"/>
              <a:t>	ii) A</a:t>
            </a:r>
            <a:r>
              <a:rPr lang="en-GB" sz="1800" baseline="-25000" dirty="0" smtClean="0"/>
              <a:t>i</a:t>
            </a:r>
            <a:r>
              <a:rPr lang="en-GB" sz="1800" dirty="0" smtClean="0"/>
              <a:t> </a:t>
            </a:r>
            <a:r>
              <a:rPr lang="fr-FR" sz="1800" dirty="0" smtClean="0">
                <a:sym typeface="Symbol" pitchFamily="18" charset="2"/>
              </a:rPr>
              <a:t></a:t>
            </a:r>
            <a:r>
              <a:rPr lang="en-GB" sz="1800" dirty="0" smtClean="0"/>
              <a:t> A</a:t>
            </a:r>
            <a:r>
              <a:rPr lang="en-GB" sz="1800" baseline="-25000" dirty="0" smtClean="0"/>
              <a:t>s</a:t>
            </a:r>
            <a:r>
              <a:rPr lang="en-GB" sz="1800" dirty="0" smtClean="0"/>
              <a:t> </a:t>
            </a:r>
            <a:r>
              <a:rPr lang="en-GB" sz="1800" dirty="0" err="1" smtClean="0"/>
              <a:t>si</a:t>
            </a:r>
            <a:r>
              <a:rPr lang="en-GB" sz="1800" dirty="0" smtClean="0"/>
              <a:t> </a:t>
            </a:r>
            <a:r>
              <a:rPr lang="en-GB" sz="1800" dirty="0" err="1" smtClean="0"/>
              <a:t>i</a:t>
            </a:r>
            <a:r>
              <a:rPr lang="en-GB" sz="1800" dirty="0" smtClean="0"/>
              <a:t> &lt; s</a:t>
            </a:r>
            <a:endParaRPr lang="fr-FR" sz="1800" dirty="0" smtClean="0"/>
          </a:p>
          <a:p>
            <a:pPr>
              <a:buFont typeface="Arial" charset="0"/>
              <a:buNone/>
            </a:pPr>
            <a:r>
              <a:rPr lang="en-GB" sz="1800" dirty="0" smtClean="0"/>
              <a:t>	iii) A</a:t>
            </a:r>
            <a:r>
              <a:rPr lang="en-GB" sz="1800" baseline="-25000" dirty="0" smtClean="0"/>
              <a:t>i </a:t>
            </a:r>
            <a:r>
              <a:rPr lang="en-GB" sz="1800" dirty="0" smtClean="0"/>
              <a:t>&gt; A</a:t>
            </a:r>
            <a:r>
              <a:rPr lang="en-GB" sz="1800" baseline="-25000" dirty="0" smtClean="0"/>
              <a:t>s </a:t>
            </a:r>
            <a:r>
              <a:rPr lang="en-GB" sz="1800" dirty="0" err="1" smtClean="0"/>
              <a:t>si</a:t>
            </a:r>
            <a:r>
              <a:rPr lang="en-GB" sz="1800" dirty="0" smtClean="0"/>
              <a:t> </a:t>
            </a:r>
            <a:r>
              <a:rPr lang="en-GB" sz="1800" dirty="0" err="1" smtClean="0"/>
              <a:t>i</a:t>
            </a:r>
            <a:r>
              <a:rPr lang="en-GB" sz="1800" dirty="0" smtClean="0"/>
              <a:t> &gt; s</a:t>
            </a:r>
          </a:p>
          <a:p>
            <a:pPr>
              <a:buFont typeface="Arial" charset="0"/>
              <a:buNone/>
            </a:pPr>
            <a:endParaRPr lang="fr-FR" sz="1800" dirty="0" smtClean="0"/>
          </a:p>
          <a:p>
            <a:pPr>
              <a:buFont typeface="Arial" charset="0"/>
              <a:buNone/>
            </a:pPr>
            <a:r>
              <a:rPr lang="fr-FR" sz="1800" dirty="0" smtClean="0"/>
              <a:t>3. On trie A</a:t>
            </a:r>
            <a:r>
              <a:rPr lang="fr-FR" sz="1800" baseline="-25000" dirty="0" smtClean="0"/>
              <a:t>1</a:t>
            </a:r>
            <a:r>
              <a:rPr lang="fr-FR" sz="1800" dirty="0" smtClean="0"/>
              <a:t>, A</a:t>
            </a:r>
            <a:r>
              <a:rPr lang="fr-FR" sz="1800" baseline="-25000" dirty="0" smtClean="0"/>
              <a:t>2</a:t>
            </a:r>
            <a:r>
              <a:rPr lang="fr-FR" sz="1800" dirty="0" smtClean="0"/>
              <a:t>, …, A</a:t>
            </a:r>
            <a:r>
              <a:rPr lang="fr-FR" sz="1800" baseline="-25000" dirty="0" smtClean="0"/>
              <a:t>s-1</a:t>
            </a:r>
            <a:r>
              <a:rPr lang="fr-FR" sz="1800" dirty="0" smtClean="0"/>
              <a:t> (par la même méthode)</a:t>
            </a:r>
          </a:p>
          <a:p>
            <a:pPr>
              <a:buFont typeface="Arial" charset="0"/>
              <a:buNone/>
            </a:pPr>
            <a:endParaRPr lang="fr-FR" sz="1800" dirty="0" smtClean="0"/>
          </a:p>
          <a:p>
            <a:pPr>
              <a:buFont typeface="Arial" charset="0"/>
              <a:buNone/>
            </a:pPr>
            <a:r>
              <a:rPr lang="fr-FR" sz="1800" dirty="0" smtClean="0"/>
              <a:t>4. On trie A</a:t>
            </a:r>
            <a:r>
              <a:rPr lang="fr-FR" sz="1800" baseline="-25000" dirty="0" smtClean="0"/>
              <a:t>s+1</a:t>
            </a:r>
            <a:r>
              <a:rPr lang="fr-FR" sz="1800" dirty="0" smtClean="0"/>
              <a:t>, A</a:t>
            </a:r>
            <a:r>
              <a:rPr lang="fr-FR" sz="1800" baseline="-25000" dirty="0" smtClean="0"/>
              <a:t>s+2</a:t>
            </a:r>
            <a:r>
              <a:rPr lang="fr-FR" sz="1800" dirty="0" smtClean="0"/>
              <a:t>, …, A</a:t>
            </a:r>
            <a:r>
              <a:rPr lang="fr-FR" sz="1800" baseline="-25000" dirty="0" smtClean="0"/>
              <a:t>n</a:t>
            </a:r>
            <a:r>
              <a:rPr lang="fr-FR" sz="1800" dirty="0" smtClean="0"/>
              <a:t>  (par la même méthode)</a:t>
            </a:r>
          </a:p>
          <a:p>
            <a:pPr>
              <a:buFont typeface="Arial" charset="0"/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D7A5BB4-B54B-4BF3-9C57-7C79A1E024F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Réalisation de partition</a:t>
            </a:r>
            <a:br>
              <a:rPr lang="fr-FR" smtClean="0"/>
            </a:br>
            <a:endParaRPr lang="fr-FR" smtClean="0"/>
          </a:p>
        </p:txBody>
      </p:sp>
      <p:sp>
        <p:nvSpPr>
          <p:cNvPr id="21507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fr-FR" smtClean="0"/>
              <a:t>Partition doit choisir un bon pivot et réorganiser efficacement le tableau. Un élément du tableau est un bon pivot, s'il y a à peu près autant de valeurs inférieures que de valeurs supérieures à cet élément dans le tableau. Une solution pour déterminer un pivot à moindre coût consiste à prendre quelques éléments au hasard dans le tableau et à choisir l'élément médian.</a:t>
            </a:r>
          </a:p>
          <a:p>
            <a:pPr>
              <a:buFont typeface="Arial" charset="0"/>
              <a:buNone/>
            </a:pPr>
            <a:endParaRPr lang="fr-FR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ABE0A31-55E6-4D3C-9C65-14A8F677B55B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C8EB0-3B60-49FF-9A54-721529AF13E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55576" y="188640"/>
            <a:ext cx="79312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Algorithme 70 : </a:t>
            </a:r>
            <a:r>
              <a:rPr lang="fr-F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tri_rapide</a:t>
            </a: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(i : entier, j : entier, A : tableau)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Donnée : i index de début de tableau</a:t>
            </a:r>
          </a:p>
          <a:p>
            <a:pPr>
              <a:spcAft>
                <a:spcPts val="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Donnée : j index de fin de tableau</a:t>
            </a:r>
          </a:p>
          <a:p>
            <a:pPr>
              <a:spcAft>
                <a:spcPts val="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Donnée modifiée : tableau A</a:t>
            </a:r>
          </a:p>
          <a:p>
            <a:pPr>
              <a:spcAft>
                <a:spcPts val="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Variable locale: s position de pivot après la partition</a:t>
            </a:r>
          </a:p>
          <a:p>
            <a:pPr>
              <a:spcAft>
                <a:spcPts val="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début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si 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j &gt; </a:t>
            </a: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 alors 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s 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partition(i, j, A)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>
              <a:spcAft>
                <a:spcPts val="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fr-F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tri_rapide</a:t>
            </a: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(i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s-1, A)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>
              <a:spcAft>
                <a:spcPts val="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fr-F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tri_rapide</a:t>
            </a: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(s+1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j, A)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fin</a:t>
            </a:r>
            <a:b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fr-F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fin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D1BF14-D4C7-4F31-B605-CA81806BD88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22532" name="Rectangle 1"/>
          <p:cNvSpPr>
            <a:spLocks noChangeArrowheads="1"/>
          </p:cNvSpPr>
          <p:nvPr/>
        </p:nvSpPr>
        <p:spPr bwMode="auto">
          <a:xfrm>
            <a:off x="0" y="0"/>
            <a:ext cx="9144000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tabLst>
                <a:tab pos="676275" algn="l"/>
              </a:tabLst>
            </a:pPr>
            <a:r>
              <a:rPr lang="fr-FR" sz="2400" dirty="0">
                <a:cs typeface="Times New Roman" pitchFamily="18" charset="0"/>
              </a:rPr>
              <a:t>Le pivot étant choisi, il faut organiser le tableau sans le classer.</a:t>
            </a:r>
          </a:p>
          <a:p>
            <a:pPr eaLnBrk="0" hangingPunct="0">
              <a:tabLst>
                <a:tab pos="676275" algn="l"/>
              </a:tabLst>
            </a:pPr>
            <a:endParaRPr lang="fr-FR" sz="2400" dirty="0">
              <a:cs typeface="Times New Roman" pitchFamily="18" charset="0"/>
            </a:endParaRPr>
          </a:p>
          <a:p>
            <a:pPr eaLnBrk="0" hangingPunct="0">
              <a:tabLst>
                <a:tab pos="676275" algn="l"/>
              </a:tabLst>
            </a:pPr>
            <a:r>
              <a:rPr lang="fr-FR" sz="2400" dirty="0">
                <a:cs typeface="Times New Roman" pitchFamily="18" charset="0"/>
              </a:rPr>
              <a:t>Pour réorganiser efficacement, il faut partir des deux extrémités </a:t>
            </a:r>
            <a:r>
              <a:rPr lang="fr-FR" sz="2400" dirty="0" smtClean="0">
                <a:cs typeface="Times New Roman" pitchFamily="18" charset="0"/>
              </a:rPr>
              <a:t>i et j, et </a:t>
            </a:r>
            <a:r>
              <a:rPr lang="fr-FR" sz="2400" dirty="0">
                <a:cs typeface="Times New Roman" pitchFamily="18" charset="0"/>
              </a:rPr>
              <a:t>échanger les éléments quand ils ne sont pas classés. </a:t>
            </a:r>
          </a:p>
          <a:p>
            <a:pPr eaLnBrk="0" hangingPunct="0">
              <a:tabLst>
                <a:tab pos="676275" algn="l"/>
              </a:tabLst>
            </a:pPr>
            <a:endParaRPr lang="fr-FR" sz="2400" dirty="0">
              <a:cs typeface="Times New Roman" pitchFamily="18" charset="0"/>
            </a:endParaRPr>
          </a:p>
          <a:p>
            <a:pPr eaLnBrk="0" hangingPunct="0">
              <a:tabLst>
                <a:tab pos="676275" algn="l"/>
              </a:tabLst>
            </a:pPr>
            <a:r>
              <a:rPr lang="fr-FR" sz="2400" dirty="0">
                <a:cs typeface="Times New Roman" pitchFamily="18" charset="0"/>
              </a:rPr>
              <a:t>La réorganisation du tableau peut s'effectuer selon la méthode de </a:t>
            </a:r>
            <a:r>
              <a:rPr lang="fr-FR" sz="2400" dirty="0" err="1">
                <a:cs typeface="Times New Roman" pitchFamily="18" charset="0"/>
              </a:rPr>
              <a:t>Sedgewick</a:t>
            </a:r>
            <a:r>
              <a:rPr lang="fr-FR" sz="2400" dirty="0">
                <a:cs typeface="Times New Roman" pitchFamily="18" charset="0"/>
              </a:rPr>
              <a:t> (1975).</a:t>
            </a:r>
          </a:p>
          <a:p>
            <a:pPr eaLnBrk="0" hangingPunct="0">
              <a:tabLst>
                <a:tab pos="676275" algn="l"/>
              </a:tabLst>
            </a:pPr>
            <a:endParaRPr lang="fr-FR" sz="2400" dirty="0">
              <a:cs typeface="Times New Roman" pitchFamily="18" charset="0"/>
            </a:endParaRPr>
          </a:p>
          <a:p>
            <a:pPr eaLnBrk="0" hangingPunct="0">
              <a:tabLst>
                <a:tab pos="676275" algn="l"/>
              </a:tabLst>
            </a:pPr>
            <a:r>
              <a:rPr lang="fr-FR" sz="2400" dirty="0">
                <a:cs typeface="Times New Roman" pitchFamily="18" charset="0"/>
              </a:rPr>
              <a:t>Elle comporte les étapes suivantes :</a:t>
            </a:r>
          </a:p>
          <a:p>
            <a:pPr eaLnBrk="0" hangingPunct="0">
              <a:tabLst>
                <a:tab pos="676275" algn="l"/>
              </a:tabLst>
            </a:pPr>
            <a:endParaRPr lang="fr-FR" sz="2400" dirty="0"/>
          </a:p>
          <a:p>
            <a:pPr lvl="1" eaLnBrk="0" hangingPunct="0">
              <a:buFontTx/>
              <a:buChar char="•"/>
              <a:tabLst>
                <a:tab pos="676275" algn="l"/>
              </a:tabLst>
            </a:pPr>
            <a:r>
              <a:rPr lang="fr-FR" sz="2400" dirty="0">
                <a:cs typeface="Times New Roman" pitchFamily="18" charset="0"/>
              </a:rPr>
              <a:t>Placer le pivot à gauche (échanger Ai et As)</a:t>
            </a:r>
          </a:p>
          <a:p>
            <a:pPr lvl="1" eaLnBrk="0" hangingPunct="0">
              <a:tabLst>
                <a:tab pos="676275" algn="l"/>
              </a:tabLst>
            </a:pPr>
            <a:endParaRPr lang="fr-FR" sz="2400" dirty="0"/>
          </a:p>
          <a:p>
            <a:pPr lvl="1" eaLnBrk="0" hangingPunct="0">
              <a:buFontTx/>
              <a:buChar char="•"/>
              <a:tabLst>
                <a:tab pos="676275" algn="l"/>
              </a:tabLst>
            </a:pPr>
            <a:r>
              <a:rPr lang="fr-FR" sz="2400" dirty="0">
                <a:cs typeface="Times New Roman" pitchFamily="18" charset="0"/>
              </a:rPr>
              <a:t>Partitionner le tableau en partant des extrémités Ai et </a:t>
            </a:r>
            <a:r>
              <a:rPr lang="fr-FR" sz="2400" dirty="0" err="1">
                <a:cs typeface="Times New Roman" pitchFamily="18" charset="0"/>
              </a:rPr>
              <a:t>Aj</a:t>
            </a:r>
            <a:r>
              <a:rPr lang="fr-FR" sz="2400" dirty="0">
                <a:cs typeface="Times New Roman" pitchFamily="18" charset="0"/>
              </a:rPr>
              <a:t>, ce qui donne un élément de séparation</a:t>
            </a:r>
          </a:p>
          <a:p>
            <a:pPr lvl="1" eaLnBrk="0" hangingPunct="0">
              <a:tabLst>
                <a:tab pos="676275" algn="l"/>
              </a:tabLst>
            </a:pPr>
            <a:endParaRPr lang="fr-FR" sz="2400" dirty="0"/>
          </a:p>
          <a:p>
            <a:pPr lvl="1" eaLnBrk="0" hangingPunct="0">
              <a:buFontTx/>
              <a:buChar char="•"/>
              <a:tabLst>
                <a:tab pos="676275" algn="l"/>
              </a:tabLst>
            </a:pPr>
            <a:r>
              <a:rPr lang="fr-FR" sz="2400" dirty="0">
                <a:cs typeface="Times New Roman" pitchFamily="18" charset="0"/>
              </a:rPr>
              <a:t>Echanger l'élément de séparation obtenu avec pivot, ce qui ramène le pivot à sa place.</a:t>
            </a:r>
            <a:endParaRPr lang="fr-FR" sz="2400" dirty="0"/>
          </a:p>
          <a:p>
            <a:pPr eaLnBrk="0" hangingPunct="0">
              <a:tabLst>
                <a:tab pos="676275" algn="l"/>
              </a:tabLst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5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C8EB0-3B60-49FF-9A54-721529AF13E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923020" y="354707"/>
            <a:ext cx="684076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Algorithme </a:t>
            </a:r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71 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partition 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(i : entier, j : entier, A : tableau</a:t>
            </a:r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): entier</a:t>
            </a:r>
            <a:endParaRPr lang="fr-F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Donnée : i index de début de tableau</a:t>
            </a:r>
          </a:p>
          <a:p>
            <a:pPr>
              <a:spcAft>
                <a:spcPts val="0"/>
              </a:spcAft>
            </a:pP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Donnée : j index de fin de tableau</a:t>
            </a:r>
          </a:p>
          <a:p>
            <a:pPr>
              <a:spcAft>
                <a:spcPts val="0"/>
              </a:spcAft>
            </a:pP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Donnée modifiée </a:t>
            </a:r>
            <a:r>
              <a:rPr lang="fr-FR" sz="160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fr-FR" sz="16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tableau A</a:t>
            </a:r>
            <a:endParaRPr lang="fr-FR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Résultat : index de pivot après la partition</a:t>
            </a:r>
            <a:endParaRPr lang="fr-F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ébut</a:t>
            </a:r>
          </a:p>
          <a:p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s 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fr-FR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choix_pivot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(A, i, j)	/* s indice initial du pivot choisi */</a:t>
            </a:r>
          </a:p>
          <a:p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échanger 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A[i] et A[s]</a:t>
            </a:r>
          </a:p>
          <a:p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gauche 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</a:t>
            </a:r>
          </a:p>
          <a:p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droite 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</a:t>
            </a:r>
          </a:p>
          <a:p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tant que gauche 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droite </a:t>
            </a:r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faire</a:t>
            </a:r>
            <a:endParaRPr lang="fr-F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tant que (gauche 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 droite) and (A[gauche] 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A[i]) </a:t>
            </a:r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faire</a:t>
            </a:r>
            <a:endParaRPr lang="fr-F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gauche 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gauche + 1</a:t>
            </a:r>
          </a:p>
          <a:p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fin</a:t>
            </a:r>
            <a:endParaRPr lang="fr-F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tant que (gauche 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droite) and (A[droite] &gt; A[i]) </a:t>
            </a:r>
          </a:p>
          <a:p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droite 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droite – 1</a:t>
            </a:r>
          </a:p>
          <a:p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fin</a:t>
            </a:r>
            <a:endParaRPr lang="fr-F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si 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gauche &lt; droite </a:t>
            </a:r>
          </a:p>
          <a:p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	échanger 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A[gauche] et A[droite]</a:t>
            </a:r>
          </a:p>
          <a:p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fin</a:t>
            </a:r>
          </a:p>
          <a:p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fin</a:t>
            </a:r>
            <a:endParaRPr lang="fr-F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échanger 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A[droite] et A[i]</a:t>
            </a:r>
          </a:p>
          <a:p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s 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fr-F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droite		/* s indice définitif du pivot */</a:t>
            </a:r>
          </a:p>
          <a:p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retourner s</a:t>
            </a:r>
          </a:p>
          <a:p>
            <a:r>
              <a:rPr lang="fr-F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fin</a:t>
            </a:r>
            <a:endParaRPr lang="fr-F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fr-F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7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64744B-2A23-4551-AEF5-27DC49195AE5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0" y="142875"/>
            <a:ext cx="9144000" cy="737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GB" dirty="0" err="1">
                <a:cs typeface="Times New Roman" pitchFamily="18" charset="0"/>
              </a:rPr>
              <a:t>Exemple</a:t>
            </a:r>
            <a:r>
              <a:rPr lang="en-GB" dirty="0">
                <a:cs typeface="Times New Roman" pitchFamily="18" charset="0"/>
              </a:rPr>
              <a:t> : 8, 5, 9, 4, 2, 3, 7, 10, 6, 1</a:t>
            </a:r>
          </a:p>
          <a:p>
            <a:pPr eaLnBrk="0" hangingPunct="0"/>
            <a:endParaRPr lang="fr-FR" dirty="0"/>
          </a:p>
          <a:p>
            <a:pPr eaLnBrk="0" hangingPunct="0"/>
            <a:endParaRPr lang="en-GB" sz="1200" dirty="0">
              <a:cs typeface="Times New Roman" pitchFamily="18" charset="0"/>
            </a:endParaRPr>
          </a:p>
          <a:p>
            <a:pPr eaLnBrk="0" hangingPunct="0"/>
            <a:endParaRPr lang="fr-FR" sz="9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en-GB" sz="1200" dirty="0">
                <a:cs typeface="Times New Roman" pitchFamily="18" charset="0"/>
              </a:rPr>
              <a:t>pivot </a:t>
            </a:r>
            <a:r>
              <a:rPr lang="fr-FR" sz="12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GB" sz="1200" dirty="0">
                <a:cs typeface="Times New Roman" pitchFamily="18" charset="0"/>
              </a:rPr>
              <a:t> 5</a:t>
            </a:r>
          </a:p>
          <a:p>
            <a:pPr eaLnBrk="0" hangingPunct="0"/>
            <a:r>
              <a:rPr lang="en-GB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 (index 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ivot) 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1</a:t>
            </a:r>
            <a:endParaRPr lang="fr-FR" sz="16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en-GB" sz="16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(index début) = 1</a:t>
            </a:r>
            <a:endParaRPr lang="fr-FR" sz="16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fr-FR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j 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index fin)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10</a:t>
            </a:r>
            <a:endParaRPr lang="fr-FR" sz="16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fr-FR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gauche </a:t>
            </a:r>
            <a:r>
              <a:rPr lang="fr-F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 </a:t>
            </a:r>
            <a:r>
              <a:rPr lang="fr-FR" sz="1600" dirty="0">
                <a:cs typeface="Times New Roman" pitchFamily="18" charset="0"/>
                <a:sym typeface="Symbol" pitchFamily="18" charset="2"/>
              </a:rPr>
              <a:t>1</a:t>
            </a:r>
            <a:endParaRPr lang="fr-FR" sz="16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fr-FR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droite </a:t>
            </a:r>
            <a:r>
              <a:rPr lang="fr-F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fr-FR" sz="1600" dirty="0">
                <a:cs typeface="Times New Roman" pitchFamily="18" charset="0"/>
              </a:rPr>
              <a:t> </a:t>
            </a:r>
            <a:r>
              <a:rPr lang="fr-FR" sz="1600" dirty="0" smtClean="0">
                <a:cs typeface="Times New Roman" pitchFamily="18" charset="0"/>
              </a:rPr>
              <a:t>10</a:t>
            </a:r>
            <a:endParaRPr lang="fr-FR" sz="1600" dirty="0">
              <a:cs typeface="Times New Roman" pitchFamily="18" charset="0"/>
            </a:endParaRPr>
          </a:p>
          <a:p>
            <a:pPr eaLnBrk="0" hangingPunct="0"/>
            <a:endParaRPr lang="fr-FR" sz="16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endParaRPr lang="fr-FR" sz="16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fr-FR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gauche </a:t>
            </a:r>
            <a:r>
              <a:rPr lang="fr-F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fr-FR" sz="1600" dirty="0">
                <a:cs typeface="Times New Roman" pitchFamily="18" charset="0"/>
              </a:rPr>
              <a:t> </a:t>
            </a:r>
            <a:r>
              <a:rPr lang="fr-FR" sz="1600" dirty="0" smtClean="0">
                <a:cs typeface="Times New Roman" pitchFamily="18" charset="0"/>
              </a:rPr>
              <a:t>2</a:t>
            </a:r>
            <a:endParaRPr lang="fr-FR" sz="16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fr-FR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Echanger A[gauche] avec A[droite] (8 avec 1)</a:t>
            </a:r>
          </a:p>
          <a:p>
            <a:pPr eaLnBrk="0" hangingPunct="0"/>
            <a:endParaRPr lang="fr-FR" sz="16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endParaRPr lang="fr-FR" sz="16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fr-FR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gauche </a:t>
            </a:r>
            <a:r>
              <a:rPr lang="fr-F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fr-FR" sz="1600" dirty="0">
                <a:cs typeface="Times New Roman" pitchFamily="18" charset="0"/>
              </a:rPr>
              <a:t> </a:t>
            </a:r>
            <a:r>
              <a:rPr lang="fr-FR" sz="1600" dirty="0" smtClean="0">
                <a:cs typeface="Times New Roman" pitchFamily="18" charset="0"/>
              </a:rPr>
              <a:t>3</a:t>
            </a:r>
            <a:endParaRPr lang="fr-FR" sz="16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fr-FR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droite </a:t>
            </a:r>
            <a:r>
              <a:rPr lang="fr-F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fr-FR" sz="1600" dirty="0">
                <a:cs typeface="Times New Roman" pitchFamily="18" charset="0"/>
              </a:rPr>
              <a:t> </a:t>
            </a:r>
            <a:r>
              <a:rPr lang="fr-FR" sz="1600" dirty="0" smtClean="0">
                <a:cs typeface="Times New Roman" pitchFamily="18" charset="0"/>
              </a:rPr>
              <a:t>6</a:t>
            </a:r>
            <a:endParaRPr lang="fr-FR" sz="16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fr-FR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Echanger A[gauche] avec A[droite] (9 avec 3)</a:t>
            </a:r>
          </a:p>
          <a:p>
            <a:pPr eaLnBrk="0" hangingPunct="0"/>
            <a:endParaRPr lang="fr-FR" sz="16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0" hangingPunct="0"/>
            <a:endParaRPr lang="fr-FR" sz="16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0" hangingPunct="0"/>
            <a:endParaRPr lang="fr-FR" sz="16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fr-FR" sz="1600" dirty="0"/>
              <a:t>gauche </a:t>
            </a:r>
            <a:r>
              <a:rPr lang="fr-F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fr-FR" sz="1600" dirty="0"/>
              <a:t> </a:t>
            </a:r>
            <a:r>
              <a:rPr lang="fr-FR" sz="1600" dirty="0" smtClean="0"/>
              <a:t>6</a:t>
            </a:r>
            <a:endParaRPr lang="fr-FR" sz="1600" dirty="0"/>
          </a:p>
          <a:p>
            <a:r>
              <a:rPr lang="fr-FR" sz="1600" dirty="0"/>
              <a:t>droite </a:t>
            </a:r>
            <a:r>
              <a:rPr lang="fr-FR" sz="16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fr-FR" sz="1600" dirty="0"/>
              <a:t> </a:t>
            </a:r>
            <a:r>
              <a:rPr lang="fr-FR" sz="1600" dirty="0" smtClean="0"/>
              <a:t>5</a:t>
            </a:r>
            <a:endParaRPr lang="fr-FR" sz="1600" dirty="0"/>
          </a:p>
          <a:p>
            <a:r>
              <a:rPr lang="fr-FR" sz="1600" dirty="0"/>
              <a:t> </a:t>
            </a:r>
          </a:p>
          <a:p>
            <a:r>
              <a:rPr lang="fr-FR" sz="1600" dirty="0"/>
              <a:t>Echanger A[droite] avec pivot (2 avec 5)</a:t>
            </a:r>
          </a:p>
          <a:p>
            <a:pPr eaLnBrk="0" hangingPunct="0"/>
            <a:endParaRPr lang="fr-FR" sz="16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0" hangingPunct="0"/>
            <a:endParaRPr lang="fr-FR" sz="16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0" hangingPunct="0"/>
            <a:endParaRPr lang="fr-FR" sz="16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endParaRPr lang="fr-FR" sz="12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571625" y="714375"/>
          <a:ext cx="5905520" cy="339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2"/>
                <a:gridCol w="552424"/>
                <a:gridCol w="628680"/>
                <a:gridCol w="590552"/>
                <a:gridCol w="590552"/>
                <a:gridCol w="590552"/>
                <a:gridCol w="590552"/>
                <a:gridCol w="590552"/>
                <a:gridCol w="590552"/>
                <a:gridCol w="590552"/>
              </a:tblGrid>
              <a:tr h="3391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fr-F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fr-F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fr-F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fr-F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fr-F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643063" y="242887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fr-F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643063" y="357187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fr-F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fr-F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643063" y="49291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fr-F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fr-F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020C-57F8-4EFD-84DF-536419D0DE5A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0" y="0"/>
            <a:ext cx="85725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fr-FR">
              <a:cs typeface="Times New Roman" pitchFamily="18" charset="0"/>
            </a:endParaRPr>
          </a:p>
          <a:p>
            <a:pPr eaLnBrk="0" hangingPunct="0"/>
            <a:endParaRPr lang="fr-FR">
              <a:cs typeface="Times New Roman" pitchFamily="18" charset="0"/>
            </a:endParaRPr>
          </a:p>
          <a:p>
            <a:pPr eaLnBrk="0" hangingPunct="0"/>
            <a:endParaRPr lang="fr-FR">
              <a:cs typeface="Times New Roman" pitchFamily="18" charset="0"/>
            </a:endParaRPr>
          </a:p>
          <a:p>
            <a:pPr eaLnBrk="0" hangingPunct="0"/>
            <a:endParaRPr lang="fr-FR">
              <a:cs typeface="Times New Roman" pitchFamily="18" charset="0"/>
            </a:endParaRPr>
          </a:p>
          <a:p>
            <a:pPr eaLnBrk="0" hangingPunct="0"/>
            <a:endParaRPr lang="fr-FR">
              <a:cs typeface="Times New Roman" pitchFamily="18" charset="0"/>
            </a:endParaRPr>
          </a:p>
          <a:p>
            <a:pPr eaLnBrk="0" hangingPunct="0"/>
            <a:r>
              <a:rPr lang="fr-FR">
                <a:cs typeface="Times New Roman" pitchFamily="18" charset="0"/>
              </a:rPr>
              <a:t>Pivot (5) a pris sa place. Refaire la même chose pour la partie du tableau située a gauche du pivot et pour la partie du tableau située à droite du pivot. </a:t>
            </a:r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857250" y="50006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fr-F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fr-F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fr-F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1404</TotalTime>
  <Words>523</Words>
  <Application>Microsoft Office PowerPoint</Application>
  <PresentationFormat>Affichage à l'écran (4:3)</PresentationFormat>
  <Paragraphs>160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Constantia</vt:lpstr>
      <vt:lpstr>Courier New</vt:lpstr>
      <vt:lpstr>Symbol</vt:lpstr>
      <vt:lpstr>Times New Roman</vt:lpstr>
      <vt:lpstr>Wingdings</vt:lpstr>
      <vt:lpstr>Wingdings 2</vt:lpstr>
      <vt:lpstr>Débit</vt:lpstr>
      <vt:lpstr>6 (b). Méthodes de tri  </vt:lpstr>
      <vt:lpstr>Tri rapide ou Quicksort</vt:lpstr>
      <vt:lpstr>Méthode du Quicksort </vt:lpstr>
      <vt:lpstr>Réalisation de partition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EFREI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5 Méthodes de tri</dc:title>
  <dc:creator>kassel</dc:creator>
  <cp:lastModifiedBy>Helen Kassel</cp:lastModifiedBy>
  <cp:revision>87</cp:revision>
  <dcterms:created xsi:type="dcterms:W3CDTF">2010-11-15T09:35:24Z</dcterms:created>
  <dcterms:modified xsi:type="dcterms:W3CDTF">2013-12-13T12:53:08Z</dcterms:modified>
</cp:coreProperties>
</file>