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5D0DF0-B1AD-41FE-8C89-FDD785B471B2}" type="datetimeFigureOut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E4EC52C-DA25-4242-AC6D-BECE94D259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4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53F2-F817-476D-AAA3-6914CF1D7663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547F4-5320-49CB-907B-726FB5EAC3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CF8B-C439-47E4-9358-9670A1E75FDE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E49F4-D8B0-4D48-AA57-B9CD2A179C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7FD7-AF27-424B-BC50-9921CE612795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8F10A-0ECA-49FF-9186-76336E39B6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59E4-CE17-4455-8275-B5C10B8493DF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65649-0D25-4BD9-8532-8F14F457E77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3D2FC-A7DA-4E61-B1CA-622976B2AFB1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1D545-412B-42D7-912C-069A0480F4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208F-4F2C-4D2F-A326-ABB57ED0D77F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8F399-77FE-4702-B813-B41DC9D372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31552-FC2D-4CA9-8B9F-A4BB91756C21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8533F-97D3-4D24-B6E9-0F2DDC9833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31D4A-795F-488C-A46D-2A5A7190E087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73A9-A245-4F36-8E5E-41145F6269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297CF-690A-4BBB-A7C4-2F8BB83C1F53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7A28-080D-44D1-AA17-217CE37FE5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B7DB2-ACCE-4EFF-8AB0-B0504B07C37C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BB17F-C27B-45FA-B547-AE08775B52F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riangle rect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D87A2-D2A7-4AC3-A6EF-F93FBD7E450B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4B723-C764-4E26-A2E7-47669A6700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C35D5A4-FF5B-4895-8CE8-140AA635FA60}" type="datetime1">
              <a:rPr lang="fr-FR"/>
              <a:pPr>
                <a:defRPr/>
              </a:pPr>
              <a:t>10/12/2012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8EFB467-9582-4B1F-A14D-3AA3E731110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7" r:id="rId2"/>
    <p:sldLayoutId id="214748374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7" r:id="rId9"/>
    <p:sldLayoutId id="2147483743" r:id="rId10"/>
    <p:sldLayoutId id="214748374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smtClean="0"/>
              <a:t>5. </a:t>
            </a:r>
            <a:r>
              <a:rPr lang="fr-FR" u="sng" dirty="0"/>
              <a:t>Recherche en Table</a:t>
            </a:r>
            <a:br>
              <a:rPr lang="fr-FR" u="sng" dirty="0"/>
            </a:br>
            <a:r>
              <a:rPr lang="fr-FR" dirty="0"/>
              <a:t> </a:t>
            </a:r>
            <a:br>
              <a:rPr lang="fr-FR" dirty="0"/>
            </a:br>
            <a:endParaRPr lang="fr-FR" dirty="0"/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E5FA9-1FCA-4FD6-99DD-4C808A3F4AD0}" type="slidenum">
              <a:rPr lang="fr-FR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0" y="0"/>
            <a:ext cx="900112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b="1">
                <a:cs typeface="Times New Roman" pitchFamily="18" charset="0"/>
              </a:rPr>
              <a:t>Il faut gérer ce problème </a:t>
            </a:r>
            <a:r>
              <a:rPr lang="fr-FR" sz="24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2400" b="1">
                <a:cs typeface="Times New Roman" pitchFamily="18" charset="0"/>
              </a:rPr>
              <a:t> gestion des collisions.</a:t>
            </a:r>
          </a:p>
          <a:p>
            <a:endParaRPr lang="fr-FR" sz="2400" b="1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Il faut commencer par limiter le nombre des collisions, c.à.d. qu'il faut travailler sur la fonction de dispersion pour qu'elle disperse au mieux.</a:t>
            </a:r>
          </a:p>
          <a:p>
            <a:pPr eaLnBrk="0" hangingPunct="0"/>
            <a:endParaRPr lang="fr-FR" sz="24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Il faut essayer trouver une fonction en fonction de clé : utiliser des fonctions mathématiques compliquées, pas que des sommes, faire aussi des produits, utiliser même des logarithmes, fonctions exponentielles, etc. pour avoir une bonne dispersion.</a:t>
            </a:r>
          </a:p>
          <a:p>
            <a:pPr eaLnBrk="0" hangingPunct="0"/>
            <a:endParaRPr lang="fr-FR" sz="24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fr-FR" sz="240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fr-FR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L'indice qu'on obtient doit se trouver sur la plage de la table, donc on utilise </a:t>
            </a:r>
            <a:r>
              <a:rPr lang="fr-FR" sz="2400" b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modulo n </a:t>
            </a:r>
            <a:r>
              <a:rPr lang="fr-FR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pour ramener l'indice trouvé dans la table.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F63C8-028B-4CB4-BAFA-3DA65D536CE9}" type="slidenum">
              <a:rPr lang="fr-FR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="1" u="sng" dirty="0"/>
              <a:t>Traitement des collisions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u="sng" smtClean="0"/>
              <a:t>Externe</a:t>
            </a:r>
            <a:endParaRPr lang="fr-FR" smtClean="0"/>
          </a:p>
          <a:p>
            <a:pPr eaLnBrk="1" hangingPunct="1">
              <a:buFont typeface="Arial" charset="0"/>
              <a:buNone/>
            </a:pPr>
            <a:r>
              <a:rPr lang="fr-FR" smtClean="0"/>
              <a:t>SI f(clé) donne un indice "occupé" alors stocker la clé et son information dans une liste linéaire "accrochée" à la case d'indice i.</a:t>
            </a:r>
          </a:p>
          <a:p>
            <a:pPr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97E34-1535-4D86-9453-60999EDC2A7A}" type="slidenum">
              <a:rPr lang="fr-FR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0" y="0"/>
            <a:ext cx="9144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u="sng" dirty="0">
                <a:cs typeface="Times New Roman" pitchFamily="18" charset="0"/>
              </a:rPr>
              <a:t>Exemple</a:t>
            </a:r>
            <a:r>
              <a:rPr lang="fr-FR" sz="2400" dirty="0">
                <a:cs typeface="Times New Roman" pitchFamily="18" charset="0"/>
              </a:rPr>
              <a:t> : la clé = la longueur de la chaîne</a:t>
            </a:r>
            <a:endParaRPr lang="fr-FR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	</a:t>
            </a:r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	f(ABC)=3</a:t>
            </a:r>
            <a:endParaRPr lang="fr-FR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	</a:t>
            </a:r>
            <a:r>
              <a:rPr lang="fr-FR" sz="2400" dirty="0">
                <a:cs typeface="Times New Roman" pitchFamily="18" charset="0"/>
              </a:rPr>
              <a:t>f(BC)=2</a:t>
            </a:r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	f(DEF)=3</a:t>
            </a:r>
          </a:p>
          <a:p>
            <a:pPr eaLnBrk="0" hangingPunct="0"/>
            <a:endParaRPr lang="fr-FR" sz="2400" dirty="0"/>
          </a:p>
          <a:p>
            <a:pPr eaLnBrk="0" hangingPunct="0"/>
            <a:r>
              <a:rPr lang="fr-FR" sz="2400" u="sng" dirty="0">
                <a:cs typeface="Times New Roman" pitchFamily="18" charset="0"/>
              </a:rPr>
              <a:t>Structures de données</a:t>
            </a:r>
            <a:r>
              <a:rPr lang="fr-FR" sz="2400" dirty="0">
                <a:cs typeface="Times New Roman" pitchFamily="18" charset="0"/>
              </a:rPr>
              <a:t> :</a:t>
            </a:r>
          </a:p>
          <a:p>
            <a:pPr eaLnBrk="0" hangingPunct="0"/>
            <a:r>
              <a:rPr lang="fr-FR" sz="2400" dirty="0" smtClean="0"/>
              <a:t>(en C)</a:t>
            </a:r>
            <a:endParaRPr lang="fr-FR" sz="2400" dirty="0"/>
          </a:p>
          <a:p>
            <a:pPr eaLnBrk="0" hangingPunct="0"/>
            <a:r>
              <a:rPr lang="en-GB" sz="2400" dirty="0" err="1">
                <a:cs typeface="Times New Roman" pitchFamily="18" charset="0"/>
              </a:rPr>
              <a:t>typedef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 err="1">
                <a:cs typeface="Times New Roman" pitchFamily="18" charset="0"/>
              </a:rPr>
              <a:t>struct</a:t>
            </a:r>
            <a:r>
              <a:rPr lang="en-GB" sz="2400" dirty="0">
                <a:cs typeface="Times New Roman" pitchFamily="18" charset="0"/>
              </a:rPr>
              <a:t> poste</a:t>
            </a:r>
            <a:endParaRPr lang="fr-FR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		{</a:t>
            </a:r>
            <a:endParaRPr lang="fr-FR" sz="2400" dirty="0"/>
          </a:p>
          <a:p>
            <a:pPr eaLnBrk="0" hangingPunct="0"/>
            <a:r>
              <a:rPr lang="en-GB" sz="2400" dirty="0">
                <a:cs typeface="Times New Roman" pitchFamily="18" charset="0"/>
              </a:rPr>
              <a:t>		</a:t>
            </a:r>
            <a:r>
              <a:rPr lang="fr-FR" sz="2400" dirty="0">
                <a:cs typeface="Times New Roman" pitchFamily="18" charset="0"/>
              </a:rPr>
              <a:t>T clé ;</a:t>
            </a:r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		 K info ;</a:t>
            </a:r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		</a:t>
            </a:r>
            <a:r>
              <a:rPr lang="fr-FR" sz="2400" dirty="0" err="1">
                <a:cs typeface="Times New Roman" pitchFamily="18" charset="0"/>
              </a:rPr>
              <a:t>struct</a:t>
            </a:r>
            <a:r>
              <a:rPr lang="fr-FR" sz="2400" dirty="0">
                <a:cs typeface="Times New Roman" pitchFamily="18" charset="0"/>
              </a:rPr>
              <a:t> poste* </a:t>
            </a:r>
            <a:r>
              <a:rPr lang="fr-FR" sz="2400" dirty="0" err="1">
                <a:cs typeface="Times New Roman" pitchFamily="18" charset="0"/>
              </a:rPr>
              <a:t>suiv</a:t>
            </a:r>
            <a:r>
              <a:rPr lang="fr-FR" sz="2400" dirty="0">
                <a:cs typeface="Times New Roman" pitchFamily="18" charset="0"/>
              </a:rPr>
              <a:t> ;</a:t>
            </a:r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		} poste ;</a:t>
            </a:r>
          </a:p>
          <a:p>
            <a:pPr eaLnBrk="0" hangingPunct="0"/>
            <a:endParaRPr lang="fr-FR" sz="2400" dirty="0"/>
          </a:p>
          <a:p>
            <a:pPr eaLnBrk="0" hangingPunct="0"/>
            <a:r>
              <a:rPr lang="fr-FR" sz="2400" dirty="0" err="1">
                <a:cs typeface="Times New Roman" pitchFamily="18" charset="0"/>
              </a:rPr>
              <a:t>typedef</a:t>
            </a:r>
            <a:r>
              <a:rPr lang="fr-FR" sz="2400" dirty="0">
                <a:cs typeface="Times New Roman" pitchFamily="18" charset="0"/>
              </a:rPr>
              <a:t> poste* </a:t>
            </a:r>
            <a:r>
              <a:rPr lang="fr-FR" sz="2400" dirty="0" err="1">
                <a:cs typeface="Times New Roman" pitchFamily="18" charset="0"/>
              </a:rPr>
              <a:t>ptr_poste</a:t>
            </a:r>
            <a:r>
              <a:rPr lang="fr-FR" sz="2400" dirty="0">
                <a:cs typeface="Times New Roman" pitchFamily="18" charset="0"/>
              </a:rPr>
              <a:t> ; 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8C72C-D851-49AA-A119-B02443449DEB}" type="slidenum">
              <a:rPr lang="fr-FR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1"/>
          <p:cNvSpPr>
            <a:spLocks noChangeArrowheads="1"/>
          </p:cNvSpPr>
          <p:nvPr/>
        </p:nvSpPr>
        <p:spPr bwMode="auto">
          <a:xfrm>
            <a:off x="0" y="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1600">
                <a:cs typeface="Times New Roman" pitchFamily="18" charset="0"/>
              </a:rPr>
              <a:t>L'exemple ci-dessus montre l'utilisation d'un tableau des pointeurs vers les postes.</a:t>
            </a: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endParaRPr lang="fr-FR" sz="1600">
              <a:cs typeface="Times New Roman" pitchFamily="18" charset="0"/>
            </a:endParaRPr>
          </a:p>
          <a:p>
            <a:r>
              <a:rPr lang="fr-FR" sz="1600" u="sng">
                <a:latin typeface="Calibri" pitchFamily="34" charset="0"/>
              </a:rPr>
              <a:t>Avantages</a:t>
            </a:r>
            <a:r>
              <a:rPr lang="fr-FR" sz="1600">
                <a:latin typeface="Calibri" pitchFamily="34" charset="0"/>
              </a:rPr>
              <a:t> : </a:t>
            </a:r>
          </a:p>
          <a:p>
            <a:r>
              <a:rPr lang="fr-FR" sz="1600">
                <a:latin typeface="Calibri" pitchFamily="34" charset="0"/>
              </a:rPr>
              <a:t>Moins de place en mémoire statique</a:t>
            </a:r>
          </a:p>
          <a:p>
            <a:r>
              <a:rPr lang="fr-FR" sz="1600">
                <a:latin typeface="Calibri" pitchFamily="34" charset="0"/>
              </a:rPr>
              <a:t>Gestion est homogène, on ne gère que des listes linéaires : c.à.d. on ne différencie pas le premier élément des autres.</a:t>
            </a:r>
          </a:p>
          <a:p>
            <a:r>
              <a:rPr lang="fr-FR" sz="1600">
                <a:latin typeface="Calibri" pitchFamily="34" charset="0"/>
              </a:rPr>
              <a:t> </a:t>
            </a:r>
          </a:p>
          <a:p>
            <a:r>
              <a:rPr lang="fr-FR" sz="1600">
                <a:latin typeface="Calibri" pitchFamily="34" charset="0"/>
              </a:rPr>
              <a:t>Cette représentation est donc préférable et plus utilisée.</a:t>
            </a:r>
          </a:p>
          <a:p>
            <a:endParaRPr lang="fr-FR" sz="1600">
              <a:cs typeface="Times New Roman" pitchFamily="18" charset="0"/>
            </a:endParaRPr>
          </a:p>
          <a:p>
            <a:endParaRPr lang="fr-FR" sz="1600"/>
          </a:p>
          <a:p>
            <a:endParaRPr lang="fr-FR" sz="1600"/>
          </a:p>
          <a:p>
            <a:endParaRPr lang="fr-FR" sz="900"/>
          </a:p>
        </p:txBody>
      </p:sp>
      <p:sp>
        <p:nvSpPr>
          <p:cNvPr id="23" name="Rectangle 22"/>
          <p:cNvSpPr/>
          <p:nvPr/>
        </p:nvSpPr>
        <p:spPr>
          <a:xfrm>
            <a:off x="1785938" y="642938"/>
            <a:ext cx="842962" cy="2557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785938" y="1071563"/>
            <a:ext cx="8572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785938" y="1571625"/>
            <a:ext cx="857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85938" y="2071688"/>
            <a:ext cx="8572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785938" y="2500313"/>
            <a:ext cx="8572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785938" y="2857500"/>
            <a:ext cx="8572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00375" y="1714500"/>
            <a:ext cx="1271588" cy="285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ABC</a:t>
            </a:r>
          </a:p>
        </p:txBody>
      </p:sp>
      <p:sp>
        <p:nvSpPr>
          <p:cNvPr id="17418" name="ZoneTexte 39"/>
          <p:cNvSpPr txBox="1">
            <a:spLocks noChangeArrowheads="1"/>
          </p:cNvSpPr>
          <p:nvPr/>
        </p:nvSpPr>
        <p:spPr bwMode="auto">
          <a:xfrm>
            <a:off x="3000375" y="1643063"/>
            <a:ext cx="785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ABC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86313" y="1714500"/>
            <a:ext cx="1271587" cy="285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ABC</a:t>
            </a:r>
          </a:p>
        </p:txBody>
      </p:sp>
      <p:sp>
        <p:nvSpPr>
          <p:cNvPr id="17420" name="ZoneTexte 41"/>
          <p:cNvSpPr txBox="1">
            <a:spLocks noChangeArrowheads="1"/>
          </p:cNvSpPr>
          <p:nvPr/>
        </p:nvSpPr>
        <p:spPr bwMode="auto">
          <a:xfrm>
            <a:off x="4786313" y="164306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DEF</a:t>
            </a:r>
          </a:p>
        </p:txBody>
      </p:sp>
      <p:cxnSp>
        <p:nvCxnSpPr>
          <p:cNvPr id="44" name="Connecteur droit 43"/>
          <p:cNvCxnSpPr/>
          <p:nvPr/>
        </p:nvCxnSpPr>
        <p:spPr>
          <a:xfrm rot="5400000">
            <a:off x="3499644" y="1856581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5215732" y="1856581"/>
            <a:ext cx="285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357813" y="1714500"/>
            <a:ext cx="71437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5357813" y="1714500"/>
            <a:ext cx="714375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endCxn id="17420" idx="1"/>
          </p:cNvCxnSpPr>
          <p:nvPr/>
        </p:nvCxnSpPr>
        <p:spPr>
          <a:xfrm flipV="1">
            <a:off x="3929063" y="1827213"/>
            <a:ext cx="857250" cy="30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endCxn id="17418" idx="1"/>
          </p:cNvCxnSpPr>
          <p:nvPr/>
        </p:nvCxnSpPr>
        <p:spPr>
          <a:xfrm>
            <a:off x="2357438" y="1785938"/>
            <a:ext cx="642937" cy="4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000375" y="1214438"/>
            <a:ext cx="1285875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59" name="Connecteur droit avec flèche 58"/>
          <p:cNvCxnSpPr>
            <a:endCxn id="57" idx="1"/>
          </p:cNvCxnSpPr>
          <p:nvPr/>
        </p:nvCxnSpPr>
        <p:spPr>
          <a:xfrm flipV="1">
            <a:off x="2357438" y="1357313"/>
            <a:ext cx="6429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9" name="ZoneTexte 62"/>
          <p:cNvSpPr txBox="1">
            <a:spLocks noChangeArrowheads="1"/>
          </p:cNvSpPr>
          <p:nvPr/>
        </p:nvSpPr>
        <p:spPr bwMode="auto">
          <a:xfrm>
            <a:off x="3000375" y="114300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Calibri" pitchFamily="34" charset="0"/>
              </a:rPr>
              <a:t>BC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5400000">
            <a:off x="3358357" y="1356519"/>
            <a:ext cx="285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500438" y="1214438"/>
            <a:ext cx="785812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3500438" y="1214438"/>
            <a:ext cx="785812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785938" y="642938"/>
            <a:ext cx="8572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10800000" flipV="1">
            <a:off x="1785938" y="642938"/>
            <a:ext cx="8572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785938" y="2071688"/>
            <a:ext cx="785812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rot="10800000" flipV="1">
            <a:off x="1785938" y="2071688"/>
            <a:ext cx="85725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785938" y="2500313"/>
            <a:ext cx="785812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0800000" flipV="1">
            <a:off x="1785938" y="2500313"/>
            <a:ext cx="857250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785938" y="2857500"/>
            <a:ext cx="857250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10800000" flipV="1">
            <a:off x="1785938" y="2857500"/>
            <a:ext cx="85725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space réservé du pied de page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0" name="Espace réservé du numéro de diapositive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C52A7-703B-482E-80E4-8C9BAC61BA38}" type="slidenum">
              <a:rPr lang="fr-FR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0" y="738495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677863" algn="l"/>
              </a:tabLst>
            </a:pPr>
            <a:r>
              <a:rPr lang="fr-FR" sz="2400" u="sng" dirty="0">
                <a:cs typeface="Times New Roman" pitchFamily="18" charset="0"/>
              </a:rPr>
              <a:t>Inconvénients</a:t>
            </a:r>
            <a:r>
              <a:rPr lang="fr-FR" sz="2400" dirty="0">
                <a:cs typeface="Times New Roman" pitchFamily="18" charset="0"/>
              </a:rPr>
              <a:t> :</a:t>
            </a:r>
          </a:p>
          <a:p>
            <a:pPr>
              <a:tabLst>
                <a:tab pos="677863" algn="l"/>
              </a:tabLst>
            </a:pPr>
            <a:endParaRPr lang="fr-FR" sz="2400" dirty="0"/>
          </a:p>
          <a:p>
            <a:pPr eaLnBrk="0" hangingPunct="0">
              <a:buFontTx/>
              <a:buChar char="•"/>
              <a:tabLst>
                <a:tab pos="677863" algn="l"/>
              </a:tabLst>
            </a:pPr>
            <a:r>
              <a:rPr lang="fr-FR" sz="2400" dirty="0" smtClean="0">
                <a:cs typeface="Times New Roman" pitchFamily="18" charset="0"/>
              </a:rPr>
              <a:t>SI </a:t>
            </a:r>
            <a:r>
              <a:rPr lang="fr-FR" sz="2400" dirty="0">
                <a:cs typeface="Times New Roman" pitchFamily="18" charset="0"/>
              </a:rPr>
              <a:t>liste très longue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2400" dirty="0">
                <a:cs typeface="Times New Roman" pitchFamily="18" charset="0"/>
              </a:rPr>
              <a:t> parcours séquentiel, donc on arrive à l'adressage associatif. Donc il faut bien choisir une fonction de dispersion.</a:t>
            </a:r>
          </a:p>
          <a:p>
            <a:pPr eaLnBrk="0" hangingPunct="0">
              <a:buFontTx/>
              <a:buChar char="•"/>
              <a:tabLst>
                <a:tab pos="677863" algn="l"/>
              </a:tabLst>
            </a:pPr>
            <a:endParaRPr lang="fr-FR" sz="2400" dirty="0">
              <a:sym typeface="Wingdings" pitchFamily="2" charset="2"/>
            </a:endParaRPr>
          </a:p>
          <a:p>
            <a:pPr eaLnBrk="0" hangingPunct="0">
              <a:tabLst>
                <a:tab pos="677863" algn="l"/>
              </a:tabLst>
            </a:pPr>
            <a:r>
              <a:rPr lang="fr-FR" sz="2400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Avantages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</a:t>
            </a:r>
          </a:p>
          <a:p>
            <a:pPr eaLnBrk="0" hangingPunct="0">
              <a:tabLst>
                <a:tab pos="677863" algn="l"/>
              </a:tabLst>
            </a:pPr>
            <a:endParaRPr lang="fr-FR" sz="2400" dirty="0">
              <a:latin typeface="Times New Roman" pitchFamily="18" charset="0"/>
              <a:sym typeface="Wingdings" pitchFamily="2" charset="2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</a:pP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Il n'est pas nécessaire de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surdimensionner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la table (on pourrait même la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sousdimensionner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puisque lors d'une collision, l'information est stockée en externe.</a:t>
            </a:r>
          </a:p>
          <a:p>
            <a:pPr eaLnBrk="0" hangingPunct="0">
              <a:tabLst>
                <a:tab pos="677863" algn="l"/>
              </a:tabLst>
            </a:pPr>
            <a:endParaRPr lang="fr-FR" sz="2400" dirty="0">
              <a:latin typeface="Times New Roman" pitchFamily="18" charset="0"/>
              <a:sym typeface="Wingdings" pitchFamily="2" charset="2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</a:pP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 ne peut pas y avoir des collisions indirectes.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611BE-1959-451F-AE2C-25CD9F2F7795}" type="slidenum">
              <a:rPr lang="fr-FR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dirty="0"/>
              <a:t>Interne linéaire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 f(clé) donne un indice "occupé" ALORS essayer (modulo N) les cases i+1, i+2, … jusqu'à une case vide (place de la donnée) ou jusqu'à l'indice de départ (ça signifie qu'il n'y a plus de place).</a:t>
            </a:r>
          </a:p>
          <a:p>
            <a:pPr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77DD8-FA96-44D1-A3CB-435E186C5E8A}" type="slidenum">
              <a:rPr lang="fr-FR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8586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tabLst>
                <a:tab pos="677863" algn="l"/>
              </a:tabLst>
              <a:defRPr/>
            </a:pPr>
            <a:r>
              <a:rPr lang="fr-FR" sz="2400" u="sng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Inconvénients </a:t>
            </a:r>
            <a:r>
              <a:rPr lang="fr-FR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:</a:t>
            </a:r>
          </a:p>
          <a:p>
            <a:pPr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Surdimensionnement du tableau</a:t>
            </a: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Création de collisions indirectes (on fabrique des paquets d'information autour de l'information primaire)</a:t>
            </a:r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dirty="0">
                <a:latin typeface="Arial" pitchFamily="34" charset="0"/>
                <a:ea typeface="Times New Roman" pitchFamily="18" charset="0"/>
              </a:rPr>
              <a:t>				</a:t>
            </a:r>
            <a:r>
              <a:rPr lang="fr-FR" sz="2400" u="sng" dirty="0"/>
              <a:t> Exemple</a:t>
            </a:r>
            <a:r>
              <a:rPr lang="fr-FR" sz="2400" dirty="0"/>
              <a:t> : f(x) = longueur de x</a:t>
            </a:r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dirty="0"/>
              <a:t>			</a:t>
            </a:r>
            <a:r>
              <a:rPr lang="fr-FR" sz="2400" dirty="0">
                <a:latin typeface="Arial" pitchFamily="34" charset="0"/>
                <a:ea typeface="Times New Roman" pitchFamily="18" charset="0"/>
              </a:rPr>
              <a:t>AB</a:t>
            </a:r>
            <a:r>
              <a:rPr lang="fr-FR" sz="2400" dirty="0"/>
              <a:t>	</a:t>
            </a:r>
            <a:r>
              <a:rPr lang="fr-FR" sz="2400" dirty="0" err="1"/>
              <a:t>AB</a:t>
            </a:r>
            <a:r>
              <a:rPr lang="fr-FR" sz="2400" dirty="0"/>
              <a:t>, ABC, DEF,ABCD</a:t>
            </a:r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dirty="0">
                <a:latin typeface="Arial" pitchFamily="34" charset="0"/>
                <a:ea typeface="Times New Roman" pitchFamily="18" charset="0"/>
              </a:rPr>
              <a:t>			ABC</a:t>
            </a:r>
          </a:p>
          <a:p>
            <a:pPr lvl="4" eaLnBrk="0" hangingPunct="0">
              <a:tabLst>
                <a:tab pos="677863" algn="l"/>
              </a:tabLst>
              <a:defRPr/>
            </a:pPr>
            <a:r>
              <a:rPr lang="fr-FR" sz="2400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</a:rPr>
              <a:t>DEF</a:t>
            </a:r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dirty="0">
                <a:latin typeface="Arial" pitchFamily="34" charset="0"/>
                <a:ea typeface="Times New Roman" pitchFamily="18" charset="0"/>
              </a:rPr>
              <a:t>		         ABCD</a:t>
            </a:r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  <a:ea typeface="Times New Roman" pitchFamily="18" charset="0"/>
            </a:endParaRP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/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dirty="0"/>
              <a:t>Collision indirecte oblige à stocker ABCD dans 5.</a:t>
            </a: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/>
          </a:p>
          <a:p>
            <a:pPr eaLnBrk="0" hangingPunct="0">
              <a:tabLst>
                <a:tab pos="677863" algn="l"/>
              </a:tabLst>
              <a:defRPr/>
            </a:pPr>
            <a:r>
              <a:rPr lang="fr-FR" sz="2400" u="sng" dirty="0"/>
              <a:t>Avantages</a:t>
            </a:r>
            <a:r>
              <a:rPr lang="fr-FR" sz="2400" dirty="0"/>
              <a:t> : Pas de gestion de pointeurs, donc pas d'information supplémentaire à stocker dans la table.</a:t>
            </a: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/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endParaRPr lang="fr-FR" sz="2400" dirty="0">
              <a:latin typeface="Arial" pitchFamily="34" charset="0"/>
              <a:ea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  <a:ea typeface="Times New Roman" pitchFamily="18" charset="0"/>
            </a:endParaRPr>
          </a:p>
          <a:p>
            <a:pPr eaLnBrk="0" hangingPunct="0">
              <a:buFontTx/>
              <a:buChar char="•"/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  <a:ea typeface="Times New Roman" pitchFamily="18" charset="0"/>
            </a:endParaRP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>
              <a:latin typeface="Arial" pitchFamily="34" charset="0"/>
            </a:endParaRPr>
          </a:p>
          <a:p>
            <a:pPr eaLnBrk="0" hangingPunct="0">
              <a:tabLst>
                <a:tab pos="677863" algn="l"/>
              </a:tabLst>
              <a:defRPr/>
            </a:pPr>
            <a:endParaRPr lang="fr-FR" sz="24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500" y="2357438"/>
            <a:ext cx="928688" cy="2143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1714500" y="2643188"/>
            <a:ext cx="9286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714500" y="2928938"/>
            <a:ext cx="9286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14500" y="3286125"/>
            <a:ext cx="9286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H="1">
            <a:off x="1714500" y="3714750"/>
            <a:ext cx="9286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714500" y="4071938"/>
            <a:ext cx="9286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81DE7-CD6B-4285-A77E-6D8E10D3A279}" type="slidenum">
              <a:rPr lang="fr-FR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B7A28-080D-44D1-AA17-217CE37FE528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07504" y="62068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677863" algn="l"/>
              </a:tabLst>
            </a:pPr>
            <a:r>
              <a:rPr lang="fr-FR" sz="2400" u="sng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Remarque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Il faut pouvoir distinguer une case jamais utilisée (arrêt de la recherche) d'une case ayant été utilisée (continuation de la recherche). </a:t>
            </a:r>
          </a:p>
        </p:txBody>
      </p:sp>
    </p:spTree>
    <p:extLst>
      <p:ext uri="{BB962C8B-B14F-4D97-AF65-F5344CB8AC3E}">
        <p14:creationId xmlns:p14="http://schemas.microsoft.com/office/powerpoint/2010/main" val="159515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dirty="0"/>
              <a:t>Interne </a:t>
            </a:r>
            <a:r>
              <a:rPr lang="fr-FR" u="sng" dirty="0" smtClean="0"/>
              <a:t>quadratique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dirty="0"/>
              <a:t>SI f(clé) donne un indice "occupé" alors essayer i+1</a:t>
            </a:r>
            <a:r>
              <a:rPr lang="fr-FR" baseline="30000" dirty="0"/>
              <a:t>2</a:t>
            </a:r>
            <a:r>
              <a:rPr lang="fr-FR" dirty="0"/>
              <a:t>, i+2</a:t>
            </a:r>
            <a:r>
              <a:rPr lang="fr-FR" baseline="30000" dirty="0"/>
              <a:t>2</a:t>
            </a:r>
            <a:r>
              <a:rPr lang="fr-FR" dirty="0"/>
              <a:t>, i+3</a:t>
            </a:r>
            <a:r>
              <a:rPr lang="fr-FR" baseline="30000" dirty="0"/>
              <a:t>2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 (modulo N) jusqu'à une case libre ou jusqu'à N/2 tentatives (avec N choisi comme nombre premier – résultat mathématique important).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dirty="0"/>
              <a:t>Cette méthode génère moins de collisions indirectes, car la dispersion est plus grande, les informations ne se stockent pas autour de l'information de départ.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u="sng" dirty="0"/>
              <a:t>Inconvénient</a:t>
            </a:r>
            <a:r>
              <a:rPr lang="fr-FR" dirty="0"/>
              <a:t> : Surdimensionnement important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u="sng" dirty="0"/>
              <a:t>Avantage</a:t>
            </a:r>
            <a:r>
              <a:rPr lang="fr-FR" dirty="0"/>
              <a:t> : Pas de collisions indirectes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1DDF4-1C7C-4A11-91D8-BF6B566440EE}" type="slidenum">
              <a:rPr lang="fr-FR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u="sng" smtClean="0"/>
              <a:t>Conclusion</a:t>
            </a:r>
            <a:endParaRPr lang="fr-FR" smtClean="0"/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u="sng" smtClean="0"/>
              <a:t>Interne quadratique</a:t>
            </a:r>
          </a:p>
          <a:p>
            <a:pPr eaLnBrk="1" hangingPunct="1">
              <a:buFont typeface="Arial" charset="0"/>
              <a:buNone/>
            </a:pPr>
            <a:endParaRPr lang="fr-FR" smtClean="0"/>
          </a:p>
          <a:p>
            <a:pPr eaLnBrk="1" hangingPunct="1"/>
            <a:r>
              <a:rPr lang="fr-FR" u="sng" smtClean="0"/>
              <a:t>Externe</a:t>
            </a:r>
            <a:endParaRPr lang="fr-FR" smtClean="0"/>
          </a:p>
          <a:p>
            <a:pPr eaLnBrk="1" hangingPunct="1">
              <a:buFont typeface="Arial" charset="0"/>
              <a:buNone/>
            </a:pPr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E8F5A-35DC-4E41-AC2B-992BCEB9E50F}" type="slidenum">
              <a:rPr lang="fr-FR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u="sng" smtClean="0"/>
              <a:t>Définition d'une table</a:t>
            </a:r>
            <a:endParaRPr 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dirty="0"/>
              <a:t>Une table est un ensemble des couples (clé, information</a:t>
            </a:r>
            <a:r>
              <a:rPr lang="fr-FR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dirty="0"/>
              <a:t>la clé fait partie de l'information, mais c'est une information particulière qui permet d'identifier un élément de façon unique, donc elle permet de retrouver un élément (couple clé-information) de la table.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fr-FR" dirty="0"/>
              <a:t>Une clé peut être </a:t>
            </a:r>
            <a:r>
              <a:rPr lang="fr-FR" u="sng" dirty="0"/>
              <a:t>complexe</a:t>
            </a:r>
            <a:r>
              <a:rPr lang="fr-FR" dirty="0"/>
              <a:t>, c.à.d. constituée de plusieurs informations différentes.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087A5-6B92-4142-B6BD-27ADA9F75B1B}" type="slidenum">
              <a:rPr lang="fr-FR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0" y="129273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677863" algn="l"/>
              </a:tabLst>
            </a:pPr>
            <a:r>
              <a:rPr lang="fr-FR" sz="2400" dirty="0">
                <a:cs typeface="Times New Roman" pitchFamily="18" charset="0"/>
              </a:rPr>
              <a:t>En principe les méthodes de hachage sont utilisables dans les cas suivants : on doit gérer une collection C, dont les clés appartiennent à un univers U très grand ; la taille probable de C est connue et est relativement petite par rapport au nombre d'éléments de U.</a:t>
            </a:r>
          </a:p>
          <a:p>
            <a:pPr>
              <a:tabLst>
                <a:tab pos="677863" algn="l"/>
              </a:tabLst>
            </a:pPr>
            <a:endParaRPr lang="fr-FR" sz="2400" dirty="0"/>
          </a:p>
          <a:p>
            <a:pPr>
              <a:tabLst>
                <a:tab pos="677863" algn="l"/>
              </a:tabLst>
            </a:pPr>
            <a:endParaRPr lang="fr-FR" sz="2400" dirty="0"/>
          </a:p>
          <a:p>
            <a:pPr eaLnBrk="0" hangingPunct="0">
              <a:tabLst>
                <a:tab pos="677863" algn="l"/>
              </a:tabLst>
            </a:pPr>
            <a:endParaRPr lang="fr-FR" sz="2400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73F84-2EF8-4C9E-A769-2357EB956C6C}" type="slidenum">
              <a:rPr lang="fr-FR"/>
              <a:pPr>
                <a:defRPr/>
              </a:pPr>
              <a:t>20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11430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u="sng">
                <a:cs typeface="Times New Roman" pitchFamily="18" charset="0"/>
              </a:rPr>
              <a:t>Exemple </a:t>
            </a:r>
          </a:p>
          <a:p>
            <a:endParaRPr lang="fr-FR" sz="2400" u="sng">
              <a:cs typeface="Times New Roman" pitchFamily="18" charset="0"/>
            </a:endParaRPr>
          </a:p>
          <a:p>
            <a:r>
              <a:rPr lang="fr-FR" sz="2400">
                <a:cs typeface="Times New Roman" pitchFamily="18" charset="0"/>
              </a:rPr>
              <a:t>Une personne peut être identifiée de façon unique par son numéro de sécurité sociale. Il y a des cas quand on se contente d'identifier une personne en utilisant la clé composée (nom + prénom).</a:t>
            </a:r>
          </a:p>
          <a:p>
            <a:endParaRPr lang="fr-FR" sz="2400"/>
          </a:p>
          <a:p>
            <a:pPr eaLnBrk="0" hangingPunct="0"/>
            <a:r>
              <a:rPr lang="fr-FR" sz="2400">
                <a:cs typeface="Times New Roman" pitchFamily="18" charset="0"/>
              </a:rPr>
              <a:t>De toute façon à l'intérieure de la BD avec laquelle on travaille la clé doit obligatoirement être </a:t>
            </a:r>
            <a:r>
              <a:rPr lang="fr-FR" sz="2400" u="sng">
                <a:cs typeface="Times New Roman" pitchFamily="18" charset="0"/>
              </a:rPr>
              <a:t>discriminante</a:t>
            </a:r>
            <a:r>
              <a:rPr lang="fr-FR" sz="2400">
                <a:cs typeface="Times New Roman" pitchFamily="18" charset="0"/>
              </a:rPr>
              <a:t>, c.à.d. qu'à une clé correspond un seul couple.</a:t>
            </a:r>
            <a:endParaRPr lang="fr-FR" sz="240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793CE-B006-4F9B-8E52-CBB93E2489E8}" type="slidenum">
              <a:rPr lang="fr-FR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0"/>
            <a:ext cx="90011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u="sng">
                <a:latin typeface="Calibri" pitchFamily="34" charset="0"/>
              </a:rPr>
              <a:t>Il existe deux types de tables</a:t>
            </a:r>
            <a:r>
              <a:rPr lang="fr-FR" sz="2400">
                <a:latin typeface="Calibri" pitchFamily="34" charset="0"/>
              </a:rPr>
              <a:t> :</a:t>
            </a:r>
          </a:p>
          <a:p>
            <a:r>
              <a:rPr lang="fr-FR" sz="2400">
                <a:latin typeface="Calibri" pitchFamily="34" charset="0"/>
              </a:rPr>
              <a:t>	- en mémoire</a:t>
            </a:r>
          </a:p>
          <a:p>
            <a:r>
              <a:rPr lang="fr-FR" sz="2400">
                <a:latin typeface="Calibri" pitchFamily="34" charset="0"/>
              </a:rPr>
              <a:t>	- sur disque</a:t>
            </a:r>
          </a:p>
          <a:p>
            <a:r>
              <a:rPr lang="fr-FR" sz="2400">
                <a:latin typeface="Calibri" pitchFamily="34" charset="0"/>
              </a:rPr>
              <a:t> </a:t>
            </a:r>
          </a:p>
          <a:p>
            <a:r>
              <a:rPr lang="fr-FR" sz="2400">
                <a:latin typeface="Calibri" pitchFamily="34" charset="0"/>
              </a:rPr>
              <a:t>Les méthodes de traitement sont différentes.</a:t>
            </a:r>
          </a:p>
          <a:p>
            <a:r>
              <a:rPr lang="fr-FR" sz="2400">
                <a:latin typeface="Calibri" pitchFamily="34" charset="0"/>
              </a:rPr>
              <a:t> </a:t>
            </a:r>
          </a:p>
          <a:p>
            <a:r>
              <a:rPr lang="fr-FR" sz="2400" u="sng">
                <a:latin typeface="Calibri" pitchFamily="34" charset="0"/>
              </a:rPr>
              <a:t>Opérations à réaliser sur une table</a:t>
            </a:r>
            <a:r>
              <a:rPr lang="fr-FR" sz="2400">
                <a:latin typeface="Calibri" pitchFamily="34" charset="0"/>
              </a:rPr>
              <a:t> :</a:t>
            </a:r>
          </a:p>
          <a:p>
            <a:endParaRPr lang="fr-FR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2400">
                <a:latin typeface="Calibri" pitchFamily="34" charset="0"/>
              </a:rPr>
              <a:t>Recherche d'un élément</a:t>
            </a:r>
          </a:p>
          <a:p>
            <a:endParaRPr lang="fr-FR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2400">
                <a:latin typeface="Calibri" pitchFamily="34" charset="0"/>
              </a:rPr>
              <a:t>Ajout d'un élément</a:t>
            </a:r>
          </a:p>
          <a:p>
            <a:endParaRPr lang="fr-FR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2400">
                <a:latin typeface="Calibri" pitchFamily="34" charset="0"/>
              </a:rPr>
              <a:t>Suppression d'un élément</a:t>
            </a:r>
          </a:p>
          <a:p>
            <a:endParaRPr lang="fr-FR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fr-FR" sz="2400">
                <a:latin typeface="Calibri" pitchFamily="34" charset="0"/>
              </a:rPr>
              <a:t>Modification d'un élément (on modifie les informations mais on ne peut pas modifier la clé).</a:t>
            </a:r>
          </a:p>
          <a:p>
            <a:r>
              <a:rPr lang="fr-FR" sz="1600">
                <a:latin typeface="Calibri" pitchFamily="34" charset="0"/>
              </a:rPr>
              <a:t> 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F368E-5BF0-4639-9FE6-858F882CF74A}" type="slidenum">
              <a:rPr lang="fr-FR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0"/>
            <a:ext cx="8929688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8600" algn="l"/>
              </a:tabLst>
            </a:pPr>
            <a:r>
              <a:rPr lang="fr-FR" sz="2400">
                <a:cs typeface="Times New Roman" pitchFamily="18" charset="0"/>
              </a:rPr>
              <a:t>Pour avoir un accès rapide, on s'intéresse à des tables dont les clés sont déjà triées :</a:t>
            </a:r>
          </a:p>
          <a:p>
            <a:pPr>
              <a:tabLst>
                <a:tab pos="228600" algn="l"/>
              </a:tabLst>
            </a:pPr>
            <a:endParaRPr lang="fr-FR" sz="2400"/>
          </a:p>
          <a:p>
            <a:pPr eaLnBrk="0" hangingPunct="0">
              <a:buFontTx/>
              <a:buChar char="•"/>
              <a:tabLst>
                <a:tab pos="228600" algn="l"/>
              </a:tabLst>
            </a:pPr>
            <a:r>
              <a:rPr lang="fr-FR" sz="2400">
                <a:cs typeface="Times New Roman" pitchFamily="18" charset="0"/>
              </a:rPr>
              <a:t>Recherche est plus rapide</a:t>
            </a:r>
          </a:p>
          <a:p>
            <a:pPr eaLnBrk="0" hangingPunct="0">
              <a:tabLst>
                <a:tab pos="228600" algn="l"/>
              </a:tabLst>
            </a:pPr>
            <a:endParaRPr lang="fr-FR" sz="2400"/>
          </a:p>
          <a:p>
            <a:pPr eaLnBrk="0" hangingPunct="0">
              <a:buFontTx/>
              <a:buChar char="•"/>
              <a:tabLst>
                <a:tab pos="228600" algn="l"/>
              </a:tabLst>
            </a:pPr>
            <a:r>
              <a:rPr lang="fr-FR" sz="2400">
                <a:cs typeface="Times New Roman" pitchFamily="18" charset="0"/>
              </a:rPr>
              <a:t>Ajout et Suppression sont plus performants avec les algorithmes de réorganisation minimale.</a:t>
            </a:r>
          </a:p>
          <a:p>
            <a:pPr eaLnBrk="0" hangingPunct="0">
              <a:buFontTx/>
              <a:buChar char="•"/>
              <a:tabLst>
                <a:tab pos="228600" algn="l"/>
              </a:tabLst>
            </a:pPr>
            <a:endParaRPr lang="fr-FR" sz="2400"/>
          </a:p>
          <a:p>
            <a:pPr eaLnBrk="0" hangingPunct="0">
              <a:tabLst>
                <a:tab pos="228600" algn="l"/>
              </a:tabLst>
            </a:pPr>
            <a:endParaRPr lang="fr-FR" sz="2400"/>
          </a:p>
          <a:p>
            <a:pPr eaLnBrk="0" hangingPunct="0">
              <a:tabLst>
                <a:tab pos="228600" algn="l"/>
              </a:tabLst>
            </a:pPr>
            <a:r>
              <a:rPr lang="fr-FR" sz="2400">
                <a:cs typeface="Times New Roman" pitchFamily="18" charset="0"/>
              </a:rPr>
              <a:t>On s'intéresse à des tables où la consultation est primordiale </a:t>
            </a:r>
            <a:r>
              <a:rPr lang="fr-FR" sz="24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2400">
                <a:cs typeface="Times New Roman" pitchFamily="18" charset="0"/>
              </a:rPr>
              <a:t> tables triées et leurs méthodes de gestion.</a:t>
            </a:r>
            <a:endParaRPr lang="fr-FR" sz="24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9295D-F991-4B7C-84CD-E20D0349160B}" type="slidenum">
              <a:rPr lang="fr-FR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dirty="0"/>
              <a:t>Tables en mémoire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Méthode d'adressage :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AutoNum type="arabicPeriod"/>
              <a:defRPr/>
            </a:pPr>
            <a:r>
              <a:rPr lang="fr-FR" u="sng" dirty="0" smtClean="0"/>
              <a:t>Associatif </a:t>
            </a:r>
            <a:r>
              <a:rPr lang="fr-FR" u="sng" dirty="0"/>
              <a:t>simple</a:t>
            </a:r>
            <a:r>
              <a:rPr lang="fr-FR" dirty="0" smtClean="0"/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Parcours séquentiel simple (table non triée</a:t>
            </a:r>
            <a:r>
              <a:rPr lang="fr-FR" dirty="0" smtClean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u="sng" dirty="0"/>
              <a:t>Avantages</a:t>
            </a:r>
            <a:r>
              <a:rPr lang="fr-FR" dirty="0"/>
              <a:t> : pas des pertes de place.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ACFD1-AD64-4555-B689-DC3D04F81A78}" type="slidenum">
              <a:rPr lang="fr-FR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dirty="0"/>
              <a:t>Adressage fonctionnel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On dispose d'une fonction </a:t>
            </a:r>
            <a:r>
              <a:rPr lang="fr-FR" i="1" dirty="0"/>
              <a:t>f</a:t>
            </a:r>
            <a:r>
              <a:rPr lang="fr-FR" dirty="0"/>
              <a:t> calculant à partir de la clé sa position dans la table. La place d'un élément est calculée uniquement à partir de sa clé ; ce calcul est réalisé grâce à une fonction, dite fonction de hachage, qui transforme directement la clé en une adresse dans une zone de mémoire contiguë ou en un indice de tableau</a:t>
            </a:r>
            <a:r>
              <a:rPr lang="fr-FR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u="sng" dirty="0" smtClean="0"/>
              <a:t>Exemple</a:t>
            </a:r>
            <a:r>
              <a:rPr lang="fr-FR" dirty="0" smtClean="0"/>
              <a:t> </a:t>
            </a:r>
            <a:r>
              <a:rPr lang="fr-FR" dirty="0"/>
              <a:t>: clé = le nom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GB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dirty="0" smtClean="0"/>
              <a:t>f(</a:t>
            </a:r>
            <a:r>
              <a:rPr lang="en-GB" dirty="0" err="1" smtClean="0"/>
              <a:t>clé</a:t>
            </a:r>
            <a:r>
              <a:rPr lang="en-GB" dirty="0"/>
              <a:t>) = </a:t>
            </a:r>
            <a:r>
              <a:rPr lang="fr-FR" dirty="0">
                <a:sym typeface="Symbol"/>
              </a:rPr>
              <a:t></a:t>
            </a:r>
            <a:r>
              <a:rPr lang="en-GB" baseline="-25000" dirty="0" err="1"/>
              <a:t>i</a:t>
            </a:r>
            <a:r>
              <a:rPr lang="en-GB" baseline="-25000" dirty="0"/>
              <a:t>=0</a:t>
            </a:r>
            <a:r>
              <a:rPr lang="en-GB" baseline="30000" dirty="0"/>
              <a:t>longnom-1 </a:t>
            </a:r>
            <a:r>
              <a:rPr lang="en-GB" dirty="0"/>
              <a:t>code ASCII (nom[</a:t>
            </a:r>
            <a:r>
              <a:rPr lang="en-GB" dirty="0" err="1"/>
              <a:t>i</a:t>
            </a:r>
            <a:r>
              <a:rPr lang="en-GB" dirty="0"/>
              <a:t>])*26</a:t>
            </a:r>
            <a:r>
              <a:rPr lang="en-GB" baseline="30000" dirty="0"/>
              <a:t>i</a:t>
            </a:r>
            <a:endParaRPr lang="fr-F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 smtClean="0"/>
              <a:t>SI </a:t>
            </a:r>
            <a:r>
              <a:rPr lang="fr-FR" dirty="0"/>
              <a:t>clé1</a:t>
            </a:r>
            <a:r>
              <a:rPr lang="fr-FR" dirty="0">
                <a:sym typeface="Symbol"/>
              </a:rPr>
              <a:t></a:t>
            </a:r>
            <a:r>
              <a:rPr lang="fr-FR" dirty="0"/>
              <a:t>clé2 ALORS f(clé1) </a:t>
            </a:r>
            <a:r>
              <a:rPr lang="fr-FR" dirty="0">
                <a:sym typeface="Symbol"/>
              </a:rPr>
              <a:t></a:t>
            </a:r>
            <a:r>
              <a:rPr lang="fr-FR" dirty="0"/>
              <a:t>f(clé2)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fr-FR" dirty="0"/>
              <a:t>Alors il s'agit d'une fonction </a:t>
            </a:r>
            <a:r>
              <a:rPr lang="fr-FR" dirty="0" smtClean="0"/>
              <a:t>in</a:t>
            </a:r>
            <a:r>
              <a:rPr lang="fr-FR" dirty="0" smtClean="0"/>
              <a:t>jective</a:t>
            </a:r>
            <a:r>
              <a:rPr lang="fr-FR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524-503A-4EC8-9B62-089FFB01048B}" type="slidenum">
              <a:rPr lang="fr-FR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fr-FR" sz="2400" dirty="0">
                <a:cs typeface="Times New Roman" pitchFamily="18" charset="0"/>
              </a:rPr>
              <a:t>Pour avoir une fonction </a:t>
            </a:r>
            <a:r>
              <a:rPr lang="fr-FR" sz="2400" dirty="0" smtClean="0">
                <a:cs typeface="Times New Roman" pitchFamily="18" charset="0"/>
              </a:rPr>
              <a:t>in</a:t>
            </a:r>
            <a:r>
              <a:rPr lang="fr-FR" sz="2400" dirty="0" smtClean="0">
                <a:cs typeface="Times New Roman" pitchFamily="18" charset="0"/>
              </a:rPr>
              <a:t>jective</a:t>
            </a:r>
            <a:r>
              <a:rPr lang="fr-FR" sz="2400" dirty="0">
                <a:cs typeface="Times New Roman" pitchFamily="18" charset="0"/>
              </a:rPr>
              <a:t>, il faut avoir une table dont le nombre de cases = au nombre de clés possibles (et non au nombre de clés réelles).</a:t>
            </a:r>
          </a:p>
          <a:p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Une méthode inutilisable, car le nombre de clés est beaucoup trop grand.</a:t>
            </a:r>
          </a:p>
          <a:p>
            <a:pPr eaLnBrk="0" hangingPunct="0"/>
            <a:endParaRPr lang="fr-FR" sz="2400" dirty="0"/>
          </a:p>
          <a:p>
            <a:pPr eaLnBrk="0" hangingPunct="0"/>
            <a:r>
              <a:rPr lang="fr-FR" sz="2400" dirty="0">
                <a:cs typeface="Times New Roman" pitchFamily="18" charset="0"/>
              </a:rPr>
              <a:t>Si nom n'a que 6 lettres on a déjà 26</a:t>
            </a:r>
            <a:r>
              <a:rPr lang="fr-FR" sz="2400" baseline="30000" dirty="0">
                <a:cs typeface="Times New Roman" pitchFamily="18" charset="0"/>
              </a:rPr>
              <a:t>6</a:t>
            </a:r>
            <a:r>
              <a:rPr lang="fr-FR" sz="2400" dirty="0">
                <a:cs typeface="Times New Roman" pitchFamily="18" charset="0"/>
              </a:rPr>
              <a:t> clés possibles.</a:t>
            </a:r>
          </a:p>
          <a:p>
            <a:pPr eaLnBrk="0" hangingPunct="0"/>
            <a:endParaRPr lang="fr-FR" sz="2400" dirty="0"/>
          </a:p>
          <a:p>
            <a:r>
              <a:rPr lang="fr-FR" sz="2400" u="sng" dirty="0">
                <a:latin typeface="Calibri" pitchFamily="34" charset="0"/>
              </a:rPr>
              <a:t>Avantages</a:t>
            </a:r>
            <a:r>
              <a:rPr lang="fr-FR" sz="2400" dirty="0">
                <a:latin typeface="Calibri" pitchFamily="34" charset="0"/>
              </a:rPr>
              <a:t> : Rapidité d'accès extrême.</a:t>
            </a:r>
          </a:p>
          <a:p>
            <a:r>
              <a:rPr lang="fr-FR" sz="2400" dirty="0">
                <a:latin typeface="Calibri" pitchFamily="34" charset="0"/>
              </a:rPr>
              <a:t> </a:t>
            </a:r>
          </a:p>
          <a:p>
            <a:r>
              <a:rPr lang="fr-FR" sz="2400" u="sng" dirty="0">
                <a:latin typeface="Calibri" pitchFamily="34" charset="0"/>
              </a:rPr>
              <a:t>Inconvénients</a:t>
            </a:r>
            <a:r>
              <a:rPr lang="fr-FR" sz="2400" dirty="0">
                <a:latin typeface="Calibri" pitchFamily="34" charset="0"/>
              </a:rPr>
              <a:t> : énorme perte de place (26</a:t>
            </a:r>
            <a:r>
              <a:rPr lang="fr-FR" sz="2400" baseline="30000" dirty="0">
                <a:latin typeface="Calibri" pitchFamily="34" charset="0"/>
              </a:rPr>
              <a:t>6</a:t>
            </a:r>
            <a:r>
              <a:rPr lang="fr-FR" sz="2400" dirty="0">
                <a:latin typeface="Calibri" pitchFamily="34" charset="0"/>
              </a:rPr>
              <a:t>). Donc, l'utilisation des fonctions </a:t>
            </a:r>
            <a:r>
              <a:rPr lang="fr-FR" sz="2400" dirty="0" smtClean="0">
                <a:latin typeface="Calibri" pitchFamily="34" charset="0"/>
              </a:rPr>
              <a:t>in</a:t>
            </a:r>
            <a:r>
              <a:rPr lang="fr-FR" sz="2400" dirty="0" smtClean="0">
                <a:latin typeface="Calibri" pitchFamily="34" charset="0"/>
              </a:rPr>
              <a:t>jectives </a:t>
            </a:r>
            <a:r>
              <a:rPr lang="fr-FR" sz="2400" dirty="0">
                <a:latin typeface="Calibri" pitchFamily="34" charset="0"/>
              </a:rPr>
              <a:t>est limitée à des applications où le nombre de clés possibles est faible.</a:t>
            </a:r>
          </a:p>
          <a:p>
            <a:pPr eaLnBrk="0" hangingPunct="0"/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C8EB5-D0AA-4F3B-B89E-5271DE014AD6}" type="slidenum">
              <a:rPr lang="fr-FR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u="sng" dirty="0"/>
              <a:t>H-</a:t>
            </a:r>
            <a:r>
              <a:rPr lang="fr-FR" u="sng" dirty="0" err="1"/>
              <a:t>coding</a:t>
            </a:r>
            <a:r>
              <a:rPr lang="fr-FR" u="sng" dirty="0"/>
              <a:t> (hachage), adressage dispersé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dirty="0" smtClean="0"/>
              <a:t>Dans les méthodes de hachage, on conserve la notion d'une fonction f : fonction de dispersion. On limite la taille de la table au nombre des clés réelles.</a:t>
            </a:r>
          </a:p>
          <a:p>
            <a:pPr eaLnBrk="1" hangingPunct="1">
              <a:buFont typeface="Arial" charset="0"/>
              <a:buNone/>
            </a:pPr>
            <a:endParaRPr lang="fr-FR" dirty="0" smtClean="0"/>
          </a:p>
          <a:p>
            <a:pPr eaLnBrk="1" hangingPunct="1">
              <a:buFont typeface="Arial" charset="0"/>
              <a:buNone/>
            </a:pPr>
            <a:r>
              <a:rPr lang="fr-FR" u="sng" dirty="0" smtClean="0"/>
              <a:t>f n'est pas une fonction </a:t>
            </a:r>
            <a:r>
              <a:rPr lang="fr-FR" u="sng" dirty="0" smtClean="0"/>
              <a:t>in</a:t>
            </a:r>
            <a:r>
              <a:rPr lang="fr-FR" u="sng" dirty="0" smtClean="0"/>
              <a:t>jective</a:t>
            </a:r>
            <a:r>
              <a:rPr lang="fr-FR" dirty="0" smtClean="0"/>
              <a:t>.</a:t>
            </a:r>
          </a:p>
          <a:p>
            <a:pPr eaLnBrk="1" hangingPunct="1">
              <a:buFont typeface="Arial" charset="0"/>
              <a:buNone/>
            </a:pPr>
            <a:endParaRPr lang="fr-FR" dirty="0" smtClean="0"/>
          </a:p>
          <a:p>
            <a:pPr eaLnBrk="1" hangingPunct="1">
              <a:buFont typeface="Arial" charset="0"/>
              <a:buNone/>
            </a:pPr>
            <a:r>
              <a:rPr lang="fr-FR" dirty="0" smtClean="0"/>
              <a:t>Une situation possible : f(clé1)=f(clé2) avec clé1</a:t>
            </a:r>
            <a:r>
              <a:rPr lang="fr-FR" dirty="0" smtClean="0">
                <a:sym typeface="Symbol" pitchFamily="18" charset="2"/>
              </a:rPr>
              <a:t></a:t>
            </a:r>
            <a:r>
              <a:rPr lang="fr-FR" dirty="0" smtClean="0"/>
              <a:t>clé2. Il s'agit d'une collision.</a:t>
            </a:r>
          </a:p>
          <a:p>
            <a:pPr eaLnBrk="1" hangingPunct="1"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04B0C-1D74-4510-B26D-4F8EE512673B}" type="slidenum">
              <a:rPr lang="fr-FR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946</Words>
  <Application>Microsoft Office PowerPoint</Application>
  <PresentationFormat>Affichage à l'écran (4:3)</PresentationFormat>
  <Paragraphs>187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Débit</vt:lpstr>
      <vt:lpstr>5. Recherche en Table   </vt:lpstr>
      <vt:lpstr>Définition d'une table</vt:lpstr>
      <vt:lpstr>Présentation PowerPoint</vt:lpstr>
      <vt:lpstr>Présentation PowerPoint</vt:lpstr>
      <vt:lpstr>Présentation PowerPoint</vt:lpstr>
      <vt:lpstr>Tables en mémoire. </vt:lpstr>
      <vt:lpstr>Adressage fonctionnel </vt:lpstr>
      <vt:lpstr>Présentation PowerPoint</vt:lpstr>
      <vt:lpstr>H-coding (hachage), adressage dispersé. </vt:lpstr>
      <vt:lpstr>Présentation PowerPoint</vt:lpstr>
      <vt:lpstr>Traitement des collisions </vt:lpstr>
      <vt:lpstr>Présentation PowerPoint</vt:lpstr>
      <vt:lpstr>Présentation PowerPoint</vt:lpstr>
      <vt:lpstr>Présentation PowerPoint</vt:lpstr>
      <vt:lpstr>Interne linéaire </vt:lpstr>
      <vt:lpstr>Présentation PowerPoint</vt:lpstr>
      <vt:lpstr>Présentation PowerPoint</vt:lpstr>
      <vt:lpstr>Interne quadratique </vt:lpstr>
      <vt:lpstr>Conclusion</vt:lpstr>
      <vt:lpstr>Présentation PowerPoint</vt:lpstr>
    </vt:vector>
  </TitlesOfParts>
  <Company>EFREI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4 Recherche en Table</dc:title>
  <dc:creator>kassel</dc:creator>
  <cp:lastModifiedBy>Helen Kassel</cp:lastModifiedBy>
  <cp:revision>28</cp:revision>
  <dcterms:created xsi:type="dcterms:W3CDTF">2010-11-03T10:38:17Z</dcterms:created>
  <dcterms:modified xsi:type="dcterms:W3CDTF">2012-12-10T14:23:38Z</dcterms:modified>
</cp:coreProperties>
</file>