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7" r:id="rId6"/>
    <p:sldId id="268" r:id="rId7"/>
    <p:sldId id="262" r:id="rId8"/>
    <p:sldId id="263" r:id="rId9"/>
    <p:sldId id="264" r:id="rId10"/>
    <p:sldId id="265" r:id="rId11"/>
    <p:sldId id="266" r:id="rId12"/>
  </p:sldIdLst>
  <p:sldSz cx="9144000" cy="6858000" type="screen4x3"/>
  <p:notesSz cx="6797675"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EFB9A73A-C676-49F2-BE6D-4A8F582D5FD2}" type="datetimeFigureOut">
              <a:rPr lang="fr-FR" smtClean="0"/>
              <a:pPr/>
              <a:t>10/12/2014</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DFA4666-2C1E-4A5F-B199-56DD812AFD20}" type="slidenum">
              <a:rPr lang="fr-FR" smtClean="0"/>
              <a:pPr/>
              <a:t>‹N°›</a:t>
            </a:fld>
            <a:endParaRPr lang="fr-FR"/>
          </a:p>
        </p:txBody>
      </p:sp>
    </p:spTree>
    <p:extLst>
      <p:ext uri="{BB962C8B-B14F-4D97-AF65-F5344CB8AC3E}">
        <p14:creationId xmlns:p14="http://schemas.microsoft.com/office/powerpoint/2010/main" val="1223144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A4ACA5C5-4D83-4B30-A68E-84859F4128D3}" type="datetime1">
              <a:rPr lang="fr-FR" smtClean="0"/>
              <a:pPr/>
              <a:t>10/12/2014</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92619CCB-3C6B-4292-B49F-E4DC826D191F}"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AB7ABC3-AED5-4134-B440-8B4F9D4B0FD7}" type="datetime1">
              <a:rPr lang="fr-FR" smtClean="0"/>
              <a:pPr/>
              <a:t>10/12/2014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619CCB-3C6B-4292-B49F-E4DC826D191F}"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3A41BD4-037C-4C5F-8E18-52C5DA5BBBD5}" type="datetime1">
              <a:rPr lang="fr-FR" smtClean="0"/>
              <a:pPr/>
              <a:t>10/12/2014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619CCB-3C6B-4292-B49F-E4DC826D191F}"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7483139-87E5-4F03-9A1F-E148390C742D}" type="datetime1">
              <a:rPr lang="fr-FR" smtClean="0"/>
              <a:pPr/>
              <a:t>10/12/2014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619CCB-3C6B-4292-B49F-E4DC826D191F}"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94D43F36-6C6C-4F22-9D57-3BF59274168A}" type="datetime1">
              <a:rPr lang="fr-FR" smtClean="0"/>
              <a:pPr/>
              <a:t>10/12/2014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619CCB-3C6B-4292-B49F-E4DC826D191F}"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81895B01-C276-42D5-BE92-56D484D81723}" type="datetime1">
              <a:rPr lang="fr-FR" smtClean="0"/>
              <a:pPr/>
              <a:t>10/12/2014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619CCB-3C6B-4292-B49F-E4DC826D191F}"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CABE4C7E-7F17-433C-962C-853E65B83D52}" type="datetime1">
              <a:rPr lang="fr-FR" smtClean="0"/>
              <a:pPr/>
              <a:t>10/12/2014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2619CCB-3C6B-4292-B49F-E4DC826D191F}"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78397F3B-C5CE-4E1F-BA85-0CF68D206170}" type="datetime1">
              <a:rPr lang="fr-FR" smtClean="0"/>
              <a:pPr/>
              <a:t>10/12/2014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2619CCB-3C6B-4292-B49F-E4DC826D191F}"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A3829D4-21EC-4DA3-8A0A-7246050517D4}" type="datetime1">
              <a:rPr lang="fr-FR" smtClean="0"/>
              <a:pPr/>
              <a:t>10/12/2014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2619CCB-3C6B-4292-B49F-E4DC826D191F}"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BA10FE01-75C6-44FB-995B-3B8737478066}" type="datetime1">
              <a:rPr lang="fr-FR" smtClean="0"/>
              <a:pPr/>
              <a:t>10/12/2014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619CCB-3C6B-4292-B49F-E4DC826D191F}"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810030F0-628B-4550-8A3B-897B8D8B480E}" type="datetime1">
              <a:rPr lang="fr-FR" smtClean="0"/>
              <a:pPr/>
              <a:t>10/12/2014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92619CCB-3C6B-4292-B49F-E4DC826D191F}"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10E34EC-D0CA-41D9-9168-D2EF08AD0967}" type="datetime1">
              <a:rPr lang="fr-FR" smtClean="0"/>
              <a:pPr/>
              <a:t>10/12/2014</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2619CCB-3C6B-4292-B49F-E4DC826D191F}"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44" y="1571612"/>
            <a:ext cx="7600976" cy="785817"/>
          </a:xfrm>
        </p:spPr>
        <p:txBody>
          <a:bodyPr>
            <a:normAutofit fontScale="90000"/>
          </a:bodyPr>
          <a:lstStyle/>
          <a:p>
            <a:r>
              <a:rPr lang="fr-FR" b="1" u="sng" dirty="0" smtClean="0"/>
              <a:t/>
            </a:r>
            <a:br>
              <a:rPr lang="fr-FR" b="1" u="sng" dirty="0" smtClean="0"/>
            </a:br>
            <a:r>
              <a:rPr lang="fr-FR" u="sng" dirty="0" smtClean="0"/>
              <a:t/>
            </a:r>
            <a:br>
              <a:rPr lang="fr-FR" u="sng" dirty="0" smtClean="0"/>
            </a:br>
            <a:r>
              <a:rPr lang="fr-FR" u="sng" dirty="0" smtClean="0"/>
              <a:t/>
            </a:r>
            <a:br>
              <a:rPr lang="fr-FR" u="sng" dirty="0" smtClean="0"/>
            </a:br>
            <a:r>
              <a:rPr lang="fr-FR" u="sng" dirty="0" smtClean="0"/>
              <a:t/>
            </a:r>
            <a:br>
              <a:rPr lang="fr-FR" u="sng" dirty="0" smtClean="0"/>
            </a:br>
            <a:r>
              <a:rPr lang="fr-FR" u="sng" smtClean="0"/>
              <a:t/>
            </a:r>
            <a:br>
              <a:rPr lang="fr-FR" u="sng" smtClean="0"/>
            </a:br>
            <a:r>
              <a:rPr lang="fr-FR" b="1" u="sng" smtClean="0"/>
              <a:t> </a:t>
            </a:r>
            <a:r>
              <a:rPr lang="fr-FR" u="sng" smtClean="0"/>
              <a:t>7.</a:t>
            </a:r>
            <a:r>
              <a:rPr lang="fr-FR" b="1" u="sng" smtClean="0"/>
              <a:t> </a:t>
            </a:r>
            <a:r>
              <a:rPr lang="fr-FR" b="1" u="sng" dirty="0"/>
              <a:t>COMPLEXITE des ALGORITHMES</a:t>
            </a:r>
            <a:br>
              <a:rPr lang="fr-FR" b="1" u="sng" dirty="0"/>
            </a:br>
            <a:endParaRPr lang="fr-FR" dirty="0"/>
          </a:p>
        </p:txBody>
      </p:sp>
      <p:sp>
        <p:nvSpPr>
          <p:cNvPr id="1025" name="Rectangle 1"/>
          <p:cNvSpPr>
            <a:spLocks noGrp="1" noChangeArrowheads="1"/>
          </p:cNvSpPr>
          <p:nvPr>
            <p:ph type="subTitle" idx="1"/>
          </p:nvPr>
        </p:nvSpPr>
        <p:spPr bwMode="auto">
          <a:xfrm>
            <a:off x="428625" y="1785938"/>
            <a:ext cx="8715375"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L'exécution d'un programme nécessite l'utilisation des ressources de l'ordinateur : temps de calcul pour exécuter les opérations, et l'occupation de la mémoire pour contenir et manipuler le programme et ses données.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L'objet de l'analyse de la complexité est de quantifier  les deux grandeurs physiques "temps d'exécution" et "place mémoire", dans le but de comparer entre eux différents algorithmes qui résolvent le même problème.</a:t>
            </a:r>
            <a:endParaRPr kumimoji="0" lang="fr-FR" sz="2400" b="0" i="0" u="none" strike="noStrike" cap="none" normalizeH="0" baseline="0" dirty="0" smtClean="0">
              <a:ln>
                <a:noFill/>
              </a:ln>
              <a:solidFill>
                <a:schemeClr val="tx1"/>
              </a:solidFill>
              <a:effectLst/>
              <a:latin typeface="Arial" pitchFamily="34" charset="0"/>
            </a:endParaRPr>
          </a:p>
        </p:txBody>
      </p:sp>
      <p:sp>
        <p:nvSpPr>
          <p:cNvPr id="5" name="Espace réservé du numéro de diapositive 4"/>
          <p:cNvSpPr>
            <a:spLocks noGrp="1"/>
          </p:cNvSpPr>
          <p:nvPr>
            <p:ph type="sldNum" sz="quarter" idx="12"/>
          </p:nvPr>
        </p:nvSpPr>
        <p:spPr/>
        <p:txBody>
          <a:bodyPr/>
          <a:lstStyle/>
          <a:p>
            <a:fld id="{92619CCB-3C6B-4292-B49F-E4DC826D191F}"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Complexité polynomiale quadratique O(n</a:t>
            </a:r>
            <a:r>
              <a:rPr lang="fr-FR" b="1" baseline="30000" dirty="0"/>
              <a:t>2</a:t>
            </a:r>
            <a:r>
              <a:rPr lang="fr-FR" b="1" dirty="0"/>
              <a:t>)</a:t>
            </a:r>
            <a:r>
              <a:rPr lang="fr-FR" dirty="0"/>
              <a:t/>
            </a:r>
            <a:br>
              <a:rPr lang="fr-FR" dirty="0"/>
            </a:br>
            <a:endParaRPr lang="fr-FR" dirty="0"/>
          </a:p>
        </p:txBody>
      </p:sp>
      <p:sp>
        <p:nvSpPr>
          <p:cNvPr id="3" name="Espace réservé du contenu 2"/>
          <p:cNvSpPr>
            <a:spLocks noGrp="1"/>
          </p:cNvSpPr>
          <p:nvPr>
            <p:ph idx="1"/>
          </p:nvPr>
        </p:nvSpPr>
        <p:spPr>
          <a:xfrm>
            <a:off x="395536" y="1124744"/>
            <a:ext cx="8291264" cy="5199856"/>
          </a:xfrm>
        </p:spPr>
        <p:txBody>
          <a:bodyPr>
            <a:normAutofit fontScale="92500"/>
          </a:bodyPr>
          <a:lstStyle/>
          <a:p>
            <a:pPr>
              <a:buNone/>
            </a:pPr>
            <a:r>
              <a:rPr lang="fr-FR" b="1" u="sng" dirty="0"/>
              <a:t>Tri à bulles</a:t>
            </a:r>
          </a:p>
          <a:p>
            <a:pPr>
              <a:buNone/>
            </a:pPr>
            <a:r>
              <a:rPr lang="fr-FR" dirty="0"/>
              <a:t> </a:t>
            </a:r>
            <a:r>
              <a:rPr lang="fr-FR" dirty="0">
                <a:latin typeface="Courier New" pitchFamily="49" charset="0"/>
                <a:cs typeface="Courier New" pitchFamily="49" charset="0"/>
              </a:rPr>
              <a:t>Algorithme </a:t>
            </a:r>
            <a:r>
              <a:rPr lang="fr-FR" dirty="0" smtClean="0">
                <a:latin typeface="Courier New" pitchFamily="49" charset="0"/>
                <a:cs typeface="Courier New" pitchFamily="49" charset="0"/>
              </a:rPr>
              <a:t>75 </a:t>
            </a:r>
            <a:r>
              <a:rPr lang="fr-FR" dirty="0">
                <a:latin typeface="Courier New" pitchFamily="49" charset="0"/>
                <a:cs typeface="Courier New" pitchFamily="49" charset="0"/>
              </a:rPr>
              <a:t>: </a:t>
            </a:r>
            <a:r>
              <a:rPr lang="fr-FR" dirty="0" err="1" smtClean="0">
                <a:latin typeface="Courier New" pitchFamily="49" charset="0"/>
                <a:cs typeface="Courier New" pitchFamily="49" charset="0"/>
              </a:rPr>
              <a:t>tri_a_bulles</a:t>
            </a:r>
            <a:r>
              <a:rPr lang="fr-FR" dirty="0" smtClean="0">
                <a:latin typeface="Courier New" pitchFamily="49" charset="0"/>
                <a:cs typeface="Courier New" pitchFamily="49" charset="0"/>
              </a:rPr>
              <a:t> </a:t>
            </a:r>
            <a:r>
              <a:rPr lang="fr-FR" dirty="0">
                <a:latin typeface="Courier New" pitchFamily="49" charset="0"/>
                <a:cs typeface="Courier New" pitchFamily="49" charset="0"/>
              </a:rPr>
              <a:t>(tab: tableau, n : </a:t>
            </a:r>
            <a:r>
              <a:rPr lang="fr-FR" dirty="0" smtClean="0">
                <a:latin typeface="Courier New" pitchFamily="49" charset="0"/>
                <a:cs typeface="Courier New" pitchFamily="49" charset="0"/>
              </a:rPr>
              <a:t>entier): </a:t>
            </a:r>
            <a:r>
              <a:rPr lang="fr-FR" dirty="0">
                <a:latin typeface="Courier New" pitchFamily="49" charset="0"/>
                <a:cs typeface="Courier New" pitchFamily="49" charset="0"/>
              </a:rPr>
              <a:t>booléen </a:t>
            </a:r>
          </a:p>
          <a:p>
            <a:pPr>
              <a:buNone/>
            </a:pPr>
            <a:r>
              <a:rPr lang="fr-FR" dirty="0">
                <a:latin typeface="Courier New" pitchFamily="49" charset="0"/>
                <a:cs typeface="Courier New" pitchFamily="49" charset="0"/>
              </a:rPr>
              <a:t>Donnée : taille du tableau n</a:t>
            </a:r>
          </a:p>
          <a:p>
            <a:pPr>
              <a:buNone/>
            </a:pPr>
            <a:r>
              <a:rPr lang="fr-FR" dirty="0">
                <a:latin typeface="Courier New" pitchFamily="49" charset="0"/>
                <a:cs typeface="Courier New" pitchFamily="49" charset="0"/>
              </a:rPr>
              <a:t>Donnée modifiée : tableau tab d’éléments de type T</a:t>
            </a:r>
          </a:p>
          <a:p>
            <a:pPr>
              <a:buNone/>
            </a:pPr>
            <a:r>
              <a:rPr lang="en-GB" dirty="0">
                <a:latin typeface="Courier New" pitchFamily="49" charset="0"/>
                <a:cs typeface="Courier New" pitchFamily="49" charset="0"/>
              </a:rPr>
              <a:t>Variable locale : </a:t>
            </a:r>
            <a:r>
              <a:rPr lang="en-GB" dirty="0" err="1">
                <a:latin typeface="Courier New" pitchFamily="49" charset="0"/>
                <a:cs typeface="Courier New" pitchFamily="49" charset="0"/>
              </a:rPr>
              <a:t>booléen</a:t>
            </a:r>
            <a:r>
              <a:rPr lang="en-GB" dirty="0">
                <a:latin typeface="Courier New" pitchFamily="49" charset="0"/>
                <a:cs typeface="Courier New" pitchFamily="49" charset="0"/>
              </a:rPr>
              <a:t> </a:t>
            </a:r>
            <a:r>
              <a:rPr lang="en-GB" dirty="0" err="1">
                <a:latin typeface="Courier New" pitchFamily="49" charset="0"/>
                <a:cs typeface="Courier New" pitchFamily="49" charset="0"/>
              </a:rPr>
              <a:t>ech</a:t>
            </a:r>
            <a:r>
              <a:rPr lang="en-GB" dirty="0">
                <a:latin typeface="Courier New" pitchFamily="49" charset="0"/>
                <a:cs typeface="Courier New" pitchFamily="49" charset="0"/>
              </a:rPr>
              <a:t> qui </a:t>
            </a:r>
            <a:r>
              <a:rPr lang="en-GB" dirty="0" err="1">
                <a:latin typeface="Courier New" pitchFamily="49" charset="0"/>
                <a:cs typeface="Courier New" pitchFamily="49" charset="0"/>
              </a:rPr>
              <a:t>indique</a:t>
            </a:r>
            <a:r>
              <a:rPr lang="en-GB" dirty="0">
                <a:latin typeface="Courier New" pitchFamily="49" charset="0"/>
                <a:cs typeface="Courier New" pitchFamily="49" charset="0"/>
              </a:rPr>
              <a:t> </a:t>
            </a:r>
            <a:r>
              <a:rPr lang="en-GB" dirty="0" err="1">
                <a:latin typeface="Courier New" pitchFamily="49" charset="0"/>
                <a:cs typeface="Courier New" pitchFamily="49" charset="0"/>
              </a:rPr>
              <a:t>si</a:t>
            </a:r>
            <a:r>
              <a:rPr lang="en-GB" dirty="0">
                <a:latin typeface="Courier New" pitchFamily="49" charset="0"/>
                <a:cs typeface="Courier New" pitchFamily="49" charset="0"/>
              </a:rPr>
              <a:t> un </a:t>
            </a:r>
            <a:r>
              <a:rPr lang="en-GB" dirty="0" err="1">
                <a:latin typeface="Courier New" pitchFamily="49" charset="0"/>
                <a:cs typeface="Courier New" pitchFamily="49" charset="0"/>
              </a:rPr>
              <a:t>échange</a:t>
            </a:r>
            <a:r>
              <a:rPr lang="en-GB" dirty="0">
                <a:latin typeface="Courier New" pitchFamily="49" charset="0"/>
                <a:cs typeface="Courier New" pitchFamily="49" charset="0"/>
              </a:rPr>
              <a:t> a </a:t>
            </a:r>
            <a:r>
              <a:rPr lang="en-GB" dirty="0" err="1">
                <a:latin typeface="Courier New" pitchFamily="49" charset="0"/>
                <a:cs typeface="Courier New" pitchFamily="49" charset="0"/>
              </a:rPr>
              <a:t>eu</a:t>
            </a:r>
            <a:r>
              <a:rPr lang="en-GB" dirty="0">
                <a:latin typeface="Courier New" pitchFamily="49" charset="0"/>
                <a:cs typeface="Courier New" pitchFamily="49" charset="0"/>
              </a:rPr>
              <a:t> lieu</a:t>
            </a:r>
          </a:p>
          <a:p>
            <a:pPr>
              <a:buNone/>
            </a:pPr>
            <a:r>
              <a:rPr lang="en-GB" dirty="0" smtClean="0">
                <a:latin typeface="Courier New" pitchFamily="49" charset="0"/>
                <a:cs typeface="Courier New" pitchFamily="49" charset="0"/>
              </a:rPr>
              <a:t>Variable </a:t>
            </a:r>
            <a:r>
              <a:rPr lang="en-GB" dirty="0">
                <a:latin typeface="Courier New" pitchFamily="49" charset="0"/>
                <a:cs typeface="Courier New" pitchFamily="49" charset="0"/>
              </a:rPr>
              <a:t>locale : </a:t>
            </a:r>
            <a:r>
              <a:rPr lang="en-GB" dirty="0" err="1">
                <a:latin typeface="Courier New" pitchFamily="49" charset="0"/>
                <a:cs typeface="Courier New" pitchFamily="49" charset="0"/>
              </a:rPr>
              <a:t>i</a:t>
            </a:r>
            <a:r>
              <a:rPr lang="en-GB" dirty="0">
                <a:latin typeface="Courier New" pitchFamily="49" charset="0"/>
                <a:cs typeface="Courier New" pitchFamily="49" charset="0"/>
              </a:rPr>
              <a:t> </a:t>
            </a:r>
            <a:r>
              <a:rPr lang="en-GB" dirty="0" err="1">
                <a:latin typeface="Courier New" pitchFamily="49" charset="0"/>
                <a:cs typeface="Courier New" pitchFamily="49" charset="0"/>
              </a:rPr>
              <a:t>indice</a:t>
            </a:r>
            <a:r>
              <a:rPr lang="en-GB" dirty="0">
                <a:latin typeface="Courier New" pitchFamily="49" charset="0"/>
                <a:cs typeface="Courier New" pitchFamily="49" charset="0"/>
              </a:rPr>
              <a:t> </a:t>
            </a:r>
            <a:r>
              <a:rPr lang="en-GB" dirty="0" err="1">
                <a:latin typeface="Courier New" pitchFamily="49" charset="0"/>
                <a:cs typeface="Courier New" pitchFamily="49" charset="0"/>
              </a:rPr>
              <a:t>dans</a:t>
            </a:r>
            <a:r>
              <a:rPr lang="en-GB" dirty="0">
                <a:latin typeface="Courier New" pitchFamily="49" charset="0"/>
                <a:cs typeface="Courier New" pitchFamily="49" charset="0"/>
              </a:rPr>
              <a:t> le </a:t>
            </a:r>
            <a:r>
              <a:rPr lang="en-GB" dirty="0" err="1">
                <a:latin typeface="Courier New" pitchFamily="49" charset="0"/>
                <a:cs typeface="Courier New" pitchFamily="49" charset="0"/>
              </a:rPr>
              <a:t>tableu</a:t>
            </a:r>
            <a:endParaRPr lang="en-GB" dirty="0">
              <a:latin typeface="Courier New" pitchFamily="49" charset="0"/>
              <a:cs typeface="Courier New" pitchFamily="49" charset="0"/>
            </a:endParaRPr>
          </a:p>
          <a:p>
            <a:pPr>
              <a:buNone/>
            </a:pPr>
            <a:r>
              <a:rPr lang="en-GB" dirty="0">
                <a:latin typeface="Courier New" pitchFamily="49" charset="0"/>
                <a:cs typeface="Courier New" pitchFamily="49" charset="0"/>
              </a:rPr>
              <a:t>Variable locale :  k </a:t>
            </a:r>
            <a:r>
              <a:rPr lang="en-GB" dirty="0" err="1">
                <a:latin typeface="Courier New" pitchFamily="49" charset="0"/>
                <a:cs typeface="Courier New" pitchFamily="49" charset="0"/>
              </a:rPr>
              <a:t>compteur</a:t>
            </a:r>
            <a:r>
              <a:rPr lang="en-GB" dirty="0">
                <a:latin typeface="Courier New" pitchFamily="49" charset="0"/>
                <a:cs typeface="Courier New" pitchFamily="49" charset="0"/>
              </a:rPr>
              <a:t> des </a:t>
            </a:r>
            <a:r>
              <a:rPr lang="en-GB" dirty="0" err="1">
                <a:latin typeface="Courier New" pitchFamily="49" charset="0"/>
                <a:cs typeface="Courier New" pitchFamily="49" charset="0"/>
              </a:rPr>
              <a:t>parcours</a:t>
            </a:r>
            <a:endParaRPr lang="en-GB" dirty="0">
              <a:latin typeface="Courier New" pitchFamily="49" charset="0"/>
              <a:cs typeface="Courier New" pitchFamily="49" charset="0"/>
            </a:endParaRPr>
          </a:p>
          <a:p>
            <a:pPr>
              <a:buNone/>
            </a:pPr>
            <a:r>
              <a:rPr lang="en-GB" dirty="0">
                <a:latin typeface="Courier New" pitchFamily="49" charset="0"/>
                <a:cs typeface="Courier New" pitchFamily="49" charset="0"/>
              </a:rPr>
              <a:t>Variable locale : </a:t>
            </a:r>
            <a:r>
              <a:rPr lang="en-GB" dirty="0" err="1">
                <a:latin typeface="Courier New" pitchFamily="49" charset="0"/>
                <a:cs typeface="Courier New" pitchFamily="49" charset="0"/>
              </a:rPr>
              <a:t>tmp</a:t>
            </a:r>
            <a:r>
              <a:rPr lang="en-GB" dirty="0">
                <a:latin typeface="Courier New" pitchFamily="49" charset="0"/>
                <a:cs typeface="Courier New" pitchFamily="49" charset="0"/>
              </a:rPr>
              <a:t> de type T </a:t>
            </a:r>
            <a:r>
              <a:rPr lang="en-GB" dirty="0" err="1">
                <a:latin typeface="Courier New" pitchFamily="49" charset="0"/>
                <a:cs typeface="Courier New" pitchFamily="49" charset="0"/>
              </a:rPr>
              <a:t>permettant</a:t>
            </a:r>
            <a:r>
              <a:rPr lang="en-GB" dirty="0">
                <a:latin typeface="Courier New" pitchFamily="49" charset="0"/>
                <a:cs typeface="Courier New" pitchFamily="49" charset="0"/>
              </a:rPr>
              <a:t> de faire un </a:t>
            </a:r>
            <a:r>
              <a:rPr lang="en-GB" dirty="0" err="1">
                <a:latin typeface="Courier New" pitchFamily="49" charset="0"/>
                <a:cs typeface="Courier New" pitchFamily="49" charset="0"/>
              </a:rPr>
              <a:t>échange</a:t>
            </a:r>
            <a:endParaRPr lang="fr-FR" dirty="0">
              <a:latin typeface="Courier New" pitchFamily="49" charset="0"/>
              <a:cs typeface="Courier New" pitchFamily="49" charset="0"/>
            </a:endParaRPr>
          </a:p>
          <a:p>
            <a:pPr>
              <a:buNone/>
            </a:pPr>
            <a:endParaRPr lang="fr-FR" dirty="0"/>
          </a:p>
        </p:txBody>
      </p:sp>
      <p:sp>
        <p:nvSpPr>
          <p:cNvPr id="4" name="Espace réservé du numéro de diapositive 3"/>
          <p:cNvSpPr>
            <a:spLocks noGrp="1"/>
          </p:cNvSpPr>
          <p:nvPr>
            <p:ph type="sldNum" sz="quarter" idx="12"/>
          </p:nvPr>
        </p:nvSpPr>
        <p:spPr/>
        <p:txBody>
          <a:bodyPr/>
          <a:lstStyle/>
          <a:p>
            <a:fld id="{92619CCB-3C6B-4292-B49F-E4DC826D191F}"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0" y="285728"/>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r>
              <a:rPr lang="en-GB" sz="2400" dirty="0" smtClean="0">
                <a:latin typeface="Arial" pitchFamily="34" charset="0"/>
              </a:rPr>
              <a:t>début</a:t>
            </a:r>
            <a:endParaRPr kumimoji="0" lang="fr-FR" sz="2400" b="0" i="0" u="none" strike="noStrike" cap="none" normalizeH="0" baseline="0" dirty="0" smtClean="0">
              <a:ln>
                <a:noFill/>
              </a:ln>
              <a:solidFill>
                <a:schemeClr val="tx1"/>
              </a:solidFill>
              <a:effectLst/>
              <a:latin typeface="Arial" pitchFamily="34" charset="0"/>
            </a:endParaRPr>
          </a:p>
          <a:p>
            <a:pPr lvl="0" indent="449263" algn="just" eaLnBrk="0" fontAlgn="base" hangingPunct="0">
              <a:spcBef>
                <a:spcPct val="0"/>
              </a:spcBef>
              <a:spcAft>
                <a:spcPct val="0"/>
              </a:spcAf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a:t>
            </a:r>
            <a:r>
              <a:rPr kumimoji="0" lang="fr-FR" sz="2400" b="0" i="0" u="none" strike="noStrike" cap="none" normalizeH="0" baseline="0" dirty="0" err="1" smtClean="0">
                <a:ln>
                  <a:noFill/>
                </a:ln>
                <a:solidFill>
                  <a:schemeClr val="tx1"/>
                </a:solidFill>
                <a:effectLst/>
                <a:latin typeface="Arial" pitchFamily="34" charset="0"/>
                <a:ea typeface="Times New Roman" pitchFamily="18" charset="0"/>
              </a:rPr>
              <a:t>ech</a:t>
            </a: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a:t>
            </a:r>
            <a:r>
              <a:rPr lang="fr-FR" sz="2400" dirty="0" smtClean="0">
                <a:latin typeface="Courier New" pitchFamily="49" charset="0"/>
                <a:cs typeface="Courier New" pitchFamily="49" charset="0"/>
                <a:sym typeface="Symbol" pitchFamily="18" charset="2"/>
              </a:rPr>
              <a:t></a:t>
            </a: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vrai</a:t>
            </a:r>
            <a:endParaRPr kumimoji="0" lang="fr-FR" sz="2400" b="0" i="0" u="none" strike="noStrike" cap="none" normalizeH="0" baseline="0" dirty="0" smtClean="0">
              <a:ln>
                <a:noFill/>
              </a:ln>
              <a:solidFill>
                <a:schemeClr val="tx1"/>
              </a:solidFill>
              <a:effectLst/>
              <a:latin typeface="Times New Roman" pitchFamily="18" charset="0"/>
              <a:sym typeface="Wingdings" pitchFamily="2" charset="2"/>
            </a:endParaRPr>
          </a:p>
          <a:p>
            <a:pPr lvl="0" indent="449263" algn="just" eaLnBrk="0" fontAlgn="base" hangingPunct="0">
              <a:spcBef>
                <a:spcPct val="0"/>
              </a:spcBef>
              <a:spcAft>
                <a:spcPct val="0"/>
              </a:spcAf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k </a:t>
            </a:r>
            <a:r>
              <a:rPr lang="fr-FR" sz="2400" dirty="0" smtClean="0">
                <a:latin typeface="Courier New" pitchFamily="49" charset="0"/>
                <a:cs typeface="Courier New" pitchFamily="49" charset="0"/>
                <a:sym typeface="Symbol" pitchFamily="18" charset="2"/>
              </a:rPr>
              <a:t></a:t>
            </a: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a:t>
            </a:r>
            <a:r>
              <a:rPr lang="fr-FR" sz="2400" dirty="0" smtClean="0">
                <a:latin typeface="Arial" pitchFamily="34" charset="0"/>
                <a:ea typeface="Times New Roman" pitchFamily="18" charset="0"/>
              </a:rPr>
              <a:t>-1</a:t>
            </a:r>
            <a:endParaRPr kumimoji="0" lang="fr-FR" sz="2400" b="0" i="0" u="none" strike="noStrike" cap="none" normalizeH="0" baseline="0" dirty="0" smtClean="0">
              <a:ln>
                <a:noFill/>
              </a:ln>
              <a:solidFill>
                <a:schemeClr val="tx1"/>
              </a:solidFill>
              <a:effectLst/>
              <a:latin typeface="Times New Roman" pitchFamily="18" charset="0"/>
              <a:sym typeface="Wingdings" pitchFamily="2"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TANT QUE k &lt; n  et </a:t>
            </a:r>
            <a:r>
              <a:rPr kumimoji="0" lang="fr-FR" sz="2400" b="0" i="0" u="none" strike="noStrike" cap="none" normalizeH="0" baseline="0" dirty="0" err="1" smtClean="0">
                <a:ln>
                  <a:noFill/>
                </a:ln>
                <a:solidFill>
                  <a:schemeClr val="tx1"/>
                </a:solidFill>
                <a:effectLst/>
                <a:latin typeface="Times New Roman" pitchFamily="18" charset="0"/>
                <a:ea typeface="Times New Roman" pitchFamily="18" charset="0"/>
                <a:sym typeface="Wingdings" pitchFamily="2" charset="2"/>
              </a:rPr>
              <a:t>ech</a:t>
            </a: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FAIRE</a:t>
            </a:r>
            <a:endParaRPr kumimoji="0" lang="fr-FR" sz="2400" b="0" i="0" u="none" strike="noStrike" cap="none" normalizeH="0" baseline="0" dirty="0" smtClean="0">
              <a:ln>
                <a:noFill/>
              </a:ln>
              <a:solidFill>
                <a:schemeClr val="tx1"/>
              </a:solidFill>
              <a:effectLst/>
              <a:latin typeface="Times New Roman" pitchFamily="18" charset="0"/>
              <a:sym typeface="Wingdings" pitchFamily="2"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a:t>
            </a:r>
            <a:r>
              <a:rPr kumimoji="0" lang="en-GB"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k </a:t>
            </a:r>
            <a:r>
              <a:rPr lang="fr-FR" sz="2400" dirty="0" smtClean="0">
                <a:latin typeface="Courier New" pitchFamily="49" charset="0"/>
                <a:cs typeface="Courier New" pitchFamily="49" charset="0"/>
                <a:sym typeface="Symbol" pitchFamily="18" charset="2"/>
              </a:rPr>
              <a:t></a:t>
            </a:r>
            <a:r>
              <a:rPr kumimoji="0" lang="en-GB" sz="2400" b="0" i="0" u="none" strike="noStrike" cap="none" normalizeH="0" baseline="0" dirty="0" smtClean="0">
                <a:ln>
                  <a:noFill/>
                </a:ln>
                <a:solidFill>
                  <a:schemeClr val="tx1"/>
                </a:solidFill>
                <a:effectLst/>
                <a:latin typeface="Arial" pitchFamily="34" charset="0"/>
                <a:ea typeface="Times New Roman" pitchFamily="18" charset="0"/>
              </a:rPr>
              <a:t> k + 1</a:t>
            </a:r>
            <a:endParaRPr kumimoji="0" lang="fr-FR" sz="2400" b="0" i="0" u="none" strike="noStrike" cap="none" normalizeH="0" baseline="0" dirty="0" smtClean="0">
              <a:ln>
                <a:noFill/>
              </a:ln>
              <a:solidFill>
                <a:schemeClr val="tx1"/>
              </a:solidFill>
              <a:effectLst/>
              <a:latin typeface="Times New Roman" pitchFamily="18" charset="0"/>
              <a:sym typeface="Wingdings" pitchFamily="2" charset="2"/>
            </a:endParaRPr>
          </a:p>
          <a:p>
            <a:pPr lvl="0" indent="449263" algn="just" eaLnBrk="0" fontAlgn="base" hangingPunct="0">
              <a:spcBef>
                <a:spcPct val="0"/>
              </a:spcBef>
              <a:spcAft>
                <a:spcPct val="0"/>
              </a:spcAft>
            </a:pPr>
            <a:r>
              <a:rPr kumimoji="0" lang="en-GB"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a:t>
            </a:r>
            <a:r>
              <a:rPr kumimoji="0" lang="en-GB" sz="2400" b="0" i="0" u="none" strike="noStrike" cap="none" normalizeH="0" baseline="0" dirty="0" err="1" smtClean="0">
                <a:ln>
                  <a:noFill/>
                </a:ln>
                <a:solidFill>
                  <a:schemeClr val="tx1"/>
                </a:solidFill>
                <a:effectLst/>
                <a:latin typeface="Times New Roman" pitchFamily="18" charset="0"/>
                <a:ea typeface="Times New Roman" pitchFamily="18" charset="0"/>
                <a:sym typeface="Wingdings" pitchFamily="2" charset="2"/>
              </a:rPr>
              <a:t>ech</a:t>
            </a:r>
            <a:r>
              <a:rPr kumimoji="0" lang="en-GB"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a:t>
            </a:r>
            <a:r>
              <a:rPr lang="fr-FR" sz="2400" dirty="0" smtClean="0">
                <a:latin typeface="Courier New" pitchFamily="49" charset="0"/>
                <a:cs typeface="Courier New" pitchFamily="49" charset="0"/>
                <a:sym typeface="Symbol" pitchFamily="18" charset="2"/>
              </a:rPr>
              <a:t></a:t>
            </a:r>
            <a:r>
              <a:rPr kumimoji="0" lang="en-GB" sz="2400" b="0" i="0" u="none" strike="noStrike" cap="none" normalizeH="0" baseline="0" dirty="0" smtClean="0">
                <a:ln>
                  <a:noFill/>
                </a:ln>
                <a:solidFill>
                  <a:schemeClr val="tx1"/>
                </a:solidFill>
                <a:effectLst/>
                <a:latin typeface="Arial" pitchFamily="34" charset="0"/>
                <a:ea typeface="Times New Roman" pitchFamily="18" charset="0"/>
              </a:rPr>
              <a:t> faux</a:t>
            </a:r>
            <a:endParaRPr kumimoji="0" lang="fr-FR" sz="2400" b="0" i="0" u="none" strike="noStrike" cap="none" normalizeH="0" baseline="0" dirty="0" smtClean="0">
              <a:ln>
                <a:noFill/>
              </a:ln>
              <a:solidFill>
                <a:schemeClr val="tx1"/>
              </a:solidFill>
              <a:effectLst/>
              <a:latin typeface="Times New Roman" pitchFamily="18" charset="0"/>
              <a:sym typeface="Wingdings" pitchFamily="2" charset="2"/>
            </a:endParaRPr>
          </a:p>
          <a:p>
            <a:pPr lvl="0" indent="449263" algn="just" eaLnBrk="0" fontAlgn="base" hangingPunct="0">
              <a:spcBef>
                <a:spcPct val="0"/>
              </a:spcBef>
              <a:spcAft>
                <a:spcPct val="0"/>
              </a:spcAft>
            </a:pPr>
            <a:r>
              <a:rPr kumimoji="0" lang="en-GB"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a:t>
            </a: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POUR i</a:t>
            </a:r>
            <a:r>
              <a:rPr kumimoji="0" lang="fr-FR" sz="2400" b="0" i="0" u="none" strike="noStrike" cap="none" normalizeH="0" dirty="0" smtClean="0">
                <a:ln>
                  <a:noFill/>
                </a:ln>
                <a:solidFill>
                  <a:schemeClr val="tx1"/>
                </a:solidFill>
                <a:effectLst/>
                <a:latin typeface="Times New Roman" pitchFamily="18" charset="0"/>
                <a:ea typeface="Times New Roman" pitchFamily="18" charset="0"/>
                <a:sym typeface="Wingdings" pitchFamily="2" charset="2"/>
              </a:rPr>
              <a:t> </a:t>
            </a: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1 à n – k – 1 FAIRE</a:t>
            </a:r>
            <a:endParaRPr kumimoji="0" lang="fr-FR" sz="2400" b="0" i="0" u="none" strike="noStrike" cap="none" normalizeH="0" baseline="0" dirty="0" smtClean="0">
              <a:ln>
                <a:noFill/>
              </a:ln>
              <a:solidFill>
                <a:schemeClr val="tx1"/>
              </a:solidFill>
              <a:effectLst/>
              <a:latin typeface="Times New Roman" pitchFamily="18" charset="0"/>
              <a:sym typeface="Wingdings" pitchFamily="2"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SI tab[</a:t>
            </a:r>
            <a:r>
              <a:rPr kumimoji="0" lang="en-GB" sz="2400" b="0" i="0" u="none" strike="noStrike" cap="none" normalizeH="0" baseline="0" dirty="0" err="1" smtClean="0">
                <a:ln>
                  <a:noFill/>
                </a:ln>
                <a:solidFill>
                  <a:schemeClr val="tx1"/>
                </a:solidFill>
                <a:effectLst/>
                <a:latin typeface="Times New Roman" pitchFamily="18" charset="0"/>
                <a:ea typeface="Times New Roman" pitchFamily="18" charset="0"/>
                <a:sym typeface="Wingdings" pitchFamily="2" charset="2"/>
              </a:rPr>
              <a:t>i</a:t>
            </a:r>
            <a:r>
              <a:rPr kumimoji="0" lang="en-GB"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&lt; tab[</a:t>
            </a:r>
            <a:r>
              <a:rPr kumimoji="0" lang="en-GB" sz="2400" b="0" i="0" u="none" strike="noStrike" cap="none" normalizeH="0" baseline="0" dirty="0" err="1" smtClean="0">
                <a:ln>
                  <a:noFill/>
                </a:ln>
                <a:solidFill>
                  <a:schemeClr val="tx1"/>
                </a:solidFill>
                <a:effectLst/>
                <a:latin typeface="Times New Roman" pitchFamily="18" charset="0"/>
                <a:ea typeface="Times New Roman" pitchFamily="18" charset="0"/>
                <a:sym typeface="Wingdings" pitchFamily="2" charset="2"/>
              </a:rPr>
              <a:t>i</a:t>
            </a:r>
            <a:r>
              <a:rPr kumimoji="0" lang="en-GB"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+ 1]</a:t>
            </a:r>
            <a:endParaRPr kumimoji="0" lang="fr-FR" sz="2400" b="0" i="0" u="none" strike="noStrike" cap="none" normalizeH="0" baseline="0" dirty="0" smtClean="0">
              <a:ln>
                <a:noFill/>
              </a:ln>
              <a:solidFill>
                <a:schemeClr val="tx1"/>
              </a:solidFill>
              <a:effectLst/>
              <a:latin typeface="Times New Roman" pitchFamily="18" charset="0"/>
              <a:sym typeface="Wingdings" pitchFamily="2"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temp </a:t>
            </a:r>
            <a:r>
              <a:rPr lang="fr-FR" sz="2400" dirty="0" smtClean="0">
                <a:latin typeface="Courier New" pitchFamily="49" charset="0"/>
                <a:cs typeface="Courier New" pitchFamily="49" charset="0"/>
                <a:sym typeface="Symbol" pitchFamily="18" charset="2"/>
              </a:rPr>
              <a:t></a:t>
            </a:r>
            <a:r>
              <a:rPr kumimoji="0" lang="en-GB" sz="2400" b="0" i="0" u="none" strike="noStrike" cap="none" normalizeH="0" baseline="0" dirty="0" smtClean="0">
                <a:ln>
                  <a:noFill/>
                </a:ln>
                <a:solidFill>
                  <a:schemeClr val="tx1"/>
                </a:solidFill>
                <a:effectLst/>
                <a:latin typeface="Arial" pitchFamily="34" charset="0"/>
                <a:ea typeface="Times New Roman" pitchFamily="18" charset="0"/>
              </a:rPr>
              <a:t> tab[</a:t>
            </a:r>
            <a:r>
              <a:rPr kumimoji="0" lang="en-GB" sz="2400" b="0" i="0" u="none" strike="noStrike" cap="none" normalizeH="0" baseline="0" dirty="0" err="1" smtClean="0">
                <a:ln>
                  <a:noFill/>
                </a:ln>
                <a:solidFill>
                  <a:schemeClr val="tx1"/>
                </a:solidFill>
                <a:effectLst/>
                <a:latin typeface="Arial" pitchFamily="34" charset="0"/>
                <a:ea typeface="Times New Roman" pitchFamily="18" charset="0"/>
              </a:rPr>
              <a:t>i</a:t>
            </a:r>
            <a:r>
              <a:rPr kumimoji="0" lang="en-GB" sz="2400" b="0" i="0" u="none" strike="noStrike" cap="none" normalizeH="0" baseline="0" dirty="0" smtClean="0">
                <a:ln>
                  <a:noFill/>
                </a:ln>
                <a:solidFill>
                  <a:schemeClr val="tx1"/>
                </a:solidFill>
                <a:effectLst/>
                <a:latin typeface="Arial" pitchFamily="34" charset="0"/>
                <a:ea typeface="Times New Roman" pitchFamily="18" charset="0"/>
              </a:rPr>
              <a:t>]</a:t>
            </a:r>
            <a:endParaRPr kumimoji="0" lang="fr-FR" sz="2400" b="0" i="0" u="none" strike="noStrike" cap="none" normalizeH="0" baseline="0" dirty="0" smtClean="0">
              <a:ln>
                <a:noFill/>
              </a:ln>
              <a:solidFill>
                <a:schemeClr val="tx1"/>
              </a:solidFill>
              <a:effectLst/>
              <a:latin typeface="Times New Roman" pitchFamily="18" charset="0"/>
              <a:sym typeface="Wingdings" pitchFamily="2" charset="2"/>
            </a:endParaRPr>
          </a:p>
          <a:p>
            <a:pPr lvl="0" indent="449263" algn="just" eaLnBrk="0" fontAlgn="base" hangingPunct="0">
              <a:spcBef>
                <a:spcPct val="0"/>
              </a:spcBef>
              <a:spcAft>
                <a:spcPct val="0"/>
              </a:spcAft>
            </a:pPr>
            <a:r>
              <a:rPr kumimoji="0" lang="en-GB"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tab[</a:t>
            </a:r>
            <a:r>
              <a:rPr kumimoji="0" lang="en-GB" sz="2400" b="0" i="0" u="none" strike="noStrike" cap="none" normalizeH="0" baseline="0" dirty="0" err="1" smtClean="0">
                <a:ln>
                  <a:noFill/>
                </a:ln>
                <a:solidFill>
                  <a:schemeClr val="tx1"/>
                </a:solidFill>
                <a:effectLst/>
                <a:latin typeface="Times New Roman" pitchFamily="18" charset="0"/>
                <a:ea typeface="Times New Roman" pitchFamily="18" charset="0"/>
                <a:sym typeface="Wingdings" pitchFamily="2" charset="2"/>
              </a:rPr>
              <a:t>i</a:t>
            </a:r>
            <a:r>
              <a:rPr kumimoji="0" lang="en-GB"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a:t>
            </a:r>
            <a:r>
              <a:rPr lang="fr-FR" sz="2400" dirty="0" smtClean="0">
                <a:latin typeface="Courier New" pitchFamily="49" charset="0"/>
                <a:cs typeface="Courier New" pitchFamily="49" charset="0"/>
                <a:sym typeface="Symbol" pitchFamily="18" charset="2"/>
              </a:rPr>
              <a:t></a:t>
            </a:r>
            <a:r>
              <a:rPr kumimoji="0" lang="en-GB" sz="2400" b="0" i="0" u="none" strike="noStrike" cap="none" normalizeH="0" baseline="0" dirty="0" smtClean="0">
                <a:ln>
                  <a:noFill/>
                </a:ln>
                <a:solidFill>
                  <a:schemeClr val="tx1"/>
                </a:solidFill>
                <a:effectLst/>
                <a:latin typeface="Arial" pitchFamily="34" charset="0"/>
                <a:ea typeface="Times New Roman" pitchFamily="18" charset="0"/>
              </a:rPr>
              <a:t> tab[i+1]</a:t>
            </a:r>
            <a:endParaRPr kumimoji="0" lang="fr-FR" sz="2400" b="0" i="0" u="none" strike="noStrike" cap="none" normalizeH="0" baseline="0" dirty="0" smtClean="0">
              <a:ln>
                <a:noFill/>
              </a:ln>
              <a:solidFill>
                <a:schemeClr val="tx1"/>
              </a:solidFill>
              <a:effectLst/>
              <a:latin typeface="Times New Roman" pitchFamily="18" charset="0"/>
              <a:sym typeface="Wingdings" pitchFamily="2" charset="2"/>
            </a:endParaRPr>
          </a:p>
          <a:p>
            <a:pPr lvl="0" indent="449263" algn="just" eaLnBrk="0" fontAlgn="base" hangingPunct="0">
              <a:spcBef>
                <a:spcPct val="0"/>
              </a:spcBef>
              <a:spcAft>
                <a:spcPct val="0"/>
              </a:spcAft>
            </a:pPr>
            <a:r>
              <a:rPr kumimoji="0" lang="en-GB"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a:t>
            </a: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tab[i+1] </a:t>
            </a:r>
            <a:r>
              <a:rPr lang="fr-FR" sz="2400" dirty="0" smtClean="0">
                <a:latin typeface="Courier New" pitchFamily="49" charset="0"/>
                <a:cs typeface="Courier New" pitchFamily="49" charset="0"/>
                <a:sym typeface="Symbol" pitchFamily="18" charset="2"/>
              </a:rPr>
              <a:t></a:t>
            </a: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a:t>
            </a:r>
            <a:r>
              <a:rPr kumimoji="0" lang="fr-FR" sz="2400" b="0" i="0" u="none" strike="noStrike" cap="none" normalizeH="0" baseline="0" dirty="0" err="1" smtClean="0">
                <a:ln>
                  <a:noFill/>
                </a:ln>
                <a:solidFill>
                  <a:schemeClr val="tx1"/>
                </a:solidFill>
                <a:effectLst/>
                <a:latin typeface="Arial" pitchFamily="34" charset="0"/>
                <a:ea typeface="Times New Roman" pitchFamily="18" charset="0"/>
              </a:rPr>
              <a:t>temp</a:t>
            </a:r>
            <a:endParaRPr kumimoji="0" lang="fr-FR" sz="2400" b="0" i="0" u="none" strike="noStrike" cap="none" normalizeH="0" baseline="0" dirty="0" smtClean="0">
              <a:ln>
                <a:noFill/>
              </a:ln>
              <a:solidFill>
                <a:schemeClr val="tx1"/>
              </a:solidFill>
              <a:effectLst/>
              <a:latin typeface="Times New Roman" pitchFamily="18" charset="0"/>
              <a:sym typeface="Wingdings" pitchFamily="2" charset="2"/>
            </a:endParaRPr>
          </a:p>
          <a:p>
            <a:pPr lvl="0" indent="449263" algn="just" eaLnBrk="0" fontAlgn="base" hangingPunct="0">
              <a:spcBef>
                <a:spcPct val="0"/>
              </a:spcBef>
              <a:spcAft>
                <a:spcPct val="0"/>
              </a:spcAf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a:t>
            </a:r>
            <a:r>
              <a:rPr kumimoji="0" lang="fr-FR" sz="2400" b="0" i="0" u="none" strike="noStrike" cap="none" normalizeH="0" baseline="0" dirty="0" err="1" smtClean="0">
                <a:ln>
                  <a:noFill/>
                </a:ln>
                <a:solidFill>
                  <a:schemeClr val="tx1"/>
                </a:solidFill>
                <a:effectLst/>
                <a:latin typeface="Times New Roman" pitchFamily="18" charset="0"/>
                <a:ea typeface="Times New Roman" pitchFamily="18" charset="0"/>
                <a:sym typeface="Wingdings" pitchFamily="2" charset="2"/>
              </a:rPr>
              <a:t>ech</a:t>
            </a: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a:t>
            </a:r>
            <a:r>
              <a:rPr lang="fr-FR" sz="2400" dirty="0" smtClean="0">
                <a:latin typeface="Courier New" pitchFamily="49" charset="0"/>
                <a:cs typeface="Courier New" pitchFamily="49" charset="0"/>
                <a:sym typeface="Symbol" pitchFamily="18" charset="2"/>
              </a:rPr>
              <a:t></a:t>
            </a: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vrai</a:t>
            </a:r>
            <a:endParaRPr kumimoji="0" lang="fr-FR" sz="2400" b="0" i="0" u="none" strike="noStrike" cap="none" normalizeH="0" baseline="0" dirty="0" smtClean="0">
              <a:ln>
                <a:noFill/>
              </a:ln>
              <a:solidFill>
                <a:schemeClr val="tx1"/>
              </a:solidFill>
              <a:effectLst/>
              <a:latin typeface="Times New Roman" pitchFamily="18" charset="0"/>
              <a:sym typeface="Wingdings" pitchFamily="2"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fin</a:t>
            </a:r>
            <a:endParaRPr kumimoji="0" lang="fr-FR" sz="2400" b="0" i="0" u="none" strike="noStrike" cap="none" normalizeH="0" baseline="0" dirty="0" smtClean="0">
              <a:ln>
                <a:noFill/>
              </a:ln>
              <a:solidFill>
                <a:schemeClr val="tx1"/>
              </a:solidFill>
              <a:effectLst/>
              <a:latin typeface="Times New Roman" pitchFamily="18" charset="0"/>
              <a:sym typeface="Wingdings" pitchFamily="2"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	fin</a:t>
            </a:r>
            <a:endParaRPr kumimoji="0" lang="fr-FR" sz="2400" b="0" i="0" u="none" strike="noStrike" cap="none" normalizeH="0" baseline="0" dirty="0" smtClean="0">
              <a:ln>
                <a:noFill/>
              </a:ln>
              <a:solidFill>
                <a:schemeClr val="tx1"/>
              </a:solidFill>
              <a:effectLst/>
              <a:latin typeface="Times New Roman" pitchFamily="18" charset="0"/>
              <a:sym typeface="Wingdings" pitchFamily="2"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fin</a:t>
            </a:r>
          </a:p>
        </p:txBody>
      </p:sp>
      <p:sp>
        <p:nvSpPr>
          <p:cNvPr id="3" name="Espace réservé du numéro de diapositive 2"/>
          <p:cNvSpPr>
            <a:spLocks noGrp="1"/>
          </p:cNvSpPr>
          <p:nvPr>
            <p:ph type="sldNum" sz="quarter" idx="12"/>
          </p:nvPr>
        </p:nvSpPr>
        <p:spPr/>
        <p:txBody>
          <a:bodyPr/>
          <a:lstStyle/>
          <a:p>
            <a:fld id="{92619CCB-3C6B-4292-B49F-E4DC826D191F}" type="slidenum">
              <a:rPr lang="fr-FR" smtClean="0"/>
              <a:pPr/>
              <a:t>11</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214282" y="857232"/>
            <a:ext cx="8715372"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Il faut déterminer quelle mesure utiliser pour calculer ces deux quantités.</a:t>
            </a:r>
          </a:p>
          <a:p>
            <a:pPr marL="0" marR="0" lvl="0" indent="0" algn="l" defTabSz="914400" rtl="0" eaLnBrk="1" fontAlgn="base" latinLnBrk="0" hangingPunct="1">
              <a:lnSpc>
                <a:spcPct val="100000"/>
              </a:lnSpc>
              <a:spcBef>
                <a:spcPct val="0"/>
              </a:spcBef>
              <a:spcAft>
                <a:spcPct val="0"/>
              </a:spcAft>
              <a:buClrTx/>
              <a:buSzTx/>
              <a:buFontTx/>
              <a:buNone/>
              <a:tabLst>
                <a:tab pos="228600" algn="l"/>
              </a:tabLst>
            </a:pPr>
            <a:endParaRPr kumimoji="0" lang="fr-FR" sz="2400" b="0"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buFontTx/>
              <a:buChar char="•"/>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pour le temps : le nombre d'opérations effectuées et le temps nécessaire pour chaque opération. </a:t>
            </a:r>
          </a:p>
          <a:p>
            <a:pPr lvl="1" eaLnBrk="0" fontAlgn="base" hangingPunct="0">
              <a:spcBef>
                <a:spcPct val="0"/>
              </a:spcBef>
              <a:spcAft>
                <a:spcPct val="0"/>
              </a:spcAft>
              <a:tabLst>
                <a:tab pos="228600" algn="l"/>
              </a:tabLst>
            </a:pPr>
            <a:endParaRPr kumimoji="0" lang="fr-FR" sz="2400" b="0"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buFontTx/>
              <a:buChar char="•"/>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pour la place : le nombre d'instructions et le nombre des données du programme, avec le nombre de mots mémoire nécessaires pour stocker chacune d'entre elles, ainsi que le nombre de mots mémoire supplémentaires pour la manipulation des données.</a:t>
            </a:r>
            <a:endParaRPr kumimoji="0" lang="fr-FR"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fr-FR" sz="2400" b="0"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Pour la complexité en temps le plus important c'est le nombre des opérations élémentaires, la notion de complexité devient importante quand la taille des données devient très grande.</a:t>
            </a:r>
            <a:endParaRPr kumimoji="0" lang="fr-FR" sz="2400" b="0" i="0" u="none" strike="noStrike" cap="none" normalizeH="0" baseline="0" dirty="0" smtClean="0">
              <a:ln>
                <a:noFill/>
              </a:ln>
              <a:solidFill>
                <a:schemeClr val="tx1"/>
              </a:solidFill>
              <a:effectLst/>
              <a:latin typeface="Arial" pitchFamily="34" charset="0"/>
            </a:endParaRPr>
          </a:p>
        </p:txBody>
      </p:sp>
      <p:sp>
        <p:nvSpPr>
          <p:cNvPr id="3" name="Espace réservé du numéro de diapositive 2"/>
          <p:cNvSpPr>
            <a:spLocks noGrp="1"/>
          </p:cNvSpPr>
          <p:nvPr>
            <p:ph type="sldNum" sz="quarter" idx="12"/>
          </p:nvPr>
        </p:nvSpPr>
        <p:spPr/>
        <p:txBody>
          <a:bodyPr/>
          <a:lstStyle/>
          <a:p>
            <a:fld id="{92619CCB-3C6B-4292-B49F-E4DC826D191F}" type="slidenum">
              <a:rPr lang="fr-FR" smtClean="0"/>
              <a:pPr/>
              <a:t>2</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000108"/>
            <a:ext cx="8229600" cy="1143000"/>
          </a:xfrm>
        </p:spPr>
        <p:txBody>
          <a:bodyPr>
            <a:normAutofit fontScale="90000"/>
          </a:bodyPr>
          <a:lstStyle/>
          <a:p>
            <a:r>
              <a:rPr lang="fr-FR" b="1" u="sng" dirty="0"/>
              <a:t>Règle de calcul de complexité des expressions  </a:t>
            </a:r>
            <a:br>
              <a:rPr lang="fr-FR" b="1" u="sng" dirty="0"/>
            </a:br>
            <a:endParaRPr lang="fr-FR" dirty="0"/>
          </a:p>
        </p:txBody>
      </p:sp>
      <p:sp>
        <p:nvSpPr>
          <p:cNvPr id="3" name="Espace réservé du contenu 2"/>
          <p:cNvSpPr>
            <a:spLocks noGrp="1"/>
          </p:cNvSpPr>
          <p:nvPr>
            <p:ph idx="1"/>
          </p:nvPr>
        </p:nvSpPr>
        <p:spPr/>
        <p:txBody>
          <a:bodyPr/>
          <a:lstStyle/>
          <a:p>
            <a:pPr lvl="0">
              <a:buNone/>
            </a:pPr>
            <a:r>
              <a:rPr lang="nl-NL" dirty="0" smtClean="0"/>
              <a:t>a)n</a:t>
            </a:r>
            <a:r>
              <a:rPr lang="nl-NL" baseline="30000" dirty="0" smtClean="0"/>
              <a:t>3</a:t>
            </a:r>
            <a:r>
              <a:rPr lang="nl-NL" dirty="0" smtClean="0"/>
              <a:t> </a:t>
            </a:r>
            <a:r>
              <a:rPr lang="nl-NL" dirty="0"/>
              <a:t>+ n</a:t>
            </a:r>
            <a:r>
              <a:rPr lang="nl-NL" baseline="30000" dirty="0"/>
              <a:t>2 </a:t>
            </a:r>
            <a:r>
              <a:rPr lang="nl-NL" dirty="0"/>
              <a:t>+ n</a:t>
            </a:r>
            <a:r>
              <a:rPr lang="nl-NL" baseline="30000" dirty="0"/>
              <a:t>3</a:t>
            </a:r>
            <a:r>
              <a:rPr lang="nl-NL" dirty="0"/>
              <a:t> *log</a:t>
            </a:r>
            <a:r>
              <a:rPr lang="nl-NL" baseline="-25000" dirty="0"/>
              <a:t>2</a:t>
            </a:r>
            <a:r>
              <a:rPr lang="nl-NL" baseline="30000" dirty="0"/>
              <a:t>n</a:t>
            </a:r>
            <a:endParaRPr lang="fr-FR" dirty="0"/>
          </a:p>
          <a:p>
            <a:pPr>
              <a:buNone/>
            </a:pPr>
            <a:r>
              <a:rPr lang="fr-FR" dirty="0" smtClean="0"/>
              <a:t>		n</a:t>
            </a:r>
            <a:r>
              <a:rPr lang="fr-FR" baseline="30000" dirty="0" smtClean="0"/>
              <a:t>3</a:t>
            </a:r>
            <a:r>
              <a:rPr lang="fr-FR" dirty="0" smtClean="0"/>
              <a:t> </a:t>
            </a:r>
            <a:r>
              <a:rPr lang="fr-FR" dirty="0"/>
              <a:t>*log</a:t>
            </a:r>
            <a:r>
              <a:rPr lang="fr-FR" baseline="-25000" dirty="0"/>
              <a:t>2</a:t>
            </a:r>
            <a:r>
              <a:rPr lang="fr-FR" baseline="30000" dirty="0"/>
              <a:t>n</a:t>
            </a:r>
            <a:r>
              <a:rPr lang="fr-FR" dirty="0"/>
              <a:t> domine d'où la complexité est O(n</a:t>
            </a:r>
            <a:r>
              <a:rPr lang="fr-FR" baseline="30000" dirty="0"/>
              <a:t>3</a:t>
            </a:r>
            <a:r>
              <a:rPr lang="fr-FR" dirty="0"/>
              <a:t> *log</a:t>
            </a:r>
            <a:r>
              <a:rPr lang="fr-FR" baseline="-25000" dirty="0"/>
              <a:t>2</a:t>
            </a:r>
            <a:r>
              <a:rPr lang="fr-FR" baseline="30000" dirty="0"/>
              <a:t>n</a:t>
            </a:r>
            <a:r>
              <a:rPr lang="fr-FR" dirty="0"/>
              <a:t>)</a:t>
            </a:r>
          </a:p>
          <a:p>
            <a:pPr lvl="0">
              <a:buNone/>
            </a:pPr>
            <a:r>
              <a:rPr lang="fr-FR" dirty="0" smtClean="0"/>
              <a:t>b) </a:t>
            </a:r>
            <a:r>
              <a:rPr lang="fr-FR" dirty="0"/>
              <a:t>n + 4n + 4</a:t>
            </a:r>
            <a:r>
              <a:rPr lang="fr-FR" baseline="30000" dirty="0"/>
              <a:t>n</a:t>
            </a:r>
            <a:endParaRPr lang="fr-FR" dirty="0"/>
          </a:p>
          <a:p>
            <a:pPr lvl="0">
              <a:buNone/>
            </a:pPr>
            <a:r>
              <a:rPr lang="fr-FR" dirty="0" smtClean="0"/>
              <a:t>4</a:t>
            </a:r>
            <a:r>
              <a:rPr lang="fr-FR" baseline="30000" dirty="0" smtClean="0"/>
              <a:t>n </a:t>
            </a:r>
            <a:r>
              <a:rPr lang="fr-FR" dirty="0" smtClean="0"/>
              <a:t>domine</a:t>
            </a:r>
            <a:r>
              <a:rPr lang="fr-FR" dirty="0"/>
              <a:t>, d'où la complexité est O(4</a:t>
            </a:r>
            <a:r>
              <a:rPr lang="fr-FR" baseline="30000" dirty="0"/>
              <a:t>n</a:t>
            </a:r>
            <a:r>
              <a:rPr lang="fr-FR" dirty="0"/>
              <a:t>)</a:t>
            </a:r>
          </a:p>
          <a:p>
            <a:endParaRPr lang="fr-FR" dirty="0"/>
          </a:p>
        </p:txBody>
      </p:sp>
      <p:sp>
        <p:nvSpPr>
          <p:cNvPr id="4" name="Espace réservé du numéro de diapositive 3"/>
          <p:cNvSpPr>
            <a:spLocks noGrp="1"/>
          </p:cNvSpPr>
          <p:nvPr>
            <p:ph type="sldNum" sz="quarter" idx="12"/>
          </p:nvPr>
        </p:nvSpPr>
        <p:spPr/>
        <p:txBody>
          <a:bodyPr/>
          <a:lstStyle/>
          <a:p>
            <a:fld id="{92619CCB-3C6B-4292-B49F-E4DC826D191F}" type="slidenum">
              <a:rPr lang="fr-FR" smtClean="0"/>
              <a:pPr/>
              <a:t>3</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Complexité constante O(1)</a:t>
            </a:r>
            <a:br>
              <a:rPr lang="fr-FR" b="1" dirty="0"/>
            </a:br>
            <a:endParaRPr lang="fr-FR" dirty="0"/>
          </a:p>
        </p:txBody>
      </p:sp>
      <p:sp>
        <p:nvSpPr>
          <p:cNvPr id="3" name="Espace réservé du contenu 2"/>
          <p:cNvSpPr>
            <a:spLocks noGrp="1"/>
          </p:cNvSpPr>
          <p:nvPr>
            <p:ph idx="1"/>
          </p:nvPr>
        </p:nvSpPr>
        <p:spPr>
          <a:xfrm>
            <a:off x="457200" y="2149792"/>
            <a:ext cx="8229600" cy="4389120"/>
          </a:xfrm>
        </p:spPr>
        <p:txBody>
          <a:bodyPr>
            <a:normAutofit fontScale="92500" lnSpcReduction="10000"/>
          </a:bodyPr>
          <a:lstStyle/>
          <a:p>
            <a:pPr>
              <a:buNone/>
            </a:pPr>
            <a:r>
              <a:rPr lang="fr-FR" dirty="0">
                <a:latin typeface="Courier New" pitchFamily="49" charset="0"/>
                <a:cs typeface="Courier New" pitchFamily="49" charset="0"/>
              </a:rPr>
              <a:t>Algorithme 72 : </a:t>
            </a:r>
            <a:r>
              <a:rPr lang="fr-FR" dirty="0" err="1">
                <a:latin typeface="Courier New" pitchFamily="49" charset="0"/>
                <a:cs typeface="Courier New" pitchFamily="49" charset="0"/>
              </a:rPr>
              <a:t>somme_suite</a:t>
            </a:r>
            <a:r>
              <a:rPr lang="fr-FR" dirty="0">
                <a:latin typeface="Courier New" pitchFamily="49" charset="0"/>
                <a:cs typeface="Courier New" pitchFamily="49" charset="0"/>
              </a:rPr>
              <a:t> (n : entier): entier</a:t>
            </a:r>
          </a:p>
          <a:p>
            <a:pPr>
              <a:buNone/>
            </a:pPr>
            <a:endParaRPr lang="fr-FR" dirty="0" smtClean="0">
              <a:latin typeface="Courier New" pitchFamily="49" charset="0"/>
              <a:cs typeface="Courier New" pitchFamily="49" charset="0"/>
            </a:endParaRPr>
          </a:p>
          <a:p>
            <a:pPr>
              <a:buNone/>
            </a:pPr>
            <a:r>
              <a:rPr lang="fr-FR" dirty="0" smtClean="0">
                <a:latin typeface="Courier New" pitchFamily="49" charset="0"/>
                <a:cs typeface="Courier New" pitchFamily="49" charset="0"/>
              </a:rPr>
              <a:t>Donnée : entier n</a:t>
            </a:r>
            <a:endParaRPr lang="fr-FR" dirty="0">
              <a:latin typeface="Courier New" pitchFamily="49" charset="0"/>
              <a:cs typeface="Courier New" pitchFamily="49" charset="0"/>
            </a:endParaRPr>
          </a:p>
          <a:p>
            <a:pPr>
              <a:buNone/>
            </a:pPr>
            <a:r>
              <a:rPr lang="fr-FR" dirty="0">
                <a:latin typeface="Courier New" pitchFamily="49" charset="0"/>
                <a:cs typeface="Courier New" pitchFamily="49" charset="0"/>
              </a:rPr>
              <a:t>Résultat </a:t>
            </a:r>
            <a:r>
              <a:rPr lang="fr-FR" dirty="0" smtClean="0">
                <a:latin typeface="Courier New" pitchFamily="49" charset="0"/>
                <a:cs typeface="Courier New" pitchFamily="49" charset="0"/>
              </a:rPr>
              <a:t>: entier</a:t>
            </a:r>
            <a:endParaRPr lang="fr-FR" dirty="0">
              <a:latin typeface="Courier New" pitchFamily="49" charset="0"/>
              <a:cs typeface="Courier New" pitchFamily="49" charset="0"/>
            </a:endParaRPr>
          </a:p>
          <a:p>
            <a:pPr>
              <a:buNone/>
            </a:pPr>
            <a:r>
              <a:rPr lang="fr-FR" dirty="0" smtClean="0">
                <a:latin typeface="Courier New" pitchFamily="49" charset="0"/>
                <a:cs typeface="Courier New" pitchFamily="49" charset="0"/>
              </a:rPr>
              <a:t>Variable locale : entier </a:t>
            </a:r>
            <a:r>
              <a:rPr lang="fr-FR" dirty="0" err="1" smtClean="0">
                <a:latin typeface="Courier New" pitchFamily="49" charset="0"/>
                <a:cs typeface="Courier New" pitchFamily="49" charset="0"/>
              </a:rPr>
              <a:t>som</a:t>
            </a:r>
            <a:endParaRPr lang="fr-FR" dirty="0">
              <a:latin typeface="Courier New" pitchFamily="49" charset="0"/>
              <a:cs typeface="Courier New" pitchFamily="49" charset="0"/>
            </a:endParaRPr>
          </a:p>
          <a:p>
            <a:pPr>
              <a:buNone/>
            </a:pPr>
            <a:r>
              <a:rPr lang="fr-FR" dirty="0" smtClean="0">
                <a:latin typeface="Courier New" pitchFamily="49" charset="0"/>
                <a:cs typeface="Courier New" pitchFamily="49" charset="0"/>
              </a:rPr>
              <a:t>début</a:t>
            </a:r>
          </a:p>
          <a:p>
            <a:pPr>
              <a:buNone/>
            </a:pPr>
            <a:r>
              <a:rPr lang="fr-FR" dirty="0" smtClean="0">
                <a:latin typeface="Courier New" pitchFamily="49" charset="0"/>
                <a:cs typeface="Courier New" pitchFamily="49" charset="0"/>
              </a:rPr>
              <a:t>	</a:t>
            </a:r>
            <a:r>
              <a:rPr lang="fr-FR" dirty="0" err="1" smtClean="0">
                <a:latin typeface="Courier New" pitchFamily="49" charset="0"/>
                <a:cs typeface="Courier New" pitchFamily="49" charset="0"/>
              </a:rPr>
              <a:t>som</a:t>
            </a:r>
            <a:r>
              <a:rPr lang="fr-FR" dirty="0" smtClean="0">
                <a:latin typeface="Courier New" pitchFamily="49" charset="0"/>
                <a:cs typeface="Courier New" pitchFamily="49" charset="0"/>
              </a:rPr>
              <a:t> </a:t>
            </a:r>
            <a:r>
              <a:rPr lang="fr-FR" dirty="0" smtClean="0">
                <a:latin typeface="Courier New" pitchFamily="49" charset="0"/>
                <a:cs typeface="Courier New" pitchFamily="49" charset="0"/>
                <a:sym typeface="Symbol" pitchFamily="18" charset="2"/>
              </a:rPr>
              <a:t></a:t>
            </a:r>
            <a:r>
              <a:rPr lang="fr-FR" dirty="0" smtClean="0">
                <a:latin typeface="Courier New" pitchFamily="49" charset="0"/>
                <a:cs typeface="Courier New" pitchFamily="49" charset="0"/>
              </a:rPr>
              <a:t> </a:t>
            </a:r>
            <a:r>
              <a:rPr lang="fr-FR" dirty="0">
                <a:latin typeface="Courier New" pitchFamily="49" charset="0"/>
                <a:cs typeface="Courier New" pitchFamily="49" charset="0"/>
              </a:rPr>
              <a:t>n * (n+1) </a:t>
            </a:r>
            <a:r>
              <a:rPr lang="fr-FR" dirty="0" err="1">
                <a:latin typeface="Courier New" pitchFamily="49" charset="0"/>
                <a:cs typeface="Courier New" pitchFamily="49" charset="0"/>
              </a:rPr>
              <a:t>div</a:t>
            </a:r>
            <a:r>
              <a:rPr lang="fr-FR" dirty="0">
                <a:latin typeface="Courier New" pitchFamily="49" charset="0"/>
                <a:cs typeface="Courier New" pitchFamily="49" charset="0"/>
              </a:rPr>
              <a:t> 2</a:t>
            </a:r>
          </a:p>
          <a:p>
            <a:pPr>
              <a:buNone/>
            </a:pPr>
            <a:r>
              <a:rPr lang="fr-FR" dirty="0" smtClean="0">
                <a:latin typeface="Courier New" pitchFamily="49" charset="0"/>
                <a:cs typeface="Courier New" pitchFamily="49" charset="0"/>
              </a:rPr>
              <a:t>	retourner </a:t>
            </a:r>
            <a:r>
              <a:rPr lang="fr-FR" dirty="0" err="1">
                <a:latin typeface="Courier New" pitchFamily="49" charset="0"/>
                <a:cs typeface="Courier New" pitchFamily="49" charset="0"/>
              </a:rPr>
              <a:t>som</a:t>
            </a:r>
            <a:endParaRPr lang="fr-FR" dirty="0">
              <a:latin typeface="Courier New" pitchFamily="49" charset="0"/>
              <a:cs typeface="Courier New" pitchFamily="49" charset="0"/>
            </a:endParaRPr>
          </a:p>
          <a:p>
            <a:pPr>
              <a:buNone/>
            </a:pPr>
            <a:r>
              <a:rPr lang="fr-FR" dirty="0" smtClean="0">
                <a:latin typeface="Courier New" pitchFamily="49" charset="0"/>
                <a:cs typeface="Courier New" pitchFamily="49" charset="0"/>
              </a:rPr>
              <a:t>fin</a:t>
            </a:r>
            <a:endParaRPr lang="fr-FR" dirty="0">
              <a:latin typeface="Courier New" pitchFamily="49" charset="0"/>
              <a:cs typeface="Courier New" pitchFamily="49" charset="0"/>
            </a:endParaRPr>
          </a:p>
          <a:p>
            <a:pPr>
              <a:buNone/>
            </a:pPr>
            <a:r>
              <a:rPr lang="fr-FR" dirty="0">
                <a:latin typeface="Courier New" pitchFamily="49" charset="0"/>
                <a:cs typeface="Courier New" pitchFamily="49" charset="0"/>
              </a:rPr>
              <a:t>Le temps ne dépend pas de n.</a:t>
            </a:r>
          </a:p>
          <a:p>
            <a:endParaRPr lang="fr-FR" dirty="0"/>
          </a:p>
        </p:txBody>
      </p:sp>
      <p:sp>
        <p:nvSpPr>
          <p:cNvPr id="4" name="Espace réservé du numéro de diapositive 3"/>
          <p:cNvSpPr>
            <a:spLocks noGrp="1"/>
          </p:cNvSpPr>
          <p:nvPr>
            <p:ph type="sldNum" sz="quarter" idx="12"/>
          </p:nvPr>
        </p:nvSpPr>
        <p:spPr/>
        <p:txBody>
          <a:bodyPr/>
          <a:lstStyle/>
          <a:p>
            <a:fld id="{92619CCB-3C6B-4292-B49F-E4DC826D191F}" type="slidenum">
              <a:rPr lang="fr-FR" smtClean="0"/>
              <a:pPr/>
              <a:t>4</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92619CCB-3C6B-4292-B49F-E4DC826D191F}" type="slidenum">
              <a:rPr lang="fr-FR" smtClean="0"/>
              <a:pPr/>
              <a:t>5</a:t>
            </a:fld>
            <a:endParaRPr lang="fr-FR"/>
          </a:p>
        </p:txBody>
      </p:sp>
      <p:sp>
        <p:nvSpPr>
          <p:cNvPr id="3" name="Rectangle 2"/>
          <p:cNvSpPr/>
          <p:nvPr/>
        </p:nvSpPr>
        <p:spPr>
          <a:xfrm>
            <a:off x="0" y="188640"/>
            <a:ext cx="9144000" cy="6740307"/>
          </a:xfrm>
          <a:prstGeom prst="rect">
            <a:avLst/>
          </a:prstGeom>
        </p:spPr>
        <p:txBody>
          <a:bodyPr wrap="square">
            <a:spAutoFit/>
          </a:bodyPr>
          <a:lstStyle/>
          <a:p>
            <a:pPr algn="ctr">
              <a:buNone/>
            </a:pPr>
            <a:r>
              <a:rPr lang="fr-FR" b="1" dirty="0"/>
              <a:t>Complexité linéaire O(n)</a:t>
            </a:r>
            <a:endParaRPr lang="fr-FR" dirty="0" smtClean="0">
              <a:latin typeface="Courier New" pitchFamily="49" charset="0"/>
              <a:cs typeface="Courier New" pitchFamily="49" charset="0"/>
            </a:endParaRPr>
          </a:p>
          <a:p>
            <a:r>
              <a:rPr lang="fr-FR" dirty="0">
                <a:latin typeface="Courier New" pitchFamily="49" charset="0"/>
                <a:cs typeface="Courier New" pitchFamily="49" charset="0"/>
              </a:rPr>
              <a:t>Algorithme </a:t>
            </a:r>
            <a:r>
              <a:rPr lang="fr-FR" dirty="0" smtClean="0">
                <a:latin typeface="Courier New" pitchFamily="49" charset="0"/>
                <a:cs typeface="Courier New" pitchFamily="49" charset="0"/>
              </a:rPr>
              <a:t>73 </a:t>
            </a:r>
            <a:r>
              <a:rPr lang="fr-FR" dirty="0">
                <a:latin typeface="Courier New" pitchFamily="49" charset="0"/>
                <a:cs typeface="Courier New" pitchFamily="49" charset="0"/>
              </a:rPr>
              <a:t>: </a:t>
            </a:r>
            <a:r>
              <a:rPr lang="fr-FR" dirty="0" err="1" smtClean="0">
                <a:latin typeface="Courier New" pitchFamily="49" charset="0"/>
                <a:cs typeface="Courier New" pitchFamily="49" charset="0"/>
              </a:rPr>
              <a:t>recherche_tableau</a:t>
            </a:r>
            <a:r>
              <a:rPr lang="fr-FR" dirty="0" smtClean="0">
                <a:latin typeface="Courier New" pitchFamily="49" charset="0"/>
                <a:cs typeface="Courier New" pitchFamily="49" charset="0"/>
              </a:rPr>
              <a:t> (tab: tableau, n </a:t>
            </a:r>
            <a:r>
              <a:rPr lang="fr-FR" dirty="0">
                <a:latin typeface="Courier New" pitchFamily="49" charset="0"/>
                <a:cs typeface="Courier New" pitchFamily="49" charset="0"/>
              </a:rPr>
              <a:t>: </a:t>
            </a:r>
            <a:r>
              <a:rPr lang="fr-FR" dirty="0" smtClean="0">
                <a:latin typeface="Courier New" pitchFamily="49" charset="0"/>
                <a:cs typeface="Courier New" pitchFamily="49" charset="0"/>
              </a:rPr>
              <a:t>entier, but: T): </a:t>
            </a:r>
            <a:r>
              <a:rPr lang="fr-FR" dirty="0">
                <a:latin typeface="Courier New" pitchFamily="49" charset="0"/>
                <a:cs typeface="Courier New" pitchFamily="49" charset="0"/>
              </a:rPr>
              <a:t>booléen </a:t>
            </a:r>
          </a:p>
          <a:p>
            <a:pPr>
              <a:buNone/>
            </a:pPr>
            <a:endParaRPr lang="fr-FR" dirty="0" smtClean="0">
              <a:latin typeface="Courier New" pitchFamily="49" charset="0"/>
              <a:cs typeface="Courier New" pitchFamily="49" charset="0"/>
            </a:endParaRPr>
          </a:p>
          <a:p>
            <a:pPr>
              <a:buNone/>
            </a:pPr>
            <a:r>
              <a:rPr lang="fr-FR" dirty="0">
                <a:latin typeface="Courier New" pitchFamily="49" charset="0"/>
                <a:cs typeface="Courier New" pitchFamily="49" charset="0"/>
              </a:rPr>
              <a:t>Donnée : but de type T</a:t>
            </a:r>
          </a:p>
          <a:p>
            <a:pPr>
              <a:buNone/>
            </a:pPr>
            <a:r>
              <a:rPr lang="fr-FR" dirty="0">
                <a:latin typeface="Courier New" pitchFamily="49" charset="0"/>
                <a:cs typeface="Courier New" pitchFamily="49" charset="0"/>
              </a:rPr>
              <a:t>Donnée : le tableau tab d’éléments de type T </a:t>
            </a:r>
          </a:p>
          <a:p>
            <a:pPr>
              <a:buNone/>
            </a:pPr>
            <a:r>
              <a:rPr lang="fr-FR" dirty="0">
                <a:latin typeface="Courier New" pitchFamily="49" charset="0"/>
                <a:cs typeface="Courier New" pitchFamily="49" charset="0"/>
              </a:rPr>
              <a:t>Donnée : la taille n</a:t>
            </a:r>
            <a:r>
              <a:rPr lang="fr-FR" b="1" dirty="0">
                <a:latin typeface="Courier New" pitchFamily="49" charset="0"/>
                <a:cs typeface="Courier New" pitchFamily="49" charset="0"/>
              </a:rPr>
              <a:t> </a:t>
            </a:r>
            <a:r>
              <a:rPr lang="fr-FR" dirty="0">
                <a:latin typeface="Courier New" pitchFamily="49" charset="0"/>
                <a:cs typeface="Courier New" pitchFamily="49" charset="0"/>
              </a:rPr>
              <a:t>du tableau tab</a:t>
            </a:r>
            <a:endParaRPr lang="fr-FR" b="1" dirty="0">
              <a:latin typeface="Courier New" pitchFamily="49" charset="0"/>
              <a:cs typeface="Courier New" pitchFamily="49" charset="0"/>
            </a:endParaRPr>
          </a:p>
          <a:p>
            <a:pPr>
              <a:buNone/>
            </a:pPr>
            <a:r>
              <a:rPr lang="fr-FR" dirty="0">
                <a:latin typeface="Courier New" pitchFamily="49" charset="0"/>
                <a:cs typeface="Courier New" pitchFamily="49" charset="0"/>
              </a:rPr>
              <a:t>Résultat : booléen</a:t>
            </a:r>
          </a:p>
          <a:p>
            <a:pPr>
              <a:buNone/>
            </a:pPr>
            <a:r>
              <a:rPr lang="fr-FR" dirty="0">
                <a:latin typeface="Courier New" pitchFamily="49" charset="0"/>
                <a:cs typeface="Courier New" pitchFamily="49" charset="0"/>
              </a:rPr>
              <a:t>Variable locale : booléen trouve qui indique si la valeur a été </a:t>
            </a:r>
            <a:r>
              <a:rPr lang="fr-FR" dirty="0" smtClean="0">
                <a:latin typeface="Courier New" pitchFamily="49" charset="0"/>
                <a:cs typeface="Courier New" pitchFamily="49" charset="0"/>
              </a:rPr>
              <a:t>trouvé</a:t>
            </a:r>
          </a:p>
          <a:p>
            <a:pPr>
              <a:buNone/>
            </a:pPr>
            <a:r>
              <a:rPr lang="fr-FR" dirty="0">
                <a:latin typeface="Courier New" pitchFamily="49" charset="0"/>
                <a:cs typeface="Courier New" pitchFamily="49" charset="0"/>
              </a:rPr>
              <a:t>Variable </a:t>
            </a:r>
            <a:r>
              <a:rPr lang="fr-FR" dirty="0" smtClean="0">
                <a:latin typeface="Courier New" pitchFamily="49" charset="0"/>
                <a:cs typeface="Courier New" pitchFamily="49" charset="0"/>
              </a:rPr>
              <a:t>locale : entier i, indice du tableau</a:t>
            </a:r>
            <a:endParaRPr lang="fr-FR" b="1" dirty="0">
              <a:latin typeface="Courier New" pitchFamily="49" charset="0"/>
              <a:cs typeface="Courier New" pitchFamily="49" charset="0"/>
            </a:endParaRPr>
          </a:p>
          <a:p>
            <a:pPr>
              <a:buNone/>
            </a:pPr>
            <a:r>
              <a:rPr lang="fr-FR" dirty="0" smtClean="0">
                <a:latin typeface="Courier New" pitchFamily="49" charset="0"/>
                <a:cs typeface="Courier New" pitchFamily="49" charset="0"/>
              </a:rPr>
              <a:t>début</a:t>
            </a:r>
            <a:endParaRPr lang="fr-FR" dirty="0">
              <a:latin typeface="Courier New" pitchFamily="49" charset="0"/>
              <a:cs typeface="Courier New" pitchFamily="49" charset="0"/>
            </a:endParaRPr>
          </a:p>
          <a:p>
            <a:pPr>
              <a:buNone/>
            </a:pPr>
            <a:r>
              <a:rPr lang="fr-FR" dirty="0">
                <a:latin typeface="Courier New" pitchFamily="49" charset="0"/>
                <a:cs typeface="Courier New" pitchFamily="49" charset="0"/>
              </a:rPr>
              <a:t>	trouve </a:t>
            </a:r>
            <a:r>
              <a:rPr lang="fr-FR" dirty="0">
                <a:latin typeface="Courier New" pitchFamily="49" charset="0"/>
                <a:cs typeface="Courier New" pitchFamily="49" charset="0"/>
                <a:sym typeface="Symbol" pitchFamily="18" charset="2"/>
              </a:rPr>
              <a:t></a:t>
            </a:r>
            <a:r>
              <a:rPr lang="fr-FR" dirty="0">
                <a:latin typeface="Courier New" pitchFamily="49" charset="0"/>
                <a:cs typeface="Courier New" pitchFamily="49" charset="0"/>
              </a:rPr>
              <a:t> faux</a:t>
            </a:r>
          </a:p>
          <a:p>
            <a:pPr>
              <a:buNone/>
            </a:pPr>
            <a:r>
              <a:rPr lang="fr-FR" dirty="0">
                <a:latin typeface="Courier New" pitchFamily="49" charset="0"/>
                <a:cs typeface="Courier New" pitchFamily="49" charset="0"/>
              </a:rPr>
              <a:t>	i </a:t>
            </a:r>
            <a:r>
              <a:rPr lang="fr-FR" dirty="0">
                <a:latin typeface="Courier New" pitchFamily="49" charset="0"/>
                <a:cs typeface="Courier New" pitchFamily="49" charset="0"/>
                <a:sym typeface="Symbol" pitchFamily="18" charset="2"/>
              </a:rPr>
              <a:t></a:t>
            </a:r>
            <a:r>
              <a:rPr lang="fr-FR" dirty="0">
                <a:latin typeface="Courier New" pitchFamily="49" charset="0"/>
                <a:cs typeface="Courier New" pitchFamily="49" charset="0"/>
              </a:rPr>
              <a:t> 1</a:t>
            </a:r>
          </a:p>
          <a:p>
            <a:pPr>
              <a:buNone/>
            </a:pPr>
            <a:r>
              <a:rPr lang="fr-FR" dirty="0">
                <a:latin typeface="Courier New" pitchFamily="49" charset="0"/>
                <a:cs typeface="Courier New" pitchFamily="49" charset="0"/>
              </a:rPr>
              <a:t>	TANT QUE non trouve et i&lt;= n </a:t>
            </a:r>
          </a:p>
          <a:p>
            <a:pPr>
              <a:buNone/>
            </a:pPr>
            <a:r>
              <a:rPr lang="fr-FR" dirty="0">
                <a:latin typeface="Courier New" pitchFamily="49" charset="0"/>
                <a:cs typeface="Courier New" pitchFamily="49" charset="0"/>
              </a:rPr>
              <a:t>		SI tab[i] = but ALORS</a:t>
            </a:r>
          </a:p>
          <a:p>
            <a:pPr>
              <a:buNone/>
            </a:pPr>
            <a:r>
              <a:rPr lang="fr-FR" dirty="0">
                <a:latin typeface="Courier New" pitchFamily="49" charset="0"/>
                <a:cs typeface="Courier New" pitchFamily="49" charset="0"/>
              </a:rPr>
              <a:t>			trouve </a:t>
            </a:r>
            <a:r>
              <a:rPr lang="fr-FR" dirty="0">
                <a:latin typeface="Courier New" pitchFamily="49" charset="0"/>
                <a:cs typeface="Courier New" pitchFamily="49" charset="0"/>
                <a:sym typeface="Symbol" pitchFamily="18" charset="2"/>
              </a:rPr>
              <a:t></a:t>
            </a:r>
            <a:r>
              <a:rPr lang="fr-FR" dirty="0">
                <a:latin typeface="Courier New" pitchFamily="49" charset="0"/>
                <a:cs typeface="Courier New" pitchFamily="49" charset="0"/>
              </a:rPr>
              <a:t> vrai</a:t>
            </a:r>
          </a:p>
          <a:p>
            <a:pPr>
              <a:buNone/>
            </a:pPr>
            <a:r>
              <a:rPr lang="fr-FR" dirty="0">
                <a:latin typeface="Courier New" pitchFamily="49" charset="0"/>
                <a:cs typeface="Courier New" pitchFamily="49" charset="0"/>
              </a:rPr>
              <a:t>		SINON</a:t>
            </a:r>
          </a:p>
          <a:p>
            <a:pPr>
              <a:buNone/>
            </a:pPr>
            <a:r>
              <a:rPr lang="fr-FR" dirty="0">
                <a:latin typeface="Courier New" pitchFamily="49" charset="0"/>
                <a:cs typeface="Courier New" pitchFamily="49" charset="0"/>
              </a:rPr>
              <a:t>			i </a:t>
            </a:r>
            <a:r>
              <a:rPr lang="fr-FR" dirty="0">
                <a:latin typeface="Courier New" pitchFamily="49" charset="0"/>
                <a:cs typeface="Courier New" pitchFamily="49" charset="0"/>
                <a:sym typeface="Symbol" pitchFamily="18" charset="2"/>
              </a:rPr>
              <a:t></a:t>
            </a:r>
            <a:r>
              <a:rPr lang="fr-FR" dirty="0">
                <a:latin typeface="Courier New" pitchFamily="49" charset="0"/>
                <a:cs typeface="Courier New" pitchFamily="49" charset="0"/>
              </a:rPr>
              <a:t> i + 1</a:t>
            </a:r>
          </a:p>
          <a:p>
            <a:pPr>
              <a:buNone/>
            </a:pPr>
            <a:r>
              <a:rPr lang="fr-FR" dirty="0">
                <a:latin typeface="Courier New" pitchFamily="49" charset="0"/>
                <a:cs typeface="Courier New" pitchFamily="49" charset="0"/>
              </a:rPr>
              <a:t>		fin</a:t>
            </a:r>
          </a:p>
          <a:p>
            <a:pPr>
              <a:buNone/>
            </a:pPr>
            <a:r>
              <a:rPr lang="fr-FR" dirty="0">
                <a:latin typeface="Courier New" pitchFamily="49" charset="0"/>
                <a:cs typeface="Courier New" pitchFamily="49" charset="0"/>
              </a:rPr>
              <a:t>	fin</a:t>
            </a:r>
          </a:p>
          <a:p>
            <a:pPr>
              <a:buNone/>
            </a:pPr>
            <a:r>
              <a:rPr lang="fr-FR" dirty="0">
                <a:latin typeface="Courier New" pitchFamily="49" charset="0"/>
                <a:cs typeface="Courier New" pitchFamily="49" charset="0"/>
              </a:rPr>
              <a:t>	retourner trouve</a:t>
            </a:r>
          </a:p>
          <a:p>
            <a:pPr>
              <a:buNone/>
            </a:pPr>
            <a:r>
              <a:rPr lang="fr-FR" dirty="0">
                <a:latin typeface="Courier New" pitchFamily="49" charset="0"/>
                <a:cs typeface="Courier New" pitchFamily="49" charset="0"/>
              </a:rPr>
              <a:t>Fin</a:t>
            </a:r>
          </a:p>
          <a:p>
            <a:pPr>
              <a:buNone/>
            </a:pPr>
            <a:r>
              <a:rPr lang="fr-FR" b="1" dirty="0"/>
              <a:t>Dans le pire des cas les opérations à l'intérieur de TANT QUE sont exécutées n fois.</a:t>
            </a:r>
          </a:p>
        </p:txBody>
      </p:sp>
    </p:spTree>
    <p:extLst>
      <p:ext uri="{BB962C8B-B14F-4D97-AF65-F5344CB8AC3E}">
        <p14:creationId xmlns:p14="http://schemas.microsoft.com/office/powerpoint/2010/main" val="59732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92619CCB-3C6B-4292-B49F-E4DC826D191F}" type="slidenum">
              <a:rPr lang="fr-FR" smtClean="0"/>
              <a:pPr/>
              <a:t>6</a:t>
            </a:fld>
            <a:endParaRPr lang="fr-FR"/>
          </a:p>
        </p:txBody>
      </p:sp>
      <p:sp>
        <p:nvSpPr>
          <p:cNvPr id="3" name="Rectangle 2"/>
          <p:cNvSpPr/>
          <p:nvPr/>
        </p:nvSpPr>
        <p:spPr>
          <a:xfrm>
            <a:off x="467544" y="404664"/>
            <a:ext cx="6390456" cy="7017306"/>
          </a:xfrm>
          <a:prstGeom prst="rect">
            <a:avLst/>
          </a:prstGeom>
        </p:spPr>
        <p:txBody>
          <a:bodyPr wrap="square">
            <a:spAutoFit/>
          </a:bodyPr>
          <a:lstStyle/>
          <a:p>
            <a:r>
              <a:rPr lang="fr-FR" b="1" dirty="0"/>
              <a:t>Complexité logarithmique O(log n</a:t>
            </a:r>
            <a:r>
              <a:rPr lang="fr-FR" b="1" dirty="0" smtClean="0"/>
              <a:t>)</a:t>
            </a:r>
          </a:p>
          <a:p>
            <a:endParaRPr lang="fr-FR" b="1" dirty="0" smtClean="0"/>
          </a:p>
          <a:p>
            <a:r>
              <a:rPr lang="fr-FR" u="sng" dirty="0"/>
              <a:t>Recherche dichotomique dans un tableau trié</a:t>
            </a:r>
          </a:p>
          <a:p>
            <a:endParaRPr lang="fr-FR" b="1" dirty="0" smtClean="0"/>
          </a:p>
          <a:p>
            <a:r>
              <a:rPr lang="fr-FR" dirty="0" smtClean="0">
                <a:latin typeface="Courier New" pitchFamily="49" charset="0"/>
                <a:cs typeface="Courier New" pitchFamily="49" charset="0"/>
              </a:rPr>
              <a:t>Algorithme 74 </a:t>
            </a:r>
            <a:r>
              <a:rPr lang="fr-FR" dirty="0">
                <a:latin typeface="Courier New" pitchFamily="49" charset="0"/>
                <a:cs typeface="Courier New" pitchFamily="49" charset="0"/>
              </a:rPr>
              <a:t>: </a:t>
            </a:r>
            <a:r>
              <a:rPr lang="fr-FR" dirty="0" err="1" smtClean="0">
                <a:latin typeface="Courier New" pitchFamily="49" charset="0"/>
                <a:cs typeface="Courier New" pitchFamily="49" charset="0"/>
              </a:rPr>
              <a:t>recherche_tableau_dicho</a:t>
            </a:r>
            <a:r>
              <a:rPr lang="fr-FR" dirty="0" smtClean="0">
                <a:latin typeface="Courier New" pitchFamily="49" charset="0"/>
                <a:cs typeface="Courier New" pitchFamily="49" charset="0"/>
              </a:rPr>
              <a:t> </a:t>
            </a:r>
            <a:r>
              <a:rPr lang="fr-FR" dirty="0">
                <a:latin typeface="Courier New" pitchFamily="49" charset="0"/>
                <a:cs typeface="Courier New" pitchFamily="49" charset="0"/>
              </a:rPr>
              <a:t>(tab: tableau, n : entier, but: T): booléen </a:t>
            </a:r>
            <a:endParaRPr lang="fr-FR" dirty="0" smtClean="0">
              <a:latin typeface="Courier New" pitchFamily="49" charset="0"/>
              <a:cs typeface="Courier New" pitchFamily="49" charset="0"/>
            </a:endParaRPr>
          </a:p>
          <a:p>
            <a:endParaRPr lang="fr-FR" dirty="0">
              <a:latin typeface="Courier New" pitchFamily="49" charset="0"/>
              <a:cs typeface="Courier New" pitchFamily="49" charset="0"/>
            </a:endParaRPr>
          </a:p>
          <a:p>
            <a:pPr>
              <a:buNone/>
            </a:pPr>
            <a:r>
              <a:rPr lang="fr-FR" dirty="0">
                <a:latin typeface="Courier New" pitchFamily="49" charset="0"/>
                <a:cs typeface="Courier New" pitchFamily="49" charset="0"/>
              </a:rPr>
              <a:t>Donnée : but de type </a:t>
            </a:r>
            <a:r>
              <a:rPr lang="fr-FR" dirty="0" smtClean="0">
                <a:latin typeface="Courier New" pitchFamily="49" charset="0"/>
                <a:cs typeface="Courier New" pitchFamily="49" charset="0"/>
              </a:rPr>
              <a:t>T</a:t>
            </a:r>
            <a:endParaRPr lang="fr-FR" dirty="0">
              <a:latin typeface="Courier New" pitchFamily="49" charset="0"/>
              <a:cs typeface="Courier New" pitchFamily="49" charset="0"/>
            </a:endParaRPr>
          </a:p>
          <a:p>
            <a:pPr>
              <a:buNone/>
            </a:pPr>
            <a:r>
              <a:rPr lang="fr-FR" dirty="0">
                <a:latin typeface="Courier New" pitchFamily="49" charset="0"/>
                <a:cs typeface="Courier New" pitchFamily="49" charset="0"/>
              </a:rPr>
              <a:t>Donnée : le tableau tab d’éléments de type </a:t>
            </a:r>
            <a:r>
              <a:rPr lang="fr-FR" dirty="0" smtClean="0">
                <a:latin typeface="Courier New" pitchFamily="49" charset="0"/>
                <a:cs typeface="Courier New" pitchFamily="49" charset="0"/>
              </a:rPr>
              <a:t>T</a:t>
            </a:r>
          </a:p>
          <a:p>
            <a:pPr>
              <a:buNone/>
            </a:pPr>
            <a:r>
              <a:rPr lang="fr-FR" dirty="0" smtClean="0">
                <a:latin typeface="Courier New" pitchFamily="49" charset="0"/>
                <a:cs typeface="Courier New" pitchFamily="49" charset="0"/>
              </a:rPr>
              <a:t>Donnée </a:t>
            </a:r>
            <a:r>
              <a:rPr lang="fr-FR" dirty="0">
                <a:latin typeface="Courier New" pitchFamily="49" charset="0"/>
                <a:cs typeface="Courier New" pitchFamily="49" charset="0"/>
              </a:rPr>
              <a:t>: la taille n</a:t>
            </a:r>
            <a:r>
              <a:rPr lang="fr-FR" b="1" dirty="0">
                <a:latin typeface="Courier New" pitchFamily="49" charset="0"/>
                <a:cs typeface="Courier New" pitchFamily="49" charset="0"/>
              </a:rPr>
              <a:t> </a:t>
            </a:r>
            <a:r>
              <a:rPr lang="fr-FR" dirty="0">
                <a:latin typeface="Courier New" pitchFamily="49" charset="0"/>
                <a:cs typeface="Courier New" pitchFamily="49" charset="0"/>
              </a:rPr>
              <a:t>du tableau tab</a:t>
            </a:r>
            <a:endParaRPr lang="fr-FR" b="1" dirty="0">
              <a:latin typeface="Courier New" pitchFamily="49" charset="0"/>
              <a:cs typeface="Courier New" pitchFamily="49" charset="0"/>
            </a:endParaRPr>
          </a:p>
          <a:p>
            <a:pPr>
              <a:buNone/>
            </a:pPr>
            <a:r>
              <a:rPr lang="fr-FR" dirty="0">
                <a:latin typeface="Courier New" pitchFamily="49" charset="0"/>
                <a:cs typeface="Courier New" pitchFamily="49" charset="0"/>
              </a:rPr>
              <a:t>Résultat : </a:t>
            </a:r>
            <a:r>
              <a:rPr lang="fr-FR" dirty="0" smtClean="0">
                <a:latin typeface="Courier New" pitchFamily="49" charset="0"/>
                <a:cs typeface="Courier New" pitchFamily="49" charset="0"/>
              </a:rPr>
              <a:t>booléen</a:t>
            </a:r>
          </a:p>
          <a:p>
            <a:pPr>
              <a:buNone/>
            </a:pPr>
            <a:endParaRPr lang="fr-FR" dirty="0">
              <a:latin typeface="Courier New" pitchFamily="49" charset="0"/>
              <a:cs typeface="Courier New" pitchFamily="49" charset="0"/>
            </a:endParaRPr>
          </a:p>
          <a:p>
            <a:pPr>
              <a:buNone/>
            </a:pPr>
            <a:r>
              <a:rPr lang="fr-FR" dirty="0">
                <a:latin typeface="Courier New" pitchFamily="49" charset="0"/>
                <a:cs typeface="Courier New" pitchFamily="49" charset="0"/>
              </a:rPr>
              <a:t>Variable locale : booléen trouve qui indique si la valeur a été </a:t>
            </a:r>
            <a:r>
              <a:rPr lang="fr-FR" dirty="0" smtClean="0">
                <a:latin typeface="Courier New" pitchFamily="49" charset="0"/>
                <a:cs typeface="Courier New" pitchFamily="49" charset="0"/>
              </a:rPr>
              <a:t>trouvé</a:t>
            </a:r>
          </a:p>
          <a:p>
            <a:pPr>
              <a:buNone/>
            </a:pPr>
            <a:endParaRPr lang="fr-FR" dirty="0">
              <a:latin typeface="Courier New" pitchFamily="49" charset="0"/>
              <a:cs typeface="Courier New" pitchFamily="49" charset="0"/>
            </a:endParaRPr>
          </a:p>
          <a:p>
            <a:pPr>
              <a:buNone/>
            </a:pPr>
            <a:r>
              <a:rPr lang="fr-FR" dirty="0">
                <a:latin typeface="Courier New" pitchFamily="49" charset="0"/>
                <a:cs typeface="Courier New" pitchFamily="49" charset="0"/>
              </a:rPr>
              <a:t>Variable locale : </a:t>
            </a:r>
            <a:r>
              <a:rPr lang="fr-FR" dirty="0" err="1">
                <a:latin typeface="Courier New" pitchFamily="49" charset="0"/>
                <a:cs typeface="Courier New" pitchFamily="49" charset="0"/>
              </a:rPr>
              <a:t>déb</a:t>
            </a:r>
            <a:r>
              <a:rPr lang="fr-FR" dirty="0">
                <a:latin typeface="Courier New" pitchFamily="49" charset="0"/>
                <a:cs typeface="Courier New" pitchFamily="49" charset="0"/>
              </a:rPr>
              <a:t> l’indice du premier élément du sous-tableau </a:t>
            </a:r>
            <a:r>
              <a:rPr lang="fr-FR" dirty="0" smtClean="0">
                <a:latin typeface="Courier New" pitchFamily="49" charset="0"/>
                <a:cs typeface="Courier New" pitchFamily="49" charset="0"/>
              </a:rPr>
              <a:t>traité</a:t>
            </a:r>
          </a:p>
          <a:p>
            <a:pPr>
              <a:buNone/>
            </a:pPr>
            <a:endParaRPr lang="fr-FR" dirty="0">
              <a:latin typeface="Courier New" pitchFamily="49" charset="0"/>
              <a:cs typeface="Courier New" pitchFamily="49" charset="0"/>
            </a:endParaRPr>
          </a:p>
          <a:p>
            <a:pPr>
              <a:buNone/>
            </a:pPr>
            <a:r>
              <a:rPr lang="fr-FR" dirty="0">
                <a:latin typeface="Courier New" pitchFamily="49" charset="0"/>
                <a:cs typeface="Courier New" pitchFamily="49" charset="0"/>
              </a:rPr>
              <a:t>Variable locale : </a:t>
            </a:r>
            <a:r>
              <a:rPr lang="fr-FR" dirty="0" smtClean="0">
                <a:latin typeface="Courier New" pitchFamily="49" charset="0"/>
                <a:cs typeface="Courier New" pitchFamily="49" charset="0"/>
              </a:rPr>
              <a:t>fin l’indice </a:t>
            </a:r>
            <a:r>
              <a:rPr lang="fr-FR" dirty="0">
                <a:latin typeface="Courier New" pitchFamily="49" charset="0"/>
                <a:cs typeface="Courier New" pitchFamily="49" charset="0"/>
              </a:rPr>
              <a:t>du dernier élément du sous-tableau </a:t>
            </a:r>
            <a:r>
              <a:rPr lang="fr-FR" dirty="0" smtClean="0">
                <a:latin typeface="Courier New" pitchFamily="49" charset="0"/>
                <a:cs typeface="Courier New" pitchFamily="49" charset="0"/>
              </a:rPr>
              <a:t>traité</a:t>
            </a:r>
          </a:p>
          <a:p>
            <a:pPr>
              <a:buNone/>
            </a:pPr>
            <a:endParaRPr lang="fr-FR" dirty="0">
              <a:latin typeface="Courier New" pitchFamily="49" charset="0"/>
              <a:cs typeface="Courier New" pitchFamily="49" charset="0"/>
            </a:endParaRPr>
          </a:p>
          <a:p>
            <a:pPr>
              <a:buNone/>
            </a:pPr>
            <a:r>
              <a:rPr lang="fr-FR" dirty="0">
                <a:latin typeface="Courier New" pitchFamily="49" charset="0"/>
                <a:cs typeface="Courier New" pitchFamily="49" charset="0"/>
              </a:rPr>
              <a:t>Variable locale : milieu l’indice du milieu du sous-tableau traité</a:t>
            </a:r>
          </a:p>
          <a:p>
            <a:endParaRPr lang="fr-FR" dirty="0" smtClean="0">
              <a:latin typeface="Courier New" pitchFamily="49" charset="0"/>
              <a:cs typeface="Courier New" pitchFamily="49" charset="0"/>
            </a:endParaRPr>
          </a:p>
          <a:p>
            <a:endParaRPr lang="fr-FR" dirty="0">
              <a:latin typeface="Courier New" pitchFamily="49" charset="0"/>
              <a:cs typeface="Courier New" pitchFamily="49" charset="0"/>
            </a:endParaRPr>
          </a:p>
        </p:txBody>
      </p:sp>
    </p:spTree>
    <p:extLst>
      <p:ext uri="{BB962C8B-B14F-4D97-AF65-F5344CB8AC3E}">
        <p14:creationId xmlns:p14="http://schemas.microsoft.com/office/powerpoint/2010/main" val="2732509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0" y="0"/>
            <a:ext cx="9144000" cy="71096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début</a:t>
            </a:r>
          </a:p>
          <a:p>
            <a:pPr lvl="0" eaLnBrk="0" fontAlgn="base" hangingPunct="0">
              <a:spcBef>
                <a:spcPct val="0"/>
              </a:spcBef>
              <a:spcAft>
                <a:spcPct val="0"/>
              </a:spcAft>
            </a:pP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trouve </a:t>
            </a:r>
            <a:r>
              <a:rPr lang="fr-FR" sz="2400" dirty="0" smtClean="0">
                <a:latin typeface="Courier New" pitchFamily="49" charset="0"/>
                <a:cs typeface="Courier New" pitchFamily="49" charset="0"/>
                <a:sym typeface="Symbol" pitchFamily="18" charset="2"/>
              </a:rPr>
              <a:t></a:t>
            </a: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faux</a:t>
            </a:r>
            <a:endParaRPr kumimoji="0" lang="fr-FR" sz="2400" b="0" i="0" u="none" strike="noStrike" cap="none" normalizeH="0" baseline="0" dirty="0" smtClean="0">
              <a:ln>
                <a:noFill/>
              </a:ln>
              <a:solidFill>
                <a:schemeClr val="tx1"/>
              </a:solidFill>
              <a:effectLst/>
              <a:latin typeface="Courier New" pitchFamily="49" charset="0"/>
              <a:cs typeface="Courier New" pitchFamily="49" charset="0"/>
              <a:sym typeface="Wingdings" pitchFamily="2" charset="2"/>
            </a:endParaRPr>
          </a:p>
          <a:p>
            <a:pPr lvl="0" eaLnBrk="0" fontAlgn="base" hangingPunct="0">
              <a:spcBef>
                <a:spcPct val="0"/>
              </a:spcBef>
              <a:spcAft>
                <a:spcPct val="0"/>
              </a:spcAft>
            </a:pP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sym typeface="Wingdings" pitchFamily="2" charset="2"/>
              </a:rPr>
              <a:t>	</a:t>
            </a:r>
            <a:r>
              <a:rPr kumimoji="0" lang="fr-FR" sz="24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sym typeface="Wingdings" pitchFamily="2" charset="2"/>
              </a:rPr>
              <a:t>déb</a:t>
            </a: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sym typeface="Wingdings" pitchFamily="2" charset="2"/>
              </a:rPr>
              <a:t> </a:t>
            </a:r>
            <a:r>
              <a:rPr lang="fr-FR" sz="2400" dirty="0" smtClean="0">
                <a:latin typeface="Courier New" pitchFamily="49" charset="0"/>
                <a:cs typeface="Courier New" pitchFamily="49" charset="0"/>
                <a:sym typeface="Symbol" pitchFamily="18" charset="2"/>
              </a:rPr>
              <a:t></a:t>
            </a: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1</a:t>
            </a:r>
            <a:endParaRPr kumimoji="0" lang="fr-FR" sz="2400" b="0" i="0" u="none" strike="noStrike" cap="none" normalizeH="0" baseline="0" dirty="0" smtClean="0">
              <a:ln>
                <a:noFill/>
              </a:ln>
              <a:solidFill>
                <a:schemeClr val="tx1"/>
              </a:solidFill>
              <a:effectLst/>
              <a:latin typeface="Courier New" pitchFamily="49" charset="0"/>
              <a:cs typeface="Courier New" pitchFamily="49" charset="0"/>
              <a:sym typeface="Wingdings" pitchFamily="2" charset="2"/>
            </a:endParaRPr>
          </a:p>
          <a:p>
            <a:pPr lvl="0" eaLnBrk="0" fontAlgn="base" hangingPunct="0">
              <a:spcBef>
                <a:spcPct val="0"/>
              </a:spcBef>
              <a:spcAft>
                <a:spcPct val="0"/>
              </a:spcAft>
            </a:pPr>
            <a:r>
              <a:rPr lang="fr-FR" sz="2400" dirty="0" smtClean="0">
                <a:latin typeface="Courier New" pitchFamily="49" charset="0"/>
                <a:ea typeface="Times New Roman" pitchFamily="18" charset="0"/>
                <a:cs typeface="Courier New" pitchFamily="49" charset="0"/>
                <a:sym typeface="Wingdings" pitchFamily="2" charset="2"/>
              </a:rPr>
              <a:t>	</a:t>
            </a:r>
            <a:r>
              <a:rPr lang="fr-FR" sz="2400" dirty="0" smtClean="0">
                <a:latin typeface="Courier New" pitchFamily="49" charset="0"/>
                <a:ea typeface="Times New Roman" pitchFamily="18" charset="0"/>
                <a:cs typeface="Courier New" pitchFamily="49" charset="0"/>
                <a:sym typeface="Wingdings" pitchFamily="2" charset="2"/>
              </a:rPr>
              <a:t>fin </a:t>
            </a:r>
            <a:r>
              <a:rPr lang="fr-FR" sz="2400" dirty="0" smtClean="0">
                <a:latin typeface="Courier New" pitchFamily="49" charset="0"/>
                <a:cs typeface="Courier New" pitchFamily="49" charset="0"/>
                <a:sym typeface="Symbol" pitchFamily="18" charset="2"/>
              </a:rPr>
              <a:t></a:t>
            </a: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n</a:t>
            </a:r>
            <a:endParaRPr kumimoji="0" lang="fr-FR" sz="2400" b="0" i="0" u="none" strike="noStrike" cap="none" normalizeH="0" baseline="0" dirty="0" smtClean="0">
              <a:ln>
                <a:noFill/>
              </a:ln>
              <a:solidFill>
                <a:schemeClr val="tx1"/>
              </a:solidFill>
              <a:effectLst/>
              <a:latin typeface="Courier New" pitchFamily="49" charset="0"/>
              <a:cs typeface="Courier New" pitchFamily="49"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sym typeface="Wingdings" pitchFamily="2" charset="2"/>
              </a:rPr>
              <a:t>	TANT QUE non trouve et </a:t>
            </a:r>
            <a:r>
              <a:rPr kumimoji="0" lang="fr-FR" sz="24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sym typeface="Wingdings" pitchFamily="2" charset="2"/>
              </a:rPr>
              <a:t>déb</a:t>
            </a: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sym typeface="Wingdings" pitchFamily="2" charset="2"/>
              </a:rPr>
              <a:t> &lt;= fin FAIRE</a:t>
            </a:r>
            <a:endParaRPr kumimoji="0" lang="fr-FR" sz="2400" b="0" i="0" u="none" strike="noStrike" cap="none" normalizeH="0" baseline="0" dirty="0" smtClean="0">
              <a:ln>
                <a:noFill/>
              </a:ln>
              <a:solidFill>
                <a:schemeClr val="tx1"/>
              </a:solidFill>
              <a:effectLst/>
              <a:latin typeface="Courier New" pitchFamily="49" charset="0"/>
              <a:cs typeface="Courier New" pitchFamily="49"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sym typeface="Wingdings" pitchFamily="2" charset="2"/>
              </a:rPr>
              <a:t>		milieu </a:t>
            </a:r>
            <a:r>
              <a:rPr lang="fr-FR" sz="2400" dirty="0" smtClean="0">
                <a:latin typeface="Courier New" pitchFamily="49" charset="0"/>
                <a:cs typeface="Courier New" pitchFamily="49" charset="0"/>
                <a:sym typeface="Symbol" pitchFamily="18" charset="2"/>
              </a:rPr>
              <a:t></a:t>
            </a: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(début + fin) </a:t>
            </a:r>
            <a:r>
              <a:rPr kumimoji="0" lang="fr-FR" sz="24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div</a:t>
            </a: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2</a:t>
            </a:r>
            <a:endParaRPr kumimoji="0" lang="fr-FR" sz="2400" b="0" i="0" u="none" strike="noStrike" cap="none" normalizeH="0" baseline="0" dirty="0" smtClean="0">
              <a:ln>
                <a:noFill/>
              </a:ln>
              <a:solidFill>
                <a:schemeClr val="tx1"/>
              </a:solidFill>
              <a:effectLst/>
              <a:latin typeface="Courier New" pitchFamily="49" charset="0"/>
              <a:cs typeface="Courier New" pitchFamily="49"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sym typeface="Wingdings" pitchFamily="2" charset="2"/>
              </a:rPr>
              <a:t>		SI but &lt; tab[milieu] ALORS</a:t>
            </a:r>
            <a:endParaRPr kumimoji="0" lang="fr-FR" sz="2400" b="0" i="0" u="none" strike="noStrike" cap="none" normalizeH="0" baseline="0" dirty="0" smtClean="0">
              <a:ln>
                <a:noFill/>
              </a:ln>
              <a:solidFill>
                <a:schemeClr val="tx1"/>
              </a:solidFill>
              <a:effectLst/>
              <a:latin typeface="Courier New" pitchFamily="49" charset="0"/>
              <a:cs typeface="Courier New" pitchFamily="49" charset="0"/>
              <a:sym typeface="Wingdings" pitchFamily="2" charset="2"/>
            </a:endParaRPr>
          </a:p>
          <a:p>
            <a:pPr lvl="0" eaLnBrk="0" fontAlgn="base" hangingPunct="0">
              <a:spcBef>
                <a:spcPct val="0"/>
              </a:spcBef>
              <a:spcAft>
                <a:spcPct val="0"/>
              </a:spcAft>
            </a:pP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sym typeface="Wingdings" pitchFamily="2" charset="2"/>
              </a:rPr>
              <a:t>			fin </a:t>
            </a:r>
            <a:r>
              <a:rPr lang="fr-FR" sz="2400" dirty="0" smtClean="0">
                <a:latin typeface="Courier New" pitchFamily="49" charset="0"/>
                <a:cs typeface="Courier New" pitchFamily="49" charset="0"/>
                <a:sym typeface="Symbol" pitchFamily="18" charset="2"/>
              </a:rPr>
              <a:t></a:t>
            </a: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milieu – 1</a:t>
            </a:r>
            <a:endParaRPr kumimoji="0" lang="fr-FR" sz="2400" b="0" i="0" u="none" strike="noStrike" cap="none" normalizeH="0" baseline="0" dirty="0" smtClean="0">
              <a:ln>
                <a:noFill/>
              </a:ln>
              <a:solidFill>
                <a:schemeClr val="tx1"/>
              </a:solidFill>
              <a:effectLst/>
              <a:latin typeface="Courier New" pitchFamily="49" charset="0"/>
              <a:cs typeface="Courier New" pitchFamily="49"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sym typeface="Wingdings" pitchFamily="2" charset="2"/>
              </a:rPr>
              <a:t>		SINON</a:t>
            </a:r>
            <a:endParaRPr kumimoji="0" lang="fr-FR" sz="2400" b="0" i="0" u="none" strike="noStrike" cap="none" normalizeH="0" baseline="0" dirty="0" smtClean="0">
              <a:ln>
                <a:noFill/>
              </a:ln>
              <a:solidFill>
                <a:schemeClr val="tx1"/>
              </a:solidFill>
              <a:effectLst/>
              <a:latin typeface="Courier New" pitchFamily="49" charset="0"/>
              <a:cs typeface="Courier New" pitchFamily="49"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sym typeface="Wingdings" pitchFamily="2" charset="2"/>
              </a:rPr>
              <a:t>			SI but &gt; tab[milieu] ALORS</a:t>
            </a:r>
            <a:endParaRPr kumimoji="0" lang="fr-FR" sz="2400" b="0" i="0" u="none" strike="noStrike" cap="none" normalizeH="0" baseline="0" dirty="0" smtClean="0">
              <a:ln>
                <a:noFill/>
              </a:ln>
              <a:solidFill>
                <a:schemeClr val="tx1"/>
              </a:solidFill>
              <a:effectLst/>
              <a:latin typeface="Courier New" pitchFamily="49" charset="0"/>
              <a:cs typeface="Courier New" pitchFamily="49" charset="0"/>
              <a:sym typeface="Wingdings" pitchFamily="2" charset="2"/>
            </a:endParaRPr>
          </a:p>
          <a:p>
            <a:pPr lvl="0" eaLnBrk="0" fontAlgn="base" hangingPunct="0">
              <a:spcBef>
                <a:spcPct val="0"/>
              </a:spcBef>
              <a:spcAft>
                <a:spcPct val="0"/>
              </a:spcAft>
            </a:pP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sym typeface="Wingdings" pitchFamily="2" charset="2"/>
              </a:rPr>
              <a:t>				début </a:t>
            </a:r>
            <a:r>
              <a:rPr lang="fr-FR" sz="2400" dirty="0" smtClean="0">
                <a:latin typeface="Courier New" pitchFamily="49" charset="0"/>
                <a:cs typeface="Courier New" pitchFamily="49" charset="0"/>
                <a:sym typeface="Symbol" pitchFamily="18" charset="2"/>
              </a:rPr>
              <a:t></a:t>
            </a: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milieu + 1</a:t>
            </a:r>
            <a:endParaRPr kumimoji="0" lang="fr-FR" sz="2400" b="0" i="0" u="none" strike="noStrike" cap="none" normalizeH="0" baseline="0" dirty="0" smtClean="0">
              <a:ln>
                <a:noFill/>
              </a:ln>
              <a:solidFill>
                <a:schemeClr val="tx1"/>
              </a:solidFill>
              <a:effectLst/>
              <a:latin typeface="Courier New" pitchFamily="49" charset="0"/>
              <a:cs typeface="Courier New" pitchFamily="49"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sym typeface="Wingdings" pitchFamily="2" charset="2"/>
              </a:rPr>
              <a:t>			SINON</a:t>
            </a:r>
            <a:endParaRPr kumimoji="0" lang="fr-FR" sz="2400" b="0" i="0" u="none" strike="noStrike" cap="none" normalizeH="0" baseline="0" dirty="0" smtClean="0">
              <a:ln>
                <a:noFill/>
              </a:ln>
              <a:solidFill>
                <a:schemeClr val="tx1"/>
              </a:solidFill>
              <a:effectLst/>
              <a:latin typeface="Courier New" pitchFamily="49" charset="0"/>
              <a:cs typeface="Courier New" pitchFamily="49" charset="0"/>
              <a:sym typeface="Wingdings" pitchFamily="2" charset="2"/>
            </a:endParaRPr>
          </a:p>
          <a:p>
            <a:pPr lvl="0" eaLnBrk="0" fontAlgn="base" hangingPunct="0">
              <a:spcBef>
                <a:spcPct val="0"/>
              </a:spcBef>
              <a:spcAft>
                <a:spcPct val="0"/>
              </a:spcAft>
            </a:pP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sym typeface="Wingdings" pitchFamily="2" charset="2"/>
              </a:rPr>
              <a:t>				trouve </a:t>
            </a:r>
            <a:r>
              <a:rPr lang="fr-FR" sz="2400" dirty="0" smtClean="0">
                <a:latin typeface="Courier New" pitchFamily="49" charset="0"/>
                <a:cs typeface="Courier New" pitchFamily="49" charset="0"/>
                <a:sym typeface="Symbol" pitchFamily="18" charset="2"/>
              </a:rPr>
              <a:t></a:t>
            </a: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vrai</a:t>
            </a:r>
          </a:p>
          <a:p>
            <a:pPr lvl="0" eaLnBrk="0" fontAlgn="base" hangingPunct="0">
              <a:spcBef>
                <a:spcPct val="0"/>
              </a:spcBef>
              <a:spcAft>
                <a:spcPct val="0"/>
              </a:spcAft>
            </a:pPr>
            <a:r>
              <a:rPr lang="fr-FR" sz="2400" dirty="0" smtClean="0">
                <a:latin typeface="Courier New" pitchFamily="49" charset="0"/>
                <a:cs typeface="Courier New" pitchFamily="49" charset="0"/>
                <a:sym typeface="Wingdings" pitchFamily="2" charset="2"/>
              </a:rPr>
              <a:t>			fin</a:t>
            </a:r>
          </a:p>
          <a:p>
            <a:pPr lvl="0" eaLnBrk="0" fontAlgn="base" hangingPunct="0">
              <a:spcBef>
                <a:spcPct val="0"/>
              </a:spcBef>
              <a:spcAft>
                <a:spcPct val="0"/>
              </a:spcAft>
            </a:pPr>
            <a:r>
              <a:rPr kumimoji="0" lang="fr-FR" sz="2400" b="0" i="0" u="none" strike="noStrike" cap="none" normalizeH="0" baseline="0" dirty="0" smtClean="0">
                <a:ln>
                  <a:noFill/>
                </a:ln>
                <a:solidFill>
                  <a:schemeClr val="tx1"/>
                </a:solidFill>
                <a:effectLst/>
                <a:latin typeface="Courier New" pitchFamily="49" charset="0"/>
                <a:cs typeface="Courier New" pitchFamily="49" charset="0"/>
                <a:sym typeface="Wingdings" pitchFamily="2" charset="2"/>
              </a:rPr>
              <a:t>		fin</a:t>
            </a:r>
          </a:p>
          <a:p>
            <a:pPr lvl="0" eaLnBrk="0" fontAlgn="base" hangingPunct="0">
              <a:spcBef>
                <a:spcPct val="0"/>
              </a:spcBef>
              <a:spcAft>
                <a:spcPct val="0"/>
              </a:spcAft>
            </a:pPr>
            <a:r>
              <a:rPr lang="fr-FR" sz="2400" dirty="0" smtClean="0">
                <a:latin typeface="Courier New" pitchFamily="49" charset="0"/>
                <a:cs typeface="Courier New" pitchFamily="49" charset="0"/>
                <a:sym typeface="Wingdings" pitchFamily="2" charset="2"/>
              </a:rPr>
              <a:t>	fin</a:t>
            </a:r>
            <a:endParaRPr kumimoji="0" lang="fr-FR" sz="2400" b="0" i="0" u="none" strike="noStrike" cap="none" normalizeH="0" baseline="0" dirty="0" smtClean="0">
              <a:ln>
                <a:noFill/>
              </a:ln>
              <a:solidFill>
                <a:schemeClr val="tx1"/>
              </a:solidFill>
              <a:effectLst/>
              <a:latin typeface="Courier New" pitchFamily="49" charset="0"/>
              <a:cs typeface="Courier New" pitchFamily="49"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sym typeface="Wingdings" pitchFamily="2" charset="2"/>
              </a:rPr>
              <a:t>	retourner trouve</a:t>
            </a:r>
          </a:p>
          <a:p>
            <a:pPr marL="0" marR="0" lvl="0" indent="0" algn="l" defTabSz="914400" rtl="0" eaLnBrk="0" fontAlgn="base" latinLnBrk="0" hangingPunct="0">
              <a:lnSpc>
                <a:spcPct val="100000"/>
              </a:lnSpc>
              <a:spcBef>
                <a:spcPct val="0"/>
              </a:spcBef>
              <a:spcAft>
                <a:spcPct val="0"/>
              </a:spcAft>
              <a:buClrTx/>
              <a:buSzTx/>
              <a:buFontTx/>
              <a:buNone/>
              <a:tabLst/>
            </a:pPr>
            <a:r>
              <a:rPr lang="fr-FR" sz="2400" dirty="0" smtClean="0">
                <a:latin typeface="Courier New" pitchFamily="49" charset="0"/>
                <a:cs typeface="Courier New" pitchFamily="49" charset="0"/>
                <a:sym typeface="Wingdings" pitchFamily="2" charset="2"/>
              </a:rPr>
              <a:t>fin</a:t>
            </a:r>
            <a:endParaRPr kumimoji="0" lang="fr-FR" sz="2400" b="0" i="0" u="none" strike="noStrike" cap="none" normalizeH="0" baseline="0" dirty="0" smtClean="0">
              <a:ln>
                <a:noFill/>
              </a:ln>
              <a:solidFill>
                <a:schemeClr val="tx1"/>
              </a:solidFill>
              <a:effectLst/>
              <a:latin typeface="Courier New" pitchFamily="49" charset="0"/>
              <a:cs typeface="Courier New" pitchFamily="49"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sym typeface="Wingdings" pitchFamily="2" charset="2"/>
            </a:endParaRPr>
          </a:p>
        </p:txBody>
      </p:sp>
      <p:sp>
        <p:nvSpPr>
          <p:cNvPr id="3" name="Espace réservé du numéro de diapositive 2"/>
          <p:cNvSpPr>
            <a:spLocks noGrp="1"/>
          </p:cNvSpPr>
          <p:nvPr>
            <p:ph type="sldNum" sz="quarter" idx="12"/>
          </p:nvPr>
        </p:nvSpPr>
        <p:spPr/>
        <p:txBody>
          <a:bodyPr/>
          <a:lstStyle/>
          <a:p>
            <a:fld id="{92619CCB-3C6B-4292-B49F-E4DC826D191F}" type="slidenum">
              <a:rPr lang="fr-FR" smtClean="0"/>
              <a:pPr/>
              <a:t>7</a:t>
            </a:fld>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0" y="0"/>
            <a:ext cx="9144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Ex. tab = (10, 12, 13, 15, 16, 19, 21, 25, 31)</a:t>
            </a:r>
            <a:endParaRPr kumimoji="0" lang="fr-FR"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but = 15</a:t>
            </a:r>
            <a:endParaRPr kumimoji="0" lang="fr-FR" sz="2400" b="0"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1. milieu = 5</a:t>
            </a:r>
            <a:endParaRPr kumimoji="0" lang="fr-FR"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a:t>
            </a:r>
            <a:r>
              <a:rPr kumimoji="0" lang="fr-FR" sz="2400" b="0" i="0" u="none" strike="noStrike" cap="none" normalizeH="0" dirty="0" smtClean="0">
                <a:ln>
                  <a:noFill/>
                </a:ln>
                <a:solidFill>
                  <a:schemeClr val="tx1"/>
                </a:solidFill>
                <a:effectLst/>
                <a:latin typeface="Arial" pitchFamily="34" charset="0"/>
                <a:ea typeface="Times New Roman" pitchFamily="18" charset="0"/>
              </a:rPr>
              <a:t>     	</a:t>
            </a:r>
            <a:r>
              <a:rPr kumimoji="0" lang="fr-FR" sz="2400" b="0" i="0" u="none" strike="noStrike" cap="none" normalizeH="0" baseline="0" dirty="0" smtClean="0">
                <a:ln>
                  <a:noFill/>
                </a:ln>
                <a:solidFill>
                  <a:schemeClr val="tx1"/>
                </a:solidFill>
                <a:effectLst/>
                <a:latin typeface="Arial" pitchFamily="34" charset="0"/>
                <a:ea typeface="Times New Roman" pitchFamily="18" charset="0"/>
              </a:rPr>
              <a:t>tab[5]= 16&gt;15</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fr-FR" sz="2400" b="0"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2. fin = 4</a:t>
            </a:r>
            <a:endParaRPr kumimoji="0" lang="fr-FR"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a:t>
            </a:r>
            <a:r>
              <a:rPr kumimoji="0" lang="fr-FR" sz="2400" b="0" i="0" u="none" strike="noStrike" cap="none" normalizeH="0" dirty="0" smtClean="0">
                <a:ln>
                  <a:noFill/>
                </a:ln>
                <a:solidFill>
                  <a:schemeClr val="tx1"/>
                </a:solidFill>
                <a:effectLst/>
                <a:latin typeface="Arial" pitchFamily="34" charset="0"/>
                <a:ea typeface="Times New Roman" pitchFamily="18" charset="0"/>
              </a:rPr>
              <a:t>         </a:t>
            </a:r>
            <a:r>
              <a:rPr kumimoji="0" lang="fr-FR" sz="2400" b="0" i="0" u="none" strike="noStrike" cap="none" normalizeH="0" baseline="0" dirty="0" smtClean="0">
                <a:ln>
                  <a:noFill/>
                </a:ln>
                <a:solidFill>
                  <a:schemeClr val="tx1"/>
                </a:solidFill>
                <a:effectLst/>
                <a:latin typeface="Arial" pitchFamily="34" charset="0"/>
                <a:ea typeface="Times New Roman" pitchFamily="18" charset="0"/>
              </a:rPr>
              <a:t>milieu = 2</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tab[2] = 12 &lt; 15</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fr-FR"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a:t>
            </a:r>
            <a:r>
              <a:rPr kumimoji="0" lang="fr-FR" sz="2400" b="0" i="0" u="none" strike="noStrike" cap="none" normalizeH="0" dirty="0" smtClean="0">
                <a:ln>
                  <a:noFill/>
                </a:ln>
                <a:solidFill>
                  <a:schemeClr val="tx1"/>
                </a:solidFill>
                <a:effectLst/>
                <a:latin typeface="Arial" pitchFamily="34" charset="0"/>
                <a:ea typeface="Times New Roman" pitchFamily="18" charset="0"/>
              </a:rPr>
              <a:t>     3. </a:t>
            </a:r>
            <a:r>
              <a:rPr kumimoji="0" lang="fr-FR" sz="2400" b="0" i="0" u="none" strike="noStrike" cap="none" normalizeH="0" baseline="0" dirty="0" smtClean="0">
                <a:ln>
                  <a:noFill/>
                </a:ln>
                <a:solidFill>
                  <a:schemeClr val="tx1"/>
                </a:solidFill>
                <a:effectLst/>
                <a:latin typeface="Arial" pitchFamily="34" charset="0"/>
                <a:ea typeface="Times New Roman" pitchFamily="18" charset="0"/>
              </a:rPr>
              <a:t>début =  3</a:t>
            </a:r>
            <a:endParaRPr kumimoji="0" lang="fr-FR"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a:t>
            </a:r>
            <a:r>
              <a:rPr kumimoji="0" lang="fr-FR" sz="2400" b="0" i="0" u="none" strike="noStrike" cap="none" normalizeH="0" dirty="0" smtClean="0">
                <a:ln>
                  <a:noFill/>
                </a:ln>
                <a:solidFill>
                  <a:schemeClr val="tx1"/>
                </a:solidFill>
                <a:effectLst/>
                <a:latin typeface="Arial" pitchFamily="34" charset="0"/>
                <a:ea typeface="Times New Roman" pitchFamily="18" charset="0"/>
              </a:rPr>
              <a:t>         </a:t>
            </a:r>
            <a:r>
              <a:rPr kumimoji="0" lang="fr-FR" sz="2400" b="0" i="0" u="none" strike="noStrike" cap="none" normalizeH="0" baseline="0" dirty="0" smtClean="0">
                <a:ln>
                  <a:noFill/>
                </a:ln>
                <a:solidFill>
                  <a:schemeClr val="tx1"/>
                </a:solidFill>
                <a:effectLst/>
                <a:latin typeface="Arial" pitchFamily="34" charset="0"/>
                <a:ea typeface="Times New Roman" pitchFamily="18" charset="0"/>
              </a:rPr>
              <a:t>milieu = 3</a:t>
            </a:r>
            <a:endParaRPr kumimoji="0" lang="fr-FR"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tab[3] = 13 &lt;15</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fr-FR"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228600" algn="l"/>
              </a:tabLst>
            </a:pPr>
            <a:r>
              <a:rPr lang="fr-FR" sz="2400" dirty="0">
                <a:latin typeface="Arial" pitchFamily="34" charset="0"/>
                <a:ea typeface="Times New Roman" pitchFamily="18" charset="0"/>
              </a:rPr>
              <a:t>	 </a:t>
            </a:r>
            <a:r>
              <a:rPr lang="fr-FR" sz="2400" dirty="0" smtClean="0">
                <a:latin typeface="Arial" pitchFamily="34" charset="0"/>
                <a:ea typeface="Times New Roman" pitchFamily="18" charset="0"/>
              </a:rPr>
              <a:t>    4. </a:t>
            </a:r>
            <a:r>
              <a:rPr kumimoji="0" lang="fr-FR" sz="2400" b="0" i="0" u="none" strike="noStrike" cap="none" normalizeH="0" baseline="0" dirty="0" smtClean="0">
                <a:ln>
                  <a:noFill/>
                </a:ln>
                <a:solidFill>
                  <a:schemeClr val="tx1"/>
                </a:solidFill>
                <a:effectLst/>
                <a:latin typeface="Arial" pitchFamily="34" charset="0"/>
                <a:ea typeface="Times New Roman" pitchFamily="18" charset="0"/>
              </a:rPr>
              <a:t>début = 4</a:t>
            </a:r>
            <a:endParaRPr kumimoji="0" lang="fr-FR"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a:t>
            </a:r>
            <a:r>
              <a:rPr kumimoji="0" lang="fr-FR" sz="2400" b="0" i="0" u="none" strike="noStrike" cap="none" normalizeH="0" dirty="0" smtClean="0">
                <a:ln>
                  <a:noFill/>
                </a:ln>
                <a:solidFill>
                  <a:schemeClr val="tx1"/>
                </a:solidFill>
                <a:effectLst/>
                <a:latin typeface="Arial" pitchFamily="34" charset="0"/>
                <a:ea typeface="Times New Roman" pitchFamily="18" charset="0"/>
              </a:rPr>
              <a:t>         </a:t>
            </a:r>
            <a:r>
              <a:rPr kumimoji="0" lang="fr-FR" sz="2400" b="0" i="0" u="none" strike="noStrike" cap="none" normalizeH="0" baseline="0" dirty="0" smtClean="0">
                <a:ln>
                  <a:noFill/>
                </a:ln>
                <a:solidFill>
                  <a:schemeClr val="tx1"/>
                </a:solidFill>
                <a:effectLst/>
                <a:latin typeface="Arial" pitchFamily="34" charset="0"/>
                <a:ea typeface="Times New Roman" pitchFamily="18" charset="0"/>
              </a:rPr>
              <a:t>milieu = 4</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sz="2400" b="1" i="0" strike="noStrike" cap="none" normalizeH="0" baseline="0" dirty="0" smtClean="0">
                <a:ln>
                  <a:noFill/>
                </a:ln>
                <a:solidFill>
                  <a:schemeClr val="tx1"/>
                </a:solidFill>
                <a:effectLst/>
                <a:latin typeface="Arial" pitchFamily="34" charset="0"/>
                <a:ea typeface="Times New Roman" pitchFamily="18" charset="0"/>
              </a:rPr>
              <a:t>		</a:t>
            </a:r>
            <a:r>
              <a:rPr kumimoji="0" lang="fr-FR" sz="2400" b="1" i="0" u="sng" strike="noStrike" cap="none" normalizeH="0" baseline="0" dirty="0" smtClean="0">
                <a:ln>
                  <a:noFill/>
                </a:ln>
                <a:solidFill>
                  <a:schemeClr val="tx1"/>
                </a:solidFill>
                <a:effectLst/>
                <a:latin typeface="Arial" pitchFamily="34" charset="0"/>
                <a:ea typeface="Times New Roman" pitchFamily="18" charset="0"/>
              </a:rPr>
              <a:t>tab[4]=15</a:t>
            </a:r>
            <a:endParaRPr kumimoji="0" lang="fr-FR" sz="2400" b="0" i="0" u="none" strike="noStrike" cap="none" normalizeH="0" baseline="0" dirty="0" smtClean="0">
              <a:ln>
                <a:noFill/>
              </a:ln>
              <a:solidFill>
                <a:schemeClr val="tx1"/>
              </a:solidFill>
              <a:effectLst/>
              <a:latin typeface="Arial" pitchFamily="34" charset="0"/>
            </a:endParaRPr>
          </a:p>
        </p:txBody>
      </p:sp>
      <p:sp>
        <p:nvSpPr>
          <p:cNvPr id="3" name="Espace réservé du numéro de diapositive 2"/>
          <p:cNvSpPr>
            <a:spLocks noGrp="1"/>
          </p:cNvSpPr>
          <p:nvPr>
            <p:ph type="sldNum" sz="quarter" idx="12"/>
          </p:nvPr>
        </p:nvSpPr>
        <p:spPr/>
        <p:txBody>
          <a:bodyPr/>
          <a:lstStyle/>
          <a:p>
            <a:fld id="{92619CCB-3C6B-4292-B49F-E4DC826D191F}" type="slidenum">
              <a:rPr lang="fr-FR" smtClean="0"/>
              <a:pPr/>
              <a:t>8</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4893647"/>
          </a:xfrm>
          <a:prstGeom prst="rect">
            <a:avLst/>
          </a:prstGeom>
        </p:spPr>
        <p:txBody>
          <a:bodyPr>
            <a:spAutoFit/>
          </a:bodyPr>
          <a:lstStyle/>
          <a:p>
            <a:pPr lvl="0" eaLnBrk="0" fontAlgn="base" hangingPunct="0">
              <a:spcBef>
                <a:spcPct val="0"/>
              </a:spcBef>
              <a:spcAft>
                <a:spcPct val="0"/>
              </a:spcAft>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but = 24</a:t>
            </a:r>
            <a:endParaRPr kumimoji="0" lang="fr-FR" sz="2400" b="0" i="0" u="none" strike="noStrike" cap="none" normalizeH="0" baseline="0" dirty="0" smtClean="0">
              <a:ln>
                <a:noFill/>
              </a:ln>
              <a:solidFill>
                <a:schemeClr val="tx1"/>
              </a:solidFill>
              <a:effectLst/>
              <a:latin typeface="Arial" pitchFamily="34" charset="0"/>
            </a:endParaRPr>
          </a:p>
          <a:p>
            <a:pPr lvl="0" eaLnBrk="0" fontAlgn="base" hangingPunct="0">
              <a:spcBef>
                <a:spcPct val="0"/>
              </a:spcBef>
              <a:spcAft>
                <a:spcPct val="0"/>
              </a:spcAft>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1. milieu = 5</a:t>
            </a:r>
            <a:endParaRPr kumimoji="0" lang="fr-FR" sz="2400" b="0" i="0" u="none" strike="noStrike" cap="none" normalizeH="0" baseline="0" dirty="0" smtClean="0">
              <a:ln>
                <a:noFill/>
              </a:ln>
              <a:solidFill>
                <a:schemeClr val="tx1"/>
              </a:solidFill>
              <a:effectLst/>
              <a:latin typeface="Arial" pitchFamily="34" charset="0"/>
            </a:endParaRPr>
          </a:p>
          <a:p>
            <a:pPr lvl="0" eaLnBrk="0" fontAlgn="base" hangingPunct="0">
              <a:spcBef>
                <a:spcPct val="0"/>
              </a:spcBef>
              <a:spcAft>
                <a:spcPct val="0"/>
              </a:spcAft>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tab[5]= 16&lt;24</a:t>
            </a:r>
          </a:p>
          <a:p>
            <a:pPr lvl="0" eaLnBrk="0" fontAlgn="base" hangingPunct="0">
              <a:spcBef>
                <a:spcPct val="0"/>
              </a:spcBef>
              <a:spcAft>
                <a:spcPct val="0"/>
              </a:spcAft>
              <a:tabLst>
                <a:tab pos="228600" algn="l"/>
              </a:tabLst>
            </a:pPr>
            <a:endParaRPr kumimoji="0" lang="fr-FR" sz="2400" b="0" i="0" u="none" strike="noStrike" cap="none" normalizeH="0" baseline="0" dirty="0" smtClean="0">
              <a:ln>
                <a:noFill/>
              </a:ln>
              <a:solidFill>
                <a:schemeClr val="tx1"/>
              </a:solidFill>
              <a:effectLst/>
              <a:latin typeface="Arial" pitchFamily="34" charset="0"/>
            </a:endParaRPr>
          </a:p>
          <a:p>
            <a:pPr lvl="0" eaLnBrk="0" fontAlgn="base" hangingPunct="0">
              <a:spcBef>
                <a:spcPct val="0"/>
              </a:spcBef>
              <a:spcAft>
                <a:spcPct val="0"/>
              </a:spcAft>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2. début = 6</a:t>
            </a:r>
            <a:endParaRPr kumimoji="0" lang="fr-FR" sz="2400" b="0" i="0" u="none" strike="noStrike" cap="none" normalizeH="0" baseline="0" dirty="0" smtClean="0">
              <a:ln>
                <a:noFill/>
              </a:ln>
              <a:solidFill>
                <a:schemeClr val="tx1"/>
              </a:solidFill>
              <a:effectLst/>
              <a:latin typeface="Arial" pitchFamily="34" charset="0"/>
            </a:endParaRPr>
          </a:p>
          <a:p>
            <a:pPr lvl="0" eaLnBrk="0" fontAlgn="base" hangingPunct="0">
              <a:spcBef>
                <a:spcPct val="0"/>
              </a:spcBef>
              <a:spcAft>
                <a:spcPct val="0"/>
              </a:spcAft>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milieu = 7</a:t>
            </a:r>
            <a:endParaRPr kumimoji="0" lang="fr-FR" sz="2400" b="0" i="0" u="none" strike="noStrike" cap="none" normalizeH="0" baseline="0" dirty="0" smtClean="0">
              <a:ln>
                <a:noFill/>
              </a:ln>
              <a:solidFill>
                <a:schemeClr val="tx1"/>
              </a:solidFill>
              <a:effectLst/>
              <a:latin typeface="Arial" pitchFamily="34" charset="0"/>
            </a:endParaRPr>
          </a:p>
          <a:p>
            <a:pPr lvl="0" eaLnBrk="0" fontAlgn="base" hangingPunct="0">
              <a:spcBef>
                <a:spcPct val="0"/>
              </a:spcBef>
              <a:spcAft>
                <a:spcPct val="0"/>
              </a:spcAft>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tab[7] = 21&lt;24</a:t>
            </a:r>
          </a:p>
          <a:p>
            <a:pPr lvl="0" eaLnBrk="0" fontAlgn="base" hangingPunct="0">
              <a:spcBef>
                <a:spcPct val="0"/>
              </a:spcBef>
              <a:spcAft>
                <a:spcPct val="0"/>
              </a:spcAft>
              <a:tabLst>
                <a:tab pos="228600" algn="l"/>
              </a:tabLst>
            </a:pPr>
            <a:endParaRPr kumimoji="0" lang="fr-FR" sz="2400" b="0" i="0" u="none" strike="noStrike" cap="none" normalizeH="0" baseline="0" dirty="0" smtClean="0">
              <a:ln>
                <a:noFill/>
              </a:ln>
              <a:solidFill>
                <a:schemeClr val="tx1"/>
              </a:solidFill>
              <a:effectLst/>
              <a:latin typeface="Arial" pitchFamily="34" charset="0"/>
            </a:endParaRPr>
          </a:p>
          <a:p>
            <a:pPr lvl="0" eaLnBrk="0" fontAlgn="base" hangingPunct="0">
              <a:spcBef>
                <a:spcPct val="0"/>
              </a:spcBef>
              <a:spcAft>
                <a:spcPct val="0"/>
              </a:spcAft>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3. début = 8</a:t>
            </a:r>
            <a:endParaRPr kumimoji="0" lang="fr-FR" sz="2400" b="0" i="0" u="none" strike="noStrike" cap="none" normalizeH="0" baseline="0" dirty="0" smtClean="0">
              <a:ln>
                <a:noFill/>
              </a:ln>
              <a:solidFill>
                <a:schemeClr val="tx1"/>
              </a:solidFill>
              <a:effectLst/>
              <a:latin typeface="Arial" pitchFamily="34" charset="0"/>
            </a:endParaRPr>
          </a:p>
          <a:p>
            <a:pPr lvl="0" eaLnBrk="0" fontAlgn="base" hangingPunct="0">
              <a:spcBef>
                <a:spcPct val="0"/>
              </a:spcBef>
              <a:spcAft>
                <a:spcPct val="0"/>
              </a:spcAft>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milieu = 8</a:t>
            </a:r>
            <a:endParaRPr kumimoji="0" lang="fr-FR" sz="2400" b="0" i="0" u="none" strike="noStrike" cap="none" normalizeH="0" baseline="0" dirty="0" smtClean="0">
              <a:ln>
                <a:noFill/>
              </a:ln>
              <a:solidFill>
                <a:schemeClr val="tx1"/>
              </a:solidFill>
              <a:effectLst/>
              <a:latin typeface="Arial" pitchFamily="34" charset="0"/>
            </a:endParaRPr>
          </a:p>
          <a:p>
            <a:pPr lvl="0" eaLnBrk="0" fontAlgn="base" hangingPunct="0">
              <a:spcBef>
                <a:spcPct val="0"/>
              </a:spcBef>
              <a:spcAft>
                <a:spcPct val="0"/>
              </a:spcAft>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tab[8] = 25 &gt;24</a:t>
            </a:r>
          </a:p>
          <a:p>
            <a:pPr lvl="0" eaLnBrk="0" fontAlgn="base" hangingPunct="0">
              <a:spcBef>
                <a:spcPct val="0"/>
              </a:spcBef>
              <a:spcAft>
                <a:spcPct val="0"/>
              </a:spcAft>
              <a:tabLst>
                <a:tab pos="228600" algn="l"/>
              </a:tabLst>
            </a:pPr>
            <a:endParaRPr kumimoji="0" lang="fr-FR" sz="2400" b="0" i="0" u="none" strike="noStrike" cap="none" normalizeH="0" baseline="0" dirty="0" smtClean="0">
              <a:ln>
                <a:noFill/>
              </a:ln>
              <a:solidFill>
                <a:schemeClr val="tx1"/>
              </a:solidFill>
              <a:effectLst/>
              <a:latin typeface="Arial" pitchFamily="34" charset="0"/>
            </a:endParaRPr>
          </a:p>
          <a:p>
            <a:pPr lvl="0" eaLnBrk="0" fontAlgn="base" hangingPunct="0">
              <a:spcBef>
                <a:spcPct val="0"/>
              </a:spcBef>
              <a:spcAft>
                <a:spcPct val="0"/>
              </a:spcAft>
              <a:tabLst>
                <a:tab pos="228600" algn="l"/>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rPr>
              <a:t>4</a:t>
            </a:r>
            <a:r>
              <a:rPr kumimoji="0" lang="fr-FR" sz="2400" b="0" i="0" u="none" strike="noStrike" cap="none" normalizeH="0" baseline="0" smtClean="0">
                <a:ln>
                  <a:noFill/>
                </a:ln>
                <a:solidFill>
                  <a:schemeClr val="tx1"/>
                </a:solidFill>
                <a:effectLst/>
                <a:latin typeface="Arial" pitchFamily="34" charset="0"/>
                <a:ea typeface="Times New Roman" pitchFamily="18" charset="0"/>
              </a:rPr>
              <a:t>. fin </a:t>
            </a: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7 </a:t>
            </a: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a:t>
            </a:r>
            <a:r>
              <a:rPr kumimoji="0" lang="fr-FR" sz="2400" b="0" i="0" u="none" strike="noStrike" cap="none" normalizeH="0" baseline="0" dirty="0" smtClean="0">
                <a:ln>
                  <a:noFill/>
                </a:ln>
                <a:solidFill>
                  <a:schemeClr val="tx1"/>
                </a:solidFill>
                <a:effectLst/>
                <a:latin typeface="Arial" pitchFamily="34" charset="0"/>
                <a:ea typeface="Times New Roman" pitchFamily="18" charset="0"/>
              </a:rPr>
              <a:t> </a:t>
            </a:r>
            <a:r>
              <a:rPr kumimoji="0" lang="fr-FR" sz="2400" b="1" i="0" u="sng"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rPr>
              <a:t>fin &lt; début</a:t>
            </a:r>
            <a:endParaRPr kumimoji="0" lang="fr-FR" sz="2400" b="0" i="0" u="none" strike="noStrike" cap="none" normalizeH="0" baseline="0" dirty="0" smtClean="0">
              <a:ln>
                <a:noFill/>
              </a:ln>
              <a:solidFill>
                <a:schemeClr val="tx1"/>
              </a:solidFill>
              <a:effectLst/>
              <a:latin typeface="Times New Roman" pitchFamily="18" charset="0"/>
              <a:ea typeface="Times New Roman" pitchFamily="18" charset="0"/>
              <a:sym typeface="Wingdings" pitchFamily="2" charset="2"/>
            </a:endParaRPr>
          </a:p>
        </p:txBody>
      </p:sp>
      <p:sp>
        <p:nvSpPr>
          <p:cNvPr id="3" name="Espace réservé du numéro de diapositive 2"/>
          <p:cNvSpPr>
            <a:spLocks noGrp="1"/>
          </p:cNvSpPr>
          <p:nvPr>
            <p:ph type="sldNum" sz="quarter" idx="12"/>
          </p:nvPr>
        </p:nvSpPr>
        <p:spPr/>
        <p:txBody>
          <a:bodyPr/>
          <a:lstStyle/>
          <a:p>
            <a:fld id="{92619CCB-3C6B-4292-B49F-E4DC826D191F}" type="slidenum">
              <a:rPr lang="fr-FR" smtClean="0"/>
              <a:pPr/>
              <a:t>9</a:t>
            </a:fld>
            <a:endParaRPr lang="fr-F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277</TotalTime>
  <Words>325</Words>
  <Application>Microsoft Office PowerPoint</Application>
  <PresentationFormat>Affichage à l'écran (4:3)</PresentationFormat>
  <Paragraphs>149</Paragraphs>
  <Slides>11</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11</vt:i4>
      </vt:variant>
    </vt:vector>
  </HeadingPairs>
  <TitlesOfParts>
    <vt:vector size="20" baseType="lpstr">
      <vt:lpstr>Arial</vt:lpstr>
      <vt:lpstr>Calibri</vt:lpstr>
      <vt:lpstr>Constantia</vt:lpstr>
      <vt:lpstr>Courier New</vt:lpstr>
      <vt:lpstr>Symbol</vt:lpstr>
      <vt:lpstr>Times New Roman</vt:lpstr>
      <vt:lpstr>Wingdings</vt:lpstr>
      <vt:lpstr>Wingdings 2</vt:lpstr>
      <vt:lpstr>Débit</vt:lpstr>
      <vt:lpstr>      7. COMPLEXITE des ALGORITHMES </vt:lpstr>
      <vt:lpstr>Présentation PowerPoint</vt:lpstr>
      <vt:lpstr>Règle de calcul de complexité des expressions   </vt:lpstr>
      <vt:lpstr>Complexité constante O(1) </vt:lpstr>
      <vt:lpstr>Présentation PowerPoint</vt:lpstr>
      <vt:lpstr>Présentation PowerPoint</vt:lpstr>
      <vt:lpstr>Présentation PowerPoint</vt:lpstr>
      <vt:lpstr>Présentation PowerPoint</vt:lpstr>
      <vt:lpstr>Présentation PowerPoint</vt:lpstr>
      <vt:lpstr>Complexité polynomiale quadratique O(n2) </vt:lpstr>
      <vt:lpstr>Présentation PowerPoint</vt:lpstr>
    </vt:vector>
  </TitlesOfParts>
  <Company>EFREI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6 COMPLEXITE des ALGORITHMES</dc:title>
  <dc:creator>kassel</dc:creator>
  <cp:lastModifiedBy>Helen Kassel</cp:lastModifiedBy>
  <cp:revision>25</cp:revision>
  <dcterms:created xsi:type="dcterms:W3CDTF">2010-11-23T10:11:57Z</dcterms:created>
  <dcterms:modified xsi:type="dcterms:W3CDTF">2014-12-10T10:19:17Z</dcterms:modified>
</cp:coreProperties>
</file>