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D3AEB-A57C-49E7-9E04-0974540F9890}" type="datetimeFigureOut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1BC07B-717C-45F5-BFDA-4E909F78C9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6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22E3-41A1-4611-90D3-8A998C4B2A7A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A011C-EBC3-4ACB-B1AE-73DAE5D7D1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98743-94C5-45E4-82A2-AAB1A9600C3D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920C6-D37A-4BF3-B928-DF863E4867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739-C286-4B1F-B9DF-38CBF48AD0AC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80521-9C30-4026-AE8F-C55B2703A8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451F1-7295-4C32-9782-DBA9035FE751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48A85-38A1-4F82-A974-526EFD89317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66365-7B29-4C62-A6FB-FCC427D9F658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84065-D8AC-427E-9282-B669AFBF9A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9C606-FDFF-4B8E-A19A-FD390B1C8AE7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9074C-95D9-4BD0-BD0E-08438290CA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97B83-B7E5-4FFC-B3E2-6CE37482CBFA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AFB28-120A-46D9-BCB5-5B116BCC41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1D08A-DA1D-4947-B478-A640EFFF90A0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4AA1-57F2-411A-954B-F314ABC275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5D2B2-32F8-4A35-9B16-E7469FB5412A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D2B82-B48B-4151-BD16-20665912BA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B2CEA-2AC5-4DE1-A9C6-1C7F62344B55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A6866-B8BD-41B3-BF27-493AC3B154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98AE-82E8-48E9-90C0-9452EB6151B1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2B300-E269-402F-A3E3-2FB9DD5496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4379BB-3119-4F64-903B-65A167D4782C}" type="datetime1">
              <a:rPr lang="fr-FR"/>
              <a:pPr>
                <a:defRPr/>
              </a:pPr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081120-ED98-4CAF-B995-35604C089A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FF0000"/>
                </a:solidFill>
              </a:rPr>
              <a:t>SDD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00125" y="3886200"/>
            <a:ext cx="6772275" cy="23288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Helen KASSEL (amphi),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Helen </a:t>
            </a:r>
            <a:r>
              <a:rPr lang="fr-FR" dirty="0" smtClean="0"/>
              <a:t>KASSEL, </a:t>
            </a:r>
            <a:r>
              <a:rPr lang="fr-FR" dirty="0"/>
              <a:t>Itheri  </a:t>
            </a:r>
            <a:r>
              <a:rPr lang="fr-FR" dirty="0" smtClean="0"/>
              <a:t>YAHIAOUI, </a:t>
            </a:r>
            <a:r>
              <a:rPr lang="fr-FR" dirty="0"/>
              <a:t>Albin </a:t>
            </a:r>
            <a:r>
              <a:rPr lang="fr-FR" dirty="0" smtClean="0"/>
              <a:t>MORELLE(TD)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Albin MORELLE, Itheri  YAHIAOUI(TP</a:t>
            </a:r>
            <a:r>
              <a:rPr lang="fr-FR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85FFF-B4E0-46F5-883E-BC52F01538EF}" type="slidenum">
              <a:rPr lang="fr-FR"/>
              <a:pPr>
                <a:defRPr/>
              </a:pPr>
              <a:t>1</a:t>
            </a:fld>
            <a:endParaRPr lang="fr-FR"/>
          </a:p>
        </p:txBody>
      </p:sp>
      <p:pic>
        <p:nvPicPr>
          <p:cNvPr id="5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5743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0000"/>
                </a:solidFill>
              </a:rPr>
              <a:t>Volume horaire, évaluations</a:t>
            </a:r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CM : </a:t>
            </a:r>
            <a:r>
              <a:rPr lang="fr-FR" dirty="0" smtClean="0"/>
              <a:t>19,25</a:t>
            </a:r>
            <a:endParaRPr lang="fr-FR" dirty="0"/>
          </a:p>
          <a:p>
            <a:r>
              <a:rPr lang="fr-FR" dirty="0"/>
              <a:t>TD : </a:t>
            </a:r>
            <a:r>
              <a:rPr lang="fr-FR" dirty="0" smtClean="0"/>
              <a:t>19,25</a:t>
            </a:r>
          </a:p>
          <a:p>
            <a:r>
              <a:rPr lang="fr-FR" dirty="0" smtClean="0"/>
              <a:t>TP : 9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 note finale </a:t>
            </a:r>
            <a:r>
              <a:rPr lang="fr-FR" dirty="0" smtClean="0">
                <a:solidFill>
                  <a:srgbClr val="FF0000"/>
                </a:solidFill>
              </a:rPr>
              <a:t>TP </a:t>
            </a:r>
            <a:r>
              <a:rPr lang="fr-FR" dirty="0">
                <a:solidFill>
                  <a:srgbClr val="FF0000"/>
                </a:solidFill>
              </a:rPr>
              <a:t>	0,2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 </a:t>
            </a:r>
            <a:r>
              <a:rPr lang="fr-FR" dirty="0">
                <a:solidFill>
                  <a:srgbClr val="FF0000"/>
                </a:solidFill>
              </a:rPr>
              <a:t>note finale TD 	0,2</a:t>
            </a:r>
          </a:p>
          <a:p>
            <a:r>
              <a:rPr lang="fr-FR" dirty="0">
                <a:solidFill>
                  <a:srgbClr val="FF0000"/>
                </a:solidFill>
              </a:rPr>
              <a:t>1 note DE		</a:t>
            </a:r>
            <a:r>
              <a:rPr lang="fr-FR" dirty="0" smtClean="0">
                <a:solidFill>
                  <a:srgbClr val="FF0000"/>
                </a:solidFill>
              </a:rPr>
              <a:t>0,6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D2018-2942-464D-8434-341C92136FEA}" type="slidenum">
              <a:rPr lang="fr-FR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Objectifs du module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014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à l’issue du module d'algorithmique et structures de données, </a:t>
            </a:r>
            <a:r>
              <a:rPr lang="fr-FR" sz="2400" dirty="0" smtClean="0"/>
              <a:t>vous devez savoir </a:t>
            </a:r>
            <a:r>
              <a:rPr lang="fr-FR" sz="2400" dirty="0"/>
              <a:t>: </a:t>
            </a: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smtClean="0"/>
              <a:t>analyser </a:t>
            </a:r>
            <a:r>
              <a:rPr lang="fr-FR" sz="2400" dirty="0"/>
              <a:t>un problème et concevoir une stratégie de résolution de </a:t>
            </a:r>
            <a:r>
              <a:rPr lang="fr-FR" sz="2400" dirty="0" smtClean="0"/>
              <a:t>celui-ci</a:t>
            </a:r>
          </a:p>
          <a:p>
            <a:pPr>
              <a:buFontTx/>
              <a:buChar char="-"/>
            </a:pPr>
            <a:r>
              <a:rPr lang="fr-FR" sz="2400" dirty="0" smtClean="0"/>
              <a:t>spécifier </a:t>
            </a:r>
            <a:r>
              <a:rPr lang="fr-FR" sz="2400" dirty="0"/>
              <a:t>cette stratégie sous la forme d'un algorithme, en langage </a:t>
            </a:r>
            <a:r>
              <a:rPr lang="fr-FR" sz="2400" dirty="0" smtClean="0"/>
              <a:t>algorithmique</a:t>
            </a:r>
          </a:p>
          <a:p>
            <a:pPr>
              <a:buFontTx/>
              <a:buChar char="-"/>
            </a:pPr>
            <a:r>
              <a:rPr lang="fr-FR" sz="2400" dirty="0" smtClean="0"/>
              <a:t>repositionner </a:t>
            </a:r>
            <a:r>
              <a:rPr lang="fr-FR" sz="2400" dirty="0"/>
              <a:t>la programmation informatique comme un simple exercice de traduction technique </a:t>
            </a:r>
            <a:r>
              <a:rPr lang="fr-FR" sz="2400" dirty="0" smtClean="0"/>
              <a:t>d'algorithmes</a:t>
            </a:r>
          </a:p>
          <a:p>
            <a:pPr>
              <a:buFontTx/>
              <a:buChar char="-"/>
            </a:pPr>
            <a:r>
              <a:rPr lang="fr-FR" sz="2400" dirty="0" smtClean="0"/>
              <a:t>mettre </a:t>
            </a:r>
            <a:r>
              <a:rPr lang="fr-FR" sz="2400" dirty="0"/>
              <a:t>en œuvre des structures de données dynamiques élémentaires et des algorithmes associés (listes chaînées, piles, files, arbres).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48A85-38A1-4F82-A974-526EFD89317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31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smtClean="0">
                <a:solidFill>
                  <a:srgbClr val="FF0000"/>
                </a:solidFill>
              </a:rPr>
              <a:t>Programme</a:t>
            </a:r>
            <a:r>
              <a:rPr lang="fr-FR" b="1" smtClean="0"/>
              <a:t> </a:t>
            </a:r>
            <a:endParaRPr lang="fr-FR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Introduction : Algorithmes et Structures de données.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Structures séquentielles : listes linéaires (définition d’une liste chaînée, exemples, liste chaînée bidirectionnelle).  </a:t>
            </a:r>
            <a:endParaRPr lang="fr-FR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Structures séquentielles : Piles, Files, Listes circulaires (représentation statique et dynamique, manipulation).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Les arbres binaires : introduction, définition, exemples, représentation, algorithmes de parcours.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Arbres binaires ordonnés horizontalement : définition, algorithmes de manipulation.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Les arbres AVL : définition d’un arbre équilibré, algorithme sur l’équilibre, insertion dans l’arbre AVL, exemple, algorithme.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Arbres généraux et leurs applications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Recherche en Table : table en mémoire, h-</a:t>
            </a:r>
            <a:r>
              <a:rPr lang="fr-FR" dirty="0" err="1" smtClean="0"/>
              <a:t>coding</a:t>
            </a:r>
            <a:r>
              <a:rPr lang="fr-FR" dirty="0" smtClean="0"/>
              <a:t>, adressage dispersé, traitements des collisions.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Méthodes des tri élémentaires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Complexité des algorithmes (premières notions)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ACFAE-3D6D-4075-9865-972BC18BF267}" type="slidenum">
              <a:rPr lang="fr-FR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="1" u="sng" dirty="0" smtClean="0">
                <a:solidFill>
                  <a:srgbClr val="FF0000"/>
                </a:solidFill>
              </a:rPr>
              <a:t>Bibliographie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Exercices et problèmes d’algorithmique, Nicolas FLASQUE, Helen KASSEL, Franck LEPOIVRE, Boris VELIKSON. DUNOD, 2010</a:t>
            </a:r>
            <a:br>
              <a:rPr lang="fr-FR" dirty="0" smtClean="0"/>
            </a:br>
            <a:endParaRPr lang="fr-FR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b="1" dirty="0" smtClean="0"/>
              <a:t> 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Arbres, Tables et Algorithmes, Jacques GUYOT, Christian VIAL, EYROLLES 1992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Types de Données et Algorithmes., Christine FROIDEVAUX, Marie-Claude GAUDEL, Michèle SORIA,.EDISCIENCE INTERNATIONAL 1994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Algorithmes et structures de données en langage C. </a:t>
            </a:r>
            <a:r>
              <a:rPr lang="fr-FR" dirty="0" err="1" smtClean="0"/>
              <a:t>Leendert</a:t>
            </a:r>
            <a:r>
              <a:rPr lang="fr-FR" dirty="0" smtClean="0"/>
              <a:t> AMMERAAL.  </a:t>
            </a:r>
            <a:r>
              <a:rPr lang="fr-FR" dirty="0" err="1" smtClean="0"/>
              <a:t>InterEditions</a:t>
            </a:r>
            <a:r>
              <a:rPr lang="fr-FR" dirty="0" smtClean="0"/>
              <a:t>, 1996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Algorithmique. Exercices Corrigés. Luc BOUGE, Claire KENYON, Jean-Michel MULLER, Yves ROBERT.ELLIPSES 1993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Algorithmes en langage C. R. SEDGEWICK. </a:t>
            </a:r>
            <a:r>
              <a:rPr lang="fr-FR" dirty="0" err="1" smtClean="0"/>
              <a:t>InterEditions</a:t>
            </a:r>
            <a:r>
              <a:rPr lang="fr-FR" dirty="0" smtClean="0"/>
              <a:t>, 1991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Exercices et problèmes d'algorithmique.  Bruno </a:t>
            </a:r>
            <a:r>
              <a:rPr lang="fr-FR" dirty="0" err="1" smtClean="0"/>
              <a:t>Baynat</a:t>
            </a:r>
            <a:r>
              <a:rPr lang="fr-FR" dirty="0" smtClean="0"/>
              <a:t>, Philippe Chrétienne, Claire </a:t>
            </a:r>
            <a:r>
              <a:rPr lang="fr-FR" dirty="0" err="1" smtClean="0"/>
              <a:t>Hanen</a:t>
            </a:r>
            <a:r>
              <a:rPr lang="fr-FR" dirty="0" smtClean="0"/>
              <a:t>, </a:t>
            </a:r>
            <a:r>
              <a:rPr lang="fr-FR" dirty="0" err="1" smtClean="0"/>
              <a:t>Safia</a:t>
            </a:r>
            <a:r>
              <a:rPr lang="fr-FR" dirty="0" smtClean="0"/>
              <a:t> </a:t>
            </a:r>
            <a:r>
              <a:rPr lang="fr-FR" dirty="0" err="1" smtClean="0"/>
              <a:t>Kedad</a:t>
            </a:r>
            <a:r>
              <a:rPr lang="fr-FR" dirty="0" smtClean="0"/>
              <a:t>-</a:t>
            </a:r>
            <a:r>
              <a:rPr lang="fr-FR" dirty="0" err="1" smtClean="0"/>
              <a:t>Sidhoum</a:t>
            </a:r>
            <a:r>
              <a:rPr lang="fr-FR" dirty="0" smtClean="0"/>
              <a:t>, Alix Munier-</a:t>
            </a:r>
            <a:r>
              <a:rPr lang="fr-FR" dirty="0" err="1" smtClean="0"/>
              <a:t>Kordon</a:t>
            </a:r>
            <a:r>
              <a:rPr lang="fr-FR" dirty="0" smtClean="0"/>
              <a:t>, Christophe </a:t>
            </a:r>
            <a:r>
              <a:rPr lang="fr-FR" dirty="0" err="1" smtClean="0"/>
              <a:t>Picouleau</a:t>
            </a:r>
            <a:r>
              <a:rPr lang="fr-FR" dirty="0" smtClean="0"/>
              <a:t>. DUNOD, 2003</a:t>
            </a:r>
            <a:br>
              <a:rPr lang="fr-FR" dirty="0" smtClean="0"/>
            </a:b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EED18-F476-4524-8281-FFE655DEED17}" type="slidenum">
              <a:rPr lang="fr-FR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B08FA3F8F53446AF3686D79A112D5E" ma:contentTypeVersion="2" ma:contentTypeDescription="Crée un document." ma:contentTypeScope="" ma:versionID="18f2336b195e6b213b766a3a3f521608">
  <xsd:schema xmlns:xsd="http://www.w3.org/2001/XMLSchema" xmlns:xs="http://www.w3.org/2001/XMLSchema" xmlns:p="http://schemas.microsoft.com/office/2006/metadata/properties" xmlns:ns2="483c1f4d-d46a-4479-b108-9e49a56cf3b2" targetNamespace="http://schemas.microsoft.com/office/2006/metadata/properties" ma:root="true" ma:fieldsID="444c44edb450e6235689657f7656aae7" ns2:_="">
    <xsd:import namespace="483c1f4d-d46a-4479-b108-9e49a56cf3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1f4d-d46a-4479-b108-9e49a56cf3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DB987C-DCBC-4C09-923D-33F204A147BE}"/>
</file>

<file path=customXml/itemProps2.xml><?xml version="1.0" encoding="utf-8"?>
<ds:datastoreItem xmlns:ds="http://schemas.openxmlformats.org/officeDocument/2006/customXml" ds:itemID="{8E0EFC22-0847-41D7-81A6-90E0483308EC}"/>
</file>

<file path=customXml/itemProps3.xml><?xml version="1.0" encoding="utf-8"?>
<ds:datastoreItem xmlns:ds="http://schemas.openxmlformats.org/officeDocument/2006/customXml" ds:itemID="{076DA09E-3E71-4280-8BFB-F063B3E52F1C}"/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185</Words>
  <Application>Microsoft Office PowerPoint</Application>
  <PresentationFormat>Affichage à l'écran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SDD</vt:lpstr>
      <vt:lpstr>Volume horaire, évaluations</vt:lpstr>
      <vt:lpstr>Objectifs du module</vt:lpstr>
      <vt:lpstr>Programme </vt:lpstr>
      <vt:lpstr>Bibliographie </vt:lpstr>
    </vt:vector>
  </TitlesOfParts>
  <Company>EFREI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SDD</dc:title>
  <dc:creator>kassel</dc:creator>
  <cp:lastModifiedBy>Helen Kassel</cp:lastModifiedBy>
  <cp:revision>19</cp:revision>
  <dcterms:created xsi:type="dcterms:W3CDTF">2010-09-03T14:12:03Z</dcterms:created>
  <dcterms:modified xsi:type="dcterms:W3CDTF">2015-09-08T15:36:49Z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0x01010038B08FA3F8F53446AF3686D79A112D5E</vt:lpwstr>
  </property>
</Properties>
</file>