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71" r:id="rId15"/>
    <p:sldId id="267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" initials="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0T19:23:33.427" idx="1">
    <p:pos x="10" y="10"/>
    <p:text>M va recevoir toutes les puissances de l’originale
Target est la transitive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CC3C-0395-2849-B562-77D5C42B0EBC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4B50-8CE1-8D48-98FD-692AA5743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74B50-8CE1-8D48-98FD-692AA57437D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6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74B50-8CE1-8D48-98FD-692AA57437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6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Validation de</a:t>
            </a:r>
            <a:r>
              <a:rPr lang="fr-FR" baseline="0" dirty="0" smtClean="0"/>
              <a:t> l’entrée unique : </a:t>
            </a:r>
          </a:p>
          <a:p>
            <a:r>
              <a:rPr lang="fr-FR" baseline="0" dirty="0" smtClean="0"/>
              <a:t>  set&lt;</a:t>
            </a:r>
            <a:r>
              <a:rPr lang="fr-FR" baseline="0" dirty="0" err="1" smtClean="0"/>
              <a:t>int</a:t>
            </a:r>
            <a:r>
              <a:rPr lang="fr-FR" baseline="0" dirty="0" smtClean="0"/>
              <a:t>&gt; d’entrées renvoyé par </a:t>
            </a:r>
            <a:r>
              <a:rPr lang="fr-FR" baseline="0" dirty="0" err="1" smtClean="0"/>
              <a:t>entreeGraphe</a:t>
            </a:r>
            <a:endParaRPr lang="fr-FR" baseline="0" dirty="0" smtClean="0"/>
          </a:p>
          <a:p>
            <a:r>
              <a:rPr lang="fr-FR" baseline="0" dirty="0" smtClean="0"/>
              <a:t>  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&lt;</a:t>
            </a:r>
            <a:r>
              <a:rPr lang="fr-FR" baseline="0" dirty="0" err="1" smtClean="0"/>
              <a:t>int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int</a:t>
            </a:r>
            <a:r>
              <a:rPr lang="fr-FR" baseline="0" dirty="0" smtClean="0"/>
              <a:t>&gt; </a:t>
            </a:r>
            <a:r>
              <a:rPr lang="fr-FR" baseline="0" dirty="0" err="1" smtClean="0"/>
              <a:t>aretesEntrantes</a:t>
            </a:r>
            <a:r>
              <a:rPr lang="fr-FR" baseline="0" dirty="0" smtClean="0"/>
              <a:t> =&gt; </a:t>
            </a:r>
            <a:r>
              <a:rPr lang="fr-FR" baseline="0" dirty="0" err="1" smtClean="0"/>
              <a:t>aretesEntrantes</a:t>
            </a:r>
            <a:r>
              <a:rPr lang="fr-FR" baseline="0" dirty="0" smtClean="0"/>
              <a:t>[x] = 0; =&gt; </a:t>
            </a:r>
            <a:r>
              <a:rPr lang="fr-FR" baseline="0" dirty="0" err="1" smtClean="0"/>
              <a:t>aretesEntrantes</a:t>
            </a:r>
            <a:r>
              <a:rPr lang="fr-FR" baseline="0" dirty="0" smtClean="0"/>
              <a:t>[i]++; si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=&gt; insertion dans le set si (</a:t>
            </a:r>
            <a:r>
              <a:rPr lang="fr-FR" baseline="0" dirty="0" err="1" smtClean="0"/>
              <a:t>aretesEntrantes</a:t>
            </a:r>
            <a:r>
              <a:rPr lang="fr-FR" baseline="0" dirty="0" smtClean="0"/>
              <a:t>[x] == 0)</a:t>
            </a:r>
          </a:p>
          <a:p>
            <a:r>
              <a:rPr lang="fr-FR" baseline="0" dirty="0" smtClean="0"/>
              <a:t>  // Si on n'a que des 0 sur une colonne, c'est une </a:t>
            </a:r>
            <a:r>
              <a:rPr lang="fr-FR" baseline="0" dirty="0" err="1" smtClean="0"/>
              <a:t>entree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Validation de la sortie unique :</a:t>
            </a:r>
          </a:p>
          <a:p>
            <a:r>
              <a:rPr lang="fr-FR" baseline="0" dirty="0" smtClean="0"/>
              <a:t>  idem sauf </a:t>
            </a:r>
            <a:r>
              <a:rPr lang="fr-FR" baseline="0" dirty="0" err="1" smtClean="0"/>
              <a:t>aretesEntrantes</a:t>
            </a:r>
            <a:r>
              <a:rPr lang="fr-FR" baseline="0" dirty="0" smtClean="0"/>
              <a:t>[j]++</a:t>
            </a:r>
          </a:p>
          <a:p>
            <a:r>
              <a:rPr lang="fr-FR" baseline="0" dirty="0" smtClean="0"/>
              <a:t>  // Si on n'a que des 0 sur une ligne, c'est une sortie</a:t>
            </a:r>
          </a:p>
          <a:p>
            <a:endParaRPr lang="fr-FR" baseline="0" dirty="0" smtClean="0"/>
          </a:p>
          <a:p>
            <a:r>
              <a:rPr lang="fr-FR" baseline="0" dirty="0" smtClean="0"/>
              <a:t>Chemin entrée =&gt; tout autre sommet</a:t>
            </a:r>
          </a:p>
          <a:p>
            <a:r>
              <a:rPr lang="fr-FR" baseline="0" dirty="0" smtClean="0"/>
              <a:t>  // On vérifie qu'on a bien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sur la ligne d'</a:t>
            </a:r>
            <a:r>
              <a:rPr lang="fr-FR" baseline="0" dirty="0" err="1" smtClean="0"/>
              <a:t>entree</a:t>
            </a:r>
            <a:r>
              <a:rPr lang="fr-FR" baseline="0" dirty="0" smtClean="0"/>
              <a:t> (sauf </a:t>
            </a:r>
            <a:r>
              <a:rPr lang="fr-FR" baseline="0" dirty="0" err="1" smtClean="0"/>
              <a:t>lui-męme</a:t>
            </a:r>
            <a:r>
              <a:rPr lang="fr-FR" baseline="0" dirty="0" smtClean="0"/>
              <a:t>) pour avoir d), entrées récupérées par le set précédent</a:t>
            </a:r>
          </a:p>
          <a:p>
            <a:endParaRPr lang="fr-FR" baseline="0" dirty="0" smtClean="0"/>
          </a:p>
          <a:p>
            <a:r>
              <a:rPr lang="fr-FR" baseline="0" dirty="0" smtClean="0"/>
              <a:t>Chemin entrée =&gt; sortie</a:t>
            </a:r>
          </a:p>
          <a:p>
            <a:r>
              <a:rPr lang="fr-FR" baseline="0" dirty="0" smtClean="0"/>
              <a:t>  // On vérifie qu'on a bien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sur la colonne de sortie (sauf </a:t>
            </a:r>
            <a:r>
              <a:rPr lang="fr-FR" baseline="0" dirty="0" err="1" smtClean="0"/>
              <a:t>lui-męme</a:t>
            </a:r>
            <a:r>
              <a:rPr lang="fr-FR" baseline="0" dirty="0" smtClean="0"/>
              <a:t>) pour avoir e)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74B50-8CE1-8D48-98FD-692AA57437D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2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F8C-ABBD-4CBC-A8D4-C3B3C3A21906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5325-8943-4D73-82F6-0C91D88543F5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350-3B0B-4FF6-BAD2-5DB0593DDBD5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868F-0C81-4F9E-8081-B9581E8C106E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6E7-21BB-4141-B1B3-BB1FAFA8D8B7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1CBC-5322-477E-ABBF-3187E3215150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378-DA1E-4B04-8713-6FB36716BF8B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845D-D80E-45BE-9BF8-E0DF1F9BC12D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46E3-CE75-43DA-B37A-D2372A5B5FB4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1732-B931-4ACE-864F-179CAD8DD880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0D7A-FC53-4EFC-925A-0C76DD012DAD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A757-95F6-40F7-BC5F-85E7CD21077D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CA9B-99EF-414B-AD1D-6262DEF9E1F5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8FD-7A49-4A4B-AA27-D4728EECEAFB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8F4D-A1A8-42AA-ABFA-C0C4F670E553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1925-BC89-497D-9FA2-64E3133BF3A4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833-D575-43D4-ABBE-10EB5D311E47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86A458-D291-4008-A4B4-9CEF631D3E13}" type="datetime1">
              <a:rPr lang="fr-FR" smtClean="0"/>
              <a:t>jj/01/aa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2" y="1643494"/>
            <a:ext cx="8574622" cy="2616199"/>
          </a:xfrm>
        </p:spPr>
        <p:txBody>
          <a:bodyPr>
            <a:normAutofit/>
          </a:bodyPr>
          <a:lstStyle/>
          <a:p>
            <a:r>
              <a:rPr lang="fr-FR" sz="6600" smtClean="0"/>
              <a:t>Projet</a:t>
            </a:r>
            <a:r>
              <a:rPr lang="fr-FR" dirty="0"/>
              <a:t/>
            </a:r>
            <a:br>
              <a:rPr lang="fr-FR" dirty="0"/>
            </a:br>
            <a:r>
              <a:rPr lang="fr-FR" sz="6600" dirty="0"/>
              <a:t>Théorie des graphes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61658" y="4557512"/>
            <a:ext cx="8041366" cy="1388534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par Barbot Timothée, Buob Edgar, </a:t>
            </a:r>
            <a:r>
              <a:rPr lang="fr-FR" sz="2400" dirty="0" err="1"/>
              <a:t>Poupa</a:t>
            </a:r>
            <a:r>
              <a:rPr lang="fr-FR" sz="2400" dirty="0"/>
              <a:t> Adrien</a:t>
            </a:r>
            <a:endParaRPr lang="fr-FR" dirty="0"/>
          </a:p>
          <a:p>
            <a:r>
              <a:rPr lang="fr-FR" sz="2400" dirty="0"/>
              <a:t>Efrei</a:t>
            </a:r>
            <a:r>
              <a:rPr lang="fr-FR" sz="2400"/>
              <a:t> L’3 C Promotion </a:t>
            </a:r>
            <a:r>
              <a:rPr lang="fr-FR" sz="2400" smtClean="0"/>
              <a:t>2018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07" y="400812"/>
            <a:ext cx="3349072" cy="12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fr-FR" dirty="0" smtClean="0"/>
              <a:t>6. Calcul de rang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70667" y="1735664"/>
            <a:ext cx="7450666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onction rang(graphe){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Tant que i &lt;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nbSommets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&lt;-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calculRang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i)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afficher i ‘a pour rang’ r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FinTq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onction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calculRang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sommet){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rangPred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Tant que i &lt;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nbSommets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 i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predecesseur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sommet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rangPred.ajoute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calculRang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i))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FinTq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rangPred.vide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retourner 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Sinon retourner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rangPred.max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23638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6416842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4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 Lecture d’un tableau de contraintes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018649" y="3278333"/>
            <a:ext cx="895003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4 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            Nombre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de tâches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1 10 2 -1 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    La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tâche 1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dure ‘10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, s’exécute après 2</a:t>
            </a:r>
          </a:p>
          <a:p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2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20 3 -1 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    La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tâche 1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dure ‘20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s’exécute après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3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3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30 -1 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      La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âche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3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dure ‘30’, aucune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contrainte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4 40 1 2 3 -1 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La tâche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4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dure ‘40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’ ; s’exécute après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1, 2 et 3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1             Fin du fichier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Espace réservé du contenu 4"/>
          <p:cNvSpPr>
            <a:spLocks noGrp="1"/>
          </p:cNvSpPr>
          <p:nvPr>
            <p:ph sz="half" idx="1"/>
          </p:nvPr>
        </p:nvSpPr>
        <p:spPr>
          <a:xfrm>
            <a:off x="3026114" y="2600325"/>
            <a:ext cx="4321967" cy="4191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adopte </a:t>
            </a:r>
            <a:r>
              <a:rPr lang="fr-FR" dirty="0" smtClean="0"/>
              <a:t>des </a:t>
            </a:r>
            <a:r>
              <a:rPr lang="fr-FR" dirty="0" smtClean="0"/>
              <a:t>fichiers </a:t>
            </a:r>
            <a:r>
              <a:rPr lang="fr-FR" dirty="0" smtClean="0"/>
              <a:t>ayant la syntaxe :</a:t>
            </a:r>
            <a:endParaRPr lang="fr-FR" dirty="0" smtClean="0"/>
          </a:p>
        </p:txBody>
      </p:sp>
      <p:sp>
        <p:nvSpPr>
          <p:cNvPr id="5" name="progressBar"/>
          <p:cNvSpPr/>
          <p:nvPr/>
        </p:nvSpPr>
        <p:spPr>
          <a:xfrm>
            <a:off x="0" y="6705600"/>
            <a:ext cx="7058527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37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 Lecture d’un tableau de contraintes</a:t>
            </a:r>
            <a:endParaRPr lang="fr-FR" dirty="0"/>
          </a:p>
        </p:txBody>
      </p:sp>
      <p:sp>
        <p:nvSpPr>
          <p:cNvPr id="6" name="Organigramme : Processus 5"/>
          <p:cNvSpPr/>
          <p:nvPr/>
        </p:nvSpPr>
        <p:spPr>
          <a:xfrm>
            <a:off x="1106355" y="2486111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nombre de tâches</a:t>
            </a:r>
          </a:p>
        </p:txBody>
      </p:sp>
      <p:sp>
        <p:nvSpPr>
          <p:cNvPr id="7" name="Organigramme : Processus 6"/>
          <p:cNvSpPr/>
          <p:nvPr/>
        </p:nvSpPr>
        <p:spPr>
          <a:xfrm>
            <a:off x="3896385" y="2486111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Lecture d’une </a:t>
            </a:r>
            <a:r>
              <a:rPr lang="fr-FR" smtClean="0"/>
              <a:t>tâche</a:t>
            </a:r>
            <a:endParaRPr lang="fr-FR" dirty="0"/>
          </a:p>
        </p:txBody>
      </p:sp>
      <p:sp>
        <p:nvSpPr>
          <p:cNvPr id="8" name="Organigramme : Décision 7"/>
          <p:cNvSpPr/>
          <p:nvPr/>
        </p:nvSpPr>
        <p:spPr>
          <a:xfrm>
            <a:off x="6686415" y="2316776"/>
            <a:ext cx="2500444" cy="14224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</a:t>
            </a:r>
            <a:r>
              <a:rPr lang="fr-FR"/>
              <a:t> tâche </a:t>
            </a:r>
            <a:r>
              <a:rPr lang="fr-FR" smtClean="0"/>
              <a:t>est-elle</a:t>
            </a:r>
            <a:endParaRPr lang="fr-FR" dirty="0"/>
          </a:p>
          <a:p>
            <a:pPr algn="ctr"/>
            <a:r>
              <a:rPr lang="fr-FR" dirty="0"/>
              <a:t>- 1 ?</a:t>
            </a:r>
          </a:p>
        </p:txBody>
      </p:sp>
      <p:sp>
        <p:nvSpPr>
          <p:cNvPr id="9" name="Organigramme : Processus 8"/>
          <p:cNvSpPr/>
          <p:nvPr/>
        </p:nvSpPr>
        <p:spPr>
          <a:xfrm>
            <a:off x="6982814" y="4568911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poids</a:t>
            </a:r>
          </a:p>
        </p:txBody>
      </p:sp>
      <p:sp>
        <p:nvSpPr>
          <p:cNvPr id="10" name="Organigramme : Processus 9"/>
          <p:cNvSpPr/>
          <p:nvPr/>
        </p:nvSpPr>
        <p:spPr>
          <a:xfrm>
            <a:off x="3896385" y="4568911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des contraintes</a:t>
            </a:r>
          </a:p>
        </p:txBody>
      </p:sp>
      <p:sp>
        <p:nvSpPr>
          <p:cNvPr id="11" name="Organigramme : Processus 10"/>
          <p:cNvSpPr/>
          <p:nvPr/>
        </p:nvSpPr>
        <p:spPr>
          <a:xfrm>
            <a:off x="10069244" y="2486109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 de la lecture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3167325" y="2960243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957355" y="2960243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9340184" y="2960243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7648768" y="4086313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0800000">
            <a:off x="6110681" y="5043045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-5400000">
            <a:off x="4562339" y="4001646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340184" y="2658642"/>
            <a:ext cx="8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18325" y="3942945"/>
            <a:ext cx="8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</a:p>
        </p:txBody>
      </p:sp>
      <p:sp>
        <p:nvSpPr>
          <p:cNvPr id="20" name="Flèche en arc 19"/>
          <p:cNvSpPr/>
          <p:nvPr/>
        </p:nvSpPr>
        <p:spPr>
          <a:xfrm rot="10800000">
            <a:off x="4408452" y="5198398"/>
            <a:ext cx="883508" cy="100089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612957" y="6199296"/>
            <a:ext cx="247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  <a:r>
              <a:rPr lang="fr-FR" sz="1600" dirty="0" smtClean="0"/>
              <a:t>ontrainte différente de -1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329534" y="3900100"/>
            <a:ext cx="181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  <a:r>
              <a:rPr lang="fr-FR" sz="1600" dirty="0" smtClean="0"/>
              <a:t>ontrainte est -1</a:t>
            </a:r>
            <a:endParaRPr lang="fr-FR" sz="1600" dirty="0"/>
          </a:p>
        </p:txBody>
      </p:sp>
      <p:sp>
        <p:nvSpPr>
          <p:cNvPr id="3" name="progressBar"/>
          <p:cNvSpPr/>
          <p:nvPr/>
        </p:nvSpPr>
        <p:spPr>
          <a:xfrm>
            <a:off x="0" y="6705600"/>
            <a:ext cx="7700211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9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3332" y="0"/>
            <a:ext cx="10018713" cy="1752599"/>
          </a:xfrm>
        </p:spPr>
        <p:txBody>
          <a:bodyPr/>
          <a:lstStyle/>
          <a:p>
            <a:r>
              <a:rPr lang="fr-FR" dirty="0" smtClean="0"/>
              <a:t>8. Calcul du calendrier au plus tôt et du calendrier au plus tard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22977" y="1752599"/>
            <a:ext cx="975942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calendrierAuPlusTot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(graphe){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Tant que i &lt;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nbSommets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&lt;-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dateAuPlusTot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i)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afficher ‘sommet ’ i ‘, date au plus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’ 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FinTq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dateAuPlusTot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sommet){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liste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datePred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Tant que i &lt;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nbSommets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 i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predecesseur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datePred.ajoute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dateAuPlusTot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i) +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MVal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(i, sommet))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FinTq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datePred.vide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retourner 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Sinon retourner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datePred.max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8341895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4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3332" y="0"/>
            <a:ext cx="10018713" cy="1752599"/>
          </a:xfrm>
        </p:spPr>
        <p:txBody>
          <a:bodyPr/>
          <a:lstStyle/>
          <a:p>
            <a:r>
              <a:rPr lang="fr-FR" dirty="0" smtClean="0"/>
              <a:t>8. Calcul du calendrier au plus tôt et du calendrier au plus tard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22977" y="1752599"/>
            <a:ext cx="975942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calendrierAuPlusTard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(graphe){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Tant que i &lt;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nbSommets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&lt;-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dateAuPlusTard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i)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afficher ‘sommet ’ i ‘, date au plus tard: ’ 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FinTq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dateAuPlusTard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sommet){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liste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dateSucc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Tant que i &lt;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nbSommets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 i successeur sommet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dateSucc.ajoute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dateAuPlusTard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(graphe, i) - graphe-&gt;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MVal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sommet,i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FinTq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dateSucc.vide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retourner 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Sinon retourner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dateSucc.min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8983579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9. Validation du graphe</a:t>
            </a:r>
            <a:endParaRPr lang="fr-FR" dirty="0"/>
          </a:p>
        </p:txBody>
      </p:sp>
      <p:sp>
        <p:nvSpPr>
          <p:cNvPr id="5" name="Organigramme : Processus 5"/>
          <p:cNvSpPr/>
          <p:nvPr/>
        </p:nvSpPr>
        <p:spPr>
          <a:xfrm>
            <a:off x="335650" y="2594184"/>
            <a:ext cx="91838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graphe</a:t>
            </a:r>
          </a:p>
        </p:txBody>
      </p:sp>
      <p:sp>
        <p:nvSpPr>
          <p:cNvPr id="7" name="Organigramme : Processus 9"/>
          <p:cNvSpPr/>
          <p:nvPr/>
        </p:nvSpPr>
        <p:spPr>
          <a:xfrm>
            <a:off x="1820460" y="2629018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de l’entrée unique</a:t>
            </a:r>
          </a:p>
        </p:txBody>
      </p:sp>
      <p:sp>
        <p:nvSpPr>
          <p:cNvPr id="8" name="Flèche droite 12"/>
          <p:cNvSpPr/>
          <p:nvPr/>
        </p:nvSpPr>
        <p:spPr>
          <a:xfrm>
            <a:off x="3241344" y="3077023"/>
            <a:ext cx="311752" cy="15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13"/>
          <p:cNvSpPr/>
          <p:nvPr/>
        </p:nvSpPr>
        <p:spPr>
          <a:xfrm>
            <a:off x="3710215" y="2637725"/>
            <a:ext cx="131897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de la sortie unique</a:t>
            </a:r>
          </a:p>
        </p:txBody>
      </p:sp>
      <p:sp>
        <p:nvSpPr>
          <p:cNvPr id="11" name="Organigramme : Processus 37"/>
          <p:cNvSpPr/>
          <p:nvPr/>
        </p:nvSpPr>
        <p:spPr>
          <a:xfrm>
            <a:off x="5623026" y="2637725"/>
            <a:ext cx="1088192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 de circuit</a:t>
            </a:r>
          </a:p>
        </p:txBody>
      </p:sp>
      <p:sp>
        <p:nvSpPr>
          <p:cNvPr id="12" name="Organigramme : Processus 38"/>
          <p:cNvSpPr/>
          <p:nvPr/>
        </p:nvSpPr>
        <p:spPr>
          <a:xfrm>
            <a:off x="7311217" y="2620306"/>
            <a:ext cx="2050870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 existe un chemin du point d’entrée à tout autre sommet</a:t>
            </a:r>
            <a:endParaRPr lang="fr-FR" dirty="0" smtClean="0"/>
          </a:p>
        </p:txBody>
      </p:sp>
      <p:sp>
        <p:nvSpPr>
          <p:cNvPr id="15" name="Organigramme : Processus 39"/>
          <p:cNvSpPr/>
          <p:nvPr/>
        </p:nvSpPr>
        <p:spPr>
          <a:xfrm>
            <a:off x="9924835" y="2614495"/>
            <a:ext cx="2050870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 existe un chemin de n’importe quel sommet au point de sortie</a:t>
            </a:r>
            <a:endParaRPr lang="fr-FR" dirty="0" smtClean="0"/>
          </a:p>
        </p:txBody>
      </p:sp>
      <p:sp>
        <p:nvSpPr>
          <p:cNvPr id="16" name="Flèche droite 40"/>
          <p:cNvSpPr/>
          <p:nvPr/>
        </p:nvSpPr>
        <p:spPr>
          <a:xfrm>
            <a:off x="1356433" y="3100239"/>
            <a:ext cx="311752" cy="15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41"/>
          <p:cNvSpPr/>
          <p:nvPr/>
        </p:nvSpPr>
        <p:spPr>
          <a:xfrm>
            <a:off x="5170232" y="3084253"/>
            <a:ext cx="311752" cy="15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42"/>
          <p:cNvSpPr/>
          <p:nvPr/>
        </p:nvSpPr>
        <p:spPr>
          <a:xfrm>
            <a:off x="6873967" y="3056710"/>
            <a:ext cx="311752" cy="15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43"/>
          <p:cNvSpPr/>
          <p:nvPr/>
        </p:nvSpPr>
        <p:spPr>
          <a:xfrm>
            <a:off x="9487585" y="3077023"/>
            <a:ext cx="311752" cy="15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44"/>
          <p:cNvSpPr/>
          <p:nvPr/>
        </p:nvSpPr>
        <p:spPr>
          <a:xfrm rot="5400000">
            <a:off x="2210624" y="410560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45"/>
          <p:cNvSpPr txBox="1"/>
          <p:nvPr/>
        </p:nvSpPr>
        <p:spPr>
          <a:xfrm>
            <a:off x="2393625" y="3988673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Echec</a:t>
            </a:r>
            <a:endParaRPr lang="fr-FR" dirty="0" smtClean="0"/>
          </a:p>
        </p:txBody>
      </p:sp>
      <p:sp>
        <p:nvSpPr>
          <p:cNvPr id="22" name="Organigramme : Processus 46"/>
          <p:cNvSpPr/>
          <p:nvPr/>
        </p:nvSpPr>
        <p:spPr>
          <a:xfrm>
            <a:off x="1816221" y="4655843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Graphe non validé</a:t>
            </a:r>
          </a:p>
        </p:txBody>
      </p:sp>
      <p:sp>
        <p:nvSpPr>
          <p:cNvPr id="23" name="Flèche droite 47"/>
          <p:cNvSpPr/>
          <p:nvPr/>
        </p:nvSpPr>
        <p:spPr>
          <a:xfrm rot="5400000">
            <a:off x="4117685" y="410560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48"/>
          <p:cNvSpPr txBox="1"/>
          <p:nvPr/>
        </p:nvSpPr>
        <p:spPr>
          <a:xfrm>
            <a:off x="4300686" y="3988673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Echec</a:t>
            </a:r>
            <a:endParaRPr lang="fr-FR" dirty="0" smtClean="0"/>
          </a:p>
        </p:txBody>
      </p:sp>
      <p:sp>
        <p:nvSpPr>
          <p:cNvPr id="25" name="Organigramme : Processus 49"/>
          <p:cNvSpPr/>
          <p:nvPr/>
        </p:nvSpPr>
        <p:spPr>
          <a:xfrm>
            <a:off x="3752598" y="4655843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Graphe non validé</a:t>
            </a:r>
          </a:p>
        </p:txBody>
      </p:sp>
      <p:sp>
        <p:nvSpPr>
          <p:cNvPr id="26" name="Flèche droite 50"/>
          <p:cNvSpPr/>
          <p:nvPr/>
        </p:nvSpPr>
        <p:spPr>
          <a:xfrm rot="5400000">
            <a:off x="5905634" y="4140919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51"/>
          <p:cNvSpPr txBox="1"/>
          <p:nvPr/>
        </p:nvSpPr>
        <p:spPr>
          <a:xfrm>
            <a:off x="6088635" y="4023984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Echec</a:t>
            </a:r>
            <a:endParaRPr lang="fr-FR" dirty="0" smtClean="0"/>
          </a:p>
        </p:txBody>
      </p:sp>
      <p:sp>
        <p:nvSpPr>
          <p:cNvPr id="28" name="Organigramme : Processus 52"/>
          <p:cNvSpPr/>
          <p:nvPr/>
        </p:nvSpPr>
        <p:spPr>
          <a:xfrm>
            <a:off x="5514168" y="4664321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Graphe non validé</a:t>
            </a:r>
          </a:p>
        </p:txBody>
      </p:sp>
      <p:sp>
        <p:nvSpPr>
          <p:cNvPr id="29" name="Flèche droite 53"/>
          <p:cNvSpPr/>
          <p:nvPr/>
        </p:nvSpPr>
        <p:spPr>
          <a:xfrm rot="5400000">
            <a:off x="8003026" y="410560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54"/>
          <p:cNvSpPr txBox="1"/>
          <p:nvPr/>
        </p:nvSpPr>
        <p:spPr>
          <a:xfrm>
            <a:off x="8186027" y="3988673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Echec</a:t>
            </a:r>
            <a:endParaRPr lang="fr-FR" dirty="0" smtClean="0"/>
          </a:p>
        </p:txBody>
      </p:sp>
      <p:sp>
        <p:nvSpPr>
          <p:cNvPr id="31" name="Organigramme : Processus 55"/>
          <p:cNvSpPr/>
          <p:nvPr/>
        </p:nvSpPr>
        <p:spPr>
          <a:xfrm>
            <a:off x="7637939" y="4664321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Graphe non validé</a:t>
            </a:r>
          </a:p>
        </p:txBody>
      </p:sp>
      <p:sp>
        <p:nvSpPr>
          <p:cNvPr id="32" name="Flèche droite 56"/>
          <p:cNvSpPr/>
          <p:nvPr/>
        </p:nvSpPr>
        <p:spPr>
          <a:xfrm rot="5400000">
            <a:off x="10714956" y="4069922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57"/>
          <p:cNvSpPr txBox="1"/>
          <p:nvPr/>
        </p:nvSpPr>
        <p:spPr>
          <a:xfrm>
            <a:off x="10897957" y="3952987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Echec</a:t>
            </a:r>
            <a:endParaRPr lang="fr-FR" dirty="0" smtClean="0"/>
          </a:p>
        </p:txBody>
      </p:sp>
      <p:sp>
        <p:nvSpPr>
          <p:cNvPr id="34" name="Organigramme : Processus 58"/>
          <p:cNvSpPr/>
          <p:nvPr/>
        </p:nvSpPr>
        <p:spPr>
          <a:xfrm>
            <a:off x="10297316" y="4680280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Graphe non validé</a:t>
            </a:r>
          </a:p>
        </p:txBody>
      </p:sp>
      <p:sp>
        <p:nvSpPr>
          <p:cNvPr id="35" name="Flèche droite 59"/>
          <p:cNvSpPr/>
          <p:nvPr/>
        </p:nvSpPr>
        <p:spPr>
          <a:xfrm rot="5400000" flipH="1">
            <a:off x="10742540" y="2065752"/>
            <a:ext cx="461541" cy="19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60"/>
          <p:cNvSpPr txBox="1"/>
          <p:nvPr/>
        </p:nvSpPr>
        <p:spPr>
          <a:xfrm>
            <a:off x="10876066" y="2056966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Succès</a:t>
            </a:r>
          </a:p>
        </p:txBody>
      </p:sp>
      <p:sp>
        <p:nvSpPr>
          <p:cNvPr id="37" name="Organigramme : Processus 61"/>
          <p:cNvSpPr/>
          <p:nvPr/>
        </p:nvSpPr>
        <p:spPr>
          <a:xfrm>
            <a:off x="10329260" y="696935"/>
            <a:ext cx="1305908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Graphe  validé</a:t>
            </a:r>
          </a:p>
        </p:txBody>
      </p:sp>
      <p:sp>
        <p:nvSpPr>
          <p:cNvPr id="38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296934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9625263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8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10. Editeur de plan projet</a:t>
            </a:r>
            <a:endParaRPr lang="fr-FR" dirty="0"/>
          </a:p>
        </p:txBody>
      </p:sp>
      <p:sp>
        <p:nvSpPr>
          <p:cNvPr id="5" name="Organigramme : Processus 13"/>
          <p:cNvSpPr/>
          <p:nvPr/>
        </p:nvSpPr>
        <p:spPr>
          <a:xfrm>
            <a:off x="1144120" y="2040391"/>
            <a:ext cx="10851933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 utilisateur</a:t>
            </a:r>
          </a:p>
        </p:txBody>
      </p:sp>
      <p:sp>
        <p:nvSpPr>
          <p:cNvPr id="7" name="Organigramme : Processus 46"/>
          <p:cNvSpPr/>
          <p:nvPr/>
        </p:nvSpPr>
        <p:spPr>
          <a:xfrm>
            <a:off x="1144120" y="4267434"/>
            <a:ext cx="2145789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/ Suppression de tâche</a:t>
            </a:r>
          </a:p>
        </p:txBody>
      </p:sp>
      <p:sp>
        <p:nvSpPr>
          <p:cNvPr id="9" name="Organigramme : Processus 46"/>
          <p:cNvSpPr/>
          <p:nvPr/>
        </p:nvSpPr>
        <p:spPr>
          <a:xfrm>
            <a:off x="3608650" y="4263078"/>
            <a:ext cx="2145789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/ Suppression de contrainte</a:t>
            </a:r>
          </a:p>
        </p:txBody>
      </p:sp>
      <p:sp>
        <p:nvSpPr>
          <p:cNvPr id="11" name="Organigramme : Processus 46"/>
          <p:cNvSpPr/>
          <p:nvPr/>
        </p:nvSpPr>
        <p:spPr>
          <a:xfrm>
            <a:off x="5981741" y="4271785"/>
            <a:ext cx="2273984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de durée</a:t>
            </a:r>
          </a:p>
        </p:txBody>
      </p:sp>
      <p:sp>
        <p:nvSpPr>
          <p:cNvPr id="13" name="Organigramme : Processus 46"/>
          <p:cNvSpPr/>
          <p:nvPr/>
        </p:nvSpPr>
        <p:spPr>
          <a:xfrm>
            <a:off x="8476757" y="4258722"/>
            <a:ext cx="1620834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Quitter sans enregistrer</a:t>
            </a:r>
          </a:p>
        </p:txBody>
      </p:sp>
      <p:sp>
        <p:nvSpPr>
          <p:cNvPr id="15" name="Organigramme : Processus 46"/>
          <p:cNvSpPr/>
          <p:nvPr/>
        </p:nvSpPr>
        <p:spPr>
          <a:xfrm>
            <a:off x="10366512" y="4280492"/>
            <a:ext cx="1620834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Quitter en enregistrant</a:t>
            </a:r>
          </a:p>
        </p:txBody>
      </p:sp>
      <p:sp>
        <p:nvSpPr>
          <p:cNvPr id="16" name="Flèche droite 47"/>
          <p:cNvSpPr/>
          <p:nvPr/>
        </p:nvSpPr>
        <p:spPr>
          <a:xfrm rot="5400000">
            <a:off x="10943975" y="5325181"/>
            <a:ext cx="474616" cy="1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46"/>
          <p:cNvSpPr/>
          <p:nvPr/>
        </p:nvSpPr>
        <p:spPr>
          <a:xfrm>
            <a:off x="10375219" y="5765304"/>
            <a:ext cx="1620834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</a:t>
            </a:r>
          </a:p>
        </p:txBody>
      </p:sp>
      <p:sp>
        <p:nvSpPr>
          <p:cNvPr id="20" name="Flèche droite 47"/>
          <p:cNvSpPr/>
          <p:nvPr/>
        </p:nvSpPr>
        <p:spPr>
          <a:xfrm rot="5400000">
            <a:off x="9045513" y="5325181"/>
            <a:ext cx="474616" cy="1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Processus 46"/>
          <p:cNvSpPr/>
          <p:nvPr/>
        </p:nvSpPr>
        <p:spPr>
          <a:xfrm>
            <a:off x="8476757" y="5765304"/>
            <a:ext cx="1620834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menu principal</a:t>
            </a:r>
          </a:p>
        </p:txBody>
      </p:sp>
      <p:sp>
        <p:nvSpPr>
          <p:cNvPr id="22" name="Flèche courbée vers le haut 21"/>
          <p:cNvSpPr/>
          <p:nvPr/>
        </p:nvSpPr>
        <p:spPr>
          <a:xfrm>
            <a:off x="1727157" y="3415449"/>
            <a:ext cx="1045562" cy="6705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22"/>
          <p:cNvSpPr/>
          <p:nvPr/>
        </p:nvSpPr>
        <p:spPr>
          <a:xfrm>
            <a:off x="4165558" y="3411093"/>
            <a:ext cx="1045562" cy="6705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courbée vers le haut 23"/>
          <p:cNvSpPr/>
          <p:nvPr/>
        </p:nvSpPr>
        <p:spPr>
          <a:xfrm>
            <a:off x="6621377" y="3411094"/>
            <a:ext cx="1045562" cy="6705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droite 47"/>
          <p:cNvSpPr/>
          <p:nvPr/>
        </p:nvSpPr>
        <p:spPr>
          <a:xfrm rot="5400000">
            <a:off x="8893196" y="3620867"/>
            <a:ext cx="755302" cy="166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47"/>
          <p:cNvSpPr/>
          <p:nvPr/>
        </p:nvSpPr>
        <p:spPr>
          <a:xfrm rot="5400000">
            <a:off x="10791658" y="3577393"/>
            <a:ext cx="755302" cy="166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10266948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37823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49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10. Editeur de plan projet</a:t>
            </a:r>
            <a:endParaRPr lang="fr-FR" dirty="0"/>
          </a:p>
        </p:txBody>
      </p:sp>
      <p:sp>
        <p:nvSpPr>
          <p:cNvPr id="22" name="Organigramme : Processus 46"/>
          <p:cNvSpPr/>
          <p:nvPr/>
        </p:nvSpPr>
        <p:spPr>
          <a:xfrm>
            <a:off x="686919" y="2060858"/>
            <a:ext cx="11247179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/ Suppression de tâche</a:t>
            </a:r>
          </a:p>
        </p:txBody>
      </p:sp>
      <p:sp>
        <p:nvSpPr>
          <p:cNvPr id="23" name="Flèche droite 47"/>
          <p:cNvSpPr/>
          <p:nvPr/>
        </p:nvSpPr>
        <p:spPr>
          <a:xfrm rot="5400000">
            <a:off x="3072637" y="3046509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Processus 46"/>
          <p:cNvSpPr/>
          <p:nvPr/>
        </p:nvSpPr>
        <p:spPr>
          <a:xfrm>
            <a:off x="2758256" y="3435916"/>
            <a:ext cx="1072895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</a:p>
        </p:txBody>
      </p:sp>
      <p:sp>
        <p:nvSpPr>
          <p:cNvPr id="26" name="Flèche droite 47"/>
          <p:cNvSpPr/>
          <p:nvPr/>
        </p:nvSpPr>
        <p:spPr>
          <a:xfrm rot="5400000">
            <a:off x="3072637" y="4390186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Processus 46"/>
          <p:cNvSpPr/>
          <p:nvPr/>
        </p:nvSpPr>
        <p:spPr>
          <a:xfrm>
            <a:off x="1427678" y="4810974"/>
            <a:ext cx="3911207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la nouvelle </a:t>
            </a:r>
            <a:r>
              <a:rPr lang="fr-FR" dirty="0" smtClean="0"/>
              <a:t>matrice avec un sommet en plus, </a:t>
            </a:r>
            <a:r>
              <a:rPr lang="fr-FR" dirty="0"/>
              <a:t>copie de l'ancienne</a:t>
            </a:r>
            <a:endParaRPr lang="fr-FR" dirty="0" smtClean="0"/>
          </a:p>
        </p:txBody>
      </p:sp>
      <p:sp>
        <p:nvSpPr>
          <p:cNvPr id="28" name="Flèche droite 47"/>
          <p:cNvSpPr/>
          <p:nvPr/>
        </p:nvSpPr>
        <p:spPr>
          <a:xfrm rot="5400000">
            <a:off x="8062663" y="3046509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Processus 46"/>
          <p:cNvSpPr/>
          <p:nvPr/>
        </p:nvSpPr>
        <p:spPr>
          <a:xfrm>
            <a:off x="7449710" y="3462425"/>
            <a:ext cx="1656975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</a:t>
            </a:r>
          </a:p>
        </p:txBody>
      </p:sp>
      <p:sp>
        <p:nvSpPr>
          <p:cNvPr id="30" name="Flèche droite 47"/>
          <p:cNvSpPr/>
          <p:nvPr/>
        </p:nvSpPr>
        <p:spPr>
          <a:xfrm rot="5400000">
            <a:off x="8062663" y="4390186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Processus 46"/>
          <p:cNvSpPr/>
          <p:nvPr/>
        </p:nvSpPr>
        <p:spPr>
          <a:xfrm>
            <a:off x="6059432" y="4849132"/>
            <a:ext cx="4437530" cy="8844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Saisie du sommet à supprimer, création </a:t>
            </a:r>
            <a:r>
              <a:rPr lang="fr-FR" dirty="0"/>
              <a:t>de la nouvelle </a:t>
            </a:r>
            <a:r>
              <a:rPr lang="fr-FR" dirty="0" smtClean="0"/>
              <a:t>matrice avec un sommet en moins, </a:t>
            </a:r>
            <a:r>
              <a:rPr lang="fr-FR" dirty="0"/>
              <a:t>copie de l'ancienne</a:t>
            </a:r>
            <a:endParaRPr lang="fr-FR" dirty="0" smtClean="0"/>
          </a:p>
        </p:txBody>
      </p:sp>
      <p:sp>
        <p:nvSpPr>
          <p:cNvPr id="1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10908632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4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10. Editeur de plan projet</a:t>
            </a:r>
            <a:endParaRPr lang="fr-FR" dirty="0"/>
          </a:p>
        </p:txBody>
      </p:sp>
      <p:sp>
        <p:nvSpPr>
          <p:cNvPr id="22" name="Organigramme : Processus 46"/>
          <p:cNvSpPr/>
          <p:nvPr/>
        </p:nvSpPr>
        <p:spPr>
          <a:xfrm>
            <a:off x="686919" y="2060858"/>
            <a:ext cx="11247179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/ Suppression de contrainte</a:t>
            </a:r>
          </a:p>
        </p:txBody>
      </p:sp>
      <p:sp>
        <p:nvSpPr>
          <p:cNvPr id="23" name="Flèche droite 47"/>
          <p:cNvSpPr/>
          <p:nvPr/>
        </p:nvSpPr>
        <p:spPr>
          <a:xfrm rot="5400000">
            <a:off x="3072637" y="3046509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Processus 46"/>
          <p:cNvSpPr/>
          <p:nvPr/>
        </p:nvSpPr>
        <p:spPr>
          <a:xfrm>
            <a:off x="2758256" y="3435916"/>
            <a:ext cx="1072895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</a:p>
        </p:txBody>
      </p:sp>
      <p:sp>
        <p:nvSpPr>
          <p:cNvPr id="26" name="Flèche droite 47"/>
          <p:cNvSpPr/>
          <p:nvPr/>
        </p:nvSpPr>
        <p:spPr>
          <a:xfrm rot="5400000">
            <a:off x="3072637" y="4390186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Processus 46"/>
          <p:cNvSpPr/>
          <p:nvPr/>
        </p:nvSpPr>
        <p:spPr>
          <a:xfrm>
            <a:off x="1427678" y="4810974"/>
            <a:ext cx="3911207" cy="9225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Saisie de la contrainte et de son sommet, de sa durée si nécessaire, mise à jour de la matrice</a:t>
            </a:r>
          </a:p>
        </p:txBody>
      </p:sp>
      <p:sp>
        <p:nvSpPr>
          <p:cNvPr id="28" name="Flèche droite 47"/>
          <p:cNvSpPr/>
          <p:nvPr/>
        </p:nvSpPr>
        <p:spPr>
          <a:xfrm rot="5400000">
            <a:off x="8062663" y="3046509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Processus 46"/>
          <p:cNvSpPr/>
          <p:nvPr/>
        </p:nvSpPr>
        <p:spPr>
          <a:xfrm>
            <a:off x="7449710" y="3462425"/>
            <a:ext cx="1656975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</a:t>
            </a:r>
          </a:p>
        </p:txBody>
      </p:sp>
      <p:sp>
        <p:nvSpPr>
          <p:cNvPr id="30" name="Flèche droite 47"/>
          <p:cNvSpPr/>
          <p:nvPr/>
        </p:nvSpPr>
        <p:spPr>
          <a:xfrm rot="5400000">
            <a:off x="8062663" y="4390186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Processus 46"/>
          <p:cNvSpPr/>
          <p:nvPr/>
        </p:nvSpPr>
        <p:spPr>
          <a:xfrm>
            <a:off x="6059432" y="4849132"/>
            <a:ext cx="4437530" cy="8844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Saisie du sommet à supprimer et de la contrainte à supprimer, mise à jour de la matrice</a:t>
            </a:r>
          </a:p>
        </p:txBody>
      </p:sp>
      <p:sp>
        <p:nvSpPr>
          <p:cNvPr id="1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11550316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8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10. Editeur de plan projet</a:t>
            </a:r>
            <a:endParaRPr lang="fr-FR" dirty="0"/>
          </a:p>
        </p:txBody>
      </p:sp>
      <p:sp>
        <p:nvSpPr>
          <p:cNvPr id="22" name="Organigramme : Processus 46"/>
          <p:cNvSpPr/>
          <p:nvPr/>
        </p:nvSpPr>
        <p:spPr>
          <a:xfrm>
            <a:off x="3578250" y="2075718"/>
            <a:ext cx="5507158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de durée</a:t>
            </a:r>
          </a:p>
        </p:txBody>
      </p:sp>
      <p:sp>
        <p:nvSpPr>
          <p:cNvPr id="28" name="Flèche droite 47"/>
          <p:cNvSpPr/>
          <p:nvPr/>
        </p:nvSpPr>
        <p:spPr>
          <a:xfrm rot="5400000">
            <a:off x="6116295" y="3046509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Processus 46"/>
          <p:cNvSpPr/>
          <p:nvPr/>
        </p:nvSpPr>
        <p:spPr>
          <a:xfrm>
            <a:off x="5503342" y="3462425"/>
            <a:ext cx="1656975" cy="755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Rappel des durées</a:t>
            </a:r>
          </a:p>
        </p:txBody>
      </p:sp>
      <p:sp>
        <p:nvSpPr>
          <p:cNvPr id="30" name="Flèche droite 47"/>
          <p:cNvSpPr/>
          <p:nvPr/>
        </p:nvSpPr>
        <p:spPr>
          <a:xfrm rot="5400000">
            <a:off x="6116295" y="4390186"/>
            <a:ext cx="431071" cy="19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Processus 46"/>
          <p:cNvSpPr/>
          <p:nvPr/>
        </p:nvSpPr>
        <p:spPr>
          <a:xfrm>
            <a:off x="3626949" y="4849132"/>
            <a:ext cx="5409759" cy="8844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Saisie du sommet pour lequel il faut modifier la durée, saisie de sa nouvelle durée, mise à jour de la matrice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13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1752599"/>
          </a:xfrm>
        </p:spPr>
        <p:txBody>
          <a:bodyPr/>
          <a:lstStyle/>
          <a:p>
            <a:r>
              <a:rPr lang="fr-FR" dirty="0" smtClean="0"/>
              <a:t>Tableau récapitulatif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5592"/>
              </p:ext>
            </p:extLst>
          </p:nvPr>
        </p:nvGraphicFramePr>
        <p:xfrm>
          <a:off x="1484313" y="1430867"/>
          <a:ext cx="1001871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baseline="0" dirty="0" smtClean="0"/>
                        <a:t>1. Graphe à prendre en 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Edgar Buob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2. Mise en œuvre</a:t>
                      </a:r>
                      <a:r>
                        <a:rPr lang="fr-FR" baseline="0" dirty="0" smtClean="0"/>
                        <a:t> d’un graphe en mémoire</a:t>
                      </a:r>
                    </a:p>
                    <a:p>
                      <a:r>
                        <a:rPr lang="fr-FR" baseline="0" dirty="0" smtClean="0"/>
                        <a:t>     Lecture du graphe sur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Edgar Buob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3.</a:t>
                      </a:r>
                      <a:r>
                        <a:rPr lang="fr-FR" baseline="0" dirty="0" smtClean="0"/>
                        <a:t> Affichage du graphe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Timothée</a:t>
                      </a:r>
                      <a:r>
                        <a:rPr lang="fr-FR" baseline="0" dirty="0" smtClean="0"/>
                        <a:t> Barbot, Adrien Poupa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4. Fermeture transitive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Timothée</a:t>
                      </a:r>
                      <a:r>
                        <a:rPr lang="fr-FR" baseline="0" dirty="0" smtClean="0"/>
                        <a:t> Barbot</a:t>
                      </a:r>
                      <a:r>
                        <a:rPr lang="fr-FR" dirty="0" smtClean="0"/>
                        <a:t>, Edgar Buob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5. Détection</a:t>
                      </a:r>
                      <a:r>
                        <a:rPr lang="fr-FR" baseline="0" dirty="0" smtClean="0"/>
                        <a:t> de circuit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Adrien</a:t>
                      </a:r>
                      <a:r>
                        <a:rPr lang="fr-FR" baseline="0" dirty="0" smtClean="0"/>
                        <a:t> Poupa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6. Calcul de</a:t>
                      </a:r>
                      <a:r>
                        <a:rPr lang="fr-FR" baseline="0" dirty="0" smtClean="0"/>
                        <a:t> rang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Timothée</a:t>
                      </a:r>
                      <a:r>
                        <a:rPr lang="fr-FR" baseline="0" dirty="0" smtClean="0"/>
                        <a:t> Barbot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7.</a:t>
                      </a:r>
                      <a:r>
                        <a:rPr lang="fr-FR" baseline="0" dirty="0" smtClean="0"/>
                        <a:t> Lecture d’un tableau de contraintes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Adrien Poupa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8. Calcul du calendrier au plus tôt et du calendrier au plus tard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Timothée</a:t>
                      </a:r>
                      <a:r>
                        <a:rPr lang="fr-FR" baseline="0" dirty="0" smtClean="0"/>
                        <a:t> Barbot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9. Validation du graphe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Adrien</a:t>
                      </a:r>
                      <a:r>
                        <a:rPr lang="fr-FR" baseline="0" dirty="0" smtClean="0"/>
                        <a:t> Poupa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10. Editeur</a:t>
                      </a:r>
                      <a:r>
                        <a:rPr lang="fr-FR" baseline="0" dirty="0" smtClean="0"/>
                        <a:t> du plan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Timothée</a:t>
                      </a:r>
                      <a:r>
                        <a:rPr lang="fr-FR" baseline="0" dirty="0" smtClean="0"/>
                        <a:t> Barbot, Adrien Poupa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fld id="{D57F1E4F-1CFF-5643-939E-217C01CDF565}" type="slidenum">
              <a:rPr lang="en-US" sz="2000" smtClean="0"/>
              <a:pPr algn="l"/>
              <a:t>2</a:t>
            </a:fld>
            <a:endParaRPr lang="en-US" sz="2000" dirty="0"/>
          </a:p>
        </p:txBody>
      </p:sp>
      <p:sp>
        <p:nvSpPr>
          <p:cNvPr id="5" name="progressBar"/>
          <p:cNvSpPr/>
          <p:nvPr/>
        </p:nvSpPr>
        <p:spPr>
          <a:xfrm>
            <a:off x="0" y="6705600"/>
            <a:ext cx="1283368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8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30627" y="2373809"/>
            <a:ext cx="8930747" cy="2110382"/>
          </a:xfrm>
        </p:spPr>
        <p:txBody>
          <a:bodyPr anchor="ctr">
            <a:normAutofit/>
          </a:bodyPr>
          <a:lstStyle/>
          <a:p>
            <a:pPr algn="ctr"/>
            <a:r>
              <a:rPr lang="fr-FR" sz="8800" dirty="0" smtClean="0"/>
              <a:t>Compilation</a:t>
            </a:r>
            <a:endParaRPr lang="fr-FR" sz="8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" name="progressBar"/>
          <p:cNvSpPr/>
          <p:nvPr/>
        </p:nvSpPr>
        <p:spPr>
          <a:xfrm>
            <a:off x="0" y="6705600"/>
            <a:ext cx="1925053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1.Graphe à prendre en compte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3026114" y="2600325"/>
            <a:ext cx="4321967" cy="4191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adopte </a:t>
            </a:r>
            <a:r>
              <a:rPr lang="fr-FR" dirty="0" smtClean="0"/>
              <a:t>des </a:t>
            </a:r>
            <a:r>
              <a:rPr lang="fr-FR" dirty="0" smtClean="0"/>
              <a:t>fichiers </a:t>
            </a:r>
            <a:r>
              <a:rPr lang="fr-FR" dirty="0" smtClean="0"/>
              <a:t>ayant la syntaxe :</a:t>
            </a: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3026114" y="3181351"/>
            <a:ext cx="56892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3			Nombre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de sommets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1  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20		arc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(1,2) à valeur ‘0’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2  0 -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1	arc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(2,0) à valeur ‘-1’ 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0  11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		arc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(0,1) à valeur ‘1’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1  02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		arc 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(1,0) à valeur ‘2’ </a:t>
            </a:r>
          </a:p>
          <a:p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-1 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fin de fichier </a:t>
            </a:r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7" name="progressBar"/>
          <p:cNvSpPr/>
          <p:nvPr/>
        </p:nvSpPr>
        <p:spPr>
          <a:xfrm>
            <a:off x="0" y="6705600"/>
            <a:ext cx="2566737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0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Mise en œuvre d’un graphe en </a:t>
            </a:r>
            <a:r>
              <a:rPr lang="fr-FR" smtClean="0"/>
              <a:t>mémoire Lecture </a:t>
            </a:r>
            <a:r>
              <a:rPr lang="fr-FR" dirty="0" smtClean="0"/>
              <a:t>du graphe sur fichier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7889" y="2667000"/>
            <a:ext cx="5425778" cy="31242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b="1" dirty="0"/>
              <a:t>Représentation en mémoire du graphe :</a:t>
            </a:r>
          </a:p>
          <a:p>
            <a:pPr marL="0" indent="0">
              <a:buNone/>
            </a:pPr>
            <a:r>
              <a:rPr lang="fr-FR" sz="2400" dirty="0"/>
              <a:t>Utilisation d’une structure		  (comme proposé dans le support «  Représentation des graphes »)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Une variable de type entier pour stocker le nombre de sommet</a:t>
            </a:r>
          </a:p>
          <a:p>
            <a:r>
              <a:rPr lang="fr-FR" sz="2400" dirty="0" smtClean="0"/>
              <a:t>Un tableau deux dimensions pour stocker la matrice d’adjacence</a:t>
            </a:r>
          </a:p>
          <a:p>
            <a:r>
              <a:rPr lang="fr-FR" sz="2400" dirty="0" smtClean="0"/>
              <a:t>Un tableau à deux dimensions pour stocker la matrice des valeurs</a:t>
            </a:r>
            <a:endParaRPr lang="fr-FR" sz="2400" dirty="0"/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5" name="progressBar"/>
          <p:cNvSpPr/>
          <p:nvPr/>
        </p:nvSpPr>
        <p:spPr>
          <a:xfrm>
            <a:off x="0" y="6705600"/>
            <a:ext cx="3208421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60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Mise en œuvre d’un graphe en </a:t>
            </a:r>
            <a:r>
              <a:rPr lang="fr-FR"/>
              <a:t>mémoire </a:t>
            </a:r>
            <a:r>
              <a:rPr lang="fr-FR" smtClean="0"/>
              <a:t>Lecture </a:t>
            </a:r>
            <a:r>
              <a:rPr lang="fr-FR" dirty="0"/>
              <a:t>du graphe sur fichier </a:t>
            </a:r>
          </a:p>
        </p:txBody>
      </p:sp>
      <p:sp>
        <p:nvSpPr>
          <p:cNvPr id="9" name="Organigramme : Processus 8"/>
          <p:cNvSpPr/>
          <p:nvPr/>
        </p:nvSpPr>
        <p:spPr>
          <a:xfrm>
            <a:off x="1106355" y="2777066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nombre de sommets</a:t>
            </a:r>
          </a:p>
        </p:txBody>
      </p:sp>
      <p:sp>
        <p:nvSpPr>
          <p:cNvPr id="10" name="Organigramme : Processus 9"/>
          <p:cNvSpPr/>
          <p:nvPr/>
        </p:nvSpPr>
        <p:spPr>
          <a:xfrm>
            <a:off x="3896385" y="2777066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sommet origine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6686415" y="2607731"/>
            <a:ext cx="2500444" cy="14224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Sommet </a:t>
            </a:r>
            <a:r>
              <a:rPr lang="fr-FR"/>
              <a:t>origine </a:t>
            </a:r>
            <a:endParaRPr lang="fr-FR" dirty="0"/>
          </a:p>
          <a:p>
            <a:pPr algn="ctr"/>
            <a:r>
              <a:rPr lang="fr-FR"/>
              <a:t>= -1 </a:t>
            </a:r>
            <a:r>
              <a:rPr lang="fr-FR" smtClean="0"/>
              <a:t>?</a:t>
            </a:r>
            <a:endParaRPr lang="fr-FR" dirty="0"/>
          </a:p>
        </p:txBody>
      </p:sp>
      <p:sp>
        <p:nvSpPr>
          <p:cNvPr id="12" name="Organigramme : Processus 11"/>
          <p:cNvSpPr/>
          <p:nvPr/>
        </p:nvSpPr>
        <p:spPr>
          <a:xfrm>
            <a:off x="6982814" y="4859866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sommet destination</a:t>
            </a:r>
          </a:p>
        </p:txBody>
      </p:sp>
      <p:sp>
        <p:nvSpPr>
          <p:cNvPr id="13" name="Organigramme : Processus 12"/>
          <p:cNvSpPr/>
          <p:nvPr/>
        </p:nvSpPr>
        <p:spPr>
          <a:xfrm>
            <a:off x="3896385" y="4859866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du poids de l’arc</a:t>
            </a:r>
          </a:p>
        </p:txBody>
      </p:sp>
      <p:sp>
        <p:nvSpPr>
          <p:cNvPr id="14" name="Organigramme : Processus 13"/>
          <p:cNvSpPr/>
          <p:nvPr/>
        </p:nvSpPr>
        <p:spPr>
          <a:xfrm>
            <a:off x="10069244" y="2777064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 de la lecture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3167325" y="325119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957355" y="325119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9340184" y="325119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5400000">
            <a:off x="7648768" y="437726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0800000">
            <a:off x="6110681" y="5334000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 rot="-5400000">
            <a:off x="4562339" y="4292601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340184" y="2949597"/>
            <a:ext cx="8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018325" y="4233900"/>
            <a:ext cx="8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6" name="progressBar"/>
          <p:cNvSpPr/>
          <p:nvPr/>
        </p:nvSpPr>
        <p:spPr>
          <a:xfrm>
            <a:off x="0" y="6705600"/>
            <a:ext cx="3850105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76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Affichage du graphe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32177" y="2057399"/>
            <a:ext cx="1885156" cy="1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des colonnes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93667" y="3175000"/>
            <a:ext cx="1538559" cy="1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du rang</a:t>
            </a:r>
            <a:endParaRPr lang="fr-FR" dirty="0"/>
          </a:p>
        </p:txBody>
      </p:sp>
      <p:sp>
        <p:nvSpPr>
          <p:cNvPr id="9" name="Organigramme : Décision 8"/>
          <p:cNvSpPr/>
          <p:nvPr/>
        </p:nvSpPr>
        <p:spPr>
          <a:xfrm>
            <a:off x="3766076" y="4309534"/>
            <a:ext cx="3335867" cy="10837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Tant que </a:t>
            </a:r>
          </a:p>
          <a:p>
            <a:pPr algn="ctr"/>
            <a:r>
              <a:rPr lang="fr-FR" dirty="0" smtClean="0"/>
              <a:t>j &lt; </a:t>
            </a:r>
            <a:r>
              <a:rPr lang="fr-FR" dirty="0" err="1" smtClean="0"/>
              <a:t>nbSommets</a:t>
            </a:r>
            <a:endParaRPr lang="fr-FR" dirty="0"/>
          </a:p>
        </p:txBody>
      </p:sp>
      <p:sp>
        <p:nvSpPr>
          <p:cNvPr id="10" name="Organigramme : Décision 9"/>
          <p:cNvSpPr/>
          <p:nvPr/>
        </p:nvSpPr>
        <p:spPr>
          <a:xfrm>
            <a:off x="3766077" y="2074334"/>
            <a:ext cx="3335867" cy="10837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Tant que </a:t>
            </a:r>
          </a:p>
          <a:p>
            <a:pPr algn="ctr"/>
            <a:r>
              <a:rPr lang="fr-FR" dirty="0" smtClean="0"/>
              <a:t>i &lt; </a:t>
            </a:r>
            <a:r>
              <a:rPr lang="fr-FR" dirty="0" err="1" smtClean="0"/>
              <a:t>nbSommets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453975" y="5393267"/>
            <a:ext cx="2558257" cy="1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de </a:t>
            </a:r>
            <a:r>
              <a:rPr lang="fr-FR" dirty="0" err="1" smtClean="0"/>
              <a:t>MAdj</a:t>
            </a:r>
            <a:r>
              <a:rPr lang="fr-FR" dirty="0" smtClean="0"/>
              <a:t>[i][j]</a:t>
            </a:r>
          </a:p>
          <a:p>
            <a:pPr algn="ctr"/>
            <a:r>
              <a:rPr lang="fr-FR" dirty="0" smtClean="0"/>
              <a:t>Ou</a:t>
            </a:r>
          </a:p>
          <a:p>
            <a:pPr algn="ctr"/>
            <a:r>
              <a:rPr lang="fr-FR" dirty="0" err="1" smtClean="0"/>
              <a:t>Mval</a:t>
            </a:r>
            <a:r>
              <a:rPr lang="fr-FR" dirty="0" smtClean="0"/>
              <a:t>[i][j]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654644" y="2057399"/>
            <a:ext cx="1301223" cy="1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 de l’affichage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3311197" y="2512483"/>
            <a:ext cx="359429" cy="20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7376678" y="2529416"/>
            <a:ext cx="1730809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à trois pointes 14"/>
          <p:cNvSpPr/>
          <p:nvPr/>
        </p:nvSpPr>
        <p:spPr>
          <a:xfrm rot="5400000">
            <a:off x="5304366" y="3191937"/>
            <a:ext cx="956733" cy="1066800"/>
          </a:xfrm>
          <a:prstGeom prst="leftRightUpArrow">
            <a:avLst>
              <a:gd name="adj1" fmla="val 8829"/>
              <a:gd name="adj2" fmla="val 1590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à angle droit 15"/>
          <p:cNvSpPr/>
          <p:nvPr/>
        </p:nvSpPr>
        <p:spPr>
          <a:xfrm rot="5400000">
            <a:off x="5484280" y="5361518"/>
            <a:ext cx="596904" cy="872068"/>
          </a:xfrm>
          <a:prstGeom prst="bentUpArrow">
            <a:avLst>
              <a:gd name="adj1" fmla="val 1630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à angle droit 16"/>
          <p:cNvSpPr/>
          <p:nvPr/>
        </p:nvSpPr>
        <p:spPr>
          <a:xfrm rot="16200000">
            <a:off x="7399185" y="4604655"/>
            <a:ext cx="450854" cy="815227"/>
          </a:xfrm>
          <a:prstGeom prst="bentUpArrow">
            <a:avLst>
              <a:gd name="adj1" fmla="val 16304"/>
              <a:gd name="adj2" fmla="val 2641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254078" y="2191318"/>
            <a:ext cx="17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 == </a:t>
            </a:r>
            <a:r>
              <a:rPr lang="fr-FR" dirty="0" err="1" smtClean="0"/>
              <a:t>nbSommets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570409" y="345760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483098" y="561288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Faire</a:t>
            </a:r>
            <a:endParaRPr lang="fr-FR" dirty="0"/>
          </a:p>
        </p:txBody>
      </p:sp>
      <p:sp>
        <p:nvSpPr>
          <p:cNvPr id="21" name="Flèche à angle droit 20"/>
          <p:cNvSpPr/>
          <p:nvPr/>
        </p:nvSpPr>
        <p:spPr>
          <a:xfrm rot="1702255" flipH="1">
            <a:off x="3662669" y="2817162"/>
            <a:ext cx="537631" cy="2010297"/>
          </a:xfrm>
          <a:prstGeom prst="bentUpArrow">
            <a:avLst>
              <a:gd name="adj1" fmla="val 155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 rot="17955189">
            <a:off x="2499103" y="368671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 == </a:t>
            </a:r>
            <a:r>
              <a:rPr lang="fr-FR" dirty="0" err="1" smtClean="0"/>
              <a:t>nbSommets</a:t>
            </a:r>
            <a:endParaRPr lang="fr-FR" dirty="0"/>
          </a:p>
        </p:txBody>
      </p:sp>
      <p:sp>
        <p:nvSpPr>
          <p:cNvPr id="2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11372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4491789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5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Fermeture transitive</a:t>
            </a:r>
            <a:endParaRPr lang="fr-FR" dirty="0"/>
          </a:p>
        </p:txBody>
      </p:sp>
      <p:sp>
        <p:nvSpPr>
          <p:cNvPr id="5" name="Organigramme : Processus 9"/>
          <p:cNvSpPr/>
          <p:nvPr/>
        </p:nvSpPr>
        <p:spPr>
          <a:xfrm>
            <a:off x="300447" y="2777066"/>
            <a:ext cx="2713554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Génération de deux matrices adjacentes vides, m et </a:t>
            </a:r>
            <a:r>
              <a:rPr lang="fr-FR" dirty="0" err="1" smtClean="0"/>
              <a:t>target</a:t>
            </a:r>
            <a:r>
              <a:rPr lang="fr-FR" dirty="0" smtClean="0"/>
              <a:t> à partir d’original</a:t>
            </a:r>
          </a:p>
        </p:txBody>
      </p:sp>
      <p:sp>
        <p:nvSpPr>
          <p:cNvPr id="6" name="Organigramme : Processus 10"/>
          <p:cNvSpPr/>
          <p:nvPr/>
        </p:nvSpPr>
        <p:spPr>
          <a:xfrm>
            <a:off x="3896384" y="2777066"/>
            <a:ext cx="3680070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partir de n = 2 jusque n = nombre sommets -1, on boucle sur les lignes et colonnes de m et original</a:t>
            </a:r>
          </a:p>
        </p:txBody>
      </p:sp>
      <p:sp>
        <p:nvSpPr>
          <p:cNvPr id="7" name="Flèche droite 11"/>
          <p:cNvSpPr/>
          <p:nvPr/>
        </p:nvSpPr>
        <p:spPr>
          <a:xfrm>
            <a:off x="3167325" y="3251198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12"/>
          <p:cNvSpPr/>
          <p:nvPr/>
        </p:nvSpPr>
        <p:spPr>
          <a:xfrm>
            <a:off x="7760762" y="3251197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13"/>
          <p:cNvSpPr/>
          <p:nvPr/>
        </p:nvSpPr>
        <p:spPr>
          <a:xfrm>
            <a:off x="8520804" y="2777061"/>
            <a:ext cx="3405583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fait m = m * original</a:t>
            </a:r>
          </a:p>
          <a:p>
            <a:pPr algn="ctr"/>
            <a:r>
              <a:rPr lang="fr-FR" dirty="0"/>
              <a:t>T</a:t>
            </a:r>
            <a:r>
              <a:rPr lang="fr-FR" dirty="0" smtClean="0"/>
              <a:t>arget garde la trace des vrais</a:t>
            </a:r>
          </a:p>
          <a:p>
            <a:pPr algn="ctr"/>
            <a:r>
              <a:rPr lang="fr-FR" dirty="0" smtClean="0"/>
              <a:t>Affichage de </a:t>
            </a:r>
            <a:r>
              <a:rPr lang="fr-FR" dirty="0" err="1" smtClean="0"/>
              <a:t>target</a:t>
            </a:r>
            <a:r>
              <a:rPr lang="fr-FR" dirty="0" smtClean="0"/>
              <a:t> et m 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5133474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5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Détection du circuit</a:t>
            </a:r>
            <a:endParaRPr lang="fr-FR" dirty="0"/>
          </a:p>
        </p:txBody>
      </p:sp>
      <p:sp>
        <p:nvSpPr>
          <p:cNvPr id="5" name="Organigramme : Processus 10"/>
          <p:cNvSpPr/>
          <p:nvPr/>
        </p:nvSpPr>
        <p:spPr>
          <a:xfrm>
            <a:off x="2274372" y="2986071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de la matrice transitive</a:t>
            </a:r>
          </a:p>
        </p:txBody>
      </p:sp>
      <p:sp>
        <p:nvSpPr>
          <p:cNvPr id="6" name="Flèche droite 11"/>
          <p:cNvSpPr/>
          <p:nvPr/>
        </p:nvSpPr>
        <p:spPr>
          <a:xfrm>
            <a:off x="4473613" y="3460207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Décision 14"/>
          <p:cNvSpPr/>
          <p:nvPr/>
        </p:nvSpPr>
        <p:spPr>
          <a:xfrm>
            <a:off x="5340943" y="2816739"/>
            <a:ext cx="2500444" cy="14224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Vrai » sur la diagonale?</a:t>
            </a:r>
            <a:endParaRPr lang="fr-FR" dirty="0"/>
          </a:p>
        </p:txBody>
      </p:sp>
      <p:sp>
        <p:nvSpPr>
          <p:cNvPr id="8" name="Organigramme : Processus 15"/>
          <p:cNvSpPr/>
          <p:nvPr/>
        </p:nvSpPr>
        <p:spPr>
          <a:xfrm>
            <a:off x="8723772" y="2986072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</a:t>
            </a:r>
            <a:r>
              <a:rPr lang="fr-FR"/>
              <a:t> y a un circuit</a:t>
            </a:r>
            <a:endParaRPr lang="fr-FR" dirty="0"/>
          </a:p>
          <a:p>
            <a:pPr algn="ctr"/>
            <a:r>
              <a:rPr lang="fr-FR"/>
              <a:t>Fin </a:t>
            </a:r>
            <a:r>
              <a:rPr lang="fr-FR" dirty="0"/>
              <a:t>de la lecture</a:t>
            </a:r>
          </a:p>
        </p:txBody>
      </p:sp>
      <p:sp>
        <p:nvSpPr>
          <p:cNvPr id="9" name="ZoneTexte 16"/>
          <p:cNvSpPr txBox="1"/>
          <p:nvPr/>
        </p:nvSpPr>
        <p:spPr>
          <a:xfrm>
            <a:off x="7994712" y="3158605"/>
            <a:ext cx="8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</a:p>
        </p:txBody>
      </p:sp>
      <p:sp>
        <p:nvSpPr>
          <p:cNvPr id="10" name="Flèche droite 17"/>
          <p:cNvSpPr/>
          <p:nvPr/>
        </p:nvSpPr>
        <p:spPr>
          <a:xfrm>
            <a:off x="7994712" y="3460206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/>
        </p:nvSpPr>
        <p:spPr>
          <a:xfrm>
            <a:off x="6155097" y="2112437"/>
            <a:ext cx="8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Non</a:t>
            </a:r>
          </a:p>
        </p:txBody>
      </p:sp>
      <p:sp>
        <p:nvSpPr>
          <p:cNvPr id="14" name="Flèche courbée vers le haut 19"/>
          <p:cNvSpPr/>
          <p:nvPr/>
        </p:nvSpPr>
        <p:spPr>
          <a:xfrm flipV="1">
            <a:off x="6358247" y="2481769"/>
            <a:ext cx="465835" cy="2306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droite 20"/>
          <p:cNvSpPr/>
          <p:nvPr/>
        </p:nvSpPr>
        <p:spPr>
          <a:xfrm rot="5400000">
            <a:off x="6326026" y="4563600"/>
            <a:ext cx="575734" cy="13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21"/>
          <p:cNvSpPr txBox="1"/>
          <p:nvPr/>
        </p:nvSpPr>
        <p:spPr>
          <a:xfrm>
            <a:off x="6667975" y="4432814"/>
            <a:ext cx="11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Non final</a:t>
            </a:r>
          </a:p>
        </p:txBody>
      </p:sp>
      <p:sp>
        <p:nvSpPr>
          <p:cNvPr id="18" name="Organigramme : Processus 22"/>
          <p:cNvSpPr/>
          <p:nvPr/>
        </p:nvSpPr>
        <p:spPr>
          <a:xfrm>
            <a:off x="5637341" y="5124943"/>
            <a:ext cx="1907645" cy="1083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 de circuit</a:t>
            </a:r>
          </a:p>
          <a:p>
            <a:pPr algn="ctr"/>
            <a:r>
              <a:rPr lang="fr-FR" dirty="0" smtClean="0"/>
              <a:t>Fin de la lecture</a:t>
            </a:r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0" y="6329054"/>
            <a:ext cx="551167" cy="365125"/>
          </a:xfrm>
        </p:spPr>
        <p:txBody>
          <a:bodyPr/>
          <a:lstStyle/>
          <a:p>
            <a:pPr algn="l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4" name="progressBar"/>
          <p:cNvSpPr/>
          <p:nvPr/>
        </p:nvSpPr>
        <p:spPr>
          <a:xfrm>
            <a:off x="0" y="6705600"/>
            <a:ext cx="5775158" cy="152400"/>
          </a:xfrm>
          <a:prstGeom prst="rect">
            <a:avLst/>
          </a:prstGeom>
          <a:solidFill>
            <a:srgbClr val="8BB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8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1647</TotalTime>
  <Words>946</Words>
  <Application>Microsoft Office PowerPoint</Application>
  <PresentationFormat>Grand écran</PresentationFormat>
  <Paragraphs>253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Parallaxe</vt:lpstr>
      <vt:lpstr>Projet Théorie des graphes</vt:lpstr>
      <vt:lpstr>Tableau récapitulatif</vt:lpstr>
      <vt:lpstr>Compilation</vt:lpstr>
      <vt:lpstr>1.Graphe à prendre en compte</vt:lpstr>
      <vt:lpstr>2. Mise en œuvre d’un graphe en mémoire Lecture du graphe sur fichier </vt:lpstr>
      <vt:lpstr>2. Mise en œuvre d’un graphe en mémoire Lecture du graphe sur fichier </vt:lpstr>
      <vt:lpstr>3. Affichage du graphe</vt:lpstr>
      <vt:lpstr>4. Fermeture transitive</vt:lpstr>
      <vt:lpstr>5. Détection du circuit</vt:lpstr>
      <vt:lpstr>6. Calcul de rang</vt:lpstr>
      <vt:lpstr>7. Lecture d’un tableau de contraintes</vt:lpstr>
      <vt:lpstr>7. Lecture d’un tableau de contraintes</vt:lpstr>
      <vt:lpstr>8. Calcul du calendrier au plus tôt et du calendrier au plus tard</vt:lpstr>
      <vt:lpstr>8. Calcul du calendrier au plus tôt et du calendrier au plus tard</vt:lpstr>
      <vt:lpstr>9. Validation du graphe</vt:lpstr>
      <vt:lpstr>10. Editeur de plan projet</vt:lpstr>
      <vt:lpstr>10. Editeur de plan projet</vt:lpstr>
      <vt:lpstr>10. Editeur de plan projet</vt:lpstr>
      <vt:lpstr>10. Editeur de plan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Projet: Théorie des graphes</dc:title>
  <dc:creator>tim b</dc:creator>
  <cp:lastModifiedBy>Adrien</cp:lastModifiedBy>
  <cp:revision>53</cp:revision>
  <dcterms:created xsi:type="dcterms:W3CDTF">2016-01-10T16:35:11Z</dcterms:created>
  <dcterms:modified xsi:type="dcterms:W3CDTF">2016-01-12T13:13:19Z</dcterms:modified>
</cp:coreProperties>
</file>